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Finger Paint"/>
      <p:regular r:id="rId19"/>
    </p:embeddedFont>
    <p:embeddedFont>
      <p:font typeface="Lobster"/>
      <p:regular r:id="rId20"/>
    </p:embeddedFont>
    <p:embeddedFont>
      <p:font typeface="Permanent Marker"/>
      <p:regular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obster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PermanentMarker-regular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FingerPaint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bb9322abbe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bb9322abbe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bb9322abbe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bb9322abbe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b9322abbe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bb9322abbe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bb9322abbe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bb9322abbe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b9322abb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b9322abb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bb9322abb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bb9322abb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bb9322abb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bb9322abb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bb9322abbe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bb9322abb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bb9322abbe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bb9322abb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bb9322abbe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bb9322abbe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bb9322abbe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bb9322abbe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bb9322abbe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bb9322abbe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337200"/>
            <a:ext cx="8520600" cy="246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Active Voice and Passive Voic</a:t>
            </a:r>
            <a:r>
              <a:rPr b="1" lang="en" sz="69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</a:t>
            </a:r>
            <a:endParaRPr b="1" sz="69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125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Lobster"/>
                <a:ea typeface="Lobster"/>
                <a:cs typeface="Lobster"/>
                <a:sym typeface="Lobster"/>
              </a:rPr>
              <a:t>Advanced English Topic</a:t>
            </a:r>
            <a:endParaRPr b="1" sz="4800">
              <a:solidFill>
                <a:schemeClr val="lt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745725"/>
            <a:ext cx="8520600" cy="196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9020">
                <a:solidFill>
                  <a:srgbClr val="00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Activities</a:t>
            </a:r>
            <a:endParaRPr b="1" sz="9020">
              <a:solidFill>
                <a:srgbClr val="00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120">
                <a:latin typeface="Permanent Marker"/>
                <a:ea typeface="Permanent Marker"/>
                <a:cs typeface="Permanent Marker"/>
                <a:sym typeface="Permanent Marker"/>
              </a:rPr>
              <a:t>Activity 1: Identify the Voice</a:t>
            </a:r>
            <a:endParaRPr b="1" sz="412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Directions: Write A for Active Voice and P for Passive Voice.</a:t>
            </a:r>
            <a:endParaRPr b="1" sz="14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The students wrote an essay.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The window was broken by the ball.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She is reading a book.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The flowers were watered by the gardener.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The teacher praised the class.</a:t>
            </a:r>
            <a:endParaRPr b="1" sz="1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1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4"/>
          <p:cNvSpPr txBox="1"/>
          <p:nvPr>
            <p:ph type="title"/>
          </p:nvPr>
        </p:nvSpPr>
        <p:spPr>
          <a:xfrm>
            <a:off x="189250" y="270050"/>
            <a:ext cx="8643000" cy="8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720">
                <a:latin typeface="Permanent Marker"/>
                <a:ea typeface="Permanent Marker"/>
                <a:cs typeface="Permanent Marker"/>
                <a:sym typeface="Permanent Marker"/>
              </a:rPr>
              <a:t>Activity 2: Change Active to Passive</a:t>
            </a:r>
            <a:endParaRPr b="1" sz="372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0" name="Google Shape;120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Directions: Rewrite the sentences in passive voice.</a:t>
            </a:r>
            <a:endParaRPr b="1" sz="15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The chef cooked the food.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She cleaned the house.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The boy kicked the ball.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They finished the project.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Maria wrote the letter.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/>
          <p:nvPr>
            <p:ph type="title"/>
          </p:nvPr>
        </p:nvSpPr>
        <p:spPr>
          <a:xfrm>
            <a:off x="211625" y="242075"/>
            <a:ext cx="8620800" cy="77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620">
                <a:latin typeface="Permanent Marker"/>
                <a:ea typeface="Permanent Marker"/>
                <a:cs typeface="Permanent Marker"/>
                <a:sym typeface="Permanent Marker"/>
              </a:rPr>
              <a:t>Activity 3: Change Passive to Active</a:t>
            </a:r>
            <a:endParaRPr b="1" sz="362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6" name="Google Shape;126;p25"/>
          <p:cNvSpPr txBox="1"/>
          <p:nvPr>
            <p:ph idx="1" type="body"/>
          </p:nvPr>
        </p:nvSpPr>
        <p:spPr>
          <a:xfrm>
            <a:off x="256400" y="1152475"/>
            <a:ext cx="8575800" cy="356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Directions: Rewrite the sentences in active voice.</a:t>
            </a:r>
            <a:endParaRPr b="1" sz="16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600"/>
              <a:buAutoNum type="arabicPeriod"/>
            </a:pPr>
            <a:r>
              <a:rPr b="1" lang="en" sz="1600">
                <a:solidFill>
                  <a:schemeClr val="lt1"/>
                </a:solidFill>
              </a:rPr>
              <a:t>The room was cleaned by the students.</a:t>
            </a:r>
            <a:br>
              <a:rPr b="1" lang="en" sz="1600">
                <a:solidFill>
                  <a:schemeClr val="lt1"/>
                </a:solidFill>
              </a:rPr>
            </a:br>
            <a:endParaRPr b="1" sz="16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AutoNum type="arabicPeriod"/>
            </a:pPr>
            <a:r>
              <a:rPr b="1" lang="en" sz="1600">
                <a:solidFill>
                  <a:schemeClr val="lt1"/>
                </a:solidFill>
              </a:rPr>
              <a:t>The song was sung by the choir.</a:t>
            </a:r>
            <a:br>
              <a:rPr b="1" lang="en" sz="1600">
                <a:solidFill>
                  <a:schemeClr val="lt1"/>
                </a:solidFill>
              </a:rPr>
            </a:br>
            <a:endParaRPr b="1" sz="16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AutoNum type="arabicPeriod"/>
            </a:pPr>
            <a:r>
              <a:rPr b="1" lang="en" sz="1600">
                <a:solidFill>
                  <a:schemeClr val="lt1"/>
                </a:solidFill>
              </a:rPr>
              <a:t>The book was read by Anna.</a:t>
            </a:r>
            <a:br>
              <a:rPr b="1" lang="en" sz="1600">
                <a:solidFill>
                  <a:schemeClr val="lt1"/>
                </a:solidFill>
              </a:rPr>
            </a:br>
            <a:endParaRPr b="1" sz="16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AutoNum type="arabicPeriod"/>
            </a:pPr>
            <a:r>
              <a:rPr b="1" lang="en" sz="1600">
                <a:solidFill>
                  <a:schemeClr val="lt1"/>
                </a:solidFill>
              </a:rPr>
              <a:t>The test was passed by the class.</a:t>
            </a:r>
            <a:br>
              <a:rPr b="1" lang="en" sz="1600">
                <a:solidFill>
                  <a:schemeClr val="lt1"/>
                </a:solidFill>
              </a:rPr>
            </a:br>
            <a:endParaRPr b="1" sz="16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AutoNum type="arabicPeriod"/>
            </a:pPr>
            <a:r>
              <a:rPr b="1" lang="en" sz="1600">
                <a:solidFill>
                  <a:schemeClr val="lt1"/>
                </a:solidFill>
              </a:rPr>
              <a:t>The cake was baked by my mother.</a:t>
            </a:r>
            <a:endParaRPr b="1" sz="16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266925" y="242075"/>
            <a:ext cx="8520600" cy="125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0">
                <a:solidFill>
                  <a:srgbClr val="99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Objectives</a:t>
            </a:r>
            <a:endParaRPr b="1" sz="7500">
              <a:solidFill>
                <a:srgbClr val="99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166875" y="1562750"/>
            <a:ext cx="8665500" cy="312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At the end of the lesson, students should be able to: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Define active voice and passive voice.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Identify whether a sentence is in active or passive voice.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Convert active voice sentences into passive voice and vice versa.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Use both voices correctly in sentences.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222825" y="275650"/>
            <a:ext cx="8609400" cy="100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0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Introduction</a:t>
            </a:r>
            <a:endParaRPr b="1" sz="70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155000" y="1366875"/>
            <a:ext cx="8520600" cy="329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6190"/>
              <a:buFont typeface="Arial"/>
              <a:buNone/>
            </a:pPr>
            <a:r>
              <a:rPr b="1" lang="en" sz="1958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Focus here:</a:t>
            </a:r>
            <a:endParaRPr b="1" sz="1958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06294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958">
                <a:solidFill>
                  <a:schemeClr val="lt1"/>
                </a:solidFill>
              </a:rPr>
              <a:t>The girl cleaned the room.</a:t>
            </a:r>
            <a:br>
              <a:rPr b="1" lang="en" sz="1958">
                <a:solidFill>
                  <a:schemeClr val="lt1"/>
                </a:solidFill>
              </a:rPr>
            </a:br>
            <a:endParaRPr b="1" sz="1958">
              <a:solidFill>
                <a:schemeClr val="lt1"/>
              </a:solidFill>
            </a:endParaRPr>
          </a:p>
          <a:p>
            <a:pPr indent="-30629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958">
                <a:solidFill>
                  <a:schemeClr val="lt1"/>
                </a:solidFill>
              </a:rPr>
              <a:t>The room was cleaned by the girl.</a:t>
            </a:r>
            <a:br>
              <a:rPr b="1" lang="en" sz="1958">
                <a:solidFill>
                  <a:schemeClr val="lt1"/>
                </a:solidFill>
              </a:rPr>
            </a:br>
            <a:endParaRPr b="1" sz="1958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6190"/>
              <a:buFont typeface="Arial"/>
              <a:buNone/>
            </a:pPr>
            <a:r>
              <a:rPr b="1" lang="en" sz="1958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Let us analyze:</a:t>
            </a:r>
            <a:endParaRPr b="1" sz="1958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06294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958">
                <a:solidFill>
                  <a:schemeClr val="lt1"/>
                </a:solidFill>
              </a:rPr>
              <a:t>Which sentence tells who did the action first?</a:t>
            </a:r>
            <a:br>
              <a:rPr b="1" lang="en" sz="1958">
                <a:solidFill>
                  <a:schemeClr val="lt1"/>
                </a:solidFill>
              </a:rPr>
            </a:br>
            <a:endParaRPr b="1" sz="1958">
              <a:solidFill>
                <a:schemeClr val="lt1"/>
              </a:solidFill>
            </a:endParaRPr>
          </a:p>
          <a:p>
            <a:pPr indent="-30629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958">
                <a:solidFill>
                  <a:schemeClr val="lt1"/>
                </a:solidFill>
              </a:rPr>
              <a:t>Which sentence focuses on the action or result?</a:t>
            </a:r>
            <a:br>
              <a:rPr b="1" lang="en" sz="1958">
                <a:solidFill>
                  <a:schemeClr val="lt1"/>
                </a:solidFill>
              </a:rPr>
            </a:br>
            <a:endParaRPr b="1" sz="1958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6190"/>
              <a:buFont typeface="Arial"/>
              <a:buNone/>
            </a:pPr>
            <a:r>
              <a:rPr b="1" lang="en" sz="1958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Take Note!!!</a:t>
            </a:r>
            <a:br>
              <a:rPr b="1" lang="en" sz="1958">
                <a:solidFill>
                  <a:schemeClr val="lt1"/>
                </a:solidFill>
              </a:rPr>
            </a:br>
            <a:r>
              <a:rPr b="1" lang="en" sz="1958">
                <a:solidFill>
                  <a:schemeClr val="lt1"/>
                </a:solidFill>
              </a:rPr>
              <a:t> 👉 These sentences show two different voices: active and passive.</a:t>
            </a:r>
            <a:endParaRPr b="1" sz="1958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189250" y="422650"/>
            <a:ext cx="8520600" cy="190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582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What Is Voice in Grammar?</a:t>
            </a:r>
            <a:endParaRPr b="1" sz="582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189250" y="2491700"/>
            <a:ext cx="8643000" cy="22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2000">
                <a:solidFill>
                  <a:schemeClr val="lt1"/>
                </a:solidFill>
              </a:rPr>
              <a:t>Voice shows whether the subject of the sentence does the action or receives the action.</a:t>
            </a:r>
            <a:endParaRPr b="1" sz="2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270050"/>
            <a:ext cx="8520600" cy="7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527050" lvl="0" marL="457200" rtl="0" algn="l"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ts val="4700"/>
              <a:buFont typeface="Permanent Marker"/>
              <a:buAutoNum type="arabicPeriod"/>
            </a:pPr>
            <a:r>
              <a:rPr b="1" lang="en" sz="47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Active Voice</a:t>
            </a:r>
            <a:endParaRPr b="1" sz="47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216575" y="12364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Definition</a:t>
            </a:r>
            <a:endParaRPr b="1" sz="15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lt1"/>
                </a:solidFill>
              </a:rPr>
              <a:t>A sentence is in active voice when the subject performs the action.</a:t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lt1"/>
                </a:solidFill>
              </a:rPr>
              <a:t>Pattern:</a:t>
            </a:r>
            <a:br>
              <a:rPr b="1" lang="en" sz="1100">
                <a:solidFill>
                  <a:schemeClr val="lt1"/>
                </a:solidFill>
              </a:rPr>
            </a:br>
            <a:r>
              <a:rPr b="1" lang="en" sz="1100">
                <a:solidFill>
                  <a:schemeClr val="lt1"/>
                </a:solidFill>
              </a:rPr>
              <a:t> Subject + Verb + Object</a:t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rgbClr val="000000"/>
                </a:solidFill>
              </a:rPr>
              <a:t>Why Use Active Voice?</a:t>
            </a:r>
            <a:endParaRPr b="1" sz="1300">
              <a:solidFill>
                <a:srgbClr val="000000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Clear and direct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Easier to understand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Common in everyday writing and speaking</a:t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275650"/>
            <a:ext cx="8520600" cy="74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1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Sample Sentences (Active Voice)</a:t>
            </a:r>
            <a:endParaRPr sz="41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6729"/>
              <a:buFont typeface="Arial"/>
              <a:buNone/>
            </a:pPr>
            <a:r>
              <a:rPr lang="en" sz="4115">
                <a:solidFill>
                  <a:schemeClr val="lt1"/>
                </a:solidFill>
              </a:rPr>
              <a:t>1.T</a:t>
            </a:r>
            <a:r>
              <a:rPr b="1" lang="en" sz="4115">
                <a:solidFill>
                  <a:schemeClr val="lt1"/>
                </a:solidFill>
              </a:rPr>
              <a:t>he teacher explains the lesson.</a:t>
            </a:r>
            <a:br>
              <a:rPr b="1" lang="en" sz="4115">
                <a:solidFill>
                  <a:schemeClr val="lt1"/>
                </a:solidFill>
              </a:rPr>
            </a:br>
            <a:endParaRPr b="1" sz="4115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6729"/>
              <a:buFont typeface="Arial"/>
              <a:buNone/>
            </a:pPr>
            <a:r>
              <a:rPr b="1" lang="en" sz="4115">
                <a:solidFill>
                  <a:schemeClr val="lt1"/>
                </a:solidFill>
              </a:rPr>
              <a:t>2.The boy kicked the ball.</a:t>
            </a:r>
            <a:br>
              <a:rPr b="1" lang="en" sz="4115">
                <a:solidFill>
                  <a:schemeClr val="lt1"/>
                </a:solidFill>
              </a:rPr>
            </a:br>
            <a:endParaRPr b="1" sz="4115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6729"/>
              <a:buFont typeface="Arial"/>
              <a:buNone/>
            </a:pPr>
            <a:r>
              <a:rPr b="1" lang="en" sz="4115">
                <a:solidFill>
                  <a:schemeClr val="lt1"/>
                </a:solidFill>
              </a:rPr>
              <a:t>3.She writes a story.</a:t>
            </a:r>
            <a:br>
              <a:rPr b="1" lang="en" sz="4115">
                <a:solidFill>
                  <a:schemeClr val="lt1"/>
                </a:solidFill>
              </a:rPr>
            </a:br>
            <a:endParaRPr b="1" sz="4115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6729"/>
              <a:buFont typeface="Arial"/>
              <a:buNone/>
            </a:pPr>
            <a:r>
              <a:rPr b="1" lang="en" sz="4115">
                <a:solidFill>
                  <a:schemeClr val="lt1"/>
                </a:solidFill>
              </a:rPr>
              <a:t>4.The students answered the quiz.</a:t>
            </a:r>
            <a:br>
              <a:rPr b="1" lang="en" sz="4115">
                <a:solidFill>
                  <a:schemeClr val="lt1"/>
                </a:solidFill>
              </a:rPr>
            </a:br>
            <a:endParaRPr b="1" sz="4115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6729"/>
              <a:buFont typeface="Arial"/>
              <a:buNone/>
            </a:pPr>
            <a:r>
              <a:rPr b="1" lang="en" sz="4115">
                <a:solidFill>
                  <a:schemeClr val="lt1"/>
                </a:solidFill>
              </a:rPr>
              <a:t>5.My mother cooked dinner.</a:t>
            </a:r>
            <a:br>
              <a:rPr b="1" lang="en" sz="4115">
                <a:solidFill>
                  <a:schemeClr val="lt1"/>
                </a:solidFill>
              </a:rPr>
            </a:br>
            <a:endParaRPr b="1" sz="4115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6729"/>
              <a:buFont typeface="Arial"/>
              <a:buNone/>
            </a:pPr>
            <a:r>
              <a:rPr b="1" lang="en" sz="4115">
                <a:solidFill>
                  <a:schemeClr val="lt1"/>
                </a:solidFill>
              </a:rPr>
              <a:t>6.The dog chased the cat.</a:t>
            </a:r>
            <a:br>
              <a:rPr b="1" lang="en" sz="4115">
                <a:solidFill>
                  <a:schemeClr val="lt1"/>
                </a:solidFill>
              </a:rPr>
            </a:br>
            <a:endParaRPr b="1" sz="4115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6729"/>
              <a:buFont typeface="Arial"/>
              <a:buNone/>
            </a:pPr>
            <a:r>
              <a:rPr b="1" lang="en" sz="4115">
                <a:solidFill>
                  <a:schemeClr val="lt1"/>
                </a:solidFill>
              </a:rPr>
              <a:t>7.Lorna won the contest.</a:t>
            </a:r>
            <a:br>
              <a:rPr b="1" lang="en" sz="4115">
                <a:solidFill>
                  <a:schemeClr val="lt1"/>
                </a:solidFill>
              </a:rPr>
            </a:br>
            <a:endParaRPr b="1" sz="4115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6729"/>
              <a:buFont typeface="Arial"/>
              <a:buNone/>
            </a:pPr>
            <a:r>
              <a:rPr b="1" lang="en" sz="4115">
                <a:solidFill>
                  <a:schemeClr val="lt1"/>
                </a:solidFill>
              </a:rPr>
              <a:t>8.We finished our homework early.</a:t>
            </a:r>
            <a:endParaRPr b="1" sz="4115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266950" y="169325"/>
            <a:ext cx="8520600" cy="87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2. Passive Voice</a:t>
            </a:r>
            <a:endParaRPr b="1" sz="50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Definition</a:t>
            </a:r>
            <a:endParaRPr b="1" sz="15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lt1"/>
                </a:solidFill>
              </a:rPr>
              <a:t>A sentence is in passive voice when the subject receives the action.</a:t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lt1"/>
                </a:solidFill>
              </a:rPr>
              <a:t>Pattern:</a:t>
            </a:r>
            <a:br>
              <a:rPr b="1" lang="en" sz="1100">
                <a:solidFill>
                  <a:schemeClr val="lt1"/>
                </a:solidFill>
              </a:rPr>
            </a:br>
            <a:r>
              <a:rPr b="1" lang="en" sz="1100">
                <a:solidFill>
                  <a:schemeClr val="lt1"/>
                </a:solidFill>
              </a:rPr>
              <a:t> Subject + is/are/was/were + past participle (+ by + doer)</a:t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Why Use Passive Voice?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Focus on the action or result</a:t>
            </a:r>
            <a:br>
              <a:rPr b="1" lang="en" sz="11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Used when the doer is unknown or unimportant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Common in formal or scientific writing</a:t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208500"/>
            <a:ext cx="8520600" cy="80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72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Sample Sentences (Passive Voice)</a:t>
            </a:r>
            <a:endParaRPr b="1" sz="372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b="1" lang="en" sz="1000">
                <a:solidFill>
                  <a:schemeClr val="lt1"/>
                </a:solidFill>
              </a:rPr>
              <a:t>1.The lesson is explained by the teacher.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b="1" lang="en" sz="1000">
                <a:solidFill>
                  <a:schemeClr val="lt1"/>
                </a:solidFill>
              </a:rPr>
              <a:t>2.The ball was kicked by the boy.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b="1" lang="en" sz="1000">
                <a:solidFill>
                  <a:schemeClr val="lt1"/>
                </a:solidFill>
              </a:rPr>
              <a:t>3.A story is written by her.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b="1" lang="en" sz="1000">
                <a:solidFill>
                  <a:schemeClr val="lt1"/>
                </a:solidFill>
              </a:rPr>
              <a:t>4.The quiz was answered by the students.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b="1" lang="en" sz="1000">
                <a:solidFill>
                  <a:schemeClr val="lt1"/>
                </a:solidFill>
              </a:rPr>
              <a:t>5.Dinner was cooked by my mother.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b="1" lang="en" sz="1000">
                <a:solidFill>
                  <a:schemeClr val="lt1"/>
                </a:solidFill>
              </a:rPr>
              <a:t>6.The cat was chased by the dog.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b="1" lang="en" sz="1000">
                <a:solidFill>
                  <a:schemeClr val="lt1"/>
                </a:solidFill>
              </a:rPr>
              <a:t>7.The contest was won by Lorna.</a:t>
            </a:r>
            <a:br>
              <a:rPr b="1" lang="en" sz="1000">
                <a:solidFill>
                  <a:schemeClr val="lt1"/>
                </a:solidFill>
              </a:rPr>
            </a:br>
            <a:endParaRPr b="1"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b="1" lang="en" sz="1000">
                <a:solidFill>
                  <a:schemeClr val="lt1"/>
                </a:solidFill>
              </a:rPr>
              <a:t>8.The homework was finished early.</a:t>
            </a:r>
            <a:endParaRPr b="1"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770"/>
              <a:buNone/>
            </a:pPr>
            <a:r>
              <a:t/>
            </a:r>
            <a:endParaRPr b="1" sz="1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178050" y="208500"/>
            <a:ext cx="8654400" cy="80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rgbClr val="99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Active vs. Passive Voice Comparison</a:t>
            </a:r>
            <a:endParaRPr b="1" sz="3800">
              <a:solidFill>
                <a:srgbClr val="99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  <a:highlight>
                  <a:srgbClr val="000000"/>
                </a:highlight>
              </a:rPr>
              <a:t>Active Voice                                                        Passive Voice</a:t>
            </a:r>
            <a:endParaRPr b="1">
              <a:solidFill>
                <a:srgbClr val="FF0000"/>
              </a:solidFill>
              <a:highlight>
                <a:srgbClr val="000000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The chef cooked the meal.                         The meal was cooked by the chef.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She painted the picture.                              The picture was painted by her.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They cleaned the classroom.                      The classroom was cleaned by them.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