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wmf" ContentType="image/x-wmf"/>
  <Default Extension="gif" ContentType="image/gif"/>
  <Default Extension="emf" ContentType="image/x-emf"/>
  <Default Extension="docx" ContentType="application/vnd.openxmlformats-officedocument.wordprocessingml.document"/>
  <Default Extension="wav" ContentType="audio/wav"/>
  <Default Extension="rels" ContentType="application/vnd.openxmlformats-package.relationships+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theme/theme2.xml" ContentType="application/vnd.openxmlformats-officedocument.theme+xml"/>
  <Override PartName="/ppt/slideLayouts/slideLayout13.xml" ContentType="application/vnd.openxmlformats-officedocument.presentationml.slideLayout+xml"/>
  <Override PartName="/ppt/slides/slide1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slides/slide9.xml" ContentType="application/vnd.openxmlformats-officedocument.presentationml.slide+xml"/>
  <Override PartName="/ppt/slides/slide22.xml" ContentType="application/vnd.openxmlformats-officedocument.presentationml.slide+xml"/>
  <Override PartName="/ppt/viewProps.xml" ContentType="application/vnd.openxmlformats-officedocument.presentationml.viewProps+xml"/>
  <Override PartName="/ppt/slides/slide3.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s/slide2.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78" r:id="rId3"/>
    <p:sldId id="294" r:id="rId4"/>
    <p:sldId id="261" r:id="rId5"/>
    <p:sldId id="283" r:id="rId6"/>
    <p:sldId id="276" r:id="rId7"/>
    <p:sldId id="260" r:id="rId8"/>
    <p:sldId id="262" r:id="rId9"/>
    <p:sldId id="263" r:id="rId10"/>
    <p:sldId id="264" r:id="rId11"/>
    <p:sldId id="265" r:id="rId12"/>
    <p:sldId id="266" r:id="rId13"/>
    <p:sldId id="268" r:id="rId14"/>
    <p:sldId id="269" r:id="rId15"/>
    <p:sldId id="285" r:id="rId16"/>
    <p:sldId id="270" r:id="rId17"/>
    <p:sldId id="271" r:id="rId18"/>
    <p:sldId id="272" r:id="rId19"/>
    <p:sldId id="273" r:id="rId20"/>
    <p:sldId id="274" r:id="rId21"/>
    <p:sldId id="275" r:id="rId22"/>
    <p:sldId id="286" r:id="rId23"/>
    <p:sldId id="295" r:id="rId24"/>
    <p:sldId id="311" r:id="rId25"/>
    <p:sldId id="307" r:id="rId26"/>
    <p:sldId id="300" r:id="rId27"/>
    <p:sldId id="305" r:id="rId28"/>
    <p:sldId id="310"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113" d="100"/>
          <a:sy n="113" d="100"/>
        </p:scale>
        <p:origin x="157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6.xml" Id="rId8" /><Relationship Type="http://schemas.openxmlformats.org/officeDocument/2006/relationships/slide" Target="/ppt/slides/slide11.xml" Id="rId13" /><Relationship Type="http://schemas.openxmlformats.org/officeDocument/2006/relationships/slide" Target="/ppt/slides/slide16.xml" Id="rId18" /><Relationship Type="http://schemas.openxmlformats.org/officeDocument/2006/relationships/slide" Target="/ppt/slides/slide24.xml" Id="rId26" /><Relationship Type="http://schemas.openxmlformats.org/officeDocument/2006/relationships/slide" Target="/ppt/slides/slide1.xml" Id="rId3" /><Relationship Type="http://schemas.openxmlformats.org/officeDocument/2006/relationships/slide" Target="/ppt/slides/slide19.xml" Id="rId21" /><Relationship Type="http://schemas.openxmlformats.org/officeDocument/2006/relationships/tableStyles" Target="/ppt/tableStyles.xml" Id="rId34" /><Relationship Type="http://schemas.openxmlformats.org/officeDocument/2006/relationships/slide" Target="/ppt/slides/slide5.xml" Id="rId7" /><Relationship Type="http://schemas.openxmlformats.org/officeDocument/2006/relationships/slide" Target="/ppt/slides/slide10.xml" Id="rId12" /><Relationship Type="http://schemas.openxmlformats.org/officeDocument/2006/relationships/slide" Target="/ppt/slides/slide15.xml" Id="rId17" /><Relationship Type="http://schemas.openxmlformats.org/officeDocument/2006/relationships/slide" Target="/ppt/slides/slide23.xml" Id="rId25" /><Relationship Type="http://schemas.openxmlformats.org/officeDocument/2006/relationships/theme" Target="/ppt/theme/theme1.xml" Id="rId33" /><Relationship Type="http://schemas.openxmlformats.org/officeDocument/2006/relationships/slideMaster" Target="/ppt/slideMasters/slideMaster2.xml" Id="rId2" /><Relationship Type="http://schemas.openxmlformats.org/officeDocument/2006/relationships/slide" Target="/ppt/slides/slide14.xml" Id="rId16" /><Relationship Type="http://schemas.openxmlformats.org/officeDocument/2006/relationships/slide" Target="/ppt/slides/slide18.xml" Id="rId20" /><Relationship Type="http://schemas.openxmlformats.org/officeDocument/2006/relationships/slide" Target="/ppt/slides/slide27.xml" Id="rId29" /><Relationship Type="http://schemas.openxmlformats.org/officeDocument/2006/relationships/slideMaster" Target="/ppt/slideMasters/slideMaster1.xml" Id="rId1" /><Relationship Type="http://schemas.openxmlformats.org/officeDocument/2006/relationships/slide" Target="/ppt/slides/slide4.xml" Id="rId6" /><Relationship Type="http://schemas.openxmlformats.org/officeDocument/2006/relationships/slide" Target="/ppt/slides/slide9.xml" Id="rId11" /><Relationship Type="http://schemas.openxmlformats.org/officeDocument/2006/relationships/slide" Target="/ppt/slides/slide22.xml" Id="rId24" /><Relationship Type="http://schemas.openxmlformats.org/officeDocument/2006/relationships/viewProps" Target="/ppt/viewProps.xml" Id="rId32" /><Relationship Type="http://schemas.openxmlformats.org/officeDocument/2006/relationships/slide" Target="/ppt/slides/slide3.xml" Id="rId5" /><Relationship Type="http://schemas.openxmlformats.org/officeDocument/2006/relationships/slide" Target="/ppt/slides/slide13.xml" Id="rId15" /><Relationship Type="http://schemas.openxmlformats.org/officeDocument/2006/relationships/slide" Target="/ppt/slides/slide21.xml" Id="rId23" /><Relationship Type="http://schemas.openxmlformats.org/officeDocument/2006/relationships/slide" Target="/ppt/slides/slide26.xml" Id="rId28" /><Relationship Type="http://schemas.openxmlformats.org/officeDocument/2006/relationships/slide" Target="/ppt/slides/slide8.xml" Id="rId10" /><Relationship Type="http://schemas.openxmlformats.org/officeDocument/2006/relationships/slide" Target="/ppt/slides/slide17.xml" Id="rId19" /><Relationship Type="http://schemas.openxmlformats.org/officeDocument/2006/relationships/presProps" Target="/ppt/presProps.xml" Id="rId31" /><Relationship Type="http://schemas.openxmlformats.org/officeDocument/2006/relationships/slide" Target="/ppt/slides/slide2.xml" Id="rId4" /><Relationship Type="http://schemas.openxmlformats.org/officeDocument/2006/relationships/slide" Target="/ppt/slides/slide7.xml" Id="rId9" /><Relationship Type="http://schemas.openxmlformats.org/officeDocument/2006/relationships/slide" Target="/ppt/slides/slide12.xml" Id="rId14" /><Relationship Type="http://schemas.openxmlformats.org/officeDocument/2006/relationships/slide" Target="/ppt/slides/slide20.xml" Id="rId22" /><Relationship Type="http://schemas.openxmlformats.org/officeDocument/2006/relationships/slide" Target="/ppt/slides/slide25.xml" Id="rId27" /><Relationship Type="http://schemas.openxmlformats.org/officeDocument/2006/relationships/notesMaster" Target="/ppt/notesMasters/notesMaster1.xml" Id="rId30" /></Relationships>
</file>

<file path=ppt/notesMasters/_rels/notesMaster1.xml.rels>&#65279;<?xml version="1.0" encoding="utf-8"?><Relationships xmlns="http://schemas.openxmlformats.org/package/2006/relationships"><Relationship Type="http://schemas.openxmlformats.org/officeDocument/2006/relationships/theme" Target="/ppt/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7AA11-90DE-4896-9755-869D31535387}" type="datetimeFigureOut">
              <a:rPr lang="fr-FR" smtClean="0"/>
              <a:t>26/03/2025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3C98F-EF63-4171-9198-24D3B9CE7EF4}" type="slidenum">
              <a:rPr lang="fr-FR" smtClean="0"/>
              <a:t>‹#›</a:t>
            </a:fld>
            <a:endParaRPr lang="fr-FR"/>
          </a:p>
        </p:txBody>
      </p:sp>
    </p:spTree>
    <p:extLst>
      <p:ext uri="{BB962C8B-B14F-4D97-AF65-F5344CB8AC3E}">
        <p14:creationId xmlns:p14="http://schemas.microsoft.com/office/powerpoint/2010/main" val="394673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543C98F-EF63-4171-9198-24D3B9CE7EF4}" type="slidenum">
              <a:rPr lang="fr-FR" smtClean="0"/>
              <a:t>4</a:t>
            </a:fld>
            <a:endParaRPr lang="fr-FR"/>
          </a:p>
        </p:txBody>
      </p:sp>
    </p:spTree>
    <p:extLst>
      <p:ext uri="{BB962C8B-B14F-4D97-AF65-F5344CB8AC3E}">
        <p14:creationId xmlns:p14="http://schemas.microsoft.com/office/powerpoint/2010/main" val="1366680477"/>
      </p:ext>
    </p:extLst>
  </p:cSld>
  <p:clrMapOvr>
    <a:masterClrMapping/>
  </p:clrMapOvr>
</p:notes>
</file>

<file path=ppt/slideLayouts/_rels/slideLayout13.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4 Marcador de pie de página"/>
          <p:cNvSpPr>
            <a:spLocks noGrp="1"/>
          </p:cNvSpPr>
          <p:nvPr>
            <p:ph type="ftr" sz="quarter" idx="10"/>
          </p:nvPr>
        </p:nvSpPr>
        <p:spPr/>
        <p:txBody>
          <a:bodyPr/>
          <a:lstStyle>
            <a:lvl1pPr>
              <a:defRPr/>
            </a:lvl1pPr>
          </a:lstStyle>
          <a:p>
            <a:pPr>
              <a:defRPr/>
            </a:pPr>
            <a:r>
              <a:rPr lang="es-ES">
                <a:solidFill>
                  <a:srgbClr val="000000"/>
                </a:solidFill>
              </a:rPr>
              <a:t>Madame J. Dommanget 2013</a:t>
            </a:r>
            <a:endParaRPr lang="es-ES" dirty="0">
              <a:solidFill>
                <a:srgbClr val="000000"/>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DB688FFE-5CAF-4897-AF84-64F74DC7035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1055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DB1EE4B0-06B0-4103-A385-0B4EE5A93202}" type="datetime1">
              <a:rPr lang="fr-FR" smtClean="0"/>
              <a:t>26/03/2025</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
        <p:nvSpPr>
          <p:cNvPr id="6" name="Slide Number Placeholder 5"/>
          <p:cNvSpPr>
            <a:spLocks noGrp="1"/>
          </p:cNvSpPr>
          <p:nvPr>
            <p:ph type="sldNum" sz="quarter" idx="12"/>
          </p:nvPr>
        </p:nvSpPr>
        <p:spPr/>
        <p:txBody>
          <a:bodyPr/>
          <a:lstStyle/>
          <a:p>
            <a:fld id="{AD6ACD32-7A70-4709-B465-B8170CBAA3CD}" type="slidenum">
              <a:rPr lang="fr-FR" smtClean="0"/>
              <a:t>‹#›</a:t>
            </a:fld>
            <a:endParaRPr lang="fr-FR" dirty="0"/>
          </a:p>
        </p:txBody>
      </p:sp>
    </p:spTree>
    <p:extLst>
      <p:ext uri="{BB962C8B-B14F-4D97-AF65-F5344CB8AC3E}">
        <p14:creationId xmlns:p14="http://schemas.microsoft.com/office/powerpoint/2010/main" val="85776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1573EA43-E2B6-401E-86CE-2F4B665D74F6}" type="datetime1">
              <a:rPr lang="fr-FR" smtClean="0"/>
              <a:t>26/03/2025</a:t>
            </a:fld>
            <a:endParaRPr lang="fr-FR" dirty="0"/>
          </a:p>
        </p:txBody>
      </p:sp>
      <p:sp>
        <p:nvSpPr>
          <p:cNvPr id="4" name="Footer Placeholder 3"/>
          <p:cNvSpPr>
            <a:spLocks noGrp="1"/>
          </p:cNvSpPr>
          <p:nvPr>
            <p:ph type="ftr" sz="quarter" idx="11"/>
          </p:nvPr>
        </p:nvSpPr>
        <p:spPr/>
        <p:txBody>
          <a:bodyPr/>
          <a:lstStyle/>
          <a:p>
            <a:r>
              <a:rPr lang="fr-FR"/>
              <a:t>Madame J. Dommanget 2013</a:t>
            </a:r>
            <a:endParaRPr lang="fr-FR" dirty="0"/>
          </a:p>
        </p:txBody>
      </p:sp>
      <p:sp>
        <p:nvSpPr>
          <p:cNvPr id="5" name="Slide Number Placeholder 4"/>
          <p:cNvSpPr>
            <a:spLocks noGrp="1"/>
          </p:cNvSpPr>
          <p:nvPr>
            <p:ph type="sldNum" sz="quarter" idx="12"/>
          </p:nvPr>
        </p:nvSpPr>
        <p:spPr/>
        <p:txBody>
          <a:bodyPr/>
          <a:lstStyle/>
          <a:p>
            <a:fld id="{AD6ACD32-7A70-4709-B465-B8170CBAA3CD}" type="slidenum">
              <a:rPr lang="fr-FR" smtClean="0"/>
              <a:t>‹#›</a:t>
            </a:fld>
            <a:endParaRPr lang="fr-FR" dirty="0"/>
          </a:p>
        </p:txBody>
      </p:sp>
    </p:spTree>
    <p:extLst>
      <p:ext uri="{BB962C8B-B14F-4D97-AF65-F5344CB8AC3E}">
        <p14:creationId xmlns:p14="http://schemas.microsoft.com/office/powerpoint/2010/main" val="355881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399E0-E7B8-4FD5-910F-24737855853F}" type="datetime1">
              <a:rPr lang="fr-FR" smtClean="0"/>
              <a:t>26/03/2025</a:t>
            </a:fld>
            <a:endParaRPr lang="fr-FR" dirty="0"/>
          </a:p>
        </p:txBody>
      </p:sp>
      <p:sp>
        <p:nvSpPr>
          <p:cNvPr id="3" name="Footer Placeholder 2"/>
          <p:cNvSpPr>
            <a:spLocks noGrp="1"/>
          </p:cNvSpPr>
          <p:nvPr>
            <p:ph type="ftr" sz="quarter" idx="11"/>
          </p:nvPr>
        </p:nvSpPr>
        <p:spPr/>
        <p:txBody>
          <a:bodyPr/>
          <a:lstStyle/>
          <a:p>
            <a:r>
              <a:rPr lang="fr-FR"/>
              <a:t>Madame J. Dommanget 2013</a:t>
            </a:r>
            <a:endParaRPr lang="fr-FR" dirty="0"/>
          </a:p>
        </p:txBody>
      </p:sp>
      <p:sp>
        <p:nvSpPr>
          <p:cNvPr id="4" name="Slide Number Placeholder 3"/>
          <p:cNvSpPr>
            <a:spLocks noGrp="1"/>
          </p:cNvSpPr>
          <p:nvPr>
            <p:ph type="sldNum" sz="quarter" idx="12"/>
          </p:nvPr>
        </p:nvSpPr>
        <p:spPr/>
        <p:txBody>
          <a:bodyPr/>
          <a:lstStyle/>
          <a:p>
            <a:fld id="{AD6ACD32-7A70-4709-B465-B8170CBAA3CD}" type="slidenum">
              <a:rPr lang="fr-FR" smtClean="0"/>
              <a:t>‹#›</a:t>
            </a:fld>
            <a:endParaRPr lang="fr-FR" dirty="0"/>
          </a:p>
        </p:txBody>
      </p:sp>
    </p:spTree>
    <p:extLst>
      <p:ext uri="{BB962C8B-B14F-4D97-AF65-F5344CB8AC3E}">
        <p14:creationId xmlns:p14="http://schemas.microsoft.com/office/powerpoint/2010/main" val="1690440655"/>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6.xml" Id="rId6" /></Relationships>
</file>

<file path=ppt/slideMasters/_rels/slideMaster2.xml.rels>&#65279;<?xml version="1.0" encoding="utf-8"?><Relationships xmlns="http://schemas.openxmlformats.org/package/2006/relationships"><Relationship Type="http://schemas.openxmlformats.org/officeDocument/2006/relationships/image" Target="/ppt/media/image1.jpeg" Id="rId13" /><Relationship Type="http://schemas.openxmlformats.org/officeDocument/2006/relationships/theme" Target="/ppt/theme/theme2.xml" Id="rId12" /><Relationship Type="http://schemas.openxmlformats.org/officeDocument/2006/relationships/slideLayout" Target="/ppt/slideLayouts/slideLayout13.xml" Id="rId2"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19AAE-A1C2-45E3-AF89-561DD5BFCF04}" type="datetime1">
              <a:rPr lang="fr-FR" smtClean="0"/>
              <a:t>26/03/2025</a:t>
            </a:fld>
            <a:endParaRPr lang="fr-FR"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Madame J. Dommanget 2013</a:t>
            </a:r>
            <a:endParaRPr lang="fr-FR"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ACD32-7A70-4709-B465-B8170CBAA3CD}" type="slidenum">
              <a:rPr lang="fr-FR" smtClean="0"/>
              <a:t>‹#›</a:t>
            </a:fld>
            <a:endParaRPr lang="fr-FR" dirty="0"/>
          </a:p>
        </p:txBody>
      </p:sp>
    </p:spTree>
    <p:extLst>
      <p:ext uri="{BB962C8B-B14F-4D97-AF65-F5344CB8AC3E}">
        <p14:creationId xmlns:p14="http://schemas.microsoft.com/office/powerpoint/2010/main" val="2830264104"/>
      </p:ext>
    </p:extLst>
  </p:cSld>
  <p:clrMap bg1="dk1" tx1="lt1" bg2="dk2" tx2="lt2" accent1="accent1" accent2="accent2" accent3="accent3" accent4="accent4" accent5="accent5" accent6="accent6" hlink="hlink" folHlink="folHlink"/>
  <p:sldLayoutIdLst>
    <p:sldLayoutId id="2147483650" r:id="rId2"/>
    <p:sldLayoutId id="2147483654" r:id="rId6"/>
    <p:sldLayoutId id="214748365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r-FR"/>
              <a:t>Haga clic para cambiar el estilo de título	</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r-FR"/>
              <a:t>Haga clic para modificar el estilo de texto del patrón</a:t>
            </a:r>
          </a:p>
          <a:p>
            <a:pPr lvl="1"/>
            <a:r>
              <a:rPr lang="es-ES" altLang="fr-FR"/>
              <a:t>Segundo nivel</a:t>
            </a:r>
          </a:p>
          <a:p>
            <a:pPr lvl="2"/>
            <a:r>
              <a:rPr lang="es-ES" altLang="fr-FR"/>
              <a:t>Tercer nivel</a:t>
            </a:r>
          </a:p>
          <a:p>
            <a:pPr lvl="3"/>
            <a:r>
              <a:rPr lang="es-ES" altLang="fr-FR"/>
              <a:t>Cuarto nivel</a:t>
            </a:r>
          </a:p>
          <a:p>
            <a:pPr lvl="4"/>
            <a:r>
              <a:rPr lang="es-ES" altLang="fr-F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841CF667-E765-4478-A466-0CF39FD03D2A}" type="datetime1">
              <a:rPr lang="fr-FR" smtClean="0">
                <a:solidFill>
                  <a:srgbClr val="000000"/>
                </a:solidFill>
              </a:rPr>
              <a:t>26/03/2025</a:t>
            </a:fld>
            <a:endParaRPr lang="es-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r>
              <a:rPr lang="es-ES">
                <a:solidFill>
                  <a:srgbClr val="000000"/>
                </a:solidFill>
              </a:rPr>
              <a:t>Madame J. Dommanget 2013</a:t>
            </a:r>
            <a:endParaRPr lang="es-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CBEF1C5-924B-44AA-B9E8-799AA838E64C}"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3226452269"/>
      </p:ext>
    </p:extLst>
  </p:cSld>
  <p:clrMap bg1="lt1" tx1="dk1" bg2="lt2" tx2="dk2" accent1="accent1" accent2="accent2" accent3="accent3" accent4="accent4" accent5="accent5" accent6="accent6" hlink="hlink" folHlink="folHlink"/>
  <p:sldLayoutIdLst>
    <p:sldLayoutId id="2147483662" r:id="rId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3.gif" Id="rId3" /><Relationship Type="http://schemas.openxmlformats.org/officeDocument/2006/relationships/image" Target="/ppt/media/image2.jpeg" Id="rId2" /><Relationship Type="http://schemas.openxmlformats.org/officeDocument/2006/relationships/slideLayout" Target="/ppt/slideLayouts/slideLayout6.xml" Id="rId1" /><Relationship Type="http://schemas.openxmlformats.org/officeDocument/2006/relationships/image" Target="/ppt/media/image4.wmf" Id="rId4" /></Relationships>
</file>

<file path=ppt/slides/_rels/slide10.xml.rels>&#65279;<?xml version="1.0" encoding="utf-8"?><Relationships xmlns="http://schemas.openxmlformats.org/package/2006/relationships"><Relationship Type="http://schemas.openxmlformats.org/officeDocument/2006/relationships/image" Target="/ppt/media/image12.wmf" Id="rId3" /><Relationship Type="http://schemas.openxmlformats.org/officeDocument/2006/relationships/image" Target="/ppt/media/image11.wmf" Id="rId2" /><Relationship Type="http://schemas.openxmlformats.org/officeDocument/2006/relationships/slideLayout" Target="/ppt/slideLayouts/slideLayout2.xml" Id="rId1" /></Relationships>
</file>

<file path=ppt/slides/_rels/slide11.xml.rels>&#65279;<?xml version="1.0" encoding="utf-8"?><Relationships xmlns="http://schemas.openxmlformats.org/package/2006/relationships"><Relationship Type="http://schemas.openxmlformats.org/officeDocument/2006/relationships/image" Target="/ppt/media/image13.png"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14.wmf" Id="rId2" /><Relationship Type="http://schemas.openxmlformats.org/officeDocument/2006/relationships/slideLayout" Target="/pp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ppt/media/image15.jpeg"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16.jpeg" Id="rId2" /><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image" Target="/ppt/media/image17.wmf" Id="rId2" /><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ppt/media/image18.wmf" Id="rId2" /><Relationship Type="http://schemas.openxmlformats.org/officeDocument/2006/relationships/slideLayout" Target="/ppt/slideLayouts/slideLayout2.xml" Id="rId1" /></Relationships>
</file>

<file path=ppt/slides/_rels/slide17.xml.rels>&#65279;<?xml version="1.0" encoding="utf-8"?><Relationships xmlns="http://schemas.openxmlformats.org/package/2006/relationships"><Relationship Type="http://schemas.openxmlformats.org/officeDocument/2006/relationships/image" Target="/ppt/media/image19.wmf" Id="rId2" /><Relationship Type="http://schemas.openxmlformats.org/officeDocument/2006/relationships/slideLayout" Target="/ppt/slideLayouts/slideLayout2.xml" Id="rId1" /></Relationships>
</file>

<file path=ppt/slides/_rels/slide18.xml.rels>&#65279;<?xml version="1.0" encoding="utf-8"?><Relationships xmlns="http://schemas.openxmlformats.org/package/2006/relationships"><Relationship Type="http://schemas.openxmlformats.org/officeDocument/2006/relationships/image" Target="/ppt/media/image20.wmf" Id="rId2" /><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image" Target="/ppt/media/image21.wmf"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image" Target="/ppt/media/image5.jpeg" Id="rId2" /><Relationship Type="http://schemas.openxmlformats.org/officeDocument/2006/relationships/slideLayout" Target="/ppt/slideLayouts/slideLayout7.xml" Id="rId1" /></Relationships>
</file>

<file path=ppt/slides/_rels/slide20.xml.rels>&#65279;<?xml version="1.0" encoding="utf-8"?><Relationships xmlns="http://schemas.openxmlformats.org/package/2006/relationships"><Relationship Type="http://schemas.openxmlformats.org/officeDocument/2006/relationships/image" Target="/ppt/media/image23.wmf" Id="rId3" /><Relationship Type="http://schemas.openxmlformats.org/officeDocument/2006/relationships/image" Target="/ppt/media/image22.wmf" Id="rId2" /><Relationship Type="http://schemas.openxmlformats.org/officeDocument/2006/relationships/slideLayout" Target="/ppt/slideLayouts/slideLayout2.xml" Id="rId1" /></Relationships>
</file>

<file path=ppt/slides/_rels/slide21.xml.rels>&#65279;<?xml version="1.0" encoding="utf-8"?><Relationships xmlns="http://schemas.openxmlformats.org/package/2006/relationships"><Relationship Type="http://schemas.openxmlformats.org/officeDocument/2006/relationships/image" Target="/ppt/media/image24.jpeg" Id="rId2" /><Relationship Type="http://schemas.openxmlformats.org/officeDocument/2006/relationships/slideLayout" Target="/ppt/slideLayouts/slideLayout2.xml" Id="rId1" /></Relationships>
</file>

<file path=ppt/slides/_rels/slide22.xml.rels>&#65279;<?xml version="1.0" encoding="utf-8"?><Relationships xmlns="http://schemas.openxmlformats.org/package/2006/relationships"><Relationship Type="http://schemas.openxmlformats.org/officeDocument/2006/relationships/image" Target="/ppt/media/image25.png" Id="rId2" /><Relationship Type="http://schemas.openxmlformats.org/officeDocument/2006/relationships/slideLayout" Target="/ppt/slideLayouts/slideLayout2.xml" Id="rId1"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4.xml.rels>&#65279;<?xml version="1.0" encoding="utf-8"?><Relationships xmlns="http://schemas.openxmlformats.org/package/2006/relationships"><Relationship Type="http://schemas.openxmlformats.org/officeDocument/2006/relationships/image" Target="/ppt/media/image32.png" Id="rId8" /><Relationship Type="http://schemas.openxmlformats.org/officeDocument/2006/relationships/image" Target="/ppt/media/image37.wmf" Id="rId13" /><Relationship Type="http://schemas.openxmlformats.org/officeDocument/2006/relationships/image" Target="/ppt/media/image27.png" Id="rId3" /><Relationship Type="http://schemas.openxmlformats.org/officeDocument/2006/relationships/image" Target="/ppt/media/image31.png" Id="rId7" /><Relationship Type="http://schemas.openxmlformats.org/officeDocument/2006/relationships/image" Target="/ppt/media/image36.wmf" Id="rId12" /><Relationship Type="http://schemas.openxmlformats.org/officeDocument/2006/relationships/image" Target="/ppt/media/image26.png" Id="rId2" /><Relationship Type="http://schemas.openxmlformats.org/officeDocument/2006/relationships/slideLayout" Target="/ppt/slideLayouts/slideLayout2.xml" Id="rId1" /><Relationship Type="http://schemas.openxmlformats.org/officeDocument/2006/relationships/image" Target="/ppt/media/image30.png" Id="rId6" /><Relationship Type="http://schemas.openxmlformats.org/officeDocument/2006/relationships/image" Target="/ppt/media/image35.png" Id="rId11" /><Relationship Type="http://schemas.openxmlformats.org/officeDocument/2006/relationships/image" Target="/ppt/media/image29.png" Id="rId5" /><Relationship Type="http://schemas.openxmlformats.org/officeDocument/2006/relationships/image" Target="/ppt/media/image34.jpeg" Id="rId10" /><Relationship Type="http://schemas.openxmlformats.org/officeDocument/2006/relationships/image" Target="/ppt/media/image28.wmf" Id="rId4" /><Relationship Type="http://schemas.openxmlformats.org/officeDocument/2006/relationships/image" Target="/ppt/media/image33.png" Id="rId9" /></Relationships>
</file>

<file path=ppt/slides/_rels/slide25.xml.rels>&#65279;<?xml version="1.0" encoding="utf-8"?><Relationships xmlns="http://schemas.openxmlformats.org/package/2006/relationships"><Relationship Type="http://schemas.openxmlformats.org/officeDocument/2006/relationships/image" Target="/ppt/media/image39.wmf" Id="rId3" /><Relationship Type="http://schemas.openxmlformats.org/officeDocument/2006/relationships/image" Target="/ppt/media/image38.wmf" Id="rId2" /><Relationship Type="http://schemas.openxmlformats.org/officeDocument/2006/relationships/slideLayout" Target="/ppt/slideLayouts/slideLayout2.xml" Id="rId1" /><Relationship Type="http://schemas.openxmlformats.org/officeDocument/2006/relationships/image" Target="/ppt/media/image40.wmf" Id="rId4" /></Relationships>
</file>

<file path=ppt/slides/_rels/slide26.xml.rels>&#65279;<?xml version="1.0" encoding="utf-8"?><Relationships xmlns="http://schemas.openxmlformats.org/package/2006/relationships"><Relationship Type="http://schemas.openxmlformats.org/officeDocument/2006/relationships/image" Target="/ppt/media/image42.wmf" Id="rId3" /><Relationship Type="http://schemas.openxmlformats.org/officeDocument/2006/relationships/image" Target="/ppt/media/image41.wmf" Id="rId2" /><Relationship Type="http://schemas.openxmlformats.org/officeDocument/2006/relationships/slideLayout" Target="/ppt/slideLayouts/slideLayout2.xml" Id="rId1" /><Relationship Type="http://schemas.openxmlformats.org/officeDocument/2006/relationships/image" Target="/ppt/media/image43.wmf" Id="rId4" /></Relationships>
</file>

<file path=ppt/slides/_rels/slide27.xml.rels>&#65279;<?xml version="1.0" encoding="utf-8"?><Relationships xmlns="http://schemas.openxmlformats.org/package/2006/relationships"><Relationship Type="http://schemas.openxmlformats.org/officeDocument/2006/relationships/image" Target="/ppt/media/image45.wmf" Id="rId3" /><Relationship Type="http://schemas.openxmlformats.org/officeDocument/2006/relationships/image" Target="/ppt/media/image44.wmf" Id="rId2" /><Relationship Type="http://schemas.openxmlformats.org/officeDocument/2006/relationships/slideLayout" Target="/ppt/slideLayouts/slideLayout2.xml" Id="rId1" /><Relationship Type="http://schemas.openxmlformats.org/officeDocument/2006/relationships/image" Target="/ppt/media/image47.emf" Id="rId6" /><Relationship Type="http://schemas.openxmlformats.org/officeDocument/2006/relationships/package" Target="/ppt/embeddings/Microsoft_Word_Document.docx" Id="rId5" /><Relationship Type="http://schemas.openxmlformats.org/officeDocument/2006/relationships/image" Target="/ppt/media/image46.wmf" Id="rId4" /></Relationships>
</file>

<file path=ppt/slides/_rels/slide3.xml.rels>&#65279;<?xml version="1.0" encoding="utf-8"?><Relationships xmlns="http://schemas.openxmlformats.org/package/2006/relationships"><Relationship Type="http://schemas.openxmlformats.org/officeDocument/2006/relationships/image" Target="/ppt/media/image5.jpeg" Id="rId2" /><Relationship Type="http://schemas.openxmlformats.org/officeDocument/2006/relationships/slideLayout" Target="/ppt/slideLayouts/slideLayout7.xml" Id="rId1" /></Relationships>
</file>

<file path=ppt/slides/_rels/slide4.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13.xml" Id="rId1" /><Relationship Type="http://schemas.openxmlformats.org/officeDocument/2006/relationships/image" Target="/ppt/media/image5.jpeg" Id="rId4" /><Relationship Type="http://schemas.openxmlformats.org/officeDocument/2006/relationships/audio" Target="/ppt/media/audio1.wav" Id="rId3" /></Relationships>
</file>

<file path=ppt/slides/_rels/slide5.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slideLayout" Target="/ppt/slideLayouts/slideLayout7.xml" Id="rId1" /><Relationship Type="http://schemas.openxmlformats.org/officeDocument/2006/relationships/hyperlink" Target="http://www.google.ca/url?sa=i&amp;rct=j&amp;q=&amp;esrc=s&amp;frm=1&amp;source=images&amp;cd=&amp;cad=rja&amp;docid=Op7vdWyVOU2BMM&amp;tbnid=gVeSmH-cc9MegM:&amp;ved=0CAUQjRw&amp;url=http://su-fle.blogspot.com/2012/01/limperatif.html&amp;ei=RrovUpP9N--s2AXt-ID4Dw&amp;bvm=bv.51773540,d.b2I&amp;psig=AFQjCNEBm3Ouxz_GGbDl5_PwpSZKVDzX2Q&amp;ust=1378945983450417" TargetMode="External" Id="rId2" /></Relationships>
</file>

<file path=ppt/slides/_rels/slide6.xml.rels>&#65279;<?xml version="1.0" encoding="utf-8"?><Relationships xmlns="http://schemas.openxmlformats.org/package/2006/relationships"><Relationship Type="http://schemas.openxmlformats.org/officeDocument/2006/relationships/image" Target="/ppt/media/image7.png"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8.png" Id="rId2" /><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image" Target="/ppt/media/image9.wmf"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10.wmf" Id="rId2" /><Relationship Type="http://schemas.openxmlformats.org/officeDocument/2006/relationships/slideLayout" Target="/ppt/slideLayouts/slideLayout2.xml" Id="rId1"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Julia\Documents\Clip art\NEW borders\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8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133600"/>
            <a:ext cx="8229600" cy="1143000"/>
          </a:xfrm>
        </p:spPr>
        <p:txBody>
          <a:bodyPr>
            <a:noAutofit/>
          </a:bodyPr>
          <a:lstStyle/>
          <a:p>
            <a:r>
              <a:rPr lang="fr-FR" sz="9600" dirty="0">
                <a:solidFill>
                  <a:schemeClr val="bg1"/>
                </a:solidFill>
                <a:latin typeface="Franklin Gothic Medium" panose="020B0603020102020204" pitchFamily="34" charset="0"/>
                <a:ea typeface="HelloBoxStitch" panose="02000603000000000000" pitchFamily="2" charset="0"/>
                <a:cs typeface="MV Boli" panose="02000500030200090000" pitchFamily="2" charset="0"/>
              </a:rPr>
              <a:t>L’Impératif</a:t>
            </a:r>
            <a:br>
              <a:rPr lang="fr-FR" sz="9600" dirty="0">
                <a:solidFill>
                  <a:schemeClr val="bg1"/>
                </a:solidFill>
                <a:latin typeface="Franklin Gothic Medium" panose="020B0603020102020204" pitchFamily="34" charset="0"/>
                <a:ea typeface="HelloBoxStitch" panose="02000603000000000000" pitchFamily="2" charset="0"/>
                <a:cs typeface="MV Boli" panose="02000500030200090000" pitchFamily="2" charset="0"/>
              </a:rPr>
            </a:br>
            <a:r>
              <a:rPr lang="fr-FR" sz="2800" dirty="0">
                <a:solidFill>
                  <a:schemeClr val="bg1"/>
                </a:solidFill>
                <a:latin typeface="Franklin Gothic Medium" panose="020B0603020102020204" pitchFamily="34" charset="0"/>
                <a:ea typeface="HelloBoxStitch" panose="02000603000000000000" pitchFamily="2" charset="0"/>
                <a:cs typeface="MV Boli" panose="02000500030200090000" pitchFamily="2" charset="0"/>
              </a:rPr>
              <a:t>Madame J. </a:t>
            </a:r>
            <a:r>
              <a:rPr lang="fr-FR" sz="2800" dirty="0" err="1">
                <a:solidFill>
                  <a:schemeClr val="bg1"/>
                </a:solidFill>
                <a:latin typeface="Franklin Gothic Medium" panose="020B0603020102020204" pitchFamily="34" charset="0"/>
                <a:ea typeface="HelloBoxStitch" panose="02000603000000000000" pitchFamily="2" charset="0"/>
                <a:cs typeface="MV Boli" panose="02000500030200090000" pitchFamily="2" charset="0"/>
              </a:rPr>
              <a:t>Dommanget</a:t>
            </a:r>
            <a:br>
              <a:rPr lang="fr-FR" sz="9600" dirty="0">
                <a:solidFill>
                  <a:schemeClr val="bg1"/>
                </a:solidFill>
                <a:latin typeface="Tangerine" panose="00000400000000000000" pitchFamily="2" charset="0"/>
                <a:ea typeface="HelloBoxStitch" panose="02000603000000000000" pitchFamily="2" charset="0"/>
              </a:rPr>
            </a:br>
            <a:endParaRPr lang="fr-FR" sz="4000" dirty="0">
              <a:solidFill>
                <a:schemeClr val="bg1"/>
              </a:solidFill>
              <a:latin typeface="Too Much Paper!" panose="02000000000000000000" pitchFamily="2" charset="0"/>
              <a:ea typeface="HelloBoxStitch" panose="02000603000000000000" pitchFamily="2" charset="0"/>
            </a:endParaRPr>
          </a:p>
        </p:txBody>
      </p:sp>
      <p:sp>
        <p:nvSpPr>
          <p:cNvPr id="3" name="Slide Number Placeholder 2"/>
          <p:cNvSpPr>
            <a:spLocks noGrp="1"/>
          </p:cNvSpPr>
          <p:nvPr>
            <p:ph type="sldNum" sz="quarter" idx="12"/>
          </p:nvPr>
        </p:nvSpPr>
        <p:spPr/>
        <p:txBody>
          <a:bodyPr/>
          <a:lstStyle/>
          <a:p>
            <a:fld id="{AD6ACD32-7A70-4709-B465-B8170CBAA3CD}" type="slidenum">
              <a:rPr lang="fr-FR" smtClean="0"/>
              <a:t>1</a:t>
            </a:fld>
            <a:endParaRPr lang="fr-FR" dirty="0"/>
          </a:p>
        </p:txBody>
      </p:sp>
      <p:sp>
        <p:nvSpPr>
          <p:cNvPr id="4" name="Footer Placeholder 3"/>
          <p:cNvSpPr>
            <a:spLocks noGrp="1"/>
          </p:cNvSpPr>
          <p:nvPr>
            <p:ph type="ftr" sz="quarter" idx="11"/>
          </p:nvPr>
        </p:nvSpPr>
        <p:spPr/>
        <p:txBody>
          <a:bodyPr/>
          <a:lstStyle/>
          <a:p>
            <a:r>
              <a:rPr lang="fr-FR" dirty="0"/>
              <a:t>Madame J. </a:t>
            </a:r>
            <a:r>
              <a:rPr lang="fr-FR" dirty="0" err="1"/>
              <a:t>Dommanget</a:t>
            </a:r>
            <a:r>
              <a:rPr lang="fr-FR"/>
              <a:t> 2013</a:t>
            </a:r>
            <a:endParaRPr lang="fr-F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7" y="5452382"/>
            <a:ext cx="1447800" cy="1085850"/>
          </a:xfrm>
          <a:prstGeom prst="rect">
            <a:avLst/>
          </a:prstGeom>
        </p:spPr>
      </p:pic>
      <p:pic>
        <p:nvPicPr>
          <p:cNvPr id="1028" name="Picture 4" descr="C:\Users\Julia\AppData\Local\Microsoft\Windows\Temporary Internet Files\Content.IE5\P02MYADB\MC9002321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657600"/>
            <a:ext cx="2068717" cy="212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1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(Matt et Zack) / jouer au tennis</a:t>
            </a:r>
          </a:p>
        </p:txBody>
      </p:sp>
      <p:sp>
        <p:nvSpPr>
          <p:cNvPr id="3" name="Content Placeholder 2"/>
          <p:cNvSpPr>
            <a:spLocks noGrp="1"/>
          </p:cNvSpPr>
          <p:nvPr>
            <p:ph idx="1"/>
          </p:nvPr>
        </p:nvSpPr>
        <p:spPr>
          <a:xfrm>
            <a:off x="685800" y="5105400"/>
            <a:ext cx="8229600" cy="1528762"/>
          </a:xfrm>
        </p:spPr>
        <p:txBody>
          <a:bodyPr>
            <a:normAutofit lnSpcReduction="10000"/>
          </a:bodyPr>
          <a:lstStyle/>
          <a:p>
            <a:pPr marL="0" indent="0">
              <a:buNone/>
            </a:pPr>
            <a:r>
              <a:rPr lang="fr-FR" sz="8800" dirty="0"/>
              <a:t>Jou</a:t>
            </a:r>
            <a:r>
              <a:rPr lang="fr-FR" sz="8800" dirty="0">
                <a:solidFill>
                  <a:srgbClr val="FF0000"/>
                </a:solidFill>
              </a:rPr>
              <a:t>ez</a:t>
            </a:r>
            <a:r>
              <a:rPr lang="fr-FR" sz="9600" dirty="0"/>
              <a:t> au tennis!</a:t>
            </a:r>
          </a:p>
        </p:txBody>
      </p:sp>
      <p:sp>
        <p:nvSpPr>
          <p:cNvPr id="4" name="Slide Number Placeholder 3"/>
          <p:cNvSpPr>
            <a:spLocks noGrp="1"/>
          </p:cNvSpPr>
          <p:nvPr>
            <p:ph type="sldNum" sz="quarter" idx="12"/>
          </p:nvPr>
        </p:nvSpPr>
        <p:spPr/>
        <p:txBody>
          <a:bodyPr/>
          <a:lstStyle/>
          <a:p>
            <a:fld id="{AD6ACD32-7A70-4709-B465-B8170CBAA3CD}" type="slidenum">
              <a:rPr lang="fr-FR" smtClean="0"/>
              <a:t>10</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pic>
        <p:nvPicPr>
          <p:cNvPr id="8196" name="Picture 4" descr="C:\Users\Julia\AppData\Local\Microsoft\Windows\Temporary Internet Files\Content.IE5\2SS1WS5H\MC9003328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566319"/>
            <a:ext cx="3352800" cy="359021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Julia\AppData\Local\Microsoft\Windows\Temporary Internet Files\Content.IE5\UV8V76QR\MC9003630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158672"/>
            <a:ext cx="3048000" cy="400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(Les enfants) / ne manger pas  mon chocolat</a:t>
            </a:r>
          </a:p>
        </p:txBody>
      </p:sp>
      <p:sp>
        <p:nvSpPr>
          <p:cNvPr id="3" name="Content Placeholder 2"/>
          <p:cNvSpPr>
            <a:spLocks noGrp="1"/>
          </p:cNvSpPr>
          <p:nvPr>
            <p:ph idx="1"/>
          </p:nvPr>
        </p:nvSpPr>
        <p:spPr>
          <a:xfrm>
            <a:off x="685800" y="4754440"/>
            <a:ext cx="8229600" cy="2057400"/>
          </a:xfrm>
        </p:spPr>
        <p:txBody>
          <a:bodyPr>
            <a:normAutofit/>
          </a:bodyPr>
          <a:lstStyle/>
          <a:p>
            <a:pPr marL="0" indent="0" algn="ctr">
              <a:buNone/>
            </a:pPr>
            <a:r>
              <a:rPr lang="fr-FR" sz="6000" dirty="0">
                <a:solidFill>
                  <a:srgbClr val="92D050"/>
                </a:solidFill>
              </a:rPr>
              <a:t>Ne</a:t>
            </a:r>
            <a:r>
              <a:rPr lang="fr-FR" sz="6000" dirty="0"/>
              <a:t> mang</a:t>
            </a:r>
            <a:r>
              <a:rPr lang="fr-FR" sz="6000" dirty="0">
                <a:solidFill>
                  <a:srgbClr val="FF0000"/>
                </a:solidFill>
              </a:rPr>
              <a:t>ez</a:t>
            </a:r>
            <a:r>
              <a:rPr lang="fr-FR" sz="6000" dirty="0"/>
              <a:t> </a:t>
            </a:r>
            <a:r>
              <a:rPr lang="fr-FR" sz="6000" dirty="0">
                <a:solidFill>
                  <a:srgbClr val="92D050"/>
                </a:solidFill>
              </a:rPr>
              <a:t>pas</a:t>
            </a:r>
            <a:r>
              <a:rPr lang="fr-FR" sz="6000" dirty="0"/>
              <a:t> mon chocolat!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12278"/>
            <a:ext cx="2819400" cy="3427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6ACD32-7A70-4709-B465-B8170CBAA3CD}" type="slidenum">
              <a:rPr lang="fr-FR" smtClean="0"/>
              <a:t>11</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34140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(Nous) / travailler ensemble</a:t>
            </a:r>
          </a:p>
        </p:txBody>
      </p:sp>
      <p:sp>
        <p:nvSpPr>
          <p:cNvPr id="3" name="Content Placeholder 2"/>
          <p:cNvSpPr>
            <a:spLocks noGrp="1"/>
          </p:cNvSpPr>
          <p:nvPr>
            <p:ph idx="1"/>
          </p:nvPr>
        </p:nvSpPr>
        <p:spPr>
          <a:xfrm>
            <a:off x="457200" y="5257801"/>
            <a:ext cx="8229600" cy="1279245"/>
          </a:xfrm>
        </p:spPr>
        <p:txBody>
          <a:bodyPr>
            <a:normAutofit/>
          </a:bodyPr>
          <a:lstStyle/>
          <a:p>
            <a:pPr marL="0" indent="0">
              <a:buNone/>
            </a:pPr>
            <a:r>
              <a:rPr lang="fr-FR" sz="7200" dirty="0"/>
              <a:t>Travaill</a:t>
            </a:r>
            <a:r>
              <a:rPr lang="fr-FR" sz="7200" dirty="0">
                <a:solidFill>
                  <a:srgbClr val="FF0000"/>
                </a:solidFill>
              </a:rPr>
              <a:t>ons</a:t>
            </a:r>
            <a:r>
              <a:rPr lang="fr-FR" sz="7200" dirty="0"/>
              <a:t> ensemble!</a:t>
            </a:r>
          </a:p>
        </p:txBody>
      </p:sp>
      <p:pic>
        <p:nvPicPr>
          <p:cNvPr id="13314" name="Picture 2" descr="C:\Users\Julia\AppData\Local\Microsoft\Windows\Temporary Internet Files\Content.IE5\6GBEL0J3\MC900088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295401"/>
            <a:ext cx="6601256" cy="41027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12</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9441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(Toi et moi) / jouer au basketball</a:t>
            </a:r>
          </a:p>
        </p:txBody>
      </p:sp>
      <p:sp>
        <p:nvSpPr>
          <p:cNvPr id="3" name="Content Placeholder 2"/>
          <p:cNvSpPr>
            <a:spLocks noGrp="1"/>
          </p:cNvSpPr>
          <p:nvPr>
            <p:ph idx="1"/>
          </p:nvPr>
        </p:nvSpPr>
        <p:spPr>
          <a:xfrm>
            <a:off x="533400" y="5181600"/>
            <a:ext cx="8229600" cy="1371600"/>
          </a:xfrm>
        </p:spPr>
        <p:txBody>
          <a:bodyPr>
            <a:normAutofit/>
          </a:bodyPr>
          <a:lstStyle/>
          <a:p>
            <a:pPr marL="0" indent="0">
              <a:buNone/>
            </a:pPr>
            <a:r>
              <a:rPr lang="fr-FR" sz="7200" dirty="0"/>
              <a:t>Jou</a:t>
            </a:r>
            <a:r>
              <a:rPr lang="fr-FR" sz="7200" dirty="0">
                <a:solidFill>
                  <a:srgbClr val="FF0000"/>
                </a:solidFill>
              </a:rPr>
              <a:t>ons</a:t>
            </a:r>
            <a:r>
              <a:rPr lang="fr-FR" sz="7200" dirty="0"/>
              <a:t> au basketball!</a:t>
            </a:r>
          </a:p>
        </p:txBody>
      </p:sp>
      <p:pic>
        <p:nvPicPr>
          <p:cNvPr id="14338" name="Picture 2" descr="C:\Users\Julia\AppData\Local\Microsoft\Windows\Temporary Internet Files\Content.IE5\SUBB8UVW\MP90043073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295400"/>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13</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43648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(Abby) / ne ronger pas tes ongles</a:t>
            </a:r>
          </a:p>
        </p:txBody>
      </p:sp>
      <p:sp>
        <p:nvSpPr>
          <p:cNvPr id="3" name="Content Placeholder 2"/>
          <p:cNvSpPr>
            <a:spLocks noGrp="1"/>
          </p:cNvSpPr>
          <p:nvPr>
            <p:ph idx="1"/>
          </p:nvPr>
        </p:nvSpPr>
        <p:spPr>
          <a:xfrm>
            <a:off x="609600" y="5486400"/>
            <a:ext cx="8229600" cy="685800"/>
          </a:xfrm>
        </p:spPr>
        <p:txBody>
          <a:bodyPr>
            <a:noAutofit/>
          </a:bodyPr>
          <a:lstStyle/>
          <a:p>
            <a:pPr marL="0" indent="0" algn="ctr">
              <a:buNone/>
            </a:pPr>
            <a:r>
              <a:rPr lang="fr-FR" sz="6000" dirty="0">
                <a:solidFill>
                  <a:srgbClr val="92D050"/>
                </a:solidFill>
              </a:rPr>
              <a:t>Ne</a:t>
            </a:r>
            <a:r>
              <a:rPr lang="fr-FR" sz="6000" dirty="0"/>
              <a:t> rong</a:t>
            </a:r>
            <a:r>
              <a:rPr lang="fr-FR" sz="6000" dirty="0">
                <a:solidFill>
                  <a:srgbClr val="FF0000"/>
                </a:solidFill>
              </a:rPr>
              <a:t>e</a:t>
            </a:r>
            <a:r>
              <a:rPr lang="fr-FR" sz="6000" dirty="0"/>
              <a:t> </a:t>
            </a:r>
            <a:r>
              <a:rPr lang="fr-FR" sz="6000" dirty="0">
                <a:solidFill>
                  <a:srgbClr val="92D050"/>
                </a:solidFill>
              </a:rPr>
              <a:t>pas</a:t>
            </a:r>
            <a:r>
              <a:rPr lang="fr-FR" sz="6000" dirty="0"/>
              <a:t> tes ongles!</a:t>
            </a:r>
          </a:p>
        </p:txBody>
      </p:sp>
      <p:pic>
        <p:nvPicPr>
          <p:cNvPr id="9218" name="Picture 2" descr="C:\Users\Julia\AppData\Local\Microsoft\Windows\Temporary Internet Files\Content.IE5\LUDJ5JO3\MP9004140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295401"/>
            <a:ext cx="3371088" cy="42512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14</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0738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(Les amis) / danser à la fête</a:t>
            </a:r>
          </a:p>
        </p:txBody>
      </p:sp>
      <p:sp>
        <p:nvSpPr>
          <p:cNvPr id="3" name="Content Placeholder 2"/>
          <p:cNvSpPr>
            <a:spLocks noGrp="1"/>
          </p:cNvSpPr>
          <p:nvPr>
            <p:ph idx="1"/>
          </p:nvPr>
        </p:nvSpPr>
        <p:spPr>
          <a:xfrm>
            <a:off x="533400" y="5345562"/>
            <a:ext cx="8229600" cy="1066799"/>
          </a:xfrm>
        </p:spPr>
        <p:txBody>
          <a:bodyPr>
            <a:normAutofit fontScale="85000" lnSpcReduction="20000"/>
          </a:bodyPr>
          <a:lstStyle/>
          <a:p>
            <a:pPr marL="0" indent="0" algn="ctr">
              <a:buNone/>
            </a:pPr>
            <a:r>
              <a:rPr lang="fr-FR" sz="8800" dirty="0"/>
              <a:t>Dans</a:t>
            </a:r>
            <a:r>
              <a:rPr lang="fr-FR" sz="8800" dirty="0">
                <a:solidFill>
                  <a:srgbClr val="FF0000"/>
                </a:solidFill>
              </a:rPr>
              <a:t>ez</a:t>
            </a:r>
            <a:r>
              <a:rPr lang="fr-FR" sz="8800" dirty="0"/>
              <a:t> à la fête!</a:t>
            </a:r>
          </a:p>
        </p:txBody>
      </p:sp>
      <p:pic>
        <p:nvPicPr>
          <p:cNvPr id="1029" name="Picture 5" descr="C:\Users\Julia\AppData\Local\Microsoft\Windows\Temporary Internet Files\Content.IE5\SUBB8UVW\MC90043989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2" y="1219201"/>
            <a:ext cx="4027487" cy="40911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15</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42805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(L’homme) / choisir une porte</a:t>
            </a:r>
          </a:p>
        </p:txBody>
      </p:sp>
      <p:sp>
        <p:nvSpPr>
          <p:cNvPr id="3" name="Content Placeholder 2"/>
          <p:cNvSpPr>
            <a:spLocks noGrp="1"/>
          </p:cNvSpPr>
          <p:nvPr>
            <p:ph idx="1"/>
          </p:nvPr>
        </p:nvSpPr>
        <p:spPr>
          <a:xfrm>
            <a:off x="76200" y="5105400"/>
            <a:ext cx="9067800" cy="1143000"/>
          </a:xfrm>
        </p:spPr>
        <p:txBody>
          <a:bodyPr>
            <a:normAutofit fontScale="92500" lnSpcReduction="10000"/>
          </a:bodyPr>
          <a:lstStyle/>
          <a:p>
            <a:pPr marL="0" indent="0" algn="ctr">
              <a:buNone/>
            </a:pPr>
            <a:r>
              <a:rPr lang="fr-FR" sz="8000" dirty="0"/>
              <a:t>Chois</a:t>
            </a:r>
            <a:r>
              <a:rPr lang="fr-FR" sz="8000" dirty="0">
                <a:solidFill>
                  <a:srgbClr val="FF0000"/>
                </a:solidFill>
              </a:rPr>
              <a:t>issez</a:t>
            </a:r>
            <a:r>
              <a:rPr lang="fr-FR" sz="8000" dirty="0"/>
              <a:t> une porte!</a:t>
            </a:r>
          </a:p>
        </p:txBody>
      </p:sp>
      <p:pic>
        <p:nvPicPr>
          <p:cNvPr id="2050" name="Picture 2" descr="C:\Users\Julia\AppData\Local\Microsoft\Windows\Temporary Internet Files\Content.IE5\SUBB8UVW\MC90005963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280015"/>
            <a:ext cx="4267200" cy="36198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16</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313002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(Geoff et Nate) / bâtir un château</a:t>
            </a:r>
          </a:p>
        </p:txBody>
      </p:sp>
      <p:sp>
        <p:nvSpPr>
          <p:cNvPr id="3" name="Content Placeholder 2"/>
          <p:cNvSpPr>
            <a:spLocks noGrp="1"/>
          </p:cNvSpPr>
          <p:nvPr>
            <p:ph idx="1"/>
          </p:nvPr>
        </p:nvSpPr>
        <p:spPr>
          <a:xfrm>
            <a:off x="524015" y="5724172"/>
            <a:ext cx="8229600" cy="914400"/>
          </a:xfrm>
        </p:spPr>
        <p:txBody>
          <a:bodyPr>
            <a:noAutofit/>
          </a:bodyPr>
          <a:lstStyle/>
          <a:p>
            <a:pPr marL="0" indent="0" algn="ctr">
              <a:buNone/>
            </a:pPr>
            <a:r>
              <a:rPr lang="fr-FR" sz="7200" dirty="0"/>
              <a:t>Bâtissez un château!</a:t>
            </a:r>
          </a:p>
        </p:txBody>
      </p:sp>
      <p:pic>
        <p:nvPicPr>
          <p:cNvPr id="3074" name="Picture 2" descr="C:\Users\Julia\AppData\Local\Microsoft\Windows\Temporary Internet Files\Content.IE5\6GBEL0J3\MC9000894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4663" y="1371600"/>
            <a:ext cx="5620029" cy="42001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17</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6423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(Luc, Emma et moi) / finir le projet</a:t>
            </a:r>
          </a:p>
        </p:txBody>
      </p:sp>
      <p:sp>
        <p:nvSpPr>
          <p:cNvPr id="3" name="Content Placeholder 2"/>
          <p:cNvSpPr>
            <a:spLocks noGrp="1"/>
          </p:cNvSpPr>
          <p:nvPr>
            <p:ph idx="1"/>
          </p:nvPr>
        </p:nvSpPr>
        <p:spPr>
          <a:xfrm>
            <a:off x="457200" y="5257800"/>
            <a:ext cx="8229600" cy="1143000"/>
          </a:xfrm>
        </p:spPr>
        <p:txBody>
          <a:bodyPr>
            <a:normAutofit fontScale="92500" lnSpcReduction="10000"/>
          </a:bodyPr>
          <a:lstStyle/>
          <a:p>
            <a:pPr marL="0" indent="0" algn="ctr">
              <a:buNone/>
            </a:pPr>
            <a:r>
              <a:rPr lang="fr-FR" sz="8000" dirty="0"/>
              <a:t>Fin</a:t>
            </a:r>
            <a:r>
              <a:rPr lang="fr-FR" sz="8000" dirty="0">
                <a:solidFill>
                  <a:srgbClr val="FF0000"/>
                </a:solidFill>
              </a:rPr>
              <a:t>issons</a:t>
            </a:r>
            <a:r>
              <a:rPr lang="fr-FR" sz="8000" dirty="0"/>
              <a:t> le projet!</a:t>
            </a:r>
          </a:p>
        </p:txBody>
      </p:sp>
      <p:pic>
        <p:nvPicPr>
          <p:cNvPr id="4099" name="Picture 3" descr="C:\Users\Julia\AppData\Local\Microsoft\Windows\Temporary Internet Files\Content.IE5\LUDJ5JO3\MC9000890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323" y="1295401"/>
            <a:ext cx="4571999" cy="41041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18</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40308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2468562"/>
          </a:xfrm>
        </p:spPr>
        <p:txBody>
          <a:bodyPr/>
          <a:lstStyle/>
          <a:p>
            <a:r>
              <a:rPr lang="fr-FR" dirty="0"/>
              <a:t>(La plante) / grandir</a:t>
            </a:r>
          </a:p>
        </p:txBody>
      </p:sp>
      <p:sp>
        <p:nvSpPr>
          <p:cNvPr id="3" name="Content Placeholder 2"/>
          <p:cNvSpPr>
            <a:spLocks noGrp="1"/>
          </p:cNvSpPr>
          <p:nvPr>
            <p:ph idx="1"/>
          </p:nvPr>
        </p:nvSpPr>
        <p:spPr>
          <a:xfrm>
            <a:off x="2438402" y="5105400"/>
            <a:ext cx="6476999" cy="990600"/>
          </a:xfrm>
        </p:spPr>
        <p:txBody>
          <a:bodyPr>
            <a:noAutofit/>
          </a:bodyPr>
          <a:lstStyle/>
          <a:p>
            <a:pPr marL="0" indent="0" algn="ctr">
              <a:buNone/>
            </a:pPr>
            <a:r>
              <a:rPr lang="fr-FR" sz="8000" dirty="0"/>
              <a:t>Grand</a:t>
            </a:r>
            <a:r>
              <a:rPr lang="fr-FR" sz="8000" dirty="0">
                <a:solidFill>
                  <a:srgbClr val="FF0000"/>
                </a:solidFill>
              </a:rPr>
              <a:t>is</a:t>
            </a:r>
            <a:r>
              <a:rPr lang="fr-FR" sz="8000" dirty="0"/>
              <a:t>!</a:t>
            </a:r>
          </a:p>
        </p:txBody>
      </p:sp>
      <p:pic>
        <p:nvPicPr>
          <p:cNvPr id="5124" name="Picture 4" descr="C:\Users\Julia\AppData\Local\Microsoft\Windows\Temporary Internet Files\Content.IE5\M1T8KLFL\MC9004404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85800"/>
            <a:ext cx="3418136"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19</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1320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C:\Users\Julia\Documents\Clip art\FUN and FUNCTIONAL\Dark Blue Rect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6200" y="509953"/>
            <a:ext cx="9144000" cy="6096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a:solidFill>
                  <a:schemeClr val="bg1"/>
                </a:solidFill>
                <a:latin typeface="Calibri" panose="020F0502020204030204" pitchFamily="34" charset="0"/>
              </a:rPr>
              <a:t>                                          The imperative is used to</a:t>
            </a:r>
          </a:p>
          <a:p>
            <a:pPr algn="l"/>
            <a:r>
              <a:rPr lang="fr-FR" sz="2400" b="1" dirty="0">
                <a:solidFill>
                  <a:schemeClr val="bg1"/>
                </a:solidFill>
                <a:latin typeface="Calibri" panose="020F0502020204030204" pitchFamily="34" charset="0"/>
              </a:rPr>
              <a:t>                                                  *</a:t>
            </a:r>
            <a:r>
              <a:rPr lang="fr-FR" sz="2400" dirty="0">
                <a:solidFill>
                  <a:schemeClr val="bg1"/>
                </a:solidFill>
                <a:latin typeface="Calibri" panose="020F0502020204030204" pitchFamily="34" charset="0"/>
              </a:rPr>
              <a:t>give an order</a:t>
            </a:r>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*express a desire</a:t>
            </a:r>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*make a request</a:t>
            </a:r>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*offer advice </a:t>
            </a:r>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a:t>
            </a:r>
            <a:r>
              <a:rPr lang="fr-FR" sz="2400" dirty="0" err="1">
                <a:solidFill>
                  <a:schemeClr val="bg1"/>
                </a:solidFill>
                <a:latin typeface="Calibri" panose="020F0502020204030204" pitchFamily="34" charset="0"/>
              </a:rPr>
              <a:t>recommend</a:t>
            </a:r>
            <a:r>
              <a:rPr lang="fr-FR" sz="2400" dirty="0">
                <a:solidFill>
                  <a:schemeClr val="bg1"/>
                </a:solidFill>
                <a:latin typeface="Calibri" panose="020F0502020204030204" pitchFamily="34" charset="0"/>
              </a:rPr>
              <a:t> </a:t>
            </a:r>
            <a:r>
              <a:rPr lang="fr-FR" sz="2400" dirty="0" err="1">
                <a:solidFill>
                  <a:schemeClr val="bg1"/>
                </a:solidFill>
                <a:latin typeface="Calibri" panose="020F0502020204030204" pitchFamily="34" charset="0"/>
              </a:rPr>
              <a:t>something</a:t>
            </a:r>
            <a:endParaRPr lang="fr-FR" sz="2400" dirty="0">
              <a:solidFill>
                <a:schemeClr val="bg1"/>
              </a:solidFill>
              <a:latin typeface="Calibri" panose="020F0502020204030204" pitchFamily="34" charset="0"/>
            </a:endParaRPr>
          </a:p>
          <a:p>
            <a:pPr algn="l"/>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There are only three persons used: tu, nous and vous,</a:t>
            </a:r>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however, the pronoun is not used. </a:t>
            </a:r>
          </a:p>
          <a:p>
            <a:br>
              <a:rPr lang="fr-FR" sz="2400" dirty="0">
                <a:solidFill>
                  <a:schemeClr val="bg1"/>
                </a:solidFill>
                <a:latin typeface="Calibri" panose="020F0502020204030204" pitchFamily="34" charset="0"/>
              </a:rPr>
            </a:br>
            <a:r>
              <a:rPr lang="fr-FR" sz="2400" dirty="0">
                <a:solidFill>
                  <a:schemeClr val="bg1"/>
                </a:solidFill>
                <a:latin typeface="Calibri" panose="020F0502020204030204" pitchFamily="34" charset="0"/>
              </a:rPr>
              <a:t>   The verb endings used are the same as the present tense. </a:t>
            </a:r>
          </a:p>
          <a:p>
            <a:r>
              <a:rPr lang="fr-FR" sz="2400" dirty="0">
                <a:solidFill>
                  <a:schemeClr val="bg1"/>
                </a:solidFill>
                <a:latin typeface="Calibri" panose="020F0502020204030204" pitchFamily="34" charset="0"/>
              </a:rPr>
              <a:t>The only change is the the </a:t>
            </a:r>
            <a:r>
              <a:rPr lang="fr-FR" sz="2400" b="1" dirty="0">
                <a:solidFill>
                  <a:schemeClr val="bg1"/>
                </a:solidFill>
                <a:latin typeface="Calibri" panose="020F0502020204030204" pitchFamily="34" charset="0"/>
              </a:rPr>
              <a:t>tu</a:t>
            </a:r>
            <a:r>
              <a:rPr lang="fr-FR" sz="2400" dirty="0">
                <a:solidFill>
                  <a:schemeClr val="bg1"/>
                </a:solidFill>
                <a:latin typeface="Calibri" panose="020F0502020204030204" pitchFamily="34" charset="0"/>
              </a:rPr>
              <a:t> form of the –er verb </a:t>
            </a:r>
          </a:p>
          <a:p>
            <a:r>
              <a:rPr lang="fr-FR" sz="2400" dirty="0">
                <a:solidFill>
                  <a:schemeClr val="bg1"/>
                </a:solidFill>
                <a:latin typeface="Calibri" panose="020F0502020204030204" pitchFamily="34" charset="0"/>
              </a:rPr>
              <a:t>does not have  the «s»</a:t>
            </a:r>
            <a:br>
              <a:rPr lang="fr-FR" sz="2400" dirty="0">
                <a:solidFill>
                  <a:schemeClr val="bg1"/>
                </a:solidFill>
                <a:latin typeface="Calibri" panose="020F0502020204030204" pitchFamily="34" charset="0"/>
              </a:rPr>
            </a:br>
            <a:r>
              <a:rPr lang="fr-FR" sz="2400" b="1" dirty="0">
                <a:solidFill>
                  <a:schemeClr val="bg1"/>
                </a:solidFill>
                <a:latin typeface="Calibri" panose="020F0502020204030204" pitchFamily="34" charset="0"/>
              </a:rPr>
              <a:t>Exemples:  -Mang</a:t>
            </a:r>
            <a:r>
              <a:rPr lang="fr-FR" sz="2400" b="1" u="sng" dirty="0">
                <a:solidFill>
                  <a:schemeClr val="bg1"/>
                </a:solidFill>
                <a:latin typeface="Calibri" panose="020F0502020204030204" pitchFamily="34" charset="0"/>
              </a:rPr>
              <a:t>e</a:t>
            </a:r>
            <a:r>
              <a:rPr lang="fr-FR" sz="2400" b="1" dirty="0">
                <a:solidFill>
                  <a:schemeClr val="bg1"/>
                </a:solidFill>
                <a:latin typeface="Calibri" panose="020F0502020204030204" pitchFamily="34" charset="0"/>
              </a:rPr>
              <a:t> ton dessert!     -Ne march</a:t>
            </a:r>
            <a:r>
              <a:rPr lang="fr-FR" sz="2400" b="1" u="sng" dirty="0">
                <a:solidFill>
                  <a:schemeClr val="bg1"/>
                </a:solidFill>
                <a:latin typeface="Calibri" panose="020F0502020204030204" pitchFamily="34" charset="0"/>
              </a:rPr>
              <a:t>e</a:t>
            </a:r>
            <a:r>
              <a:rPr lang="fr-FR" sz="2400" b="1" dirty="0">
                <a:solidFill>
                  <a:schemeClr val="bg1"/>
                </a:solidFill>
                <a:latin typeface="Calibri" panose="020F0502020204030204" pitchFamily="34" charset="0"/>
              </a:rPr>
              <a:t> pas vite!</a:t>
            </a:r>
            <a:br>
              <a:rPr lang="fr-FR" sz="2400" b="1" dirty="0">
                <a:solidFill>
                  <a:schemeClr val="bg1"/>
                </a:solidFill>
                <a:latin typeface="Calibri" panose="020F0502020204030204" pitchFamily="34" charset="0"/>
              </a:rPr>
            </a:br>
            <a:br>
              <a:rPr lang="fr-FR" sz="2400" dirty="0">
                <a:solidFill>
                  <a:schemeClr val="bg1"/>
                </a:solidFill>
                <a:latin typeface="Calibri" panose="020F0502020204030204" pitchFamily="34" charset="0"/>
              </a:rPr>
            </a:br>
            <a:endParaRPr lang="fr-FR" sz="2400" dirty="0">
              <a:solidFill>
                <a:schemeClr val="bg1"/>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AD6ACD32-7A70-4709-B465-B8170CBAA3CD}" type="slidenum">
              <a:rPr lang="fr-FR" smtClean="0"/>
              <a:t>2</a:t>
            </a:fld>
            <a:endParaRPr lang="fr-FR" dirty="0"/>
          </a:p>
        </p:txBody>
      </p:sp>
      <p:sp>
        <p:nvSpPr>
          <p:cNvPr id="3" name="Footer Placeholder 2"/>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419868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Les élèves/ne réfléchir pas trop longtemps</a:t>
            </a:r>
          </a:p>
        </p:txBody>
      </p:sp>
      <p:sp>
        <p:nvSpPr>
          <p:cNvPr id="3" name="Content Placeholder 2"/>
          <p:cNvSpPr>
            <a:spLocks noGrp="1"/>
          </p:cNvSpPr>
          <p:nvPr>
            <p:ph idx="1"/>
          </p:nvPr>
        </p:nvSpPr>
        <p:spPr>
          <a:xfrm>
            <a:off x="134815" y="5105401"/>
            <a:ext cx="8991600" cy="1604545"/>
          </a:xfrm>
        </p:spPr>
        <p:txBody>
          <a:bodyPr>
            <a:normAutofit lnSpcReduction="10000"/>
          </a:bodyPr>
          <a:lstStyle/>
          <a:p>
            <a:pPr marL="0" indent="0" algn="ctr">
              <a:buNone/>
            </a:pPr>
            <a:r>
              <a:rPr lang="fr-FR" sz="5400" dirty="0">
                <a:solidFill>
                  <a:srgbClr val="92D050"/>
                </a:solidFill>
              </a:rPr>
              <a:t>Ne</a:t>
            </a:r>
            <a:r>
              <a:rPr lang="fr-FR" sz="5400" dirty="0"/>
              <a:t> réfléch</a:t>
            </a:r>
            <a:r>
              <a:rPr lang="fr-FR" sz="5400" dirty="0">
                <a:solidFill>
                  <a:srgbClr val="FF0000"/>
                </a:solidFill>
              </a:rPr>
              <a:t>issez</a:t>
            </a:r>
            <a:r>
              <a:rPr lang="fr-FR" sz="5400" dirty="0"/>
              <a:t> </a:t>
            </a:r>
            <a:r>
              <a:rPr lang="fr-FR" sz="5400" dirty="0">
                <a:solidFill>
                  <a:srgbClr val="92D050"/>
                </a:solidFill>
              </a:rPr>
              <a:t>pas</a:t>
            </a:r>
            <a:r>
              <a:rPr lang="fr-FR" sz="5400" dirty="0"/>
              <a:t> trop longtemps!</a:t>
            </a:r>
          </a:p>
        </p:txBody>
      </p:sp>
      <p:pic>
        <p:nvPicPr>
          <p:cNvPr id="6148" name="Picture 4" descr="C:\Users\Julia\AppData\Local\Microsoft\Windows\Temporary Internet Files\Content.IE5\M1T8KLFL\MC9004451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145102"/>
            <a:ext cx="1600200" cy="38392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ulia\AppData\Local\Microsoft\Windows\Temporary Internet Files\Content.IE5\SUBB8UVW\MC9000889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1145102"/>
            <a:ext cx="3084233" cy="39602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20</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77928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(Les enfants) / répondre à la question</a:t>
            </a:r>
          </a:p>
        </p:txBody>
      </p:sp>
      <p:sp>
        <p:nvSpPr>
          <p:cNvPr id="3" name="Content Placeholder 2"/>
          <p:cNvSpPr>
            <a:spLocks noGrp="1"/>
          </p:cNvSpPr>
          <p:nvPr>
            <p:ph idx="1"/>
          </p:nvPr>
        </p:nvSpPr>
        <p:spPr>
          <a:xfrm>
            <a:off x="533400" y="5854725"/>
            <a:ext cx="8229600" cy="685800"/>
          </a:xfrm>
        </p:spPr>
        <p:txBody>
          <a:bodyPr>
            <a:noAutofit/>
          </a:bodyPr>
          <a:lstStyle/>
          <a:p>
            <a:pPr marL="0" indent="0" algn="ctr">
              <a:buNone/>
            </a:pPr>
            <a:r>
              <a:rPr lang="fr-FR" sz="6000" dirty="0"/>
              <a:t>Répond</a:t>
            </a:r>
            <a:r>
              <a:rPr lang="fr-FR" sz="6000" dirty="0">
                <a:solidFill>
                  <a:srgbClr val="FF0000"/>
                </a:solidFill>
              </a:rPr>
              <a:t>ez</a:t>
            </a:r>
            <a:r>
              <a:rPr lang="fr-FR" sz="6000" dirty="0"/>
              <a:t> à la question!</a:t>
            </a:r>
          </a:p>
        </p:txBody>
      </p:sp>
      <p:pic>
        <p:nvPicPr>
          <p:cNvPr id="10242" name="Picture 2" descr="C:\Users\Julia\AppData\Local\Microsoft\Windows\Temporary Internet Files\Content.IE5\LUDJ5JO3\MP9004278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25063"/>
            <a:ext cx="6248400" cy="46472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D6ACD32-7A70-4709-B465-B8170CBAA3CD}" type="slidenum">
              <a:rPr lang="fr-FR" smtClean="0"/>
              <a:t>21</a:t>
            </a:fld>
            <a:endParaRPr lang="fr-FR" dirty="0"/>
          </a:p>
        </p:txBody>
      </p:sp>
    </p:spTree>
    <p:extLst>
      <p:ext uri="{BB962C8B-B14F-4D97-AF65-F5344CB8AC3E}">
        <p14:creationId xmlns:p14="http://schemas.microsoft.com/office/powerpoint/2010/main" val="19761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(Nous) / Ne vendre pas la voiture</a:t>
            </a:r>
          </a:p>
        </p:txBody>
      </p:sp>
      <p:pic>
        <p:nvPicPr>
          <p:cNvPr id="2050" name="Picture 2" descr="C:\Users\Julia\AppData\Local\Microsoft\Windows\Temporary Internet Files\Content.IE5\VBJJA70D\MC900440348[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9617" y="1752600"/>
            <a:ext cx="6196407"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04801" y="5168924"/>
            <a:ext cx="8581292" cy="12318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6000" dirty="0">
                <a:solidFill>
                  <a:schemeClr val="accent3"/>
                </a:solidFill>
              </a:rPr>
              <a:t>Ne</a:t>
            </a:r>
            <a:r>
              <a:rPr lang="fr-FR" sz="6000" dirty="0"/>
              <a:t> vend</a:t>
            </a:r>
            <a:r>
              <a:rPr lang="fr-FR" sz="6000" dirty="0">
                <a:solidFill>
                  <a:srgbClr val="FF0000"/>
                </a:solidFill>
              </a:rPr>
              <a:t>ons</a:t>
            </a:r>
            <a:r>
              <a:rPr lang="fr-FR" sz="6000" dirty="0"/>
              <a:t> </a:t>
            </a:r>
            <a:r>
              <a:rPr lang="fr-FR" sz="6000" dirty="0">
                <a:solidFill>
                  <a:schemeClr val="accent3"/>
                </a:solidFill>
              </a:rPr>
              <a:t>pas</a:t>
            </a:r>
            <a:r>
              <a:rPr lang="fr-FR" sz="6000" dirty="0"/>
              <a:t> la voiture!</a:t>
            </a:r>
          </a:p>
        </p:txBody>
      </p:sp>
      <p:sp>
        <p:nvSpPr>
          <p:cNvPr id="3" name="Slide Number Placeholder 2"/>
          <p:cNvSpPr>
            <a:spLocks noGrp="1"/>
          </p:cNvSpPr>
          <p:nvPr>
            <p:ph type="sldNum" sz="quarter" idx="12"/>
          </p:nvPr>
        </p:nvSpPr>
        <p:spPr/>
        <p:txBody>
          <a:bodyPr/>
          <a:lstStyle/>
          <a:p>
            <a:fld id="{AD6ACD32-7A70-4709-B465-B8170CBAA3CD}" type="slidenum">
              <a:rPr lang="fr-FR" smtClean="0"/>
              <a:t>22</a:t>
            </a:fld>
            <a:endParaRPr lang="fr-FR" dirty="0"/>
          </a:p>
        </p:txBody>
      </p:sp>
      <p:sp>
        <p:nvSpPr>
          <p:cNvPr id="4" name="Footer Placeholder 3"/>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183546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t>Madame J. Dommanget 2013</a:t>
            </a:r>
            <a:endParaRPr lang="fr-FR" dirty="0"/>
          </a:p>
        </p:txBody>
      </p:sp>
      <p:sp>
        <p:nvSpPr>
          <p:cNvPr id="5" name="Slide Number Placeholder 4"/>
          <p:cNvSpPr>
            <a:spLocks noGrp="1"/>
          </p:cNvSpPr>
          <p:nvPr>
            <p:ph type="sldNum" sz="quarter" idx="12"/>
          </p:nvPr>
        </p:nvSpPr>
        <p:spPr/>
        <p:txBody>
          <a:bodyPr/>
          <a:lstStyle/>
          <a:p>
            <a:fld id="{AD6ACD32-7A70-4709-B465-B8170CBAA3CD}" type="slidenum">
              <a:rPr lang="fr-FR" smtClean="0"/>
              <a:t>23</a:t>
            </a:fld>
            <a:endParaRPr lang="fr-FR" dirty="0"/>
          </a:p>
        </p:txBody>
      </p:sp>
      <p:graphicFrame>
        <p:nvGraphicFramePr>
          <p:cNvPr id="7" name="Table 6"/>
          <p:cNvGraphicFramePr>
            <a:graphicFrameLocks noGrp="1"/>
          </p:cNvGraphicFramePr>
          <p:nvPr>
            <p:extLst>
              <p:ext uri="{D42A27DB-BD31-4B8C-83A1-F6EECF244321}">
                <p14:modId xmlns:p14="http://schemas.microsoft.com/office/powerpoint/2010/main" val="56135100"/>
              </p:ext>
            </p:extLst>
          </p:nvPr>
        </p:nvGraphicFramePr>
        <p:xfrm>
          <a:off x="1799678" y="609600"/>
          <a:ext cx="6032501" cy="2234570"/>
        </p:xfrm>
        <a:graphic>
          <a:graphicData uri="http://schemas.openxmlformats.org/drawingml/2006/table">
            <a:tbl>
              <a:tblPr firstRow="1" firstCol="1" bandRow="1"/>
              <a:tblGrid>
                <a:gridCol w="1225551">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gridCol w="1508125">
                  <a:extLst>
                    <a:ext uri="{9D8B030D-6E8A-4147-A177-3AD203B41FA5}">
                      <a16:colId xmlns:a16="http://schemas.microsoft.com/office/drawing/2014/main" val="20002"/>
                    </a:ext>
                  </a:extLst>
                </a:gridCol>
                <a:gridCol w="1508125">
                  <a:extLst>
                    <a:ext uri="{9D8B030D-6E8A-4147-A177-3AD203B41FA5}">
                      <a16:colId xmlns:a16="http://schemas.microsoft.com/office/drawing/2014/main" val="20003"/>
                    </a:ext>
                  </a:extLst>
                </a:gridCol>
              </a:tblGrid>
              <a:tr h="223457">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Tu</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Nous</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Vous</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parler</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louer</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grossir</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rougir</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3457">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entendre</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vendre</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3457">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chercher</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grandir</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3457">
                <a:tc>
                  <a:txBody>
                    <a:bodyPr/>
                    <a:lstStyle/>
                    <a:p>
                      <a:pPr marL="0" marR="0" algn="ctr">
                        <a:lnSpc>
                          <a:spcPct val="115000"/>
                        </a:lnSpc>
                        <a:spcBef>
                          <a:spcPts val="0"/>
                        </a:spcBef>
                        <a:spcAft>
                          <a:spcPts val="0"/>
                        </a:spcAft>
                      </a:pPr>
                      <a:r>
                        <a:rPr lang="en-CA" sz="1300" dirty="0" err="1">
                          <a:solidFill>
                            <a:schemeClr val="bg1"/>
                          </a:solidFill>
                          <a:effectLst/>
                          <a:latin typeface="Calibri"/>
                          <a:ea typeface="Calibri"/>
                          <a:cs typeface="Times New Roman"/>
                        </a:rPr>
                        <a:t>défendre</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a:solidFill>
                            <a:schemeClr val="bg1"/>
                          </a:solidFill>
                          <a:effectLst/>
                          <a:latin typeface="Calibri"/>
                          <a:ea typeface="Calibri"/>
                          <a:cs typeface="Times New Roman"/>
                        </a:rPr>
                        <a:t> </a:t>
                      </a:r>
                      <a:endParaRPr lang="fr-FR" sz="13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CA" sz="1300" dirty="0">
                          <a:solidFill>
                            <a:schemeClr val="bg1"/>
                          </a:solidFill>
                          <a:effectLst/>
                          <a:latin typeface="Calibri"/>
                          <a:ea typeface="Calibri"/>
                          <a:cs typeface="Times New Roman"/>
                        </a:rPr>
                        <a:t> </a:t>
                      </a:r>
                      <a:endParaRPr lang="fr-FR" sz="13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2"/>
          <p:cNvSpPr>
            <a:spLocks noChangeArrowheads="1"/>
          </p:cNvSpPr>
          <p:nvPr/>
        </p:nvSpPr>
        <p:spPr bwMode="auto">
          <a:xfrm>
            <a:off x="451194" y="152401"/>
            <a:ext cx="352679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fr-FR" sz="16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A</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Écris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trois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formes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du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verbe</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à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l’impératif</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a:t>
            </a:r>
            <a:endParaRPr kumimoji="0" lang="fr-FR" altLang="fr-FR" sz="14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latin typeface="Arial" pitchFamily="34" charset="0"/>
              <a:cs typeface="Arial" pitchFamily="34" charset="0"/>
            </a:endParaRPr>
          </a:p>
        </p:txBody>
      </p:sp>
      <p:sp>
        <p:nvSpPr>
          <p:cNvPr id="10" name="Rectangle 3"/>
          <p:cNvSpPr>
            <a:spLocks noChangeArrowheads="1"/>
          </p:cNvSpPr>
          <p:nvPr/>
        </p:nvSpPr>
        <p:spPr bwMode="auto">
          <a:xfrm>
            <a:off x="457200" y="2783414"/>
            <a:ext cx="81534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fr-FR" sz="14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fr-FR" sz="1400" b="0" i="0" u="none" strike="noStrike" cap="none" normalizeH="0" baseline="0" dirty="0">
                <a:ln>
                  <a:noFill/>
                </a:ln>
                <a:solidFill>
                  <a:schemeClr val="bg1"/>
                </a:solidFill>
                <a:effectLst/>
                <a:latin typeface="Arial" pitchFamily="34" charset="0"/>
                <a:cs typeface="Arial" pitchFamily="34" charset="0"/>
              </a:rPr>
              <a:t>B. </a:t>
            </a:r>
            <a:r>
              <a:rPr kumimoji="0" lang="fr-FR" altLang="fr-FR" sz="1400" b="0" i="0" u="none" strike="noStrike" cap="none" normalizeH="0" baseline="0" dirty="0">
                <a:ln>
                  <a:noFill/>
                </a:ln>
                <a:solidFill>
                  <a:schemeClr val="bg1"/>
                </a:solidFill>
                <a:effectLst/>
                <a:latin typeface="Arial" pitchFamily="34" charset="0"/>
                <a:cs typeface="Arial" pitchFamily="34" charset="0"/>
              </a:rPr>
              <a:t>Encadre</a:t>
            </a:r>
            <a:r>
              <a:rPr kumimoji="0" lang="en-CA" altLang="fr-FR" sz="1400" b="0" i="0" u="none" strike="noStrike" cap="none" normalizeH="0" baseline="0" dirty="0">
                <a:ln>
                  <a:noFill/>
                </a:ln>
                <a:solidFill>
                  <a:schemeClr val="bg1"/>
                </a:solidFill>
                <a:effectLst/>
                <a:latin typeface="Arial" pitchFamily="34" charset="0"/>
                <a:cs typeface="Arial" pitchFamily="34" charset="0"/>
              </a:rPr>
              <a:t> le </a:t>
            </a:r>
            <a:r>
              <a:rPr kumimoji="0" lang="fr-FR" altLang="fr-FR" sz="1400" b="0" i="0" u="none" strike="noStrike" cap="none" normalizeH="0" baseline="0" dirty="0">
                <a:ln>
                  <a:noFill/>
                </a:ln>
                <a:solidFill>
                  <a:schemeClr val="bg1"/>
                </a:solidFill>
                <a:effectLst/>
                <a:latin typeface="Arial" pitchFamily="34" charset="0"/>
                <a:cs typeface="Arial" pitchFamily="34" charset="0"/>
              </a:rPr>
              <a:t>pronom</a:t>
            </a:r>
            <a:r>
              <a:rPr kumimoji="0" lang="en-CA" altLang="fr-FR" sz="1400" b="0" i="0" u="none" strike="noStrike" cap="none" normalizeH="0" baseline="0" dirty="0">
                <a:ln>
                  <a:noFill/>
                </a:ln>
                <a:solidFill>
                  <a:schemeClr val="bg1"/>
                </a:solidFill>
                <a:effectLst/>
                <a:latin typeface="Arial" pitchFamily="34" charset="0"/>
                <a:cs typeface="Arial" pitchFamily="34" charset="0"/>
              </a:rPr>
              <a:t> qui </a:t>
            </a:r>
            <a:r>
              <a:rPr kumimoji="0" lang="en-CA" altLang="fr-FR" sz="1400" b="0" i="0" u="none" strike="noStrike" cap="none" normalizeH="0" baseline="0" dirty="0" err="1">
                <a:ln>
                  <a:noFill/>
                </a:ln>
                <a:solidFill>
                  <a:schemeClr val="bg1"/>
                </a:solidFill>
                <a:effectLst/>
                <a:latin typeface="Arial" pitchFamily="34" charset="0"/>
                <a:cs typeface="Arial" pitchFamily="34" charset="0"/>
              </a:rPr>
              <a:t>va</a:t>
            </a:r>
            <a:r>
              <a:rPr kumimoji="0" lang="en-CA" altLang="fr-FR" sz="1400" b="0" i="0" u="none" strike="noStrike" cap="none" normalizeH="0" baseline="0" dirty="0">
                <a:ln>
                  <a:noFill/>
                </a:ln>
                <a:solidFill>
                  <a:schemeClr val="bg1"/>
                </a:solidFill>
                <a:effectLst/>
                <a:latin typeface="Arial" pitchFamily="34" charset="0"/>
                <a:cs typeface="Arial" pitchFamily="34" charset="0"/>
              </a:rPr>
              <a:t> avec le </a:t>
            </a:r>
            <a:r>
              <a:rPr kumimoji="0" lang="en-CA" altLang="fr-FR" sz="1400" b="0" i="0" u="none" strike="noStrike" cap="none" normalizeH="0" baseline="0" dirty="0" err="1">
                <a:ln>
                  <a:noFill/>
                </a:ln>
                <a:solidFill>
                  <a:schemeClr val="bg1"/>
                </a:solidFill>
                <a:effectLst/>
                <a:latin typeface="Arial" pitchFamily="34" charset="0"/>
                <a:cs typeface="Arial" pitchFamily="34" charset="0"/>
              </a:rPr>
              <a:t>verbe</a:t>
            </a:r>
            <a:r>
              <a:rPr kumimoji="0" lang="en-CA" altLang="fr-FR" sz="1400" b="0" i="0" u="none" strike="noStrike" cap="none" normalizeH="0" baseline="0" dirty="0">
                <a:ln>
                  <a:noFill/>
                </a:ln>
                <a:solidFill>
                  <a:schemeClr val="bg1"/>
                </a:solidFill>
                <a:effectLst/>
                <a:latin typeface="Arial" pitchFamily="34" charset="0"/>
                <a:cs typeface="Arial" pitchFamily="34" charset="0"/>
              </a:rPr>
              <a:t> et </a:t>
            </a:r>
            <a:r>
              <a:rPr kumimoji="0" lang="en-CA" altLang="fr-FR" sz="1400" b="0" i="0" u="none" strike="noStrike" cap="none" normalizeH="0" baseline="0" dirty="0" err="1">
                <a:ln>
                  <a:noFill/>
                </a:ln>
                <a:solidFill>
                  <a:schemeClr val="bg1"/>
                </a:solidFill>
                <a:effectLst/>
                <a:latin typeface="Arial" pitchFamily="34" charset="0"/>
                <a:cs typeface="Arial" pitchFamily="34" charset="0"/>
              </a:rPr>
              <a:t>ensuite</a:t>
            </a:r>
            <a:r>
              <a:rPr kumimoji="0" lang="en-CA" altLang="fr-FR" sz="1400" b="0" i="0" u="none" strike="noStrike" cap="none" normalizeH="0" baseline="0" dirty="0">
                <a:ln>
                  <a:noFill/>
                </a:ln>
                <a:solidFill>
                  <a:schemeClr val="bg1"/>
                </a:solidFill>
                <a:effectLst/>
                <a:latin typeface="Arial" pitchFamily="34" charset="0"/>
                <a:cs typeface="Arial" pitchFamily="34" charset="0"/>
              </a:rPr>
              <a:t>, </a:t>
            </a:r>
            <a:r>
              <a:rPr kumimoji="0" lang="en-CA" altLang="fr-FR" sz="1400" b="0" i="0" u="none" strike="noStrike" cap="none" normalizeH="0" baseline="0" dirty="0" err="1">
                <a:ln>
                  <a:noFill/>
                </a:ln>
                <a:solidFill>
                  <a:schemeClr val="bg1"/>
                </a:solidFill>
                <a:effectLst/>
                <a:latin typeface="Arial" pitchFamily="34" charset="0"/>
                <a:cs typeface="Arial" pitchFamily="34" charset="0"/>
              </a:rPr>
              <a:t>écris</a:t>
            </a:r>
            <a:r>
              <a:rPr kumimoji="0" lang="en-CA" altLang="fr-FR" sz="1400" b="0" i="0" u="none" strike="noStrike" cap="none" normalizeH="0" baseline="0" dirty="0">
                <a:ln>
                  <a:noFill/>
                </a:ln>
                <a:solidFill>
                  <a:schemeClr val="bg1"/>
                </a:solidFill>
                <a:effectLst/>
                <a:latin typeface="Arial" pitchFamily="34" charset="0"/>
                <a:cs typeface="Arial" pitchFamily="34" charset="0"/>
              </a:rPr>
              <a:t> </a:t>
            </a:r>
            <a:r>
              <a:rPr kumimoji="0" lang="en-CA" altLang="fr-FR" sz="1400" b="0" i="0" u="none" strike="noStrike" cap="none" normalizeH="0" baseline="0" dirty="0" err="1">
                <a:ln>
                  <a:noFill/>
                </a:ln>
                <a:solidFill>
                  <a:schemeClr val="bg1"/>
                </a:solidFill>
                <a:effectLst/>
                <a:latin typeface="Arial" pitchFamily="34" charset="0"/>
                <a:cs typeface="Arial" pitchFamily="34" charset="0"/>
              </a:rPr>
              <a:t>l’infinitif</a:t>
            </a:r>
            <a:r>
              <a:rPr kumimoji="0" lang="en-CA" altLang="fr-FR" sz="1400" b="0" i="0" u="none" strike="noStrike" cap="none" normalizeH="0" baseline="0" dirty="0">
                <a:ln>
                  <a:noFill/>
                </a:ln>
                <a:solidFill>
                  <a:schemeClr val="bg1"/>
                </a:solidFill>
                <a:effectLst/>
                <a:latin typeface="Arial" pitchFamily="34" charset="0"/>
                <a:cs typeface="Arial"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fr-FR" altLang="fr-FR" sz="800" dirty="0">
              <a:solidFill>
                <a:schemeClr val="bg1"/>
              </a:solidFill>
            </a:endParaRPr>
          </a:p>
          <a:p>
            <a:pPr marL="0" marR="0" lvl="0" indent="0" defTabSz="914400" rtl="0" eaLnBrk="0" fontAlgn="base" latinLnBrk="0" hangingPunct="0">
              <a:lnSpc>
                <a:spcPct val="100000"/>
              </a:lnSpc>
              <a:spcBef>
                <a:spcPct val="0"/>
              </a:spcBef>
              <a:spcAft>
                <a:spcPct val="0"/>
              </a:spcAft>
              <a:buClrTx/>
              <a:buSzTx/>
              <a:buFontTx/>
              <a:buNone/>
              <a:tabLst/>
            </a:pP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Ex.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Parlons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au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téléphone</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	</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sng" strike="noStrike" cap="none" normalizeH="0" baseline="0" dirty="0" err="1">
                <a:ln>
                  <a:noFill/>
                </a:ln>
                <a:solidFill>
                  <a:schemeClr val="bg1"/>
                </a:solidFill>
                <a:effectLst/>
                <a:latin typeface="Calibri" pitchFamily="34" charset="0"/>
                <a:ea typeface="Calibri" pitchFamily="34" charset="0"/>
                <a:cs typeface="Times New Roman" pitchFamily="18" charset="0"/>
              </a:rPr>
              <a:t>parler</a:t>
            </a:r>
            <a:endParaRPr kumimoji="0" lang="fr-FR" altLang="fr-FR" sz="800" b="0" i="0" u="none" strike="noStrike" cap="none" normalizeH="0" baseline="0" dirty="0">
              <a:ln>
                <a:noFill/>
              </a:ln>
              <a:solidFill>
                <a:schemeClr val="bg1"/>
              </a:solidFill>
              <a:effectLst/>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Marche avec Papa!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_____________________________</a:t>
            </a:r>
            <a:endParaRPr kumimoji="0" lang="fr-FR" altLang="fr-FR" sz="800" b="0" i="0" u="none" strike="noStrike" cap="none" normalizeH="0" baseline="0" dirty="0">
              <a:ln>
                <a:noFill/>
              </a:ln>
              <a:solidFill>
                <a:schemeClr val="bg1"/>
              </a:solidFill>
              <a:effectLst/>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Démolissez</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bâtiment</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Arrête</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au coin!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Cherchons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souliers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Descendez</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les valises!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Fonds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fromage</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Suspendez</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décorations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Danse</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plus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tard</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Nourrissons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les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poissons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342900" lvl="0" indent="-342900" eaLnBrk="0" hangingPunct="0">
              <a:lnSpc>
                <a:spcPct val="150000"/>
              </a:lnSpc>
              <a:buFont typeface="+mj-lt"/>
              <a:buAutoNum type="arabicPeriod"/>
            </a:pP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Agis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maintenant</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Tu</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Nous	  </a:t>
            </a:r>
            <a:r>
              <a:rPr kumimoji="0" lang="en-CA" altLang="fr-FR" sz="1400" b="0" i="0" u="none" strike="noStrike" cap="none" normalizeH="0" baseline="0" dirty="0" err="1">
                <a:ln>
                  <a:noFill/>
                </a:ln>
                <a:solidFill>
                  <a:schemeClr val="bg1"/>
                </a:solidFill>
                <a:effectLst/>
                <a:latin typeface="Calibri" pitchFamily="34" charset="0"/>
                <a:ea typeface="Calibri" pitchFamily="34" charset="0"/>
                <a:cs typeface="Times New Roman" pitchFamily="18" charset="0"/>
              </a:rPr>
              <a:t>Vous</a:t>
            </a:r>
            <a:r>
              <a:rPr kumimoji="0" lang="en-CA" altLang="fr-FR" sz="14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        </a:t>
            </a:r>
            <a:r>
              <a:rPr lang="en-CA" altLang="fr-FR" sz="1400" dirty="0">
                <a:solidFill>
                  <a:schemeClr val="bg1"/>
                </a:solidFill>
                <a:latin typeface="Calibri" pitchFamily="34" charset="0"/>
                <a:ea typeface="Calibri" pitchFamily="34" charset="0"/>
                <a:cs typeface="Times New Roman" pitchFamily="18" charset="0"/>
              </a:rPr>
              <a:t>_____________________________</a:t>
            </a:r>
            <a:endParaRPr lang="fr-FR" altLang="fr-FR" sz="8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bg1"/>
              </a:solidFill>
              <a:effectLst/>
              <a:latin typeface="Arial" pitchFamily="34" charset="0"/>
              <a:cs typeface="Arial" pitchFamily="34" charset="0"/>
            </a:endParaRPr>
          </a:p>
        </p:txBody>
      </p:sp>
      <p:sp>
        <p:nvSpPr>
          <p:cNvPr id="12" name="TextBox 11"/>
          <p:cNvSpPr txBox="1"/>
          <p:nvPr/>
        </p:nvSpPr>
        <p:spPr>
          <a:xfrm>
            <a:off x="4114946" y="3361814"/>
            <a:ext cx="700983" cy="307777"/>
          </a:xfrm>
          <a:prstGeom prst="rect">
            <a:avLst/>
          </a:prstGeom>
          <a:noFill/>
          <a:ln>
            <a:solidFill>
              <a:schemeClr val="bg1"/>
            </a:solidFill>
          </a:ln>
        </p:spPr>
        <p:txBody>
          <a:bodyPr wrap="square" rtlCol="0">
            <a:spAutoFit/>
          </a:bodyPr>
          <a:lstStyle/>
          <a:p>
            <a:r>
              <a:rPr lang="en-CA" altLang="fr-FR" sz="1400" dirty="0">
                <a:solidFill>
                  <a:schemeClr val="bg1"/>
                </a:solidFill>
                <a:latin typeface="Calibri" pitchFamily="34" charset="0"/>
                <a:ea typeface="Calibri" pitchFamily="34" charset="0"/>
                <a:cs typeface="Times New Roman" pitchFamily="18" charset="0"/>
              </a:rPr>
              <a:t>Nous</a:t>
            </a:r>
            <a:endParaRPr lang="fr-FR" sz="1400" dirty="0">
              <a:solidFill>
                <a:schemeClr val="bg1"/>
              </a:solidFill>
            </a:endParaRPr>
          </a:p>
        </p:txBody>
      </p:sp>
    </p:spTree>
    <p:extLst>
      <p:ext uri="{BB962C8B-B14F-4D97-AF65-F5344CB8AC3E}">
        <p14:creationId xmlns:p14="http://schemas.microsoft.com/office/powerpoint/2010/main" val="337524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normAutofit fontScale="90000"/>
          </a:bodyPr>
          <a:lstStyle/>
          <a:p>
            <a:pPr>
              <a:lnSpc>
                <a:spcPct val="150000"/>
              </a:lnSpc>
            </a:pPr>
            <a:r>
              <a:rPr lang="fr-FR" sz="1800" b="1" dirty="0">
                <a:solidFill>
                  <a:schemeClr val="bg1"/>
                </a:solidFill>
              </a:rPr>
              <a:t>À l’école!</a:t>
            </a:r>
            <a:br>
              <a:rPr lang="fr-FR" sz="1600" dirty="0">
                <a:solidFill>
                  <a:schemeClr val="bg1"/>
                </a:solidFill>
              </a:rPr>
            </a:br>
            <a:br>
              <a:rPr lang="fr-FR" sz="1200" dirty="0">
                <a:solidFill>
                  <a:schemeClr val="bg1"/>
                </a:solidFill>
              </a:rPr>
            </a:br>
            <a:r>
              <a:rPr lang="fr-FR" sz="1600" dirty="0">
                <a:solidFill>
                  <a:schemeClr val="bg1"/>
                </a:solidFill>
              </a:rPr>
              <a:t>1. Assieds-toi.     2. Marchez lentement.      3. Trouvez un partenaire.      4. Efface le tableau.</a:t>
            </a:r>
            <a:br>
              <a:rPr lang="fr-FR" sz="1600" dirty="0">
                <a:solidFill>
                  <a:schemeClr val="bg1"/>
                </a:solidFill>
              </a:rPr>
            </a:br>
            <a:r>
              <a:rPr lang="fr-FR" sz="1600" dirty="0">
                <a:solidFill>
                  <a:schemeClr val="bg1"/>
                </a:solidFill>
              </a:rPr>
              <a:t>5. Écoutez le professeur.     6. Ouvrez vos livres.     7. Ouvre la fenêtre.     8. Ferme la porte.</a:t>
            </a:r>
            <a:br>
              <a:rPr lang="fr-FR" sz="1600" dirty="0">
                <a:solidFill>
                  <a:schemeClr val="bg1"/>
                </a:solidFill>
              </a:rPr>
            </a:br>
            <a:r>
              <a:rPr lang="fr-FR" sz="1600" dirty="0">
                <a:solidFill>
                  <a:schemeClr val="bg1"/>
                </a:solidFill>
              </a:rPr>
              <a:t>9. Étudie.		10. Arrête de parler.</a:t>
            </a:r>
            <a:br>
              <a:rPr lang="fr-FR" sz="1600" dirty="0">
                <a:solidFill>
                  <a:schemeClr val="bg1"/>
                </a:solidFill>
              </a:rPr>
            </a:br>
            <a:r>
              <a:rPr lang="fr-FR" sz="1600" dirty="0">
                <a:solidFill>
                  <a:schemeClr val="bg1"/>
                </a:solidFill>
              </a:rPr>
              <a:t>		</a:t>
            </a:r>
          </a:p>
        </p:txBody>
      </p:sp>
      <p:sp>
        <p:nvSpPr>
          <p:cNvPr id="4" name="Slide Number Placeholder 3"/>
          <p:cNvSpPr>
            <a:spLocks noGrp="1"/>
          </p:cNvSpPr>
          <p:nvPr>
            <p:ph type="sldNum" sz="quarter" idx="12"/>
          </p:nvPr>
        </p:nvSpPr>
        <p:spPr/>
        <p:txBody>
          <a:bodyPr/>
          <a:lstStyle/>
          <a:p>
            <a:fld id="{AD6ACD32-7A70-4709-B465-B8170CBAA3CD}" type="slidenum">
              <a:rPr lang="fr-FR" smtClean="0"/>
              <a:t>24</a:t>
            </a:fld>
            <a:endParaRPr lang="fr-F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832" y="2514601"/>
            <a:ext cx="1060689" cy="1013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677" y="2554212"/>
            <a:ext cx="652039" cy="1040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C:\Users\Julia\AppData\Local\Microsoft\Windows\Temporary Internet Files\Content.IE5\TOJ8JUFZ\MC9004359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136" y="2593983"/>
            <a:ext cx="832352" cy="9607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399" y="2447192"/>
            <a:ext cx="1178204" cy="1040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547" y="4919297"/>
            <a:ext cx="892168" cy="116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831" y="4919297"/>
            <a:ext cx="1034237" cy="1181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8969" y="5063208"/>
            <a:ext cx="1004095" cy="100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74235" y="1988022"/>
            <a:ext cx="457200" cy="45179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7" name="Picture 11"/>
          <p:cNvPicPr>
            <a:picLocks noGrp="1" noChangeAspect="1" noChangeArrowheads="1"/>
          </p:cNvPicPr>
          <p:nvPr>
            <p:ph idx="1"/>
          </p:nvPr>
        </p:nvPicPr>
        <p:blipFill>
          <a:blip r:embed="rId9">
            <a:extLst>
              <a:ext uri="{28A0092B-C50C-407E-A947-70E740481C1C}">
                <a14:useLocalDpi xmlns:a14="http://schemas.microsoft.com/office/drawing/2010/main" val="0"/>
              </a:ext>
            </a:extLst>
          </a:blip>
          <a:srcRect/>
          <a:stretch>
            <a:fillRect/>
          </a:stretch>
        </p:blipFill>
        <p:spPr bwMode="auto">
          <a:xfrm>
            <a:off x="3765363" y="4474693"/>
            <a:ext cx="481627" cy="47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7682" y="4473971"/>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276" y="4473971"/>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670" y="1987973"/>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1955" y="1988022"/>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0876" y="1975794"/>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5196" y="4461667"/>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20343" y="2554212"/>
            <a:ext cx="919163" cy="91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5"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8922" y="1988022"/>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descr="C:\Users\Julia\AppData\Local\Microsoft\Windows\Temporary Internet Files\Content.IE5\FFOY0GNE\MC90008900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9634" y="5139989"/>
            <a:ext cx="1359735" cy="895654"/>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C:\Users\Julia\AppData\Local\Microsoft\Windows\Temporary Internet Files\Content.IE5\TOJ8JUFZ\MC90008894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06177" y="4935065"/>
            <a:ext cx="933329" cy="1137351"/>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7682" y="4443046"/>
            <a:ext cx="4810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320527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0" y="838200"/>
            <a:ext cx="2895600" cy="6324600"/>
          </a:xfrm>
        </p:spPr>
        <p:txBody>
          <a:bodyPr>
            <a:normAutofit/>
          </a:bodyPr>
          <a:lstStyle/>
          <a:p>
            <a:pPr algn="l">
              <a:lnSpc>
                <a:spcPct val="150000"/>
              </a:lnSpc>
            </a:pPr>
            <a:r>
              <a:rPr lang="fr-FR" sz="1800" dirty="0">
                <a:solidFill>
                  <a:schemeClr val="bg1"/>
                </a:solidFill>
                <a:latin typeface="+mn-lt"/>
              </a:rPr>
              <a:t>A. vos desserts.</a:t>
            </a:r>
            <a:br>
              <a:rPr lang="fr-FR" sz="1800" dirty="0">
                <a:solidFill>
                  <a:schemeClr val="bg1"/>
                </a:solidFill>
                <a:latin typeface="+mn-lt"/>
              </a:rPr>
            </a:br>
            <a:r>
              <a:rPr lang="fr-FR" sz="1800" dirty="0">
                <a:solidFill>
                  <a:schemeClr val="bg1"/>
                </a:solidFill>
                <a:latin typeface="+mn-lt"/>
              </a:rPr>
              <a:t>B. ce film.</a:t>
            </a:r>
            <a:br>
              <a:rPr lang="fr-FR" sz="1800" dirty="0">
                <a:solidFill>
                  <a:schemeClr val="bg1"/>
                </a:solidFill>
                <a:latin typeface="+mn-lt"/>
              </a:rPr>
            </a:br>
            <a:r>
              <a:rPr lang="fr-FR" sz="1800" dirty="0">
                <a:solidFill>
                  <a:schemeClr val="bg1"/>
                </a:solidFill>
                <a:latin typeface="+mn-lt"/>
              </a:rPr>
              <a:t>C. à cette question.</a:t>
            </a:r>
            <a:br>
              <a:rPr lang="fr-FR" sz="1800" dirty="0">
                <a:solidFill>
                  <a:schemeClr val="bg1"/>
                </a:solidFill>
                <a:latin typeface="+mn-lt"/>
              </a:rPr>
            </a:br>
            <a:r>
              <a:rPr lang="fr-FR" sz="1800" dirty="0">
                <a:solidFill>
                  <a:schemeClr val="bg1"/>
                </a:solidFill>
                <a:latin typeface="+mn-lt"/>
              </a:rPr>
              <a:t>D. la porte.</a:t>
            </a:r>
            <a:br>
              <a:rPr lang="fr-FR" sz="1800" dirty="0">
                <a:solidFill>
                  <a:schemeClr val="bg1"/>
                </a:solidFill>
                <a:latin typeface="+mn-lt"/>
              </a:rPr>
            </a:br>
            <a:r>
              <a:rPr lang="fr-FR" sz="1800" dirty="0">
                <a:solidFill>
                  <a:schemeClr val="bg1"/>
                </a:solidFill>
                <a:latin typeface="+mn-lt"/>
              </a:rPr>
              <a:t>E. tes feuilles de papier.</a:t>
            </a:r>
            <a:br>
              <a:rPr lang="fr-FR" sz="1800" dirty="0">
                <a:solidFill>
                  <a:schemeClr val="bg1"/>
                </a:solidFill>
                <a:latin typeface="+mn-lt"/>
              </a:rPr>
            </a:br>
            <a:r>
              <a:rPr lang="fr-FR" sz="1800" dirty="0">
                <a:solidFill>
                  <a:schemeClr val="bg1"/>
                </a:solidFill>
                <a:latin typeface="+mn-lt"/>
              </a:rPr>
              <a:t>F. dans la rue.</a:t>
            </a:r>
            <a:br>
              <a:rPr lang="fr-FR" sz="1800" dirty="0">
                <a:solidFill>
                  <a:schemeClr val="bg1"/>
                </a:solidFill>
                <a:latin typeface="+mn-lt"/>
              </a:rPr>
            </a:br>
            <a:r>
              <a:rPr lang="fr-FR" sz="1800" dirty="0">
                <a:solidFill>
                  <a:schemeClr val="bg1"/>
                </a:solidFill>
                <a:latin typeface="+mn-lt"/>
              </a:rPr>
              <a:t>G. à la banque.</a:t>
            </a:r>
            <a:br>
              <a:rPr lang="fr-FR" sz="1800" dirty="0">
                <a:solidFill>
                  <a:schemeClr val="bg1"/>
                </a:solidFill>
                <a:latin typeface="+mn-lt"/>
              </a:rPr>
            </a:br>
            <a:r>
              <a:rPr lang="fr-FR" sz="1800" dirty="0">
                <a:solidFill>
                  <a:schemeClr val="bg1"/>
                </a:solidFill>
                <a:latin typeface="+mn-lt"/>
              </a:rPr>
              <a:t>H. le chocolat au chien.</a:t>
            </a:r>
            <a:br>
              <a:rPr lang="fr-FR" sz="1800" dirty="0">
                <a:solidFill>
                  <a:schemeClr val="bg1"/>
                </a:solidFill>
                <a:latin typeface="+mn-lt"/>
              </a:rPr>
            </a:br>
            <a:r>
              <a:rPr lang="fr-FR" sz="1800" dirty="0">
                <a:solidFill>
                  <a:schemeClr val="bg1"/>
                </a:solidFill>
                <a:latin typeface="+mn-lt"/>
              </a:rPr>
              <a:t>I. la chanson.</a:t>
            </a:r>
            <a:br>
              <a:rPr lang="fr-FR" sz="1800" dirty="0">
                <a:solidFill>
                  <a:schemeClr val="bg1"/>
                </a:solidFill>
                <a:latin typeface="+mn-lt"/>
              </a:rPr>
            </a:br>
            <a:r>
              <a:rPr lang="fr-FR" sz="1800" dirty="0">
                <a:solidFill>
                  <a:schemeClr val="bg1"/>
                </a:solidFill>
                <a:latin typeface="+mn-lt"/>
              </a:rPr>
              <a:t>J. notre projet.</a:t>
            </a:r>
            <a:br>
              <a:rPr lang="fr-FR" sz="1800" dirty="0">
                <a:solidFill>
                  <a:schemeClr val="bg1"/>
                </a:solidFill>
                <a:latin typeface="+mn-lt"/>
              </a:rPr>
            </a:br>
            <a:r>
              <a:rPr lang="fr-FR" sz="1800" dirty="0">
                <a:solidFill>
                  <a:schemeClr val="bg1"/>
                </a:solidFill>
                <a:latin typeface="+mn-lt"/>
              </a:rPr>
              <a:t>K. une minute.</a:t>
            </a:r>
            <a:br>
              <a:rPr lang="fr-FR" sz="1800" dirty="0">
                <a:solidFill>
                  <a:schemeClr val="bg1"/>
                </a:solidFill>
                <a:latin typeface="+mn-lt"/>
              </a:rPr>
            </a:br>
            <a:r>
              <a:rPr lang="fr-FR" sz="1800" dirty="0">
                <a:solidFill>
                  <a:schemeClr val="bg1"/>
                </a:solidFill>
                <a:latin typeface="+mn-lt"/>
              </a:rPr>
              <a:t>L. la pelouse.</a:t>
            </a:r>
            <a:br>
              <a:rPr lang="fr-FR" sz="1800" dirty="0">
                <a:solidFill>
                  <a:schemeClr val="bg1"/>
                </a:solidFill>
                <a:latin typeface="+mn-lt"/>
              </a:rPr>
            </a:br>
            <a:endParaRPr lang="fr-FR" sz="1800" dirty="0">
              <a:solidFill>
                <a:schemeClr val="bg1"/>
              </a:solidFill>
              <a:latin typeface="+mn-lt"/>
            </a:endParaRPr>
          </a:p>
        </p:txBody>
      </p:sp>
      <p:sp>
        <p:nvSpPr>
          <p:cNvPr id="3" name="Content Placeholder 2"/>
          <p:cNvSpPr>
            <a:spLocks noGrp="1"/>
          </p:cNvSpPr>
          <p:nvPr>
            <p:ph idx="1"/>
          </p:nvPr>
        </p:nvSpPr>
        <p:spPr>
          <a:xfrm>
            <a:off x="533400" y="1364512"/>
            <a:ext cx="4572000" cy="5486400"/>
          </a:xfrm>
        </p:spPr>
        <p:txBody>
          <a:bodyPr>
            <a:normAutofit/>
          </a:bodyPr>
          <a:lstStyle/>
          <a:p>
            <a:pPr marL="457200" indent="-457200">
              <a:buFont typeface="+mj-lt"/>
              <a:buAutoNum type="arabicPeriod"/>
            </a:pPr>
            <a:r>
              <a:rPr lang="fr-FR" sz="1800" dirty="0">
                <a:solidFill>
                  <a:schemeClr val="bg1"/>
                </a:solidFill>
              </a:rPr>
              <a:t>Tondons		 _____ </a:t>
            </a:r>
          </a:p>
          <a:p>
            <a:pPr marL="457200" indent="-457200">
              <a:buFont typeface="+mj-lt"/>
              <a:buAutoNum type="arabicPeriod"/>
            </a:pPr>
            <a:r>
              <a:rPr lang="fr-FR" sz="1800" dirty="0">
                <a:solidFill>
                  <a:schemeClr val="bg1"/>
                </a:solidFill>
              </a:rPr>
              <a:t>Ne regarde pas	 _____ 	</a:t>
            </a:r>
          </a:p>
          <a:p>
            <a:pPr marL="457200" indent="-457200">
              <a:buFont typeface="+mj-lt"/>
              <a:buAutoNum type="arabicPeriod"/>
            </a:pPr>
            <a:r>
              <a:rPr lang="fr-FR" sz="1800" dirty="0">
                <a:solidFill>
                  <a:schemeClr val="bg1"/>
                </a:solidFill>
              </a:rPr>
              <a:t>Finissons		 _____ </a:t>
            </a:r>
          </a:p>
          <a:p>
            <a:pPr marL="457200" indent="-457200">
              <a:buFont typeface="+mj-lt"/>
              <a:buAutoNum type="arabicPeriod"/>
            </a:pPr>
            <a:r>
              <a:rPr lang="fr-FR" sz="1800" dirty="0">
                <a:solidFill>
                  <a:schemeClr val="bg1"/>
                </a:solidFill>
              </a:rPr>
              <a:t>Ne marchez pas	 _____ </a:t>
            </a:r>
          </a:p>
          <a:p>
            <a:pPr marL="457200" indent="-457200">
              <a:buFont typeface="+mj-lt"/>
              <a:buAutoNum type="arabicPeriod"/>
            </a:pPr>
            <a:r>
              <a:rPr lang="fr-FR" sz="1800" dirty="0">
                <a:solidFill>
                  <a:schemeClr val="bg1"/>
                </a:solidFill>
              </a:rPr>
              <a:t>Ne donne pas		 _____ 	</a:t>
            </a:r>
          </a:p>
          <a:p>
            <a:pPr marL="457200" indent="-457200">
              <a:buFont typeface="+mj-lt"/>
              <a:buAutoNum type="arabicPeriod"/>
            </a:pPr>
            <a:r>
              <a:rPr lang="fr-FR" sz="1800" dirty="0">
                <a:solidFill>
                  <a:schemeClr val="bg1"/>
                </a:solidFill>
              </a:rPr>
              <a:t>Ne ferme pas		 _____ </a:t>
            </a:r>
          </a:p>
          <a:p>
            <a:pPr marL="457200" indent="-457200">
              <a:buFont typeface="+mj-lt"/>
              <a:buAutoNum type="arabicPeriod"/>
            </a:pPr>
            <a:r>
              <a:rPr lang="fr-FR" sz="1800" dirty="0">
                <a:solidFill>
                  <a:schemeClr val="bg1"/>
                </a:solidFill>
              </a:rPr>
              <a:t>Chantons		 _____ </a:t>
            </a:r>
          </a:p>
          <a:p>
            <a:pPr marL="457200" indent="-457200">
              <a:buFont typeface="+mj-lt"/>
              <a:buAutoNum type="arabicPeriod"/>
            </a:pPr>
            <a:r>
              <a:rPr lang="fr-FR" sz="1800" dirty="0">
                <a:solidFill>
                  <a:schemeClr val="bg1"/>
                </a:solidFill>
              </a:rPr>
              <a:t>N'oubliez pas d'aller	 _____ </a:t>
            </a:r>
          </a:p>
          <a:p>
            <a:pPr marL="457200" indent="-457200">
              <a:buFont typeface="+mj-lt"/>
              <a:buAutoNum type="arabicPeriod"/>
            </a:pPr>
            <a:r>
              <a:rPr lang="fr-FR" sz="1800" dirty="0">
                <a:solidFill>
                  <a:schemeClr val="bg1"/>
                </a:solidFill>
              </a:rPr>
              <a:t>Ne répondez pas	 _____ </a:t>
            </a:r>
          </a:p>
          <a:p>
            <a:pPr marL="457200" indent="-457200">
              <a:buFont typeface="+mj-lt"/>
              <a:buAutoNum type="arabicPeriod"/>
            </a:pPr>
            <a:r>
              <a:rPr lang="fr-FR" sz="1800" dirty="0">
                <a:solidFill>
                  <a:schemeClr val="bg1"/>
                </a:solidFill>
              </a:rPr>
              <a:t>Attends		 _____ </a:t>
            </a:r>
          </a:p>
          <a:p>
            <a:pPr marL="457200" indent="-457200">
              <a:buFont typeface="+mj-lt"/>
              <a:buAutoNum type="arabicPeriod"/>
            </a:pPr>
            <a:r>
              <a:rPr lang="fr-FR" sz="1800" dirty="0">
                <a:solidFill>
                  <a:schemeClr val="bg1"/>
                </a:solidFill>
              </a:rPr>
              <a:t>Choisissez		 _____ </a:t>
            </a:r>
          </a:p>
          <a:p>
            <a:pPr marL="457200" indent="-457200">
              <a:buFont typeface="+mj-lt"/>
              <a:buAutoNum type="arabicPeriod"/>
            </a:pPr>
            <a:r>
              <a:rPr lang="fr-FR" sz="1800" dirty="0">
                <a:solidFill>
                  <a:schemeClr val="bg1"/>
                </a:solidFill>
              </a:rPr>
              <a:t>Ne perds pas		 _____ </a:t>
            </a:r>
          </a:p>
        </p:txBody>
      </p:sp>
      <p:sp>
        <p:nvSpPr>
          <p:cNvPr id="4" name="TextBox 3"/>
          <p:cNvSpPr txBox="1"/>
          <p:nvPr/>
        </p:nvSpPr>
        <p:spPr>
          <a:xfrm>
            <a:off x="1752600" y="460284"/>
            <a:ext cx="6324600" cy="461665"/>
          </a:xfrm>
          <a:prstGeom prst="rect">
            <a:avLst/>
          </a:prstGeom>
          <a:noFill/>
        </p:spPr>
        <p:txBody>
          <a:bodyPr wrap="square" rtlCol="0">
            <a:spAutoFit/>
          </a:bodyPr>
          <a:lstStyle/>
          <a:p>
            <a:r>
              <a:rPr lang="fr-FR" sz="2400" dirty="0">
                <a:solidFill>
                  <a:schemeClr val="bg1"/>
                </a:solidFill>
              </a:rPr>
              <a:t>Relie les deux parties de chaque phrase</a:t>
            </a:r>
            <a:r>
              <a:rPr lang="fr-FR" dirty="0">
                <a:solidFill>
                  <a:schemeClr val="bg1"/>
                </a:solidFill>
              </a:rPr>
              <a:t>.</a:t>
            </a:r>
          </a:p>
        </p:txBody>
      </p:sp>
      <p:sp>
        <p:nvSpPr>
          <p:cNvPr id="5" name="Slide Number Placeholder 4"/>
          <p:cNvSpPr>
            <a:spLocks noGrp="1"/>
          </p:cNvSpPr>
          <p:nvPr>
            <p:ph type="sldNum" sz="quarter" idx="12"/>
          </p:nvPr>
        </p:nvSpPr>
        <p:spPr/>
        <p:txBody>
          <a:bodyPr/>
          <a:lstStyle/>
          <a:p>
            <a:fld id="{AD6ACD32-7A70-4709-B465-B8170CBAA3CD}" type="slidenum">
              <a:rPr lang="fr-FR" smtClean="0"/>
              <a:t>25</a:t>
            </a:fld>
            <a:endParaRPr lang="fr-FR" dirty="0"/>
          </a:p>
        </p:txBody>
      </p:sp>
      <p:sp>
        <p:nvSpPr>
          <p:cNvPr id="6" name="Footer Placeholder 5"/>
          <p:cNvSpPr>
            <a:spLocks noGrp="1"/>
          </p:cNvSpPr>
          <p:nvPr>
            <p:ph type="ftr" sz="quarter" idx="11"/>
          </p:nvPr>
        </p:nvSpPr>
        <p:spPr/>
        <p:txBody>
          <a:bodyPr/>
          <a:lstStyle/>
          <a:p>
            <a:r>
              <a:rPr lang="fr-FR"/>
              <a:t>Madame J. Dommanget 2013</a:t>
            </a:r>
            <a:endParaRPr lang="fr-FR" dirty="0"/>
          </a:p>
        </p:txBody>
      </p:sp>
      <p:pic>
        <p:nvPicPr>
          <p:cNvPr id="5122" name="Picture 2" descr="C:\Users\Julia\AppData\Local\Microsoft\Windows\Temporary Internet Files\Content.IE5\M1T8KLFL\MC90023335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7384" y="921949"/>
            <a:ext cx="1225217" cy="106453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ulia\AppData\Local\Microsoft\Windows\Temporary Internet Files\Content.IE5\SUBB8UVW\MC9004174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1" y="5257801"/>
            <a:ext cx="1039299" cy="12387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ulia\AppData\Local\Microsoft\Windows\Temporary Internet Files\Content.IE5\FFOY0GNE\MC9002375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760" y="304801"/>
            <a:ext cx="1115840" cy="957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0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334962"/>
          </a:xfrm>
        </p:spPr>
        <p:txBody>
          <a:bodyPr>
            <a:normAutofit fontScale="90000"/>
          </a:bodyPr>
          <a:lstStyle/>
          <a:p>
            <a:r>
              <a:rPr lang="fr-FR" sz="1800" dirty="0">
                <a:solidFill>
                  <a:schemeClr val="bg1"/>
                </a:solidFill>
              </a:rPr>
              <a:t>Choisis un verbe pour chaque situation.</a:t>
            </a:r>
          </a:p>
        </p:txBody>
      </p:sp>
      <p:sp>
        <p:nvSpPr>
          <p:cNvPr id="3" name="Content Placeholder 2"/>
          <p:cNvSpPr>
            <a:spLocks noGrp="1"/>
          </p:cNvSpPr>
          <p:nvPr>
            <p:ph idx="1"/>
          </p:nvPr>
        </p:nvSpPr>
        <p:spPr>
          <a:xfrm>
            <a:off x="342900" y="1301391"/>
            <a:ext cx="8763000" cy="3804010"/>
          </a:xfrm>
        </p:spPr>
        <p:txBody>
          <a:bodyPr>
            <a:normAutofit/>
          </a:bodyPr>
          <a:lstStyle/>
          <a:p>
            <a:pPr>
              <a:buFont typeface="+mj-lt"/>
              <a:buAutoNum type="arabicPeriod"/>
            </a:pPr>
            <a:r>
              <a:rPr lang="fr-FR" sz="1400" dirty="0">
                <a:solidFill>
                  <a:schemeClr val="bg1"/>
                </a:solidFill>
              </a:rPr>
              <a:t>Tu as perdu ton crayon. 			________________________ ton crayon!</a:t>
            </a:r>
          </a:p>
          <a:p>
            <a:pPr>
              <a:buFont typeface="+mj-lt"/>
              <a:buAutoNum type="arabicPeriod"/>
            </a:pPr>
            <a:r>
              <a:rPr lang="fr-FR" sz="1400" dirty="0">
                <a:solidFill>
                  <a:schemeClr val="bg1"/>
                </a:solidFill>
              </a:rPr>
              <a:t>Nous voulons du coca.			________________________ du coca!</a:t>
            </a:r>
          </a:p>
          <a:p>
            <a:pPr>
              <a:buFont typeface="+mj-lt"/>
              <a:buAutoNum type="arabicPeriod"/>
            </a:pPr>
            <a:r>
              <a:rPr lang="fr-FR" sz="1400" dirty="0">
                <a:solidFill>
                  <a:schemeClr val="bg1"/>
                </a:solidFill>
              </a:rPr>
              <a:t>Tu aimes lire.				________________________ la bibliothèque!</a:t>
            </a:r>
          </a:p>
          <a:p>
            <a:pPr>
              <a:buFont typeface="+mj-lt"/>
              <a:buAutoNum type="arabicPeriod"/>
            </a:pPr>
            <a:r>
              <a:rPr lang="fr-FR" sz="1400" dirty="0">
                <a:solidFill>
                  <a:schemeClr val="bg1"/>
                </a:solidFill>
              </a:rPr>
              <a:t>Vous avez beaucoup de devoirs.			________________________ maintenant!</a:t>
            </a:r>
          </a:p>
          <a:p>
            <a:pPr>
              <a:buFont typeface="+mj-lt"/>
              <a:buAutoNum type="arabicPeriod"/>
            </a:pPr>
            <a:r>
              <a:rPr lang="fr-FR" sz="1400" dirty="0">
                <a:solidFill>
                  <a:schemeClr val="bg1"/>
                </a:solidFill>
              </a:rPr>
              <a:t>Matthew et Geoff aiment le hockey.		________________________ le match à la télé!</a:t>
            </a:r>
          </a:p>
          <a:p>
            <a:pPr>
              <a:buFont typeface="+mj-lt"/>
              <a:buAutoNum type="arabicPeriod"/>
            </a:pPr>
            <a:r>
              <a:rPr lang="fr-FR" sz="1400" dirty="0">
                <a:solidFill>
                  <a:schemeClr val="bg1"/>
                </a:solidFill>
              </a:rPr>
              <a:t>Tu aimes les hamburgers. 			 ________________________ un </a:t>
            </a:r>
            <a:r>
              <a:rPr lang="fr-FR" sz="1400" dirty="0" err="1">
                <a:solidFill>
                  <a:schemeClr val="bg1"/>
                </a:solidFill>
              </a:rPr>
              <a:t>Big</a:t>
            </a:r>
            <a:r>
              <a:rPr lang="fr-FR" sz="1400" dirty="0">
                <a:solidFill>
                  <a:schemeClr val="bg1"/>
                </a:solidFill>
              </a:rPr>
              <a:t> Mac!</a:t>
            </a:r>
          </a:p>
          <a:p>
            <a:pPr>
              <a:buFont typeface="+mj-lt"/>
              <a:buAutoNum type="arabicPeriod"/>
            </a:pPr>
            <a:r>
              <a:rPr lang="fr-FR" sz="1400" dirty="0">
                <a:solidFill>
                  <a:schemeClr val="bg1"/>
                </a:solidFill>
              </a:rPr>
              <a:t>Nous voulons poser des questions.	 	________________________ nos mains!</a:t>
            </a:r>
          </a:p>
          <a:p>
            <a:pPr>
              <a:buFont typeface="+mj-lt"/>
              <a:buAutoNum type="arabicPeriod"/>
            </a:pPr>
            <a:r>
              <a:rPr lang="fr-FR" sz="1400" dirty="0">
                <a:solidFill>
                  <a:schemeClr val="bg1"/>
                </a:solidFill>
              </a:rPr>
              <a:t>C’est l’anniversaire de ton ami.			 ________________________ un cadeau	</a:t>
            </a:r>
          </a:p>
          <a:p>
            <a:pPr>
              <a:buFont typeface="+mj-lt"/>
              <a:buAutoNum type="arabicPeriod"/>
            </a:pPr>
            <a:r>
              <a:rPr lang="fr-FR" sz="1400" dirty="0">
                <a:solidFill>
                  <a:schemeClr val="bg1"/>
                </a:solidFill>
              </a:rPr>
              <a:t>Vous ne comprenez pas le travail. 		________________________ de l’aide!</a:t>
            </a:r>
          </a:p>
          <a:p>
            <a:pPr>
              <a:buFont typeface="+mj-lt"/>
              <a:buAutoNum type="arabicPeriod"/>
            </a:pPr>
            <a:r>
              <a:rPr lang="fr-FR" sz="1400" dirty="0">
                <a:solidFill>
                  <a:schemeClr val="bg1"/>
                </a:solidFill>
              </a:rPr>
              <a:t>Nous aimons la musique.			________________________ la radio!</a:t>
            </a:r>
          </a:p>
          <a:p>
            <a:pPr>
              <a:buAutoNum type="arabicPeriod" startAt="11"/>
            </a:pPr>
            <a:r>
              <a:rPr lang="fr-FR" sz="1400" dirty="0">
                <a:solidFill>
                  <a:schemeClr val="bg1"/>
                </a:solidFill>
              </a:rPr>
              <a:t>Tu es très artistique.				 ________________________ une belle photo!</a:t>
            </a:r>
          </a:p>
          <a:p>
            <a:pPr>
              <a:buAutoNum type="arabicPeriod" startAt="11"/>
            </a:pPr>
            <a:r>
              <a:rPr lang="fr-FR" sz="1400" dirty="0">
                <a:solidFill>
                  <a:schemeClr val="bg1"/>
                </a:solidFill>
              </a:rPr>
              <a:t>Nicolas et moi </a:t>
            </a:r>
            <a:r>
              <a:rPr lang="fr-FR" sz="1400">
                <a:solidFill>
                  <a:schemeClr val="bg1"/>
                </a:solidFill>
              </a:rPr>
              <a:t>ne savons pas </a:t>
            </a:r>
            <a:r>
              <a:rPr lang="fr-FR" sz="1400" dirty="0">
                <a:solidFill>
                  <a:schemeClr val="bg1"/>
                </a:solidFill>
              </a:rPr>
              <a:t>encore la réponse.	 ________________________ un peu!</a:t>
            </a:r>
          </a:p>
        </p:txBody>
      </p:sp>
      <p:sp>
        <p:nvSpPr>
          <p:cNvPr id="4" name="Slide Number Placeholder 3"/>
          <p:cNvSpPr>
            <a:spLocks noGrp="1"/>
          </p:cNvSpPr>
          <p:nvPr>
            <p:ph type="sldNum" sz="quarter" idx="12"/>
          </p:nvPr>
        </p:nvSpPr>
        <p:spPr/>
        <p:txBody>
          <a:bodyPr/>
          <a:lstStyle/>
          <a:p>
            <a:fld id="{AD6ACD32-7A70-4709-B465-B8170CBAA3CD}" type="slidenum">
              <a:rPr lang="fr-FR" smtClean="0"/>
              <a:t>26</a:t>
            </a:fld>
            <a:endParaRPr lang="fr-FR" dirty="0"/>
          </a:p>
        </p:txBody>
      </p:sp>
      <p:sp>
        <p:nvSpPr>
          <p:cNvPr id="5" name="Content Placeholder 2"/>
          <p:cNvSpPr txBox="1">
            <a:spLocks/>
          </p:cNvSpPr>
          <p:nvPr/>
        </p:nvSpPr>
        <p:spPr>
          <a:xfrm>
            <a:off x="1447800" y="3962400"/>
            <a:ext cx="65532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fr-BE" sz="1400" dirty="0"/>
              <a:t>Dessine</a:t>
            </a:r>
            <a:endParaRPr lang="fr-FR" sz="1400" dirty="0"/>
          </a:p>
          <a:p>
            <a:pPr lvl="0"/>
            <a:r>
              <a:rPr lang="fr-BE" sz="1400" dirty="0"/>
              <a:t>Cherche</a:t>
            </a:r>
            <a:endParaRPr lang="fr-FR" sz="1400" dirty="0"/>
          </a:p>
          <a:p>
            <a:pPr lvl="0"/>
            <a:r>
              <a:rPr lang="fr-BE" sz="1400" dirty="0"/>
              <a:t>Versons</a:t>
            </a:r>
            <a:endParaRPr lang="fr-FR" sz="1400" dirty="0"/>
          </a:p>
          <a:p>
            <a:pPr lvl="0"/>
            <a:r>
              <a:rPr lang="fr-BE" sz="1400" dirty="0"/>
              <a:t>Regardez</a:t>
            </a:r>
            <a:endParaRPr lang="fr-FR" sz="1400" dirty="0"/>
          </a:p>
          <a:p>
            <a:pPr lvl="0"/>
            <a:r>
              <a:rPr lang="fr-BE" sz="1400" dirty="0"/>
              <a:t>A</a:t>
            </a:r>
          </a:p>
        </p:txBody>
      </p:sp>
      <p:sp>
        <p:nvSpPr>
          <p:cNvPr id="6" name="Rectangle 5"/>
          <p:cNvSpPr/>
          <p:nvPr/>
        </p:nvSpPr>
        <p:spPr>
          <a:xfrm>
            <a:off x="2057400" y="4835641"/>
            <a:ext cx="4800600" cy="1777410"/>
          </a:xfrm>
          <a:prstGeom prst="rect">
            <a:avLst/>
          </a:prstGeom>
        </p:spPr>
        <p:txBody>
          <a:bodyPr wrap="square">
            <a:spAutoFit/>
          </a:bodyPr>
          <a:lstStyle/>
          <a:p>
            <a:pPr marL="285750" indent="-285750">
              <a:buFont typeface="Arial" panose="020B0604020202020204" pitchFamily="34" charset="0"/>
              <a:buChar char="•"/>
            </a:pPr>
            <a:r>
              <a:rPr lang="fr-FR" dirty="0"/>
              <a:t>•</a:t>
            </a:r>
            <a:r>
              <a:rPr lang="fr-FR" dirty="0">
                <a:solidFill>
                  <a:schemeClr val="bg1"/>
                </a:solidFill>
              </a:rPr>
              <a:t>	</a:t>
            </a:r>
            <a:r>
              <a:rPr lang="fr-FR" sz="1400" dirty="0">
                <a:solidFill>
                  <a:schemeClr val="bg1"/>
                </a:solidFill>
              </a:rPr>
              <a:t>Dessine		Écoutons</a:t>
            </a:r>
          </a:p>
          <a:p>
            <a:pPr lvl="2"/>
            <a:r>
              <a:rPr lang="fr-FR" sz="1400" dirty="0">
                <a:solidFill>
                  <a:schemeClr val="bg1"/>
                </a:solidFill>
              </a:rPr>
              <a:t>Cherche		Levons</a:t>
            </a:r>
          </a:p>
          <a:p>
            <a:pPr lvl="2"/>
            <a:r>
              <a:rPr lang="fr-FR" sz="1400" dirty="0">
                <a:solidFill>
                  <a:schemeClr val="bg1"/>
                </a:solidFill>
              </a:rPr>
              <a:t>Versons		Choisis</a:t>
            </a:r>
          </a:p>
          <a:p>
            <a:pPr lvl="2"/>
            <a:r>
              <a:rPr lang="fr-FR" sz="1400" dirty="0">
                <a:solidFill>
                  <a:schemeClr val="bg1"/>
                </a:solidFill>
              </a:rPr>
              <a:t>Regardez		Visite	</a:t>
            </a:r>
          </a:p>
          <a:p>
            <a:pPr lvl="2"/>
            <a:r>
              <a:rPr lang="fr-FR" sz="1400" dirty="0">
                <a:solidFill>
                  <a:schemeClr val="bg1"/>
                </a:solidFill>
              </a:rPr>
              <a:t>Achète		Commencez</a:t>
            </a:r>
          </a:p>
          <a:p>
            <a:pPr lvl="2"/>
            <a:r>
              <a:rPr lang="fr-FR" sz="1400" dirty="0">
                <a:solidFill>
                  <a:schemeClr val="bg1"/>
                </a:solidFill>
              </a:rPr>
              <a:t>Demandez		Réfléchissons</a:t>
            </a:r>
          </a:p>
          <a:p>
            <a:endParaRPr lang="fr-FR" dirty="0">
              <a:solidFill>
                <a:schemeClr val="bg1"/>
              </a:solidFill>
            </a:endParaRPr>
          </a:p>
        </p:txBody>
      </p:sp>
      <p:sp>
        <p:nvSpPr>
          <p:cNvPr id="7" name="Rectangle 6"/>
          <p:cNvSpPr/>
          <p:nvPr/>
        </p:nvSpPr>
        <p:spPr>
          <a:xfrm>
            <a:off x="1699847" y="4038600"/>
            <a:ext cx="6019800" cy="369332"/>
          </a:xfrm>
          <a:prstGeom prst="rect">
            <a:avLst/>
          </a:prstGeom>
        </p:spPr>
        <p:txBody>
          <a:bodyPr wrap="square">
            <a:spAutoFit/>
          </a:bodyPr>
          <a:lstStyle/>
          <a:p>
            <a:r>
              <a:rPr lang="fr-FR" dirty="0"/>
              <a:t> </a:t>
            </a:r>
            <a:r>
              <a:rPr lang="fr-FR" dirty="0">
                <a:solidFill>
                  <a:schemeClr val="bg1"/>
                </a:solidFill>
              </a:rPr>
              <a:t>  </a:t>
            </a:r>
          </a:p>
        </p:txBody>
      </p:sp>
      <p:sp>
        <p:nvSpPr>
          <p:cNvPr id="9" name="Footer Placeholder 8"/>
          <p:cNvSpPr>
            <a:spLocks noGrp="1"/>
          </p:cNvSpPr>
          <p:nvPr>
            <p:ph type="ftr" sz="quarter" idx="11"/>
          </p:nvPr>
        </p:nvSpPr>
        <p:spPr/>
        <p:txBody>
          <a:bodyPr/>
          <a:lstStyle/>
          <a:p>
            <a:r>
              <a:rPr lang="fr-FR"/>
              <a:t>Madame J. Dommanget 2013</a:t>
            </a:r>
            <a:endParaRPr lang="fr-FR" dirty="0"/>
          </a:p>
        </p:txBody>
      </p:sp>
      <p:pic>
        <p:nvPicPr>
          <p:cNvPr id="3074" name="Picture 2" descr="C:\Users\Julia\AppData\Local\Microsoft\Windows\Temporary Internet Files\Content.IE5\VBJJA70D\MC9004104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3951" y="4572001"/>
            <a:ext cx="1351791" cy="15670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ulia\AppData\Local\Microsoft\Windows\Temporary Internet Files\Content.IE5\VBJJA70D\MC9000215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478244"/>
            <a:ext cx="1499984" cy="15591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ulia\AppData\Local\Microsoft\Windows\Temporary Internet Files\Content.IE5\FFOY0GNE\MC900238927[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7601" y="375138"/>
            <a:ext cx="79777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04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fr-FR" sz="1600" dirty="0">
                <a:solidFill>
                  <a:schemeClr val="bg1"/>
                </a:solidFill>
              </a:rPr>
              <a:t>Trouve la traduction pour chaque phrase.</a:t>
            </a:r>
          </a:p>
        </p:txBody>
      </p:sp>
      <p:sp>
        <p:nvSpPr>
          <p:cNvPr id="4" name="Footer Placeholder 3"/>
          <p:cNvSpPr>
            <a:spLocks noGrp="1"/>
          </p:cNvSpPr>
          <p:nvPr>
            <p:ph type="ftr" sz="quarter" idx="11"/>
          </p:nvPr>
        </p:nvSpPr>
        <p:spPr/>
        <p:txBody>
          <a:bodyPr/>
          <a:lstStyle/>
          <a:p>
            <a:r>
              <a:rPr lang="fr-FR"/>
              <a:t>Madame J. Dommanget 2013</a:t>
            </a:r>
            <a:endParaRPr lang="fr-FR" dirty="0"/>
          </a:p>
        </p:txBody>
      </p:sp>
      <p:sp>
        <p:nvSpPr>
          <p:cNvPr id="5" name="Slide Number Placeholder 4"/>
          <p:cNvSpPr>
            <a:spLocks noGrp="1"/>
          </p:cNvSpPr>
          <p:nvPr>
            <p:ph type="sldNum" sz="quarter" idx="12"/>
          </p:nvPr>
        </p:nvSpPr>
        <p:spPr/>
        <p:txBody>
          <a:bodyPr/>
          <a:lstStyle/>
          <a:p>
            <a:fld id="{AD6ACD32-7A70-4709-B465-B8170CBAA3CD}" type="slidenum">
              <a:rPr lang="fr-FR" smtClean="0"/>
              <a:t>27</a:t>
            </a:fld>
            <a:endParaRPr lang="fr-FR" dirty="0"/>
          </a:p>
        </p:txBody>
      </p:sp>
      <p:pic>
        <p:nvPicPr>
          <p:cNvPr id="2049" name="Picture 1" descr="C:\Users\Julia\AppData\Local\Microsoft\Windows\Temporary Internet Files\Content.IE5\VBJJA70D\MC9000890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73" y="2590801"/>
            <a:ext cx="1031443" cy="18159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ulia\AppData\Local\Microsoft\Windows\Temporary Internet Files\Content.IE5\VBJJA70D\MC900438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2661" y="1178658"/>
            <a:ext cx="1127380" cy="128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ulia\AppData\Local\Microsoft\Windows\Temporary Internet Files\Content.IE5\JITPBK9V\MC9004399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432" y="5029201"/>
            <a:ext cx="1607837" cy="1111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2613587816"/>
              </p:ext>
            </p:extLst>
          </p:nvPr>
        </p:nvGraphicFramePr>
        <p:xfrm>
          <a:off x="1524000" y="924379"/>
          <a:ext cx="6096000" cy="5911850"/>
        </p:xfrm>
        <a:graphic>
          <a:graphicData uri="http://schemas.openxmlformats.org/presentationml/2006/ole">
            <mc:AlternateContent xmlns:mc="http://schemas.openxmlformats.org/markup-compatibility/2006">
              <mc:Choice xmlns:v="urn:schemas-microsoft-com:vml" Requires="v">
                <p:oleObj name="Document" r:id="rId5" imgW="6096606" imgH="5912405" progId="Word.Document.12">
                  <p:embed/>
                </p:oleObj>
              </mc:Choice>
              <mc:Fallback>
                <p:oleObj name="Document" r:id="rId5" imgW="6096606" imgH="5912405" progId="Word.Document.12">
                  <p:embed/>
                  <p:pic>
                    <p:nvPicPr>
                      <p:cNvPr id="0" name=""/>
                      <p:cNvPicPr/>
                      <p:nvPr/>
                    </p:nvPicPr>
                    <p:blipFill>
                      <a:blip r:embed="rId6"/>
                      <a:stretch>
                        <a:fillRect/>
                      </a:stretch>
                    </p:blipFill>
                    <p:spPr>
                      <a:xfrm>
                        <a:off x="1524000" y="924379"/>
                        <a:ext cx="6096000" cy="5911850"/>
                      </a:xfrm>
                      <a:prstGeom prst="rect">
                        <a:avLst/>
                      </a:prstGeom>
                    </p:spPr>
                  </p:pic>
                </p:oleObj>
              </mc:Fallback>
            </mc:AlternateContent>
          </a:graphicData>
        </a:graphic>
      </p:graphicFrame>
    </p:spTree>
    <p:extLst>
      <p:ext uri="{BB962C8B-B14F-4D97-AF65-F5344CB8AC3E}">
        <p14:creationId xmlns:p14="http://schemas.microsoft.com/office/powerpoint/2010/main" val="61657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Julia\Documents\Clip art\FUN and FUNCTIONAL\Dark Blue Rectan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371600" y="838201"/>
            <a:ext cx="7772400" cy="1362075"/>
          </a:xfrm>
        </p:spPr>
        <p:txBody>
          <a:bodyPr/>
          <a:lstStyle/>
          <a:p>
            <a:r>
              <a:rPr lang="fr-FR" dirty="0"/>
              <a:t>L’impératif</a:t>
            </a:r>
          </a:p>
        </p:txBody>
      </p:sp>
      <p:graphicFrame>
        <p:nvGraphicFramePr>
          <p:cNvPr id="5" name="Table 4"/>
          <p:cNvGraphicFramePr>
            <a:graphicFrameLocks noGrp="1"/>
          </p:cNvGraphicFramePr>
          <p:nvPr>
            <p:extLst>
              <p:ext uri="{D42A27DB-BD31-4B8C-83A1-F6EECF244321}">
                <p14:modId xmlns:p14="http://schemas.microsoft.com/office/powerpoint/2010/main" val="3227998"/>
              </p:ext>
            </p:extLst>
          </p:nvPr>
        </p:nvGraphicFramePr>
        <p:xfrm>
          <a:off x="1600200" y="2149675"/>
          <a:ext cx="6032500" cy="3946144"/>
        </p:xfrm>
        <a:graphic>
          <a:graphicData uri="http://schemas.openxmlformats.org/drawingml/2006/table">
            <a:tbl>
              <a:tblPr firstRow="1" firstCol="1" bandRow="1"/>
              <a:tblGrid>
                <a:gridCol w="1508125">
                  <a:extLst>
                    <a:ext uri="{9D8B030D-6E8A-4147-A177-3AD203B41FA5}">
                      <a16:colId xmlns:a16="http://schemas.microsoft.com/office/drawing/2014/main" val="20000"/>
                    </a:ext>
                  </a:extLst>
                </a:gridCol>
                <a:gridCol w="1508125">
                  <a:extLst>
                    <a:ext uri="{9D8B030D-6E8A-4147-A177-3AD203B41FA5}">
                      <a16:colId xmlns:a16="http://schemas.microsoft.com/office/drawing/2014/main" val="20001"/>
                    </a:ext>
                  </a:extLst>
                </a:gridCol>
                <a:gridCol w="1508125">
                  <a:extLst>
                    <a:ext uri="{9D8B030D-6E8A-4147-A177-3AD203B41FA5}">
                      <a16:colId xmlns:a16="http://schemas.microsoft.com/office/drawing/2014/main" val="20002"/>
                    </a:ext>
                  </a:extLst>
                </a:gridCol>
                <a:gridCol w="1508125">
                  <a:extLst>
                    <a:ext uri="{9D8B030D-6E8A-4147-A177-3AD203B41FA5}">
                      <a16:colId xmlns:a16="http://schemas.microsoft.com/office/drawing/2014/main" val="20003"/>
                    </a:ext>
                  </a:extLst>
                </a:gridCol>
              </a:tblGrid>
              <a:tr h="762000">
                <a:tc>
                  <a:txBody>
                    <a:bodyPr/>
                    <a:lstStyle/>
                    <a:p>
                      <a:pPr marL="0" marR="0" algn="ctr">
                        <a:lnSpc>
                          <a:spcPct val="115000"/>
                        </a:lnSpc>
                        <a:spcBef>
                          <a:spcPts val="0"/>
                        </a:spcBef>
                        <a:spcAft>
                          <a:spcPts val="0"/>
                        </a:spcAft>
                      </a:pPr>
                      <a:r>
                        <a:rPr lang="fr-BE" sz="2400" dirty="0">
                          <a:solidFill>
                            <a:schemeClr val="bg1"/>
                          </a:solidFill>
                          <a:effectLst/>
                          <a:latin typeface="KG The Last Time"/>
                          <a:ea typeface="Calibri"/>
                          <a:cs typeface="Times New Roman"/>
                        </a:rPr>
                        <a:t> </a:t>
                      </a:r>
                      <a:endParaRPr lang="fr-FR" sz="24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2">
                              <a:lumMod val="75000"/>
                            </a:schemeClr>
                          </a:solidFill>
                          <a:effectLst/>
                          <a:latin typeface="KG The Last Time"/>
                          <a:ea typeface="Calibri"/>
                          <a:cs typeface="Times New Roman"/>
                        </a:rPr>
                        <a:t>-er</a:t>
                      </a:r>
                      <a:endParaRPr lang="fr-FR" sz="2400" dirty="0">
                        <a:solidFill>
                          <a:schemeClr val="accent2">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4"/>
                          </a:solidFill>
                          <a:effectLst/>
                          <a:latin typeface="KG The Last Time"/>
                          <a:ea typeface="Calibri"/>
                          <a:cs typeface="Times New Roman"/>
                        </a:rPr>
                        <a:t>-ir</a:t>
                      </a:r>
                      <a:endParaRPr lang="fr-FR" sz="2400" dirty="0">
                        <a:solidFill>
                          <a:schemeClr val="accent4"/>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3"/>
                          </a:solidFill>
                          <a:effectLst/>
                          <a:latin typeface="KG The Last Time"/>
                          <a:ea typeface="Calibri"/>
                          <a:cs typeface="Times New Roman"/>
                        </a:rPr>
                        <a:t>-re</a:t>
                      </a:r>
                      <a:endParaRPr lang="fr-FR" sz="2400" dirty="0">
                        <a:solidFill>
                          <a:schemeClr val="accent3"/>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0400">
                <a:tc>
                  <a:txBody>
                    <a:bodyPr/>
                    <a:lstStyle/>
                    <a:p>
                      <a:pPr marL="0" marR="0" algn="ctr">
                        <a:lnSpc>
                          <a:spcPct val="115000"/>
                        </a:lnSpc>
                        <a:spcBef>
                          <a:spcPts val="0"/>
                        </a:spcBef>
                        <a:spcAft>
                          <a:spcPts val="0"/>
                        </a:spcAft>
                      </a:pPr>
                      <a:r>
                        <a:rPr lang="fr-BE" sz="2400" dirty="0">
                          <a:solidFill>
                            <a:schemeClr val="bg1"/>
                          </a:solidFill>
                          <a:effectLst/>
                          <a:latin typeface="KG The Last Time"/>
                          <a:ea typeface="Calibri"/>
                          <a:cs typeface="Times New Roman"/>
                        </a:rPr>
                        <a:t>tu</a:t>
                      </a:r>
                      <a:endParaRPr lang="fr-FR" sz="2400" dirty="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2">
                              <a:lumMod val="75000"/>
                            </a:schemeClr>
                          </a:solidFill>
                          <a:effectLst/>
                          <a:latin typeface="KG The Last Time"/>
                          <a:ea typeface="Calibri"/>
                          <a:cs typeface="Times New Roman"/>
                        </a:rPr>
                        <a:t>-e</a:t>
                      </a:r>
                      <a:endParaRPr lang="fr-FR" sz="2400" dirty="0">
                        <a:solidFill>
                          <a:schemeClr val="accent2">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4"/>
                          </a:solidFill>
                          <a:effectLst/>
                          <a:latin typeface="KG The Last Time"/>
                          <a:ea typeface="Calibri"/>
                          <a:cs typeface="Times New Roman"/>
                        </a:rPr>
                        <a:t>-is</a:t>
                      </a:r>
                      <a:endParaRPr lang="fr-FR" sz="2400" dirty="0">
                        <a:solidFill>
                          <a:schemeClr val="accent4"/>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3"/>
                          </a:solidFill>
                          <a:effectLst/>
                          <a:latin typeface="KG The Last Time"/>
                          <a:ea typeface="Calibri"/>
                          <a:cs typeface="Times New Roman"/>
                        </a:rPr>
                        <a:t>-s</a:t>
                      </a:r>
                      <a:endParaRPr lang="fr-FR" sz="2400" dirty="0">
                        <a:solidFill>
                          <a:schemeClr val="accent3"/>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1872">
                <a:tc>
                  <a:txBody>
                    <a:bodyPr/>
                    <a:lstStyle/>
                    <a:p>
                      <a:pPr marL="0" marR="0" algn="ctr">
                        <a:lnSpc>
                          <a:spcPct val="115000"/>
                        </a:lnSpc>
                        <a:spcBef>
                          <a:spcPts val="0"/>
                        </a:spcBef>
                        <a:spcAft>
                          <a:spcPts val="0"/>
                        </a:spcAft>
                      </a:pPr>
                      <a:r>
                        <a:rPr lang="fr-BE" sz="2400" dirty="0">
                          <a:solidFill>
                            <a:schemeClr val="bg1"/>
                          </a:solidFill>
                          <a:effectLst/>
                          <a:latin typeface="KG The Last Time"/>
                          <a:ea typeface="Calibri"/>
                          <a:cs typeface="Times New Roman"/>
                        </a:rPr>
                        <a:t>nous</a:t>
                      </a:r>
                      <a:endParaRPr lang="fr-FR" sz="2400" dirty="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2">
                              <a:lumMod val="75000"/>
                            </a:schemeClr>
                          </a:solidFill>
                          <a:effectLst/>
                          <a:latin typeface="KG The Last Time"/>
                          <a:ea typeface="Calibri"/>
                          <a:cs typeface="Times New Roman"/>
                        </a:rPr>
                        <a:t>-ons</a:t>
                      </a:r>
                      <a:endParaRPr lang="fr-FR" sz="2400" dirty="0">
                        <a:solidFill>
                          <a:schemeClr val="accent2">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4"/>
                          </a:solidFill>
                          <a:effectLst/>
                          <a:latin typeface="KG The Last Time"/>
                          <a:ea typeface="Calibri"/>
                          <a:cs typeface="Times New Roman"/>
                        </a:rPr>
                        <a:t>-issons</a:t>
                      </a:r>
                      <a:endParaRPr lang="fr-FR" sz="2400" dirty="0">
                        <a:solidFill>
                          <a:schemeClr val="accent4"/>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3"/>
                          </a:solidFill>
                          <a:effectLst/>
                          <a:latin typeface="KG The Last Time"/>
                          <a:ea typeface="Calibri"/>
                          <a:cs typeface="Times New Roman"/>
                        </a:rPr>
                        <a:t>-ons</a:t>
                      </a:r>
                      <a:endParaRPr lang="fr-FR" sz="2400" dirty="0">
                        <a:solidFill>
                          <a:schemeClr val="accent3"/>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1872">
                <a:tc>
                  <a:txBody>
                    <a:bodyPr/>
                    <a:lstStyle/>
                    <a:p>
                      <a:pPr marL="0" marR="0" algn="ctr">
                        <a:lnSpc>
                          <a:spcPct val="115000"/>
                        </a:lnSpc>
                        <a:spcBef>
                          <a:spcPts val="0"/>
                        </a:spcBef>
                        <a:spcAft>
                          <a:spcPts val="0"/>
                        </a:spcAft>
                      </a:pPr>
                      <a:r>
                        <a:rPr lang="fr-BE" sz="2400" dirty="0">
                          <a:solidFill>
                            <a:schemeClr val="bg1"/>
                          </a:solidFill>
                          <a:effectLst/>
                          <a:latin typeface="KG The Last Time"/>
                          <a:ea typeface="Calibri"/>
                          <a:cs typeface="Times New Roman"/>
                        </a:rPr>
                        <a:t>vous</a:t>
                      </a:r>
                      <a:endParaRPr lang="fr-FR" sz="2400" dirty="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2">
                              <a:lumMod val="75000"/>
                            </a:schemeClr>
                          </a:solidFill>
                          <a:effectLst/>
                          <a:latin typeface="KG The Last Time"/>
                          <a:ea typeface="Calibri"/>
                          <a:cs typeface="Times New Roman"/>
                        </a:rPr>
                        <a:t>-ez</a:t>
                      </a:r>
                      <a:endParaRPr lang="fr-FR" sz="2400" dirty="0">
                        <a:solidFill>
                          <a:schemeClr val="accent2">
                            <a:lumMod val="75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4"/>
                          </a:solidFill>
                          <a:effectLst/>
                          <a:latin typeface="KG The Last Time"/>
                          <a:ea typeface="Calibri"/>
                          <a:cs typeface="Times New Roman"/>
                        </a:rPr>
                        <a:t>-issez</a:t>
                      </a:r>
                      <a:endParaRPr lang="fr-FR" sz="2400" dirty="0">
                        <a:solidFill>
                          <a:schemeClr val="accent4"/>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BE" sz="2400" dirty="0">
                          <a:solidFill>
                            <a:schemeClr val="accent3"/>
                          </a:solidFill>
                          <a:effectLst/>
                          <a:latin typeface="KG The Last Time"/>
                          <a:ea typeface="Calibri"/>
                          <a:cs typeface="Times New Roman"/>
                        </a:rPr>
                        <a:t>-ez</a:t>
                      </a:r>
                      <a:endParaRPr lang="fr-FR" sz="2400" dirty="0">
                        <a:solidFill>
                          <a:schemeClr val="accent3"/>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1257300" y="1019908"/>
            <a:ext cx="6629400" cy="1107996"/>
          </a:xfrm>
          <a:prstGeom prst="rect">
            <a:avLst/>
          </a:prstGeom>
          <a:noFill/>
        </p:spPr>
        <p:txBody>
          <a:bodyPr wrap="square" rtlCol="0">
            <a:spAutoFit/>
          </a:bodyPr>
          <a:lstStyle/>
          <a:p>
            <a:pPr algn="ctr"/>
            <a:r>
              <a:rPr lang="fr-FR" sz="6600" dirty="0">
                <a:solidFill>
                  <a:schemeClr val="bg1"/>
                </a:solidFill>
                <a:latin typeface="KG What the Teacher Wants" panose="02000000000000000000" pitchFamily="2" charset="0"/>
              </a:rPr>
              <a:t>Les terminaisons</a:t>
            </a:r>
          </a:p>
        </p:txBody>
      </p:sp>
      <p:sp>
        <p:nvSpPr>
          <p:cNvPr id="3" name="Slide Number Placeholder 2"/>
          <p:cNvSpPr>
            <a:spLocks noGrp="1"/>
          </p:cNvSpPr>
          <p:nvPr>
            <p:ph type="sldNum" sz="quarter" idx="12"/>
          </p:nvPr>
        </p:nvSpPr>
        <p:spPr/>
        <p:txBody>
          <a:bodyPr/>
          <a:lstStyle/>
          <a:p>
            <a:fld id="{AD6ACD32-7A70-4709-B465-B8170CBAA3CD}" type="slidenum">
              <a:rPr lang="fr-FR" smtClean="0"/>
              <a:t>3</a:t>
            </a:fld>
            <a:endParaRPr lang="fr-FR" dirty="0"/>
          </a:p>
        </p:txBody>
      </p:sp>
      <p:sp>
        <p:nvSpPr>
          <p:cNvPr id="4" name="Footer Placeholder 3"/>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180247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 name="Picture 2" descr="C:\Users\Julia\Documents\Clip art\FUN and FUNCTIONAL\Dark Blue Rectan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9"/>
          <p:cNvSpPr>
            <a:spLocks noChangeArrowheads="1"/>
          </p:cNvSpPr>
          <p:nvPr/>
        </p:nvSpPr>
        <p:spPr bwMode="auto">
          <a:xfrm>
            <a:off x="832533" y="762001"/>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fr-FR" sz="4800" b="1" dirty="0">
                <a:solidFill>
                  <a:srgbClr val="FF0066"/>
                </a:solidFill>
                <a:effectLst>
                  <a:outerShdw blurRad="38100" dist="38100" dir="2700000" algn="tl">
                    <a:srgbClr val="000000">
                      <a:alpha val="43137"/>
                    </a:srgbClr>
                  </a:outerShdw>
                </a:effectLst>
                <a:latin typeface="Tangerine" panose="00000400000000000000" pitchFamily="2" charset="0"/>
              </a:rPr>
              <a:t>L’IMPÉRATIF PRÉSENT</a:t>
            </a:r>
          </a:p>
          <a:p>
            <a:pPr algn="ctr" fontAlgn="base">
              <a:spcBef>
                <a:spcPct val="0"/>
              </a:spcBef>
              <a:spcAft>
                <a:spcPct val="0"/>
              </a:spcAft>
              <a:defRPr/>
            </a:pPr>
            <a:r>
              <a:rPr lang="fr-FR" sz="3600" b="1" dirty="0">
                <a:solidFill>
                  <a:srgbClr val="FF0066"/>
                </a:solidFill>
                <a:effectLst>
                  <a:outerShdw blurRad="38100" dist="38100" dir="2700000" algn="tl">
                    <a:srgbClr val="000000">
                      <a:alpha val="43137"/>
                    </a:srgbClr>
                  </a:outerShdw>
                </a:effectLst>
                <a:latin typeface="Tangerine" panose="00000400000000000000" pitchFamily="2" charset="0"/>
              </a:rPr>
              <a:t>Exemples:</a:t>
            </a:r>
          </a:p>
        </p:txBody>
      </p:sp>
      <p:sp>
        <p:nvSpPr>
          <p:cNvPr id="6" name="5 CuadroTexto"/>
          <p:cNvSpPr txBox="1">
            <a:spLocks noChangeArrowheads="1"/>
          </p:cNvSpPr>
          <p:nvPr/>
        </p:nvSpPr>
        <p:spPr bwMode="auto">
          <a:xfrm>
            <a:off x="847516" y="2643981"/>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chemeClr val="accent5">
                    <a:lumMod val="10000"/>
                  </a:schemeClr>
                </a:solidFill>
                <a:latin typeface="Berlin Sans FB Demi" pitchFamily="34" charset="0"/>
              </a:rPr>
              <a:t>Verbes -ER</a:t>
            </a:r>
          </a:p>
        </p:txBody>
      </p:sp>
      <p:sp>
        <p:nvSpPr>
          <p:cNvPr id="10" name="9 CuadroTexto"/>
          <p:cNvSpPr txBox="1">
            <a:spLocks noChangeArrowheads="1"/>
          </p:cNvSpPr>
          <p:nvPr/>
        </p:nvSpPr>
        <p:spPr bwMode="auto">
          <a:xfrm>
            <a:off x="3444508" y="2643980"/>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chemeClr val="accent5">
                    <a:lumMod val="10000"/>
                  </a:schemeClr>
                </a:solidFill>
                <a:latin typeface="Berlin Sans FB Demi" pitchFamily="34" charset="0"/>
              </a:rPr>
              <a:t>Verbes -IR</a:t>
            </a:r>
          </a:p>
        </p:txBody>
      </p:sp>
      <p:sp>
        <p:nvSpPr>
          <p:cNvPr id="11" name="10 CuadroTexto"/>
          <p:cNvSpPr txBox="1">
            <a:spLocks noChangeArrowheads="1"/>
          </p:cNvSpPr>
          <p:nvPr/>
        </p:nvSpPr>
        <p:spPr bwMode="auto">
          <a:xfrm>
            <a:off x="5958276" y="2643982"/>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chemeClr val="accent5">
                    <a:lumMod val="10000"/>
                  </a:schemeClr>
                </a:solidFill>
                <a:latin typeface="Berlin Sans FB Demi" pitchFamily="34" charset="0"/>
              </a:rPr>
              <a:t>Verbes -RE</a:t>
            </a:r>
          </a:p>
        </p:txBody>
      </p:sp>
      <p:sp>
        <p:nvSpPr>
          <p:cNvPr id="12" name="11 CuadroTexto"/>
          <p:cNvSpPr txBox="1">
            <a:spLocks noChangeArrowheads="1"/>
          </p:cNvSpPr>
          <p:nvPr/>
        </p:nvSpPr>
        <p:spPr bwMode="auto">
          <a:xfrm>
            <a:off x="538537" y="3167857"/>
            <a:ext cx="2736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Ferme!</a:t>
            </a:r>
          </a:p>
        </p:txBody>
      </p:sp>
      <p:sp>
        <p:nvSpPr>
          <p:cNvPr id="13" name="12 CuadroTexto"/>
          <p:cNvSpPr txBox="1">
            <a:spLocks noChangeArrowheads="1"/>
          </p:cNvSpPr>
          <p:nvPr/>
        </p:nvSpPr>
        <p:spPr bwMode="auto">
          <a:xfrm>
            <a:off x="763562" y="4020971"/>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Écoutons! </a:t>
            </a:r>
          </a:p>
        </p:txBody>
      </p:sp>
      <p:sp>
        <p:nvSpPr>
          <p:cNvPr id="14" name="13 CuadroTexto"/>
          <p:cNvSpPr txBox="1">
            <a:spLocks noChangeArrowheads="1"/>
          </p:cNvSpPr>
          <p:nvPr/>
        </p:nvSpPr>
        <p:spPr bwMode="auto">
          <a:xfrm>
            <a:off x="691332" y="5105400"/>
            <a:ext cx="2592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Chantez!</a:t>
            </a:r>
          </a:p>
        </p:txBody>
      </p:sp>
      <p:sp>
        <p:nvSpPr>
          <p:cNvPr id="15" name="14 CuadroTexto"/>
          <p:cNvSpPr txBox="1">
            <a:spLocks noChangeArrowheads="1"/>
          </p:cNvSpPr>
          <p:nvPr/>
        </p:nvSpPr>
        <p:spPr bwMode="auto">
          <a:xfrm>
            <a:off x="3488910" y="5105400"/>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a:solidFill>
                  <a:srgbClr val="FF0066"/>
                </a:solidFill>
                <a:latin typeface="Berlin Sans FB Demi" pitchFamily="34" charset="0"/>
              </a:rPr>
              <a:t>Rougissez!</a:t>
            </a:r>
            <a:endParaRPr lang="fr-FR" altLang="fr-FR" sz="2800" dirty="0">
              <a:solidFill>
                <a:srgbClr val="FF0066"/>
              </a:solidFill>
              <a:latin typeface="Berlin Sans FB Demi" pitchFamily="34" charset="0"/>
            </a:endParaRPr>
          </a:p>
        </p:txBody>
      </p:sp>
      <p:sp>
        <p:nvSpPr>
          <p:cNvPr id="16" name="15 CuadroTexto"/>
          <p:cNvSpPr txBox="1">
            <a:spLocks noChangeArrowheads="1"/>
          </p:cNvSpPr>
          <p:nvPr/>
        </p:nvSpPr>
        <p:spPr bwMode="auto">
          <a:xfrm>
            <a:off x="3348038" y="4047548"/>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Choisissons!</a:t>
            </a:r>
          </a:p>
        </p:txBody>
      </p:sp>
      <p:sp>
        <p:nvSpPr>
          <p:cNvPr id="17" name="16 CuadroTexto"/>
          <p:cNvSpPr txBox="1">
            <a:spLocks noChangeArrowheads="1"/>
          </p:cNvSpPr>
          <p:nvPr/>
        </p:nvSpPr>
        <p:spPr bwMode="auto">
          <a:xfrm>
            <a:off x="3211485" y="3182180"/>
            <a:ext cx="2355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Finis!</a:t>
            </a:r>
          </a:p>
        </p:txBody>
      </p:sp>
      <p:sp>
        <p:nvSpPr>
          <p:cNvPr id="19" name="18 CuadroTexto"/>
          <p:cNvSpPr txBox="1">
            <a:spLocks noChangeArrowheads="1"/>
          </p:cNvSpPr>
          <p:nvPr/>
        </p:nvSpPr>
        <p:spPr bwMode="auto">
          <a:xfrm>
            <a:off x="5892433" y="4047548"/>
            <a:ext cx="2693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Attendons!</a:t>
            </a:r>
          </a:p>
        </p:txBody>
      </p:sp>
      <p:sp>
        <p:nvSpPr>
          <p:cNvPr id="20" name="19 CuadroTexto"/>
          <p:cNvSpPr txBox="1">
            <a:spLocks noChangeArrowheads="1"/>
          </p:cNvSpPr>
          <p:nvPr/>
        </p:nvSpPr>
        <p:spPr bwMode="auto">
          <a:xfrm>
            <a:off x="5958277" y="3219974"/>
            <a:ext cx="23927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Vends!</a:t>
            </a:r>
          </a:p>
        </p:txBody>
      </p:sp>
      <p:sp>
        <p:nvSpPr>
          <p:cNvPr id="29" name="14 CuadroTexto"/>
          <p:cNvSpPr txBox="1">
            <a:spLocks noChangeArrowheads="1"/>
          </p:cNvSpPr>
          <p:nvPr/>
        </p:nvSpPr>
        <p:spPr bwMode="auto">
          <a:xfrm>
            <a:off x="5936835" y="5105401"/>
            <a:ext cx="24479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altLang="fr-FR" sz="2800" dirty="0">
                <a:solidFill>
                  <a:srgbClr val="FF0066"/>
                </a:solidFill>
                <a:latin typeface="Berlin Sans FB Demi" pitchFamily="34" charset="0"/>
              </a:rPr>
              <a:t>Descendons!</a:t>
            </a:r>
          </a:p>
        </p:txBody>
      </p:sp>
      <p:sp>
        <p:nvSpPr>
          <p:cNvPr id="2" name="Slide Number Placeholder 1"/>
          <p:cNvSpPr>
            <a:spLocks noGrp="1"/>
          </p:cNvSpPr>
          <p:nvPr>
            <p:ph type="sldNum" sz="quarter" idx="11"/>
          </p:nvPr>
        </p:nvSpPr>
        <p:spPr/>
        <p:txBody>
          <a:bodyPr/>
          <a:lstStyle/>
          <a:p>
            <a:pPr>
              <a:defRPr/>
            </a:pPr>
            <a:fld id="{DB688FFE-5CAF-4897-AF84-64F74DC70351}" type="slidenum">
              <a:rPr lang="es-ES" smtClean="0">
                <a:solidFill>
                  <a:srgbClr val="000000"/>
                </a:solidFill>
              </a:rPr>
              <a:pPr>
                <a:defRPr/>
              </a:pPr>
              <a:t>4</a:t>
            </a:fld>
            <a:endParaRPr lang="es-ES" dirty="0">
              <a:solidFill>
                <a:srgbClr val="000000"/>
              </a:solidFill>
            </a:endParaRPr>
          </a:p>
        </p:txBody>
      </p:sp>
      <p:sp>
        <p:nvSpPr>
          <p:cNvPr id="3" name="Footer Placeholder 2"/>
          <p:cNvSpPr>
            <a:spLocks noGrp="1"/>
          </p:cNvSpPr>
          <p:nvPr>
            <p:ph type="ftr" sz="quarter" idx="10"/>
          </p:nvPr>
        </p:nvSpPr>
        <p:spPr/>
        <p:txBody>
          <a:bodyPr/>
          <a:lstStyle/>
          <a:p>
            <a:pPr>
              <a:defRPr/>
            </a:pPr>
            <a:r>
              <a:rPr lang="es-ES">
                <a:solidFill>
                  <a:srgbClr val="000000"/>
                </a:solidFill>
              </a:rPr>
              <a:t>Madame J. Dommanget 2013</a:t>
            </a:r>
            <a:endParaRPr lang="es-ES" dirty="0">
              <a:solidFill>
                <a:srgbClr val="000000"/>
              </a:solidFill>
            </a:endParaRPr>
          </a:p>
        </p:txBody>
      </p:sp>
    </p:spTree>
    <p:extLst>
      <p:ext uri="{BB962C8B-B14F-4D97-AF65-F5344CB8AC3E}">
        <p14:creationId xmlns:p14="http://schemas.microsoft.com/office/powerpoint/2010/main" val="3703926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8)">
                                      <p:cBhvr>
                                        <p:cTn id="12" dur="2000"/>
                                        <p:tgtEl>
                                          <p:spTgt spid="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nodeType="afterGroup">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nodeType="afterGroup">
                            <p:stCondLst>
                              <p:cond delay="2500"/>
                            </p:stCondLst>
                            <p:childTnLst>
                              <p:par>
                                <p:cTn id="18" presetID="14"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par>
                          <p:cTn id="21" fill="hold" nodeType="afterGroup">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nodeType="afterGroup">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nodeType="afterGroup">
                            <p:stCondLst>
                              <p:cond delay="40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nodeType="afterGroup">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childTnLst>
                          </p:cTn>
                        </p:par>
                        <p:par>
                          <p:cTn id="37" fill="hold" nodeType="afterGroup">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par>
                          <p:cTn id="41" fill="hold" nodeType="afterGroup">
                            <p:stCondLst>
                              <p:cond delay="5500"/>
                            </p:stCondLst>
                            <p:childTnLst>
                              <p:par>
                                <p:cTn id="42" presetID="14"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par>
                          <p:cTn id="45" fill="hold" nodeType="afterGroup">
                            <p:stCondLst>
                              <p:cond delay="600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par>
                          <p:cTn id="49" fill="hold" nodeType="afterGroup">
                            <p:stCondLst>
                              <p:cond delay="6500"/>
                            </p:stCondLst>
                            <p:childTnLst>
                              <p:par>
                                <p:cTn id="50" presetID="14" presetClass="entr" presetSubtype="1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randombar(horizontal)">
                                      <p:cBhvr>
                                        <p:cTn id="52" dur="500"/>
                                        <p:tgtEl>
                                          <p:spTgt spid="20"/>
                                        </p:tgtEl>
                                      </p:cBhvr>
                                    </p:animEffect>
                                  </p:childTnLst>
                                </p:cTn>
                              </p:par>
                            </p:childTnLst>
                          </p:cTn>
                        </p:par>
                        <p:par>
                          <p:cTn id="53" fill="hold" nodeType="afterGroup">
                            <p:stCondLst>
                              <p:cond delay="7000"/>
                            </p:stCondLst>
                            <p:childTnLst>
                              <p:par>
                                <p:cTn id="54" presetID="14" presetClass="entr" presetSubtype="1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randombar(horizontal)">
                                      <p:cBhvr>
                                        <p:cTn id="56" dur="500"/>
                                        <p:tgtEl>
                                          <p:spTgt spid="19"/>
                                        </p:tgtEl>
                                      </p:cBhvr>
                                    </p:animEffect>
                                  </p:childTnLst>
                                </p:cTn>
                              </p:par>
                            </p:childTnLst>
                          </p:cTn>
                        </p:par>
                        <p:par>
                          <p:cTn id="57" fill="hold">
                            <p:stCondLst>
                              <p:cond delay="7500"/>
                            </p:stCondLst>
                            <p:childTnLst>
                              <p:par>
                                <p:cTn id="58" presetID="14" presetClass="entr" presetSubtype="1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0" grpId="0"/>
      <p:bldP spid="11" grpId="0"/>
      <p:bldP spid="12" grpId="0"/>
      <p:bldP spid="13" grpId="0"/>
      <p:bldP spid="14" grpId="0"/>
      <p:bldP spid="15" grpId="0"/>
      <p:bldP spid="16" grpId="0"/>
      <p:bldP spid="17" grpId="0"/>
      <p:bldP spid="19" grpId="0"/>
      <p:bldP spid="20"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jevvr_15lVk/TyZo9melPcI/AAAAAAAAAOE/2wOVz2iFC8Q/s1600/parle+fran%C3%A7ai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601"/>
            <a:ext cx="6172200" cy="649705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AD6ACD32-7A70-4709-B465-B8170CBAA3CD}" type="slidenum">
              <a:rPr lang="fr-FR" smtClean="0"/>
              <a:t>5</a:t>
            </a:fld>
            <a:endParaRPr lang="fr-FR" dirty="0"/>
          </a:p>
        </p:txBody>
      </p:sp>
      <p:sp>
        <p:nvSpPr>
          <p:cNvPr id="3" name="Footer Placeholder 2"/>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2523730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fr-FR" dirty="0"/>
              <a:t>(Marc) / manger des légumes</a:t>
            </a:r>
          </a:p>
        </p:txBody>
      </p:sp>
      <p:sp>
        <p:nvSpPr>
          <p:cNvPr id="3" name="Content Placeholder 2"/>
          <p:cNvSpPr>
            <a:spLocks noGrp="1"/>
          </p:cNvSpPr>
          <p:nvPr>
            <p:ph idx="1"/>
          </p:nvPr>
        </p:nvSpPr>
        <p:spPr>
          <a:xfrm>
            <a:off x="914400" y="5681170"/>
            <a:ext cx="7848600" cy="1066800"/>
          </a:xfrm>
        </p:spPr>
        <p:txBody>
          <a:bodyPr>
            <a:noAutofit/>
          </a:bodyPr>
          <a:lstStyle/>
          <a:p>
            <a:pPr marL="0" indent="0">
              <a:buNone/>
            </a:pPr>
            <a:r>
              <a:rPr lang="fr-FR" sz="6600" dirty="0"/>
              <a:t>Mang</a:t>
            </a:r>
            <a:r>
              <a:rPr lang="fr-FR" sz="6600" dirty="0">
                <a:solidFill>
                  <a:srgbClr val="FF0000"/>
                </a:solidFill>
              </a:rPr>
              <a:t>e </a:t>
            </a:r>
            <a:r>
              <a:rPr lang="fr-FR" sz="6600" dirty="0"/>
              <a:t>des légumes!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219200"/>
            <a:ext cx="3619500" cy="446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6ACD32-7A70-4709-B465-B8170CBAA3CD}" type="slidenum">
              <a:rPr lang="fr-FR" smtClean="0"/>
              <a:t>6</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17109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(Bob) / ne fumer pas la cigarette</a:t>
            </a:r>
          </a:p>
        </p:txBody>
      </p:sp>
      <p:sp>
        <p:nvSpPr>
          <p:cNvPr id="3" name="Content Placeholder 2"/>
          <p:cNvSpPr>
            <a:spLocks noGrp="1"/>
          </p:cNvSpPr>
          <p:nvPr>
            <p:ph idx="1"/>
          </p:nvPr>
        </p:nvSpPr>
        <p:spPr>
          <a:xfrm>
            <a:off x="685800" y="5562600"/>
            <a:ext cx="8229600" cy="838200"/>
          </a:xfrm>
        </p:spPr>
        <p:txBody>
          <a:bodyPr>
            <a:noAutofit/>
          </a:bodyPr>
          <a:lstStyle/>
          <a:p>
            <a:pPr marL="0" indent="0">
              <a:buNone/>
            </a:pPr>
            <a:r>
              <a:rPr lang="fr-FR" sz="6000" dirty="0">
                <a:solidFill>
                  <a:srgbClr val="92D050"/>
                </a:solidFill>
              </a:rPr>
              <a:t>Ne</a:t>
            </a:r>
            <a:r>
              <a:rPr lang="fr-FR" sz="6000" dirty="0"/>
              <a:t> fum</a:t>
            </a:r>
            <a:r>
              <a:rPr lang="fr-FR" sz="6000" dirty="0">
                <a:solidFill>
                  <a:srgbClr val="FF0000"/>
                </a:solidFill>
              </a:rPr>
              <a:t>ez</a:t>
            </a:r>
            <a:r>
              <a:rPr lang="fr-FR" sz="6000" dirty="0"/>
              <a:t> </a:t>
            </a:r>
            <a:r>
              <a:rPr lang="fr-FR" sz="6000" dirty="0">
                <a:solidFill>
                  <a:srgbClr val="92D050"/>
                </a:solidFill>
              </a:rPr>
              <a:t>pas</a:t>
            </a:r>
            <a:r>
              <a:rPr lang="fr-FR" sz="6000" dirty="0"/>
              <a:t> la cigarette!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19200"/>
            <a:ext cx="3967163" cy="446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6ACD32-7A70-4709-B465-B8170CBAA3CD}" type="slidenum">
              <a:rPr lang="fr-FR" smtClean="0"/>
              <a:t>7</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spTree>
    <p:extLst>
      <p:ext uri="{BB962C8B-B14F-4D97-AF65-F5344CB8AC3E}">
        <p14:creationId xmlns:p14="http://schemas.microsoft.com/office/powerpoint/2010/main" val="17842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47" y="92241"/>
            <a:ext cx="8229600" cy="1143000"/>
          </a:xfrm>
        </p:spPr>
        <p:txBody>
          <a:bodyPr/>
          <a:lstStyle/>
          <a:p>
            <a:r>
              <a:rPr lang="fr-FR" dirty="0"/>
              <a:t>(Kristina) / marcher vite</a:t>
            </a:r>
          </a:p>
        </p:txBody>
      </p:sp>
      <p:sp>
        <p:nvSpPr>
          <p:cNvPr id="3" name="Content Placeholder 2"/>
          <p:cNvSpPr>
            <a:spLocks noGrp="1"/>
          </p:cNvSpPr>
          <p:nvPr>
            <p:ph idx="1"/>
          </p:nvPr>
        </p:nvSpPr>
        <p:spPr>
          <a:xfrm>
            <a:off x="1676400" y="5486400"/>
            <a:ext cx="8229600" cy="685800"/>
          </a:xfrm>
        </p:spPr>
        <p:txBody>
          <a:bodyPr>
            <a:noAutofit/>
          </a:bodyPr>
          <a:lstStyle/>
          <a:p>
            <a:pPr marL="0" indent="0">
              <a:buNone/>
            </a:pPr>
            <a:r>
              <a:rPr lang="fr-FR" sz="8800" dirty="0"/>
              <a:t>March</a:t>
            </a:r>
            <a:r>
              <a:rPr lang="fr-FR" sz="8800" dirty="0">
                <a:solidFill>
                  <a:srgbClr val="FF0000"/>
                </a:solidFill>
              </a:rPr>
              <a:t>e</a:t>
            </a:r>
            <a:r>
              <a:rPr lang="fr-FR" sz="8800" dirty="0"/>
              <a:t> vite!</a:t>
            </a:r>
          </a:p>
        </p:txBody>
      </p:sp>
      <p:sp>
        <p:nvSpPr>
          <p:cNvPr id="4" name="Slide Number Placeholder 3"/>
          <p:cNvSpPr>
            <a:spLocks noGrp="1"/>
          </p:cNvSpPr>
          <p:nvPr>
            <p:ph type="sldNum" sz="quarter" idx="12"/>
          </p:nvPr>
        </p:nvSpPr>
        <p:spPr/>
        <p:txBody>
          <a:bodyPr/>
          <a:lstStyle/>
          <a:p>
            <a:fld id="{AD6ACD32-7A70-4709-B465-B8170CBAA3CD}" type="slidenum">
              <a:rPr lang="fr-FR" smtClean="0"/>
              <a:t>8</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pic>
        <p:nvPicPr>
          <p:cNvPr id="6146" name="Picture 2" descr="C:\Users\Julia\AppData\Local\Microsoft\Windows\Temporary Internet Files\Content.IE5\XVO2YR24\MC90043793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096194"/>
            <a:ext cx="2971801" cy="454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334000" cy="2620962"/>
          </a:xfrm>
        </p:spPr>
        <p:txBody>
          <a:bodyPr/>
          <a:lstStyle/>
          <a:p>
            <a:r>
              <a:rPr lang="fr-FR" dirty="0"/>
              <a:t>(Lauren) / nager chaque matin</a:t>
            </a:r>
          </a:p>
        </p:txBody>
      </p:sp>
      <p:sp>
        <p:nvSpPr>
          <p:cNvPr id="3" name="Content Placeholder 2"/>
          <p:cNvSpPr>
            <a:spLocks noGrp="1"/>
          </p:cNvSpPr>
          <p:nvPr>
            <p:ph idx="1"/>
          </p:nvPr>
        </p:nvSpPr>
        <p:spPr>
          <a:xfrm>
            <a:off x="3352800" y="3702963"/>
            <a:ext cx="5562600" cy="2895600"/>
          </a:xfrm>
        </p:spPr>
        <p:txBody>
          <a:bodyPr>
            <a:normAutofit/>
          </a:bodyPr>
          <a:lstStyle/>
          <a:p>
            <a:pPr marL="0" indent="0" algn="ctr">
              <a:buNone/>
            </a:pPr>
            <a:r>
              <a:rPr lang="fr-FR" sz="7200" dirty="0"/>
              <a:t>Nag</a:t>
            </a:r>
            <a:r>
              <a:rPr lang="fr-FR" sz="7200" dirty="0">
                <a:solidFill>
                  <a:srgbClr val="FF0000"/>
                </a:solidFill>
              </a:rPr>
              <a:t>e</a:t>
            </a:r>
            <a:r>
              <a:rPr lang="fr-FR" sz="7200" dirty="0"/>
              <a:t> chaque matin!</a:t>
            </a:r>
          </a:p>
        </p:txBody>
      </p:sp>
      <p:sp>
        <p:nvSpPr>
          <p:cNvPr id="4" name="Slide Number Placeholder 3"/>
          <p:cNvSpPr>
            <a:spLocks noGrp="1"/>
          </p:cNvSpPr>
          <p:nvPr>
            <p:ph type="sldNum" sz="quarter" idx="12"/>
          </p:nvPr>
        </p:nvSpPr>
        <p:spPr/>
        <p:txBody>
          <a:bodyPr/>
          <a:lstStyle/>
          <a:p>
            <a:fld id="{AD6ACD32-7A70-4709-B465-B8170CBAA3CD}" type="slidenum">
              <a:rPr lang="fr-FR" smtClean="0"/>
              <a:t>9</a:t>
            </a:fld>
            <a:endParaRPr lang="fr-FR" dirty="0"/>
          </a:p>
        </p:txBody>
      </p:sp>
      <p:sp>
        <p:nvSpPr>
          <p:cNvPr id="5" name="Footer Placeholder 4"/>
          <p:cNvSpPr>
            <a:spLocks noGrp="1"/>
          </p:cNvSpPr>
          <p:nvPr>
            <p:ph type="ftr" sz="quarter" idx="11"/>
          </p:nvPr>
        </p:nvSpPr>
        <p:spPr/>
        <p:txBody>
          <a:bodyPr/>
          <a:lstStyle/>
          <a:p>
            <a:r>
              <a:rPr lang="fr-FR"/>
              <a:t>Madame J. Dommanget 2013</a:t>
            </a:r>
            <a:endParaRPr lang="fr-FR" dirty="0"/>
          </a:p>
        </p:txBody>
      </p:sp>
      <p:pic>
        <p:nvPicPr>
          <p:cNvPr id="7170" name="Picture 2" descr="C:\Users\Julia\AppData\Local\Microsoft\Windows\Temporary Internet Files\Content.IE5\VBJJA70D\MC9004462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62709"/>
            <a:ext cx="2895600" cy="603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7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1843</TotalTime>
  <Words>1194</Words>
  <Application>Microsoft Office PowerPoint</Application>
  <PresentationFormat>On-screen Show (4:3)</PresentationFormat>
  <Paragraphs>224</Paragraphs>
  <Slides>27</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8" baseType="lpstr">
      <vt:lpstr>Arial</vt:lpstr>
      <vt:lpstr>Berlin Sans FB Demi</vt:lpstr>
      <vt:lpstr>Calibri</vt:lpstr>
      <vt:lpstr>Franklin Gothic Medium</vt:lpstr>
      <vt:lpstr>KG The Last Time</vt:lpstr>
      <vt:lpstr>KG What the Teacher Wants</vt:lpstr>
      <vt:lpstr>Tangerine</vt:lpstr>
      <vt:lpstr>Too Much Paper!</vt:lpstr>
      <vt:lpstr>Office Theme</vt:lpstr>
      <vt:lpstr>Diseño predeterminado</vt:lpstr>
      <vt:lpstr>Document</vt:lpstr>
      <vt:lpstr>L’Impératif Madame J. Dommanget </vt:lpstr>
      <vt:lpstr>PowerPoint Presentation</vt:lpstr>
      <vt:lpstr>L’impératif</vt:lpstr>
      <vt:lpstr>PowerPoint Presentation</vt:lpstr>
      <vt:lpstr>PowerPoint Presentation</vt:lpstr>
      <vt:lpstr>(Marc) / manger des légumes</vt:lpstr>
      <vt:lpstr>(Bob) / ne fumer pas la cigarette</vt:lpstr>
      <vt:lpstr>(Kristina) / marcher vite</vt:lpstr>
      <vt:lpstr>(Lauren) / nager chaque matin</vt:lpstr>
      <vt:lpstr>(Matt et Zack) / jouer au tennis</vt:lpstr>
      <vt:lpstr>(Les enfants) / ne manger pas  mon chocolat</vt:lpstr>
      <vt:lpstr>(Nous) / travailler ensemble</vt:lpstr>
      <vt:lpstr>(Toi et moi) / jouer au basketball</vt:lpstr>
      <vt:lpstr>(Abby) / ne ronger pas tes ongles</vt:lpstr>
      <vt:lpstr>(Les amis) / danser à la fête</vt:lpstr>
      <vt:lpstr>(L’homme) / choisir une porte</vt:lpstr>
      <vt:lpstr>(Geoff et Nate) / bâtir un château</vt:lpstr>
      <vt:lpstr>(Luc, Emma et moi) / finir le projet</vt:lpstr>
      <vt:lpstr>(La plante) / grandir</vt:lpstr>
      <vt:lpstr>Les élèves/ne réfléchir pas trop longtemps</vt:lpstr>
      <vt:lpstr>(Les enfants) / répondre à la question</vt:lpstr>
      <vt:lpstr>(Nous) / Ne vendre pas la voiture</vt:lpstr>
      <vt:lpstr>PowerPoint Presentation</vt:lpstr>
      <vt:lpstr>À l’école!  1. Assieds-toi.     2. Marchez lentement.      3. Trouvez un partenaire.      4. Efface le tableau. 5. Écoutez le professeur.     6. Ouvrez vos livres.     7. Ouvre la fenêtre.     8. Ferme la porte. 9. Étudie.  10. Arrête de parler.   </vt:lpstr>
      <vt:lpstr>A. vos desserts. B. ce film. C. à cette question. D. la porte. E. tes feuilles de papier. F. dans la rue. G. à la banque. H. le chocolat au chien. I. la chanson. J. notre projet. K. une minute. L. la pelouse. </vt:lpstr>
      <vt:lpstr>Choisis un verbe pour chaque situation.</vt:lpstr>
      <vt:lpstr>Trouve la traduction pour chaque phrase.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dc:creator>
  <cp:lastModifiedBy>Rémi Aguilar</cp:lastModifiedBy>
  <cp:revision>97</cp:revision>
  <cp:lastPrinted>2013-11-03T23:02:25Z</cp:lastPrinted>
  <dcterms:created xsi:type="dcterms:W3CDTF">2013-09-10T17:22:30Z</dcterms:created>
  <dcterms:modified xsi:type="dcterms:W3CDTF">2025-03-26T08:11:15Z</dcterms:modified>
</cp:coreProperties>
</file>