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56" r:id="rId5"/>
    <p:sldId id="257" r:id="rId6"/>
    <p:sldId id="269" r:id="rId7"/>
    <p:sldId id="268" r:id="rId8"/>
    <p:sldId id="262" r:id="rId9"/>
    <p:sldId id="263" r:id="rId10"/>
    <p:sldId id="270" r:id="rId11"/>
    <p:sldId id="271" r:id="rId12"/>
    <p:sldId id="272" r:id="rId13"/>
    <p:sldId id="273" r:id="rId14"/>
    <p:sldId id="274" r:id="rId15"/>
    <p:sldId id="275" r:id="rId16"/>
    <p:sldId id="26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showGuides="1">
      <p:cViewPr varScale="1">
        <p:scale>
          <a:sx n="103" d="100"/>
          <a:sy n="103" d="100"/>
        </p:scale>
        <p:origin x="150" y="312"/>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11/20/2024</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11/20/2024</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a:p>
        </p:txBody>
      </p:sp>
    </p:spTree>
    <p:extLst>
      <p:ext uri="{BB962C8B-B14F-4D97-AF65-F5344CB8AC3E}">
        <p14:creationId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smtClean="0"/>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11/20/2024</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5" name="Date Placeholder 4"/>
          <p:cNvSpPr>
            <a:spLocks noGrp="1"/>
          </p:cNvSpPr>
          <p:nvPr>
            <p:ph type="dt" sz="half" idx="10"/>
          </p:nvPr>
        </p:nvSpPr>
        <p:spPr/>
        <p:txBody>
          <a:bodyPr/>
          <a:lstStyle/>
          <a:p>
            <a:fld id="{402B9795-92DC-40DC-A1CA-9A4B349D7824}" type="datetimeFigureOut">
              <a:rPr lang="en-US"/>
              <a:t>11/20/2024</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11/20/2024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11/20/2024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11/20/2024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smtClean="0"/>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smtClean="0"/>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11/20/2024</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11/20/2024</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11/20/2024</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11/20/2024</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11/20/2024</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smtClean="0"/>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11/20/2024</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11/20/2024</a:t>
            </a:fld>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lstStyle/>
          <a:p>
            <a:pPr algn="ctr"/>
            <a:r>
              <a:rPr lang="en-US" dirty="0"/>
              <a:t>The Possible Selves Theory </a:t>
            </a:r>
            <a:r>
              <a:rPr lang="en-US" dirty="0" smtClean="0"/>
              <a:t/>
            </a:r>
            <a:br>
              <a:rPr lang="en-US" dirty="0" smtClean="0"/>
            </a:br>
            <a:r>
              <a:rPr lang="en-US" sz="1400" dirty="0" smtClean="0"/>
              <a:t>lesson 7</a:t>
            </a:r>
            <a:endParaRPr lang="en-US" dirty="0"/>
          </a:p>
        </p:txBody>
      </p:sp>
      <p:pic>
        <p:nvPicPr>
          <p:cNvPr id="3" name="Picture Placeholder 2"/>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12488" r="12488"/>
          <a:stretch>
            <a:fillRect/>
          </a:stretch>
        </p:blipFill>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Fifth </a:t>
            </a:r>
            <a:r>
              <a:rPr lang="en-US" dirty="0" smtClean="0"/>
              <a:t>Premise</a:t>
            </a:r>
            <a:endParaRPr lang="en-US" dirty="0"/>
          </a:p>
        </p:txBody>
      </p:sp>
      <p:sp>
        <p:nvSpPr>
          <p:cNvPr id="3" name="TextBox 2"/>
          <p:cNvSpPr txBox="1"/>
          <p:nvPr/>
        </p:nvSpPr>
        <p:spPr>
          <a:xfrm>
            <a:off x="1228919" y="1959428"/>
            <a:ext cx="9732643" cy="1477328"/>
          </a:xfrm>
          <a:prstGeom prst="rect">
            <a:avLst/>
          </a:prstGeom>
          <a:noFill/>
        </p:spPr>
        <p:txBody>
          <a:bodyPr wrap="square" rtlCol="0">
            <a:spAutoFit/>
          </a:bodyPr>
          <a:lstStyle/>
          <a:p>
            <a:pPr marL="285750" indent="-285750">
              <a:buFont typeface="Wingdings" panose="05000000000000000000" pitchFamily="2" charset="2"/>
              <a:buChar char="ü"/>
            </a:pPr>
            <a:r>
              <a:rPr lang="en-US" dirty="0"/>
              <a:t>The fifth premise lies in life transitions that have an enabling influence on one’s future selves. When there are changes in one’s present life circumstances </a:t>
            </a:r>
            <a:r>
              <a:rPr lang="en-US" dirty="0">
                <a:solidFill>
                  <a:srgbClr val="00B050"/>
                </a:solidFill>
              </a:rPr>
              <a:t>(e.g., entering a new grade level, transferring to a new school, shifting to a new course, experiencing changes in family situations, etc.)</a:t>
            </a:r>
            <a:r>
              <a:rPr lang="en-US" dirty="0"/>
              <a:t>, there will also be changes to how future life perspectives are viewed. </a:t>
            </a:r>
            <a:endParaRPr lang="en-US" dirty="0">
              <a:solidFill>
                <a:srgbClr val="00B050"/>
              </a:solidFill>
            </a:endParaRPr>
          </a:p>
        </p:txBody>
      </p:sp>
    </p:spTree>
    <p:extLst>
      <p:ext uri="{BB962C8B-B14F-4D97-AF65-F5344CB8AC3E}">
        <p14:creationId xmlns:p14="http://schemas.microsoft.com/office/powerpoint/2010/main" val="2758578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Sixth </a:t>
            </a:r>
            <a:r>
              <a:rPr lang="en-US" dirty="0" smtClean="0"/>
              <a:t>Premise</a:t>
            </a:r>
            <a:endParaRPr lang="en-US" dirty="0"/>
          </a:p>
        </p:txBody>
      </p:sp>
      <p:sp>
        <p:nvSpPr>
          <p:cNvPr id="3" name="TextBox 2"/>
          <p:cNvSpPr txBox="1"/>
          <p:nvPr/>
        </p:nvSpPr>
        <p:spPr>
          <a:xfrm>
            <a:off x="1228919" y="1959428"/>
            <a:ext cx="9732643" cy="646331"/>
          </a:xfrm>
          <a:prstGeom prst="rect">
            <a:avLst/>
          </a:prstGeom>
          <a:noFill/>
        </p:spPr>
        <p:txBody>
          <a:bodyPr wrap="square" rtlCol="0">
            <a:spAutoFit/>
          </a:bodyPr>
          <a:lstStyle/>
          <a:p>
            <a:pPr marL="285750" indent="-285750">
              <a:buFont typeface="Wingdings" panose="05000000000000000000" pitchFamily="2" charset="2"/>
              <a:buChar char="ü"/>
            </a:pPr>
            <a:r>
              <a:rPr lang="en-US" dirty="0"/>
              <a:t>The last premise is based on the concepts of proximal and distal goals. People are more motivated to work on goals that are more immediate than those which are not. </a:t>
            </a:r>
            <a:endParaRPr lang="en-US" dirty="0">
              <a:solidFill>
                <a:srgbClr val="00B050"/>
              </a:solidFill>
            </a:endParaRPr>
          </a:p>
        </p:txBody>
      </p:sp>
      <p:sp>
        <p:nvSpPr>
          <p:cNvPr id="5" name="TextBox 4"/>
          <p:cNvSpPr txBox="1"/>
          <p:nvPr/>
        </p:nvSpPr>
        <p:spPr>
          <a:xfrm>
            <a:off x="2052735" y="3694922"/>
            <a:ext cx="7893698" cy="1200329"/>
          </a:xfrm>
          <a:prstGeom prst="rect">
            <a:avLst/>
          </a:prstGeom>
          <a:noFill/>
        </p:spPr>
        <p:txBody>
          <a:bodyPr wrap="square" rtlCol="0">
            <a:spAutoFit/>
          </a:bodyPr>
          <a:lstStyle/>
          <a:p>
            <a:r>
              <a:rPr lang="en-US" dirty="0"/>
              <a:t>For </a:t>
            </a:r>
            <a:r>
              <a:rPr lang="en-US" dirty="0" smtClean="0"/>
              <a:t>example</a:t>
            </a:r>
            <a:r>
              <a:rPr lang="en-US" dirty="0"/>
              <a:t>:</a:t>
            </a:r>
            <a:endParaRPr lang="en-US" dirty="0" smtClean="0"/>
          </a:p>
          <a:p>
            <a:r>
              <a:rPr lang="en-US" dirty="0" smtClean="0"/>
              <a:t> </a:t>
            </a:r>
            <a:r>
              <a:rPr lang="en-US" b="1" i="1" dirty="0">
                <a:solidFill>
                  <a:srgbClr val="002060"/>
                </a:solidFill>
                <a:latin typeface="Calibri Light" panose="020F0302020204030204" pitchFamily="34" charset="0"/>
                <a:cs typeface="Calibri Light" panose="020F0302020204030204" pitchFamily="34" charset="0"/>
              </a:rPr>
              <a:t>for first year college students</a:t>
            </a:r>
            <a:r>
              <a:rPr lang="en-US" i="1" dirty="0">
                <a:latin typeface="Calibri Light" panose="020F0302020204030204" pitchFamily="34" charset="0"/>
                <a:cs typeface="Calibri Light" panose="020F0302020204030204" pitchFamily="34" charset="0"/>
              </a:rPr>
              <a:t>, the proximal goal of graduating is more relevant and urgent than finding a good job, as compared to </a:t>
            </a:r>
            <a:r>
              <a:rPr lang="en-US" b="1" i="1" dirty="0">
                <a:solidFill>
                  <a:srgbClr val="0070C0"/>
                </a:solidFill>
                <a:latin typeface="Calibri Light" panose="020F0302020204030204" pitchFamily="34" charset="0"/>
                <a:cs typeface="Calibri Light" panose="020F0302020204030204" pitchFamily="34" charset="0"/>
              </a:rPr>
              <a:t>graduating college students</a:t>
            </a:r>
            <a:r>
              <a:rPr lang="en-US" i="1" dirty="0">
                <a:latin typeface="Calibri Light" panose="020F0302020204030204" pitchFamily="34" charset="0"/>
                <a:cs typeface="Calibri Light" panose="020F0302020204030204" pitchFamily="34" charset="0"/>
              </a:rPr>
              <a:t>, whose goal of finding a good job is equally as crucial as graduating.</a:t>
            </a:r>
          </a:p>
        </p:txBody>
      </p:sp>
    </p:spTree>
    <p:extLst>
      <p:ext uri="{BB962C8B-B14F-4D97-AF65-F5344CB8AC3E}">
        <p14:creationId xmlns:p14="http://schemas.microsoft.com/office/powerpoint/2010/main" val="3402615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TextBox 2"/>
          <p:cNvSpPr txBox="1"/>
          <p:nvPr/>
        </p:nvSpPr>
        <p:spPr>
          <a:xfrm>
            <a:off x="1228919" y="1959428"/>
            <a:ext cx="9732643" cy="147732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a:latin typeface="Trebuchet MS" panose="020B0603020202020204" pitchFamily="34" charset="0"/>
              </a:rPr>
              <a:t>Based on the premise laid out above, the future self is not a possibility that is out of one’s hands. Having a clear vision of the future planning and weighing present options, and making the right choices can lead to an optimistic future. Human beings are gifted with reasoning and logic which facilitate decision-making capabilities. Thus, one has the power and ability to shape his or her future, while living the present.</a:t>
            </a:r>
            <a:endParaRPr lang="en-US" dirty="0">
              <a:solidFill>
                <a:srgbClr val="00B050"/>
              </a:solidFill>
              <a:latin typeface="Trebuchet MS" panose="020B0603020202020204" pitchFamily="34" charset="0"/>
            </a:endParaRPr>
          </a:p>
        </p:txBody>
      </p:sp>
    </p:spTree>
    <p:extLst>
      <p:ext uri="{BB962C8B-B14F-4D97-AF65-F5344CB8AC3E}">
        <p14:creationId xmlns:p14="http://schemas.microsoft.com/office/powerpoint/2010/main" val="1290244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Activity</a:t>
            </a:r>
            <a:endParaRPr lang="en-US" dirty="0"/>
          </a:p>
        </p:txBody>
      </p:sp>
      <p:sp>
        <p:nvSpPr>
          <p:cNvPr id="5" name="Content Placeholder 4"/>
          <p:cNvSpPr>
            <a:spLocks noGrp="1"/>
          </p:cNvSpPr>
          <p:nvPr>
            <p:ph idx="1"/>
          </p:nvPr>
        </p:nvSpPr>
        <p:spPr/>
        <p:txBody>
          <a:bodyPr/>
          <a:lstStyle/>
          <a:p>
            <a:pPr marL="0" indent="0">
              <a:buNone/>
            </a:pPr>
            <a:r>
              <a:rPr lang="en-US" dirty="0"/>
              <a:t>Instructions: List down your future goals in the table below. Enumerate your present behaviors and indicate whether these behaviors facilitate (positive) or hamper (negative) the fulfillment of your future goals. </a:t>
            </a:r>
            <a:endParaRPr lang="en-US" dirty="0" smtClean="0"/>
          </a:p>
          <a:p>
            <a:pPr marL="0" indent="0">
              <a:buNone/>
            </a:pPr>
            <a:endParaRPr lang="en-US" dirty="0"/>
          </a:p>
          <a:p>
            <a:pPr marL="0" indent="0">
              <a:buNone/>
            </a:pP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741553159"/>
              </p:ext>
            </p:extLst>
          </p:nvPr>
        </p:nvGraphicFramePr>
        <p:xfrm>
          <a:off x="2143208" y="3342322"/>
          <a:ext cx="8128000" cy="736600"/>
        </p:xfrm>
        <a:graphic>
          <a:graphicData uri="http://schemas.openxmlformats.org/drawingml/2006/table">
            <a:tbl>
              <a:tblPr firstRow="1" bandRow="1">
                <a:tableStyleId>{93296810-A885-4BE3-A3E7-6D5BEEA58F35}</a:tableStyleId>
              </a:tblPr>
              <a:tblGrid>
                <a:gridCol w="8128000"/>
              </a:tblGrid>
              <a:tr h="0">
                <a:tc>
                  <a:txBody>
                    <a:bodyPr/>
                    <a:lstStyle/>
                    <a:p>
                      <a:pPr algn="ctr"/>
                      <a:r>
                        <a:rPr lang="en-US" dirty="0" smtClean="0"/>
                        <a:t>FUTURE GOALS</a:t>
                      </a:r>
                      <a:endParaRPr lang="en-US" dirty="0"/>
                    </a:p>
                  </a:txBody>
                  <a:tcPr/>
                </a:tc>
              </a:tr>
              <a:tr h="370840">
                <a:tc>
                  <a:txBody>
                    <a:bodyPr/>
                    <a:lstStyle/>
                    <a:p>
                      <a:endParaRPr lang="en-US" dirty="0"/>
                    </a:p>
                  </a:txBody>
                  <a:tcPr/>
                </a:tc>
              </a:tr>
            </a:tbl>
          </a:graphicData>
        </a:graphic>
      </p:graphicFrame>
    </p:spTree>
    <p:extLst>
      <p:ext uri="{BB962C8B-B14F-4D97-AF65-F5344CB8AC3E}">
        <p14:creationId xmlns:p14="http://schemas.microsoft.com/office/powerpoint/2010/main" val="3197023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Specific Learning Outcomes:</a:t>
            </a:r>
            <a:endParaRPr lang="en-US" dirty="0"/>
          </a:p>
        </p:txBody>
      </p:sp>
      <p:sp>
        <p:nvSpPr>
          <p:cNvPr id="14" name="Content Placeholder 13"/>
          <p:cNvSpPr>
            <a:spLocks noGrp="1"/>
          </p:cNvSpPr>
          <p:nvPr>
            <p:ph idx="1"/>
          </p:nvPr>
        </p:nvSpPr>
        <p:spPr/>
        <p:txBody>
          <a:bodyPr/>
          <a:lstStyle/>
          <a:p>
            <a:r>
              <a:rPr lang="en-US" dirty="0" smtClean="0"/>
              <a:t>identify </a:t>
            </a:r>
            <a:r>
              <a:rPr lang="en-US" dirty="0"/>
              <a:t>and explain how past and present experiences shape future possibilities; </a:t>
            </a:r>
            <a:endParaRPr lang="en-US" dirty="0"/>
          </a:p>
          <a:p>
            <a:r>
              <a:rPr lang="en-US" dirty="0"/>
              <a:t>observe how the premises of possible selves theory are applied in their daily </a:t>
            </a:r>
            <a:r>
              <a:rPr lang="en-US" dirty="0" smtClean="0"/>
              <a:t>lives; and </a:t>
            </a:r>
          </a:p>
          <a:p>
            <a:r>
              <a:rPr lang="en-US" dirty="0" smtClean="0"/>
              <a:t>come </a:t>
            </a:r>
            <a:r>
              <a:rPr lang="en-US" dirty="0"/>
              <a:t>up with proximal and distal </a:t>
            </a:r>
            <a:r>
              <a:rPr lang="en-US" dirty="0" smtClean="0"/>
              <a:t>long-term goals. </a:t>
            </a:r>
          </a:p>
          <a:p>
            <a:pPr marL="0" indent="0">
              <a:buNone/>
            </a:pPr>
            <a:endParaRPr lang="en-US" dirty="0"/>
          </a:p>
        </p:txBody>
      </p:sp>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Motivation: </a:t>
            </a:r>
            <a:endParaRPr lang="en-US" dirty="0"/>
          </a:p>
        </p:txBody>
      </p:sp>
      <p:sp>
        <p:nvSpPr>
          <p:cNvPr id="14" name="Content Placeholder 13"/>
          <p:cNvSpPr>
            <a:spLocks noGrp="1"/>
          </p:cNvSpPr>
          <p:nvPr>
            <p:ph idx="1"/>
          </p:nvPr>
        </p:nvSpPr>
        <p:spPr/>
        <p:txBody>
          <a:bodyPr/>
          <a:lstStyle/>
          <a:p>
            <a:pPr marL="0" indent="0">
              <a:buNone/>
            </a:pPr>
            <a:endParaRPr lang="en-US" dirty="0" smtClean="0"/>
          </a:p>
          <a:p>
            <a:pPr marL="0" indent="0">
              <a:buNone/>
            </a:pPr>
            <a:r>
              <a:rPr lang="en-US" dirty="0"/>
              <a:t>If you think the statements is correct, write agree, otherwise disagree. </a:t>
            </a:r>
            <a:endParaRPr lang="en-US" dirty="0" smtClean="0"/>
          </a:p>
          <a:p>
            <a:pPr marL="0" indent="0">
              <a:buNone/>
            </a:pPr>
            <a:r>
              <a:rPr lang="en-US" dirty="0" smtClean="0"/>
              <a:t>1</a:t>
            </a:r>
            <a:r>
              <a:rPr lang="en-US" dirty="0"/>
              <a:t>. Past and present situations do not have influence on the </a:t>
            </a:r>
            <a:r>
              <a:rPr lang="en-US" dirty="0" smtClean="0"/>
              <a:t>future. </a:t>
            </a:r>
          </a:p>
          <a:p>
            <a:pPr marL="0" indent="0">
              <a:buNone/>
            </a:pPr>
            <a:r>
              <a:rPr lang="en-US" dirty="0" smtClean="0"/>
              <a:t>2. One has no control over his or her future. </a:t>
            </a:r>
          </a:p>
          <a:p>
            <a:pPr marL="0" indent="0">
              <a:buNone/>
            </a:pPr>
            <a:r>
              <a:rPr lang="en-US" dirty="0" smtClean="0"/>
              <a:t>3</a:t>
            </a:r>
            <a:r>
              <a:rPr lang="en-US" dirty="0"/>
              <a:t>. One’s future self can have multiple paths. </a:t>
            </a:r>
            <a:endParaRPr lang="en-US" dirty="0" smtClean="0"/>
          </a:p>
          <a:p>
            <a:pPr marL="0" indent="0">
              <a:buNone/>
            </a:pPr>
            <a:r>
              <a:rPr lang="en-US" dirty="0" smtClean="0"/>
              <a:t>4</a:t>
            </a:r>
            <a:r>
              <a:rPr lang="en-US" dirty="0"/>
              <a:t>. An individual’s present behavior will have bearing on his or her future. </a:t>
            </a:r>
            <a:endParaRPr lang="en-US" dirty="0" smtClean="0"/>
          </a:p>
          <a:p>
            <a:pPr marL="0" indent="0">
              <a:buNone/>
            </a:pPr>
            <a:r>
              <a:rPr lang="en-US" dirty="0" smtClean="0"/>
              <a:t>5</a:t>
            </a:r>
            <a:r>
              <a:rPr lang="en-US" dirty="0"/>
              <a:t>. It is an individual’s choice on how he or she will plan his or her future. </a:t>
            </a:r>
            <a:endParaRPr lang="en-US" dirty="0"/>
          </a:p>
        </p:txBody>
      </p:sp>
    </p:spTree>
    <p:extLst>
      <p:ext uri="{BB962C8B-B14F-4D97-AF65-F5344CB8AC3E}">
        <p14:creationId xmlns:p14="http://schemas.microsoft.com/office/powerpoint/2010/main" val="1029027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Possible Selves theory</a:t>
            </a:r>
            <a:endParaRPr lang="en-US" dirty="0"/>
          </a:p>
        </p:txBody>
      </p:sp>
    </p:spTree>
    <p:extLst>
      <p:ext uri="{BB962C8B-B14F-4D97-AF65-F5344CB8AC3E}">
        <p14:creationId xmlns:p14="http://schemas.microsoft.com/office/powerpoint/2010/main" val="1315647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Discussion</a:t>
            </a:r>
            <a:endParaRPr lang="en-US" dirty="0"/>
          </a:p>
        </p:txBody>
      </p:sp>
      <p:sp>
        <p:nvSpPr>
          <p:cNvPr id="4" name="Content Placeholder 3"/>
          <p:cNvSpPr>
            <a:spLocks noGrp="1"/>
          </p:cNvSpPr>
          <p:nvPr>
            <p:ph sz="half" idx="2"/>
          </p:nvPr>
        </p:nvSpPr>
        <p:spPr/>
        <p:txBody>
          <a:bodyPr/>
          <a:lstStyle/>
          <a:p>
            <a:r>
              <a:rPr lang="en-US" dirty="0"/>
              <a:t>How does one plan for the future? </a:t>
            </a:r>
            <a:endParaRPr lang="en-US" dirty="0" smtClean="0"/>
          </a:p>
          <a:p>
            <a:endParaRPr lang="en-US" dirty="0"/>
          </a:p>
          <a:p>
            <a:pPr marL="0" indent="0">
              <a:buNone/>
            </a:pPr>
            <a:endParaRPr lang="en-US" dirty="0" smtClean="0"/>
          </a:p>
          <a:p>
            <a:r>
              <a:rPr lang="en-US" dirty="0" smtClean="0"/>
              <a:t>Is </a:t>
            </a:r>
            <a:r>
              <a:rPr lang="en-US" dirty="0"/>
              <a:t>it possible to shape the future?</a:t>
            </a:r>
            <a:endParaRPr lang="en-US" dirty="0"/>
          </a:p>
        </p:txBody>
      </p:sp>
      <p:sp>
        <p:nvSpPr>
          <p:cNvPr id="6" name="Content Placeholder 5"/>
          <p:cNvSpPr>
            <a:spLocks noGrp="1"/>
          </p:cNvSpPr>
          <p:nvPr>
            <p:ph sz="quarter" idx="4"/>
          </p:nvPr>
        </p:nvSpPr>
        <p:spPr>
          <a:xfrm>
            <a:off x="6166110" y="2424112"/>
            <a:ext cx="4919472" cy="2922329"/>
          </a:xfrm>
        </p:spPr>
        <p:style>
          <a:lnRef idx="1">
            <a:schemeClr val="accent2"/>
          </a:lnRef>
          <a:fillRef idx="2">
            <a:schemeClr val="accent2"/>
          </a:fillRef>
          <a:effectRef idx="1">
            <a:schemeClr val="accent2"/>
          </a:effectRef>
          <a:fontRef idx="minor">
            <a:schemeClr val="dk1"/>
          </a:fontRef>
        </p:style>
        <p:txBody>
          <a:bodyPr>
            <a:normAutofit/>
          </a:bodyPr>
          <a:lstStyle/>
          <a:p>
            <a:r>
              <a:rPr lang="en-US" sz="1600" dirty="0" smtClean="0">
                <a:latin typeface="Calibri Light" panose="020F0302020204030204" pitchFamily="34" charset="0"/>
                <a:cs typeface="Calibri Light" panose="020F0302020204030204" pitchFamily="34" charset="0"/>
              </a:rPr>
              <a:t>This lesson focuses on the Possible Selves Theory of Hazel Markus and Paula </a:t>
            </a:r>
            <a:r>
              <a:rPr lang="en-US" sz="1600" dirty="0" err="1" smtClean="0">
                <a:latin typeface="Calibri Light" panose="020F0302020204030204" pitchFamily="34" charset="0"/>
                <a:cs typeface="Calibri Light" panose="020F0302020204030204" pitchFamily="34" charset="0"/>
              </a:rPr>
              <a:t>Nurius</a:t>
            </a:r>
            <a:r>
              <a:rPr lang="en-US" sz="1600" dirty="0" smtClean="0">
                <a:latin typeface="Calibri Light" panose="020F0302020204030204" pitchFamily="34" charset="0"/>
                <a:cs typeface="Calibri Light" panose="020F0302020204030204" pitchFamily="34" charset="0"/>
              </a:rPr>
              <a:t> which refers to the different representations of the self derived from the past and the future</a:t>
            </a:r>
            <a:r>
              <a:rPr lang="en-US" sz="1600" dirty="0">
                <a:latin typeface="Calibri Light" panose="020F0302020204030204" pitchFamily="34" charset="0"/>
                <a:cs typeface="Calibri Light" panose="020F0302020204030204" pitchFamily="34" charset="0"/>
              </a:rPr>
              <a:t>. </a:t>
            </a:r>
            <a:endParaRPr lang="en-US" sz="1600" dirty="0" smtClean="0">
              <a:latin typeface="Calibri Light" panose="020F0302020204030204" pitchFamily="34" charset="0"/>
              <a:cs typeface="Calibri Light" panose="020F0302020204030204" pitchFamily="34" charset="0"/>
            </a:endParaRPr>
          </a:p>
          <a:p>
            <a:r>
              <a:rPr lang="en-US" sz="1600" dirty="0" smtClean="0">
                <a:latin typeface="Calibri Light" panose="020F0302020204030204" pitchFamily="34" charset="0"/>
                <a:cs typeface="Calibri Light" panose="020F0302020204030204" pitchFamily="34" charset="0"/>
              </a:rPr>
              <a:t>The </a:t>
            </a:r>
            <a:r>
              <a:rPr lang="en-US" sz="1600" dirty="0">
                <a:latin typeface="Calibri Light" panose="020F0302020204030204" pitchFamily="34" charset="0"/>
                <a:cs typeface="Calibri Light" panose="020F0302020204030204" pitchFamily="34" charset="0"/>
              </a:rPr>
              <a:t>Possible Selves Theory has outlined six (6) philosophical premises that are not only crucial to one’s full </a:t>
            </a:r>
            <a:r>
              <a:rPr lang="en-US" sz="1600" dirty="0" smtClean="0">
                <a:latin typeface="Calibri Light" panose="020F0302020204030204" pitchFamily="34" charset="0"/>
                <a:cs typeface="Calibri Light" panose="020F0302020204030204" pitchFamily="34" charset="0"/>
              </a:rPr>
              <a:t>self-understanding </a:t>
            </a:r>
            <a:r>
              <a:rPr lang="en-US" sz="1600" dirty="0">
                <a:latin typeface="Calibri Light" panose="020F0302020204030204" pitchFamily="34" charset="0"/>
                <a:cs typeface="Calibri Light" panose="020F0302020204030204" pitchFamily="34" charset="0"/>
              </a:rPr>
              <a:t>but also vital in shaping one’s future</a:t>
            </a:r>
            <a:r>
              <a:rPr lang="en-US" dirty="0">
                <a:latin typeface="Calibri Light" panose="020F0302020204030204" pitchFamily="34" charset="0"/>
                <a:cs typeface="Calibri Light" panose="020F0302020204030204" pitchFamily="34" charset="0"/>
              </a:rPr>
              <a:t>. </a:t>
            </a:r>
            <a:endParaRPr lang="en-US"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22449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animEffect transition="in" filter="fade">
                                      <p:cBhvr>
                                        <p:cTn id="14" dur="1000"/>
                                        <p:tgtEl>
                                          <p:spTgt spid="4">
                                            <p:txEl>
                                              <p:pRg st="3" end="3"/>
                                            </p:txEl>
                                          </p:spTgt>
                                        </p:tgtEl>
                                      </p:cBhvr>
                                    </p:animEffect>
                                    <p:anim calcmode="lin" valueType="num">
                                      <p:cBhvr>
                                        <p:cTn id="1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6">
                                            <p:bg/>
                                          </p:spTgt>
                                        </p:tgtEl>
                                        <p:attrNameLst>
                                          <p:attrName>style.visibility</p:attrName>
                                        </p:attrNameLst>
                                      </p:cBhvr>
                                      <p:to>
                                        <p:strVal val="visible"/>
                                      </p:to>
                                    </p:set>
                                    <p:animEffect transition="in" filter="wipe(down)">
                                      <p:cBhvr>
                                        <p:cTn id="21" dur="500"/>
                                        <p:tgtEl>
                                          <p:spTgt spid="6">
                                            <p:bg/>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6">
                                            <p:txEl>
                                              <p:pRg st="0" end="0"/>
                                            </p:txEl>
                                          </p:spTgt>
                                        </p:tgtEl>
                                        <p:attrNameLst>
                                          <p:attrName>style.visibility</p:attrName>
                                        </p:attrNameLst>
                                      </p:cBhvr>
                                      <p:to>
                                        <p:strVal val="visible"/>
                                      </p:to>
                                    </p:set>
                                    <p:animEffect transition="in" filter="wipe(down)">
                                      <p:cBhvr>
                                        <p:cTn id="26" dur="500"/>
                                        <p:tgtEl>
                                          <p:spTgt spid="6">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6">
                                            <p:txEl>
                                              <p:pRg st="1" end="1"/>
                                            </p:txEl>
                                          </p:spTgt>
                                        </p:tgtEl>
                                        <p:attrNameLst>
                                          <p:attrName>style.visibility</p:attrName>
                                        </p:attrNameLst>
                                      </p:cBhvr>
                                      <p:to>
                                        <p:strVal val="visible"/>
                                      </p:to>
                                    </p:set>
                                    <p:animEffect transition="in" filter="wipe(down)">
                                      <p:cBhvr>
                                        <p:cTn id="31"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Premise</a:t>
            </a:r>
            <a:endParaRPr lang="en-US" dirty="0"/>
          </a:p>
        </p:txBody>
      </p:sp>
      <p:sp>
        <p:nvSpPr>
          <p:cNvPr id="3" name="TextBox 2"/>
          <p:cNvSpPr txBox="1"/>
          <p:nvPr/>
        </p:nvSpPr>
        <p:spPr>
          <a:xfrm>
            <a:off x="1228919" y="1959428"/>
            <a:ext cx="9732643" cy="1477328"/>
          </a:xfrm>
          <a:prstGeom prst="rect">
            <a:avLst/>
          </a:prstGeom>
          <a:noFill/>
        </p:spPr>
        <p:txBody>
          <a:bodyPr wrap="square" rtlCol="0">
            <a:spAutoFit/>
          </a:bodyPr>
          <a:lstStyle/>
          <a:p>
            <a:pPr marL="285750" indent="-285750">
              <a:buFont typeface="Wingdings" panose="05000000000000000000" pitchFamily="2" charset="2"/>
              <a:buChar char="ü"/>
            </a:pPr>
            <a:r>
              <a:rPr lang="en-US" dirty="0"/>
              <a:t>The first premise of the theory is that the possible selves are both a motivational resource and behavioral blueprint of the self. </a:t>
            </a:r>
            <a:endParaRPr lang="en-US" dirty="0" smtClean="0"/>
          </a:p>
          <a:p>
            <a:endParaRPr lang="en-US" dirty="0"/>
          </a:p>
          <a:p>
            <a:pPr marL="342900" indent="-342900">
              <a:buFont typeface="Wingdings" panose="05000000000000000000" pitchFamily="2" charset="2"/>
              <a:buChar char="ü"/>
            </a:pPr>
            <a:r>
              <a:rPr lang="en-US" dirty="0" smtClean="0"/>
              <a:t>How </a:t>
            </a:r>
            <a:r>
              <a:rPr lang="en-US" dirty="0"/>
              <a:t>one envisions himself to be fuels his drive to achieve his plans for the future enables him to set specific </a:t>
            </a:r>
            <a:r>
              <a:rPr lang="en-US" dirty="0" smtClean="0"/>
              <a:t>short-term </a:t>
            </a:r>
            <a:r>
              <a:rPr lang="en-US" dirty="0"/>
              <a:t>and long-term goals.</a:t>
            </a:r>
          </a:p>
        </p:txBody>
      </p:sp>
      <p:sp>
        <p:nvSpPr>
          <p:cNvPr id="4" name="TextBox 3"/>
          <p:cNvSpPr txBox="1"/>
          <p:nvPr/>
        </p:nvSpPr>
        <p:spPr>
          <a:xfrm>
            <a:off x="1838131" y="3909527"/>
            <a:ext cx="9927771" cy="1754326"/>
          </a:xfrm>
          <a:prstGeom prst="rect">
            <a:avLst/>
          </a:prstGeom>
          <a:noFill/>
        </p:spPr>
        <p:txBody>
          <a:bodyPr wrap="square" rtlCol="0">
            <a:spAutoFit/>
          </a:bodyPr>
          <a:lstStyle/>
          <a:p>
            <a:r>
              <a:rPr lang="en-US" dirty="0">
                <a:solidFill>
                  <a:srgbClr val="0070C0"/>
                </a:solidFill>
              </a:rPr>
              <a:t>For </a:t>
            </a:r>
            <a:r>
              <a:rPr lang="en-US" dirty="0" smtClean="0">
                <a:solidFill>
                  <a:srgbClr val="0070C0"/>
                </a:solidFill>
              </a:rPr>
              <a:t>example:</a:t>
            </a:r>
          </a:p>
          <a:p>
            <a:r>
              <a:rPr lang="en-US" b="1" i="1" dirty="0" smtClean="0">
                <a:solidFill>
                  <a:srgbClr val="0070C0"/>
                </a:solidFill>
                <a:latin typeface="Calibri Light" panose="020F0302020204030204" pitchFamily="34" charset="0"/>
                <a:cs typeface="Calibri Light" panose="020F0302020204030204" pitchFamily="34" charset="0"/>
              </a:rPr>
              <a:t>Someone </a:t>
            </a:r>
            <a:r>
              <a:rPr lang="en-US" b="1" i="1" dirty="0">
                <a:solidFill>
                  <a:srgbClr val="0070C0"/>
                </a:solidFill>
                <a:latin typeface="Calibri Light" panose="020F0302020204030204" pitchFamily="34" charset="0"/>
                <a:cs typeface="Calibri Light" panose="020F0302020204030204" pitchFamily="34" charset="0"/>
              </a:rPr>
              <a:t>taking an education course and can see himself to be a successful teacher 3 to 4 years from now. In his present situation, he is likely to adopt behaviors that will help him achieve that goal and set concrete plans such as passing the licensure exam and having a good job. Aside from having these concrete goals and thoughts, people derive pleasure and satisfactions in making those plans, thus further channeling behavior towards that end.</a:t>
            </a:r>
          </a:p>
        </p:txBody>
      </p:sp>
    </p:spTree>
    <p:extLst>
      <p:ext uri="{BB962C8B-B14F-4D97-AF65-F5344CB8AC3E}">
        <p14:creationId xmlns:p14="http://schemas.microsoft.com/office/powerpoint/2010/main" val="1527004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a:t>
            </a:r>
            <a:r>
              <a:rPr lang="en-US" dirty="0" smtClean="0"/>
              <a:t> Premise</a:t>
            </a:r>
            <a:endParaRPr lang="en-US" dirty="0"/>
          </a:p>
        </p:txBody>
      </p:sp>
      <p:sp>
        <p:nvSpPr>
          <p:cNvPr id="3" name="TextBox 2"/>
          <p:cNvSpPr txBox="1"/>
          <p:nvPr/>
        </p:nvSpPr>
        <p:spPr>
          <a:xfrm>
            <a:off x="1228919" y="1959428"/>
            <a:ext cx="9732643" cy="1754326"/>
          </a:xfrm>
          <a:prstGeom prst="rect">
            <a:avLst/>
          </a:prstGeom>
          <a:noFill/>
        </p:spPr>
        <p:txBody>
          <a:bodyPr wrap="square" rtlCol="0">
            <a:spAutoFit/>
          </a:bodyPr>
          <a:lstStyle/>
          <a:p>
            <a:pPr marL="285750" indent="-285750">
              <a:buFont typeface="Wingdings" panose="05000000000000000000" pitchFamily="2" charset="2"/>
              <a:buChar char="ü"/>
            </a:pPr>
            <a:r>
              <a:rPr lang="en-US" dirty="0"/>
              <a:t>The second premise is not all future selves are positive. Future selves revolve around three ideas: </a:t>
            </a:r>
            <a:r>
              <a:rPr lang="en-US" dirty="0">
                <a:solidFill>
                  <a:srgbClr val="0070C0"/>
                </a:solidFill>
              </a:rPr>
              <a:t>what one might become (ought-to-self)</a:t>
            </a:r>
            <a:r>
              <a:rPr lang="en-US" dirty="0"/>
              <a:t>, what </a:t>
            </a:r>
            <a:r>
              <a:rPr lang="en-US" dirty="0">
                <a:solidFill>
                  <a:srgbClr val="00B050"/>
                </a:solidFill>
              </a:rPr>
              <a:t>one would like to become (ideal or hoped-for-selves)</a:t>
            </a:r>
            <a:r>
              <a:rPr lang="en-US" dirty="0"/>
              <a:t>, and </a:t>
            </a:r>
            <a:r>
              <a:rPr lang="en-US" dirty="0">
                <a:solidFill>
                  <a:srgbClr val="C00000"/>
                </a:solidFill>
              </a:rPr>
              <a:t>what one is afraid to become (feared selves)</a:t>
            </a:r>
            <a:r>
              <a:rPr lang="en-US" dirty="0"/>
              <a:t>. </a:t>
            </a:r>
            <a:endParaRPr lang="en-US" dirty="0" smtClean="0"/>
          </a:p>
          <a:p>
            <a:pPr marL="285750" indent="-285750">
              <a:buFont typeface="Wingdings" panose="05000000000000000000" pitchFamily="2" charset="2"/>
              <a:buChar char="ü"/>
            </a:pPr>
            <a:endParaRPr lang="en-US" dirty="0"/>
          </a:p>
          <a:p>
            <a:pPr marL="285750" indent="-285750">
              <a:buFont typeface="Wingdings" panose="05000000000000000000" pitchFamily="2" charset="2"/>
              <a:buChar char="ü"/>
            </a:pPr>
            <a:r>
              <a:rPr lang="en-US" dirty="0"/>
              <a:t>People plan for the future because they have ambitions but at the same time, they also have healthy fear of what they do not want to become. </a:t>
            </a:r>
          </a:p>
        </p:txBody>
      </p:sp>
      <p:sp>
        <p:nvSpPr>
          <p:cNvPr id="4" name="TextBox 3"/>
          <p:cNvSpPr txBox="1"/>
          <p:nvPr/>
        </p:nvSpPr>
        <p:spPr>
          <a:xfrm>
            <a:off x="1838131" y="3909527"/>
            <a:ext cx="9927771" cy="1200329"/>
          </a:xfrm>
          <a:prstGeom prst="rect">
            <a:avLst/>
          </a:prstGeom>
          <a:noFill/>
        </p:spPr>
        <p:txBody>
          <a:bodyPr wrap="square" rtlCol="0">
            <a:spAutoFit/>
          </a:bodyPr>
          <a:lstStyle/>
          <a:p>
            <a:r>
              <a:rPr lang="en-US" dirty="0"/>
              <a:t>For </a:t>
            </a:r>
            <a:r>
              <a:rPr lang="en-US" dirty="0" smtClean="0"/>
              <a:t>example:</a:t>
            </a:r>
          </a:p>
          <a:p>
            <a:r>
              <a:rPr lang="en-US" i="1" dirty="0">
                <a:latin typeface="Calibri Light" panose="020F0302020204030204" pitchFamily="34" charset="0"/>
                <a:cs typeface="Calibri Light" panose="020F0302020204030204" pitchFamily="34" charset="0"/>
              </a:rPr>
              <a:t>if one’s goal is to be a board </a:t>
            </a:r>
            <a:r>
              <a:rPr lang="en-US" i="1" dirty="0" err="1">
                <a:latin typeface="Calibri Light" panose="020F0302020204030204" pitchFamily="34" charset="0"/>
                <a:cs typeface="Calibri Light" panose="020F0302020204030204" pitchFamily="34" charset="0"/>
              </a:rPr>
              <a:t>topnotcher</a:t>
            </a:r>
            <a:r>
              <a:rPr lang="en-US" i="1" dirty="0">
                <a:latin typeface="Calibri Light" panose="020F0302020204030204" pitchFamily="34" charset="0"/>
                <a:cs typeface="Calibri Light" panose="020F0302020204030204" pitchFamily="34" charset="0"/>
              </a:rPr>
              <a:t>, the “ideal self” has a corresponding “feared self” which is anchored on not achieving the said goal. People are driven toward the future by setting realistic goals that balance between what is ideal and what is feared. </a:t>
            </a:r>
            <a:endParaRPr lang="en-US" i="1" dirty="0" smtClean="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277380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a:t>
            </a:r>
            <a:r>
              <a:rPr lang="en-US" dirty="0" smtClean="0"/>
              <a:t>Premise</a:t>
            </a:r>
            <a:endParaRPr lang="en-US" dirty="0"/>
          </a:p>
        </p:txBody>
      </p:sp>
      <p:sp>
        <p:nvSpPr>
          <p:cNvPr id="3" name="TextBox 2"/>
          <p:cNvSpPr txBox="1"/>
          <p:nvPr/>
        </p:nvSpPr>
        <p:spPr>
          <a:xfrm>
            <a:off x="1228919" y="1959428"/>
            <a:ext cx="9732643" cy="923330"/>
          </a:xfrm>
          <a:prstGeom prst="rect">
            <a:avLst/>
          </a:prstGeom>
          <a:noFill/>
        </p:spPr>
        <p:txBody>
          <a:bodyPr wrap="square" rtlCol="0">
            <a:spAutoFit/>
          </a:bodyPr>
          <a:lstStyle/>
          <a:p>
            <a:pPr marL="285750" indent="-285750">
              <a:buFont typeface="Wingdings" panose="05000000000000000000" pitchFamily="2" charset="2"/>
              <a:buChar char="ü"/>
            </a:pPr>
            <a:r>
              <a:rPr lang="en-US" dirty="0"/>
              <a:t>The third premise is that one’s future self is intertwined with his or her </a:t>
            </a:r>
            <a:r>
              <a:rPr lang="en-US" dirty="0">
                <a:solidFill>
                  <a:srgbClr val="0070C0"/>
                </a:solidFill>
              </a:rPr>
              <a:t>past and present selves. </a:t>
            </a:r>
            <a:r>
              <a:rPr lang="en-US" dirty="0"/>
              <a:t>Present situations enable one to think clearly of his or her options and the decisions he or she needs to take, which would bring him closer to his future goals. </a:t>
            </a:r>
          </a:p>
        </p:txBody>
      </p:sp>
      <p:sp>
        <p:nvSpPr>
          <p:cNvPr id="4" name="TextBox 3"/>
          <p:cNvSpPr txBox="1"/>
          <p:nvPr/>
        </p:nvSpPr>
        <p:spPr>
          <a:xfrm>
            <a:off x="1838131" y="3909527"/>
            <a:ext cx="9927771" cy="923330"/>
          </a:xfrm>
          <a:prstGeom prst="rect">
            <a:avLst/>
          </a:prstGeom>
          <a:noFill/>
        </p:spPr>
        <p:txBody>
          <a:bodyPr wrap="square" rtlCol="0">
            <a:spAutoFit/>
          </a:bodyPr>
          <a:lstStyle/>
          <a:p>
            <a:r>
              <a:rPr lang="en-US" dirty="0"/>
              <a:t>For </a:t>
            </a:r>
            <a:r>
              <a:rPr lang="en-US" dirty="0" smtClean="0"/>
              <a:t>example:</a:t>
            </a:r>
          </a:p>
          <a:p>
            <a:r>
              <a:rPr lang="en-US" i="1" dirty="0">
                <a:latin typeface="Calibri Light" panose="020F0302020204030204" pitchFamily="34" charset="0"/>
                <a:cs typeface="Calibri Light" panose="020F0302020204030204" pitchFamily="34" charset="0"/>
              </a:rPr>
              <a:t>if one’s future goal is to be a successful professional in his chosen field, then he should exert extra effort in making sure he passes his course despite them being difficult</a:t>
            </a:r>
            <a:endParaRPr lang="en-US" i="1" dirty="0" smtClean="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817085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Fourth </a:t>
            </a:r>
            <a:r>
              <a:rPr lang="en-US" dirty="0" smtClean="0"/>
              <a:t>Premise</a:t>
            </a:r>
            <a:endParaRPr lang="en-US" dirty="0"/>
          </a:p>
        </p:txBody>
      </p:sp>
      <p:sp>
        <p:nvSpPr>
          <p:cNvPr id="3" name="TextBox 2"/>
          <p:cNvSpPr txBox="1"/>
          <p:nvPr/>
        </p:nvSpPr>
        <p:spPr>
          <a:xfrm>
            <a:off x="1228919" y="1959428"/>
            <a:ext cx="9732643" cy="923330"/>
          </a:xfrm>
          <a:prstGeom prst="rect">
            <a:avLst/>
          </a:prstGeom>
          <a:noFill/>
        </p:spPr>
        <p:txBody>
          <a:bodyPr wrap="square" rtlCol="0">
            <a:spAutoFit/>
          </a:bodyPr>
          <a:lstStyle/>
          <a:p>
            <a:pPr marL="285750" indent="-285750">
              <a:buFont typeface="Wingdings" panose="05000000000000000000" pitchFamily="2" charset="2"/>
              <a:buChar char="ü"/>
            </a:pPr>
            <a:r>
              <a:rPr lang="en-US" dirty="0"/>
              <a:t>The fourth premise is that future selves are a product of social interactions. How one’s future is foreseen is a product of social contexts: </a:t>
            </a:r>
            <a:r>
              <a:rPr lang="en-US" dirty="0">
                <a:solidFill>
                  <a:srgbClr val="00B050"/>
                </a:solidFill>
              </a:rPr>
              <a:t>family, peers and colleagues, schools, and other institutions, the society and the digital world. </a:t>
            </a:r>
          </a:p>
        </p:txBody>
      </p:sp>
      <p:sp>
        <p:nvSpPr>
          <p:cNvPr id="4" name="TextBox 3"/>
          <p:cNvSpPr txBox="1"/>
          <p:nvPr/>
        </p:nvSpPr>
        <p:spPr>
          <a:xfrm>
            <a:off x="1838131" y="3909527"/>
            <a:ext cx="9927771" cy="2308324"/>
          </a:xfrm>
          <a:prstGeom prst="rect">
            <a:avLst/>
          </a:prstGeom>
          <a:noFill/>
        </p:spPr>
        <p:txBody>
          <a:bodyPr wrap="square" rtlCol="0">
            <a:spAutoFit/>
          </a:bodyPr>
          <a:lstStyle/>
          <a:p>
            <a:r>
              <a:rPr lang="en-US" dirty="0"/>
              <a:t>For </a:t>
            </a:r>
            <a:r>
              <a:rPr lang="en-US" dirty="0" smtClean="0"/>
              <a:t>example:</a:t>
            </a:r>
          </a:p>
          <a:p>
            <a:pPr marL="285750" indent="-285750">
              <a:buFont typeface="Wingdings" panose="05000000000000000000" pitchFamily="2" charset="2"/>
              <a:buChar char="v"/>
            </a:pPr>
            <a:r>
              <a:rPr lang="en-US" i="1" dirty="0">
                <a:solidFill>
                  <a:srgbClr val="0070C0"/>
                </a:solidFill>
                <a:latin typeface="Calibri Light" panose="020F0302020204030204" pitchFamily="34" charset="0"/>
                <a:cs typeface="Calibri Light" panose="020F0302020204030204" pitchFamily="34" charset="0"/>
              </a:rPr>
              <a:t>Family</a:t>
            </a:r>
            <a:r>
              <a:rPr lang="en-US" i="1" dirty="0">
                <a:latin typeface="Calibri Light" panose="020F0302020204030204" pitchFamily="34" charset="0"/>
                <a:cs typeface="Calibri Light" panose="020F0302020204030204" pitchFamily="34" charset="0"/>
              </a:rPr>
              <a:t> experiences shape ideal conceptions of one’s future family. </a:t>
            </a:r>
            <a:endParaRPr lang="en-US" i="1" dirty="0" smtClean="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v"/>
            </a:pPr>
            <a:r>
              <a:rPr lang="en-US" i="1" dirty="0" smtClean="0">
                <a:latin typeface="Calibri Light" panose="020F0302020204030204" pitchFamily="34" charset="0"/>
                <a:cs typeface="Calibri Light" panose="020F0302020204030204" pitchFamily="34" charset="0"/>
              </a:rPr>
              <a:t>The </a:t>
            </a:r>
            <a:r>
              <a:rPr lang="en-US" i="1" dirty="0">
                <a:latin typeface="Calibri Light" panose="020F0302020204030204" pitchFamily="34" charset="0"/>
                <a:cs typeface="Calibri Light" panose="020F0302020204030204" pitchFamily="34" charset="0"/>
              </a:rPr>
              <a:t>manner of interaction with </a:t>
            </a:r>
            <a:r>
              <a:rPr lang="en-US" i="1" dirty="0">
                <a:solidFill>
                  <a:srgbClr val="00B050"/>
                </a:solidFill>
                <a:latin typeface="Calibri Light" panose="020F0302020204030204" pitchFamily="34" charset="0"/>
                <a:cs typeface="Calibri Light" panose="020F0302020204030204" pitchFamily="34" charset="0"/>
              </a:rPr>
              <a:t>peers</a:t>
            </a:r>
            <a:r>
              <a:rPr lang="en-US" i="1" dirty="0">
                <a:latin typeface="Calibri Light" panose="020F0302020204030204" pitchFamily="34" charset="0"/>
                <a:cs typeface="Calibri Light" panose="020F0302020204030204" pitchFamily="34" charset="0"/>
              </a:rPr>
              <a:t> influences the ways of dealing with professional colleagues in the future. </a:t>
            </a:r>
            <a:endParaRPr lang="en-US" i="1" dirty="0" smtClean="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v"/>
            </a:pPr>
            <a:r>
              <a:rPr lang="en-US" i="1" dirty="0" smtClean="0">
                <a:solidFill>
                  <a:srgbClr val="C00000"/>
                </a:solidFill>
                <a:latin typeface="Calibri Light" panose="020F0302020204030204" pitchFamily="34" charset="0"/>
                <a:cs typeface="Calibri Light" panose="020F0302020204030204" pitchFamily="34" charset="0"/>
              </a:rPr>
              <a:t>Schools</a:t>
            </a:r>
            <a:r>
              <a:rPr lang="en-US" i="1" dirty="0">
                <a:solidFill>
                  <a:srgbClr val="C00000"/>
                </a:solidFill>
                <a:latin typeface="Calibri Light" panose="020F0302020204030204" pitchFamily="34" charset="0"/>
                <a:cs typeface="Calibri Light" panose="020F0302020204030204" pitchFamily="34" charset="0"/>
              </a:rPr>
              <a:t>, social institutions, and the society </a:t>
            </a:r>
            <a:r>
              <a:rPr lang="en-US" i="1" dirty="0">
                <a:latin typeface="Calibri Light" panose="020F0302020204030204" pitchFamily="34" charset="0"/>
                <a:cs typeface="Calibri Light" panose="020F0302020204030204" pitchFamily="34" charset="0"/>
              </a:rPr>
              <a:t>expose one to standards that can be carried in his or her present and future lives. </a:t>
            </a:r>
            <a:endParaRPr lang="en-US" i="1" dirty="0" smtClean="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v"/>
            </a:pPr>
            <a:r>
              <a:rPr lang="en-US" i="1" dirty="0" smtClean="0">
                <a:solidFill>
                  <a:srgbClr val="002060"/>
                </a:solidFill>
                <a:latin typeface="Calibri Light" panose="020F0302020204030204" pitchFamily="34" charset="0"/>
                <a:cs typeface="Calibri Light" panose="020F0302020204030204" pitchFamily="34" charset="0"/>
              </a:rPr>
              <a:t>The </a:t>
            </a:r>
            <a:r>
              <a:rPr lang="en-US" i="1" dirty="0">
                <a:solidFill>
                  <a:srgbClr val="002060"/>
                </a:solidFill>
                <a:latin typeface="Calibri Light" panose="020F0302020204030204" pitchFamily="34" charset="0"/>
                <a:cs typeface="Calibri Light" panose="020F0302020204030204" pitchFamily="34" charset="0"/>
              </a:rPr>
              <a:t>technological landscape </a:t>
            </a:r>
            <a:r>
              <a:rPr lang="en-US" i="1" dirty="0">
                <a:latin typeface="Calibri Light" panose="020F0302020204030204" pitchFamily="34" charset="0"/>
                <a:cs typeface="Calibri Light" panose="020F0302020204030204" pitchFamily="34" charset="0"/>
              </a:rPr>
              <a:t>the millennial are exposed to (via social media, web resources) has shaped their future ambitions in determining the digital legacy they want to leave behind.</a:t>
            </a:r>
            <a:endParaRPr lang="en-US" i="1" dirty="0" smtClean="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402175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2.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CDDBB83-77C1-4099-A0AA-289882E745E2}">
  <ds:schemaRefs>
    <ds:schemaRef ds:uri="http://purl.org/dc/elements/1.1/"/>
    <ds:schemaRef ds:uri="http://schemas.microsoft.com/office/2006/metadata/properties"/>
    <ds:schemaRef ds:uri="4873beb7-5857-4685-be1f-d57550cc96cc"/>
    <ds:schemaRef ds:uri="http://schemas.openxmlformats.org/package/2006/metadata/core-properties"/>
    <ds:schemaRef ds:uri="http://purl.org/dc/term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145</TotalTime>
  <Words>1010</Words>
  <Application>Microsoft Office PowerPoint</Application>
  <PresentationFormat>Widescreen</PresentationFormat>
  <Paragraphs>58</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 Light</vt:lpstr>
      <vt:lpstr>Euphemia</vt:lpstr>
      <vt:lpstr>Plantagenet Cherokee</vt:lpstr>
      <vt:lpstr>Trebuchet MS</vt:lpstr>
      <vt:lpstr>Wingdings</vt:lpstr>
      <vt:lpstr>Academic Literature 16x9</vt:lpstr>
      <vt:lpstr>The Possible Selves Theory  lesson 7</vt:lpstr>
      <vt:lpstr>Specific Learning Outcomes:</vt:lpstr>
      <vt:lpstr>Motivation: </vt:lpstr>
      <vt:lpstr>The Possible Selves theory</vt:lpstr>
      <vt:lpstr>Discussion</vt:lpstr>
      <vt:lpstr>First Premise</vt:lpstr>
      <vt:lpstr>Second  Premise</vt:lpstr>
      <vt:lpstr>Third Premise</vt:lpstr>
      <vt:lpstr>Fourth Premise</vt:lpstr>
      <vt:lpstr>Fifth Premise</vt:lpstr>
      <vt:lpstr>Sixth Premise</vt:lpstr>
      <vt:lpstr>CONCLUSION</vt:lpstr>
      <vt:lpstr>Learning Activity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Possible Selves Theory  lesson 7</dc:title>
  <dc:creator>Microsoft account</dc:creator>
  <cp:lastModifiedBy>Microsoft account</cp:lastModifiedBy>
  <cp:revision>8</cp:revision>
  <dcterms:created xsi:type="dcterms:W3CDTF">2024-11-20T01:51:19Z</dcterms:created>
  <dcterms:modified xsi:type="dcterms:W3CDTF">2024-11-20T04:16:48Z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