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jpg" ContentType="image/jpg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png" ContentType="image/png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9910" y="4017390"/>
            <a:ext cx="2592578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863975" y="9275774"/>
            <a:ext cx="21971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pPr marL="38100">
              <a:lnSpc>
                <a:spcPts val="115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5.xml"/><Relationship Id="rId3" Type="http://schemas.openxmlformats.org/officeDocument/2006/relationships/slide" Target="slide6.xml"/><Relationship Id="rId4" Type="http://schemas.openxmlformats.org/officeDocument/2006/relationships/slide" Target="slide7.xml"/><Relationship Id="rId5" Type="http://schemas.openxmlformats.org/officeDocument/2006/relationships/slide" Target="slide8.xml"/><Relationship Id="rId6" Type="http://schemas.openxmlformats.org/officeDocument/2006/relationships/slide" Target="slide10.xml"/><Relationship Id="rId7" Type="http://schemas.openxmlformats.org/officeDocument/2006/relationships/slide" Target="slide12.xml"/><Relationship Id="rId8" Type="http://schemas.openxmlformats.org/officeDocument/2006/relationships/slide" Target="slide13.xml"/><Relationship Id="rId9" Type="http://schemas.openxmlformats.org/officeDocument/2006/relationships/slide" Target="slide15.xml"/><Relationship Id="rId10" Type="http://schemas.openxmlformats.org/officeDocument/2006/relationships/slide" Target="slide17.xml"/><Relationship Id="rId11" Type="http://schemas.openxmlformats.org/officeDocument/2006/relationships/slide" Target="slide18.xml"/><Relationship Id="rId12" Type="http://schemas.openxmlformats.org/officeDocument/2006/relationships/slide" Target="slide20.xml"/><Relationship Id="rId13" Type="http://schemas.openxmlformats.org/officeDocument/2006/relationships/slide" Target="slide22.xml"/><Relationship Id="rId14" Type="http://schemas.openxmlformats.org/officeDocument/2006/relationships/slide" Target="slide24.xml"/><Relationship Id="rId15" Type="http://schemas.openxmlformats.org/officeDocument/2006/relationships/slide" Target="slide26.xml"/><Relationship Id="rId16" Type="http://schemas.openxmlformats.org/officeDocument/2006/relationships/slide" Target="slide27.xml"/><Relationship Id="rId17" Type="http://schemas.openxmlformats.org/officeDocument/2006/relationships/slide" Target="slide29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32.xml"/><Relationship Id="rId3" Type="http://schemas.openxmlformats.org/officeDocument/2006/relationships/slide" Target="slide33.xml"/><Relationship Id="rId4" Type="http://schemas.openxmlformats.org/officeDocument/2006/relationships/slide" Target="slide36.xml"/><Relationship Id="rId5" Type="http://schemas.openxmlformats.org/officeDocument/2006/relationships/slide" Target="slide41.xml"/><Relationship Id="rId6" Type="http://schemas.openxmlformats.org/officeDocument/2006/relationships/slide" Target="slide43.xml"/><Relationship Id="rId7" Type="http://schemas.openxmlformats.org/officeDocument/2006/relationships/slide" Target="slide44.xml"/><Relationship Id="rId8" Type="http://schemas.openxmlformats.org/officeDocument/2006/relationships/slide" Target="slide46.xml"/><Relationship Id="rId9" Type="http://schemas.openxmlformats.org/officeDocument/2006/relationships/slide" Target="slide48.xml"/><Relationship Id="rId10" Type="http://schemas.openxmlformats.org/officeDocument/2006/relationships/slide" Target="slide49.xml"/><Relationship Id="rId11" Type="http://schemas.openxmlformats.org/officeDocument/2006/relationships/slide" Target="slide51.xml"/><Relationship Id="rId12" Type="http://schemas.openxmlformats.org/officeDocument/2006/relationships/slide" Target="slide53.xml"/><Relationship Id="rId13" Type="http://schemas.openxmlformats.org/officeDocument/2006/relationships/slide" Target="slide54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jpg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/Relationships>
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/Relationships>
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kitsiri@gmail.com" TargetMode="External"/><Relationship Id="rId3" Type="http://schemas.openxmlformats.org/officeDocument/2006/relationships/image" Target="../media/image1.jpg"/></Relationships>
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jpg"/></Relationships>
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7esl.com/conversation/" TargetMode="External"/></Relationships>
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Relationship Id="rId3" Type="http://schemas.openxmlformats.org/officeDocument/2006/relationships/image" Target="../media/image19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51841"/>
            <a:ext cx="6135370" cy="832104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450"/>
              </a:spcBef>
            </a:pPr>
            <a:r>
              <a:rPr dirty="0" u="sng" sz="1600" spc="-254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Table  </a:t>
            </a:r>
            <a:r>
              <a:rPr dirty="0" u="sng" sz="1600" spc="-22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11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9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Contents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dirty="0" sz="1600" spc="-360" b="1">
                <a:latin typeface="Arial"/>
                <a:cs typeface="Arial"/>
                <a:hlinkClick r:id="rId2" action="ppaction://hlinksldjump"/>
              </a:rPr>
              <a:t>Lesson     </a:t>
            </a:r>
            <a:r>
              <a:rPr dirty="0" sz="1600" spc="-280" b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1600" spc="-229" b="1">
                <a:latin typeface="Arial"/>
                <a:cs typeface="Arial"/>
                <a:hlinkClick r:id="rId2" action="ppaction://hlinksldjump"/>
              </a:rPr>
              <a:t>1.   </a:t>
            </a:r>
            <a:r>
              <a:rPr dirty="0" sz="1600" spc="-265" b="1">
                <a:latin typeface="Arial"/>
                <a:cs typeface="Arial"/>
                <a:hlinkClick r:id="rId2" action="ppaction://hlinksldjump"/>
              </a:rPr>
              <a:t>Introductions</a:t>
            </a:r>
            <a:r>
              <a:rPr dirty="0" sz="1600" spc="-200" b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1600" spc="-175" b="1">
                <a:latin typeface="Arial"/>
                <a:cs typeface="Arial"/>
                <a:hlinkClick r:id="rId2" action="ppaction://hlinksldjump"/>
              </a:rPr>
              <a:t>................................................................................................................................1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50"/>
              </a:spcBef>
            </a:pPr>
            <a:r>
              <a:rPr dirty="0" sz="1600" spc="-254">
                <a:latin typeface="Arial"/>
                <a:cs typeface="Arial"/>
                <a:hlinkClick r:id="rId2" action="ppaction://hlinksldjump"/>
              </a:rPr>
              <a:t>Story  </a:t>
            </a:r>
            <a:r>
              <a:rPr dirty="0" sz="1600" spc="-250">
                <a:latin typeface="Arial"/>
                <a:cs typeface="Arial"/>
                <a:hlinkClick r:id="rId2" action="ppaction://hlinksldjump"/>
              </a:rPr>
              <a:t>1:  </a:t>
            </a:r>
            <a:r>
              <a:rPr dirty="0" sz="1600" spc="-260">
                <a:latin typeface="Arial"/>
                <a:cs typeface="Arial"/>
                <a:hlinkClick r:id="rId2" action="ppaction://hlinksldjump"/>
              </a:rPr>
              <a:t>About </a:t>
            </a:r>
            <a:r>
              <a:rPr dirty="0" sz="1600" spc="-17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2" action="ppaction://hlinksldjump"/>
              </a:rPr>
              <a:t>Me..............................................................................................................................................1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290">
                <a:latin typeface="Arial"/>
                <a:cs typeface="Arial"/>
                <a:hlinkClick r:id="rId3" action="ppaction://hlinksldjump"/>
              </a:rPr>
              <a:t>WH-Questions:-  </a:t>
            </a:r>
            <a:r>
              <a:rPr dirty="0" sz="1600" spc="-140"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3" action="ppaction://hlinksldjump"/>
              </a:rPr>
              <a:t>...................................................................................................................................................2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285">
                <a:latin typeface="Arial"/>
                <a:cs typeface="Arial"/>
                <a:hlinkClick r:id="rId4" action="ppaction://hlinksldjump"/>
              </a:rPr>
              <a:t>Role  </a:t>
            </a:r>
            <a:r>
              <a:rPr dirty="0" sz="1600" spc="-185">
                <a:latin typeface="Arial"/>
                <a:cs typeface="Arial"/>
                <a:hlinkClick r:id="rId4" action="ppaction://hlinksldjump"/>
              </a:rPr>
              <a:t> Play..............................................................................................................................................................3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200">
                <a:latin typeface="Arial"/>
                <a:cs typeface="Arial"/>
                <a:hlinkClick r:id="rId5" action="ppaction://hlinksldjump"/>
              </a:rPr>
              <a:t>Activity:  </a:t>
            </a:r>
            <a:r>
              <a:rPr dirty="0" sz="1600" spc="-270">
                <a:latin typeface="Arial"/>
                <a:cs typeface="Arial"/>
                <a:hlinkClick r:id="rId5" action="ppaction://hlinksldjump"/>
              </a:rPr>
              <a:t>Vocabulary   </a:t>
            </a:r>
            <a:r>
              <a:rPr dirty="0" sz="1600" spc="-355">
                <a:latin typeface="Arial"/>
                <a:cs typeface="Arial"/>
                <a:hlinkClick r:id="rId5" action="ppaction://hlinksldjump"/>
              </a:rPr>
              <a:t>games  </a:t>
            </a:r>
            <a:r>
              <a:rPr dirty="0" sz="1600" spc="-270"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5" action="ppaction://hlinksldjump"/>
              </a:rPr>
              <a:t>..............................................................................................................................4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360" b="1">
                <a:latin typeface="Arial"/>
                <a:cs typeface="Arial"/>
                <a:hlinkClick r:id="rId6" action="ppaction://hlinksldjump"/>
              </a:rPr>
              <a:t>Lesson     </a:t>
            </a:r>
            <a:r>
              <a:rPr dirty="0" sz="1600" spc="-235" b="1">
                <a:latin typeface="Arial"/>
                <a:cs typeface="Arial"/>
                <a:hlinkClick r:id="rId6" action="ppaction://hlinksldjump"/>
              </a:rPr>
              <a:t>2.  </a:t>
            </a:r>
            <a:r>
              <a:rPr dirty="0" sz="1600" spc="-280" b="1">
                <a:latin typeface="Arial"/>
                <a:cs typeface="Arial"/>
                <a:hlinkClick r:id="rId6" action="ppaction://hlinksldjump"/>
              </a:rPr>
              <a:t>At   </a:t>
            </a:r>
            <a:r>
              <a:rPr dirty="0" sz="1600" spc="-229" b="1">
                <a:latin typeface="Arial"/>
                <a:cs typeface="Arial"/>
                <a:hlinkClick r:id="rId6" action="ppaction://hlinksldjump"/>
              </a:rPr>
              <a:t>the</a:t>
            </a:r>
            <a:r>
              <a:rPr dirty="0" sz="1600" spc="-120" b="1"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sz="1600" spc="-175" b="1">
                <a:latin typeface="Arial"/>
                <a:cs typeface="Arial"/>
                <a:hlinkClick r:id="rId6" action="ppaction://hlinksldjump"/>
              </a:rPr>
              <a:t>office..................................................................................................................................6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4"/>
              </a:spcBef>
            </a:pPr>
            <a:r>
              <a:rPr dirty="0" sz="1600" spc="-254">
                <a:latin typeface="Arial"/>
                <a:cs typeface="Arial"/>
                <a:hlinkClick r:id="rId6" action="ppaction://hlinksldjump"/>
              </a:rPr>
              <a:t>Story  </a:t>
            </a:r>
            <a:r>
              <a:rPr dirty="0" sz="1600" spc="-250">
                <a:latin typeface="Arial"/>
                <a:cs typeface="Arial"/>
                <a:hlinkClick r:id="rId6" action="ppaction://hlinksldjump"/>
              </a:rPr>
              <a:t>2:  </a:t>
            </a:r>
            <a:r>
              <a:rPr dirty="0" sz="1600" spc="-365">
                <a:latin typeface="Arial"/>
                <a:cs typeface="Arial"/>
                <a:hlinkClick r:id="rId6" action="ppaction://hlinksldjump"/>
              </a:rPr>
              <a:t>My     </a:t>
            </a:r>
            <a:r>
              <a:rPr dirty="0" sz="1600" spc="-330">
                <a:latin typeface="Arial"/>
                <a:cs typeface="Arial"/>
                <a:hlinkClick r:id="rId6" action="ppaction://hlinksldjump"/>
              </a:rPr>
              <a:t>Work  </a:t>
            </a:r>
            <a:r>
              <a:rPr dirty="0" sz="1600" spc="-254"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6" action="ppaction://hlinksldjump"/>
              </a:rPr>
              <a:t>place.....................................................................................................................................6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50"/>
              </a:spcBef>
            </a:pPr>
            <a:r>
              <a:rPr dirty="0" sz="1600" spc="-265">
                <a:latin typeface="Arial"/>
                <a:cs typeface="Arial"/>
                <a:hlinkClick r:id="rId7" action="ppaction://hlinksldjump"/>
              </a:rPr>
              <a:t>Conversation  </a:t>
            </a:r>
            <a:r>
              <a:rPr dirty="0" sz="1600" spc="-135"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7" action="ppaction://hlinksldjump"/>
              </a:rPr>
              <a:t>.......................................................................................................................................................8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200">
                <a:latin typeface="Arial"/>
                <a:cs typeface="Arial"/>
                <a:hlinkClick r:id="rId8" action="ppaction://hlinksldjump"/>
              </a:rPr>
              <a:t>Activity:  </a:t>
            </a:r>
            <a:r>
              <a:rPr dirty="0" sz="1600" spc="-270">
                <a:latin typeface="Arial"/>
                <a:cs typeface="Arial"/>
                <a:hlinkClick r:id="rId8" action="ppaction://hlinksldjump"/>
              </a:rPr>
              <a:t>Vocabulary   </a:t>
            </a:r>
            <a:r>
              <a:rPr dirty="0" sz="1600" spc="-355">
                <a:latin typeface="Arial"/>
                <a:cs typeface="Arial"/>
                <a:hlinkClick r:id="rId8" action="ppaction://hlinksldjump"/>
              </a:rPr>
              <a:t>games  </a:t>
            </a:r>
            <a:r>
              <a:rPr dirty="0" sz="1600" spc="-270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8" action="ppaction://hlinksldjump"/>
              </a:rPr>
              <a:t>..............................................................................................................................9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360" b="1">
                <a:latin typeface="Arial"/>
                <a:cs typeface="Arial"/>
                <a:hlinkClick r:id="rId9" action="ppaction://hlinksldjump"/>
              </a:rPr>
              <a:t>Lesson    </a:t>
            </a:r>
            <a:r>
              <a:rPr dirty="0" sz="1600" spc="-229" b="1">
                <a:latin typeface="Arial"/>
                <a:cs typeface="Arial"/>
                <a:hlinkClick r:id="rId9" action="ppaction://hlinksldjump"/>
              </a:rPr>
              <a:t>3.  </a:t>
            </a:r>
            <a:r>
              <a:rPr dirty="0" sz="1600" spc="-280" b="1">
                <a:latin typeface="Arial"/>
                <a:cs typeface="Arial"/>
                <a:hlinkClick r:id="rId9" action="ppaction://hlinksldjump"/>
              </a:rPr>
              <a:t>At  </a:t>
            </a:r>
            <a:r>
              <a:rPr dirty="0" sz="1600" spc="-229" b="1">
                <a:latin typeface="Arial"/>
                <a:cs typeface="Arial"/>
                <a:hlinkClick r:id="rId9" action="ppaction://hlinksldjump"/>
              </a:rPr>
              <a:t>the  </a:t>
            </a:r>
            <a:r>
              <a:rPr dirty="0" sz="1600" spc="-285" b="1">
                <a:latin typeface="Arial"/>
                <a:cs typeface="Arial"/>
                <a:hlinkClick r:id="rId9" action="ppaction://hlinksldjump"/>
              </a:rPr>
              <a:t>meeting </a:t>
            </a:r>
            <a:r>
              <a:rPr dirty="0" sz="1600" spc="-170" b="1">
                <a:latin typeface="Arial"/>
                <a:cs typeface="Arial"/>
                <a:hlinkClick r:id="rId9" action="ppaction://hlinksldjump"/>
              </a:rPr>
              <a:t>..........................................................................................................................</a:t>
            </a:r>
            <a:r>
              <a:rPr dirty="0" sz="1600" spc="-32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600" spc="-295" b="1">
                <a:latin typeface="Arial"/>
                <a:cs typeface="Arial"/>
                <a:hlinkClick r:id="rId9" action="ppaction://hlinksldjump"/>
              </a:rPr>
              <a:t>11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254">
                <a:latin typeface="Arial"/>
                <a:cs typeface="Arial"/>
                <a:hlinkClick r:id="rId9" action="ppaction://hlinksldjump"/>
              </a:rPr>
              <a:t>Story   </a:t>
            </a:r>
            <a:r>
              <a:rPr dirty="0" sz="1600" spc="-250">
                <a:latin typeface="Arial"/>
                <a:cs typeface="Arial"/>
                <a:hlinkClick r:id="rId9" action="ppaction://hlinksldjump"/>
              </a:rPr>
              <a:t>3:   </a:t>
            </a:r>
            <a:r>
              <a:rPr dirty="0" sz="1600" spc="-315">
                <a:latin typeface="Arial"/>
                <a:cs typeface="Arial"/>
                <a:hlinkClick r:id="rId9" action="ppaction://hlinksldjump"/>
              </a:rPr>
              <a:t>The  </a:t>
            </a:r>
            <a:r>
              <a:rPr dirty="0" sz="1600" spc="-295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600" spc="-190">
                <a:latin typeface="Arial"/>
                <a:cs typeface="Arial"/>
                <a:hlinkClick r:id="rId9" action="ppaction://hlinksldjump"/>
              </a:rPr>
              <a:t>meeting.......................................................................................................................................11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265">
                <a:latin typeface="Arial"/>
                <a:cs typeface="Arial"/>
                <a:hlinkClick r:id="rId10" action="ppaction://hlinksldjump"/>
              </a:rPr>
              <a:t>Conversation </a:t>
            </a:r>
            <a:r>
              <a:rPr dirty="0" sz="1600" spc="-160"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0" action="ppaction://hlinksldjump"/>
              </a:rPr>
              <a:t>.....................................................................................................................................................13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200">
                <a:latin typeface="Arial"/>
                <a:cs typeface="Arial"/>
                <a:hlinkClick r:id="rId11" action="ppaction://hlinksldjump"/>
              </a:rPr>
              <a:t>Activity:  </a:t>
            </a:r>
            <a:r>
              <a:rPr dirty="0" sz="1600" spc="-270">
                <a:latin typeface="Arial"/>
                <a:cs typeface="Arial"/>
                <a:hlinkClick r:id="rId11" action="ppaction://hlinksldjump"/>
              </a:rPr>
              <a:t>Vocabulary   </a:t>
            </a:r>
            <a:r>
              <a:rPr dirty="0" sz="1600" spc="-355">
                <a:latin typeface="Arial"/>
                <a:cs typeface="Arial"/>
                <a:hlinkClick r:id="rId11" action="ppaction://hlinksldjump"/>
              </a:rPr>
              <a:t>games</a:t>
            </a:r>
            <a:r>
              <a:rPr dirty="0" sz="1600" spc="-295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1" action="ppaction://hlinksldjump"/>
              </a:rPr>
              <a:t>............................................................................................................................14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55"/>
              </a:spcBef>
            </a:pPr>
            <a:r>
              <a:rPr dirty="0" sz="1600" spc="-360" b="1">
                <a:latin typeface="Arial"/>
                <a:cs typeface="Arial"/>
                <a:hlinkClick r:id="rId12" action="ppaction://hlinksldjump"/>
              </a:rPr>
              <a:t>Lesson    </a:t>
            </a:r>
            <a:r>
              <a:rPr dirty="0" sz="1600" spc="-229" b="1">
                <a:latin typeface="Arial"/>
                <a:cs typeface="Arial"/>
                <a:hlinkClick r:id="rId12" action="ppaction://hlinksldjump"/>
              </a:rPr>
              <a:t>4.  </a:t>
            </a:r>
            <a:r>
              <a:rPr dirty="0" sz="1600" spc="-245" b="1">
                <a:latin typeface="Arial"/>
                <a:cs typeface="Arial"/>
                <a:hlinkClick r:id="rId12" action="ppaction://hlinksldjump"/>
              </a:rPr>
              <a:t>Office  </a:t>
            </a:r>
            <a:r>
              <a:rPr dirty="0" sz="1600" spc="-270" b="1">
                <a:latin typeface="Arial"/>
                <a:cs typeface="Arial"/>
                <a:hlinkClick r:id="rId12" action="ppaction://hlinksldjump"/>
              </a:rPr>
              <a:t>Project  </a:t>
            </a:r>
            <a:r>
              <a:rPr dirty="0" sz="1600" spc="-275" b="1">
                <a:latin typeface="Arial"/>
                <a:cs typeface="Arial"/>
                <a:hlinkClick r:id="rId12" action="ppaction://hlinksldjump"/>
              </a:rPr>
              <a:t>Presentation </a:t>
            </a:r>
            <a:r>
              <a:rPr dirty="0" sz="1600" spc="-170" b="1">
                <a:latin typeface="Arial"/>
                <a:cs typeface="Arial"/>
                <a:hlinkClick r:id="rId12" action="ppaction://hlinksldjump"/>
              </a:rPr>
              <a:t>....................................................................................................</a:t>
            </a:r>
            <a:r>
              <a:rPr dirty="0" sz="1600" spc="-27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600" spc="-295" b="1">
                <a:latin typeface="Arial"/>
                <a:cs typeface="Arial"/>
                <a:hlinkClick r:id="rId12" action="ppaction://hlinksldjump"/>
              </a:rPr>
              <a:t>16</a:t>
            </a:r>
            <a:endParaRPr sz="1600">
              <a:latin typeface="Arial"/>
              <a:cs typeface="Arial"/>
            </a:endParaRPr>
          </a:p>
          <a:p>
            <a:pPr algn="r" marL="152400" marR="6985">
              <a:lnSpc>
                <a:spcPct val="143800"/>
              </a:lnSpc>
            </a:pPr>
            <a:r>
              <a:rPr dirty="0" sz="1600" spc="-254">
                <a:latin typeface="Arial"/>
                <a:cs typeface="Arial"/>
                <a:hlinkClick r:id="rId12" action="ppaction://hlinksldjump"/>
              </a:rPr>
              <a:t>Story </a:t>
            </a:r>
            <a:r>
              <a:rPr dirty="0" sz="1600" spc="-250">
                <a:latin typeface="Arial"/>
                <a:cs typeface="Arial"/>
                <a:hlinkClick r:id="rId12" action="ppaction://hlinksldjump"/>
              </a:rPr>
              <a:t>4: Presentation </a:t>
            </a:r>
            <a:r>
              <a:rPr dirty="0" sz="1600" spc="-240">
                <a:latin typeface="Arial"/>
                <a:cs typeface="Arial"/>
                <a:hlinkClick r:id="rId12" action="ppaction://hlinksldjump"/>
              </a:rPr>
              <a:t>about </a:t>
            </a:r>
            <a:r>
              <a:rPr dirty="0" sz="1600" spc="-280">
                <a:latin typeface="Arial"/>
                <a:cs typeface="Arial"/>
                <a:hlinkClick r:id="rId12" action="ppaction://hlinksldjump"/>
              </a:rPr>
              <a:t>Foreign </a:t>
            </a:r>
            <a:r>
              <a:rPr dirty="0" sz="1600" spc="-275">
                <a:latin typeface="Arial"/>
                <a:cs typeface="Arial"/>
                <a:hlinkClick r:id="rId12" action="ppaction://hlinksldjump"/>
              </a:rPr>
              <a:t>workers </a:t>
            </a:r>
            <a:r>
              <a:rPr dirty="0" sz="1600" spc="-200">
                <a:latin typeface="Arial"/>
                <a:cs typeface="Arial"/>
                <a:hlinkClick r:id="rId12" action="ppaction://hlinksldjump"/>
              </a:rPr>
              <a:t>in</a:t>
            </a:r>
            <a:r>
              <a:rPr dirty="0" sz="1600" spc="-204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600" spc="-229">
                <a:latin typeface="Arial"/>
                <a:cs typeface="Arial"/>
                <a:hlinkClick r:id="rId12" action="ppaction://hlinksldjump"/>
              </a:rPr>
              <a:t>Phichit</a:t>
            </a:r>
            <a:r>
              <a:rPr dirty="0" sz="1600" spc="-245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2" action="ppaction://hlinksldjump"/>
              </a:rPr>
              <a:t>...........................................................................16 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  <a:hlinkClick r:id="rId13" action="ppaction://hlinksldjump"/>
              </a:rPr>
              <a:t>Conversation </a:t>
            </a:r>
            <a:r>
              <a:rPr dirty="0" sz="1600" spc="-160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3" action="ppaction://hlinksldjump"/>
              </a:rPr>
              <a:t>.....................................................................................................................................................18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360">
                <a:latin typeface="Arial"/>
                <a:cs typeface="Arial"/>
                <a:hlinkClick r:id="rId13" action="ppaction://hlinksldjump"/>
              </a:rPr>
              <a:t>ACTIVITY:     </a:t>
            </a:r>
            <a:r>
              <a:rPr dirty="0" sz="1600" spc="-250">
                <a:latin typeface="Arial"/>
                <a:cs typeface="Arial"/>
                <a:hlinkClick r:id="rId13" action="ppaction://hlinksldjump"/>
              </a:rPr>
              <a:t>Presentation  </a:t>
            </a:r>
            <a:r>
              <a:rPr dirty="0" sz="1600" spc="-240">
                <a:latin typeface="Arial"/>
                <a:cs typeface="Arial"/>
                <a:hlinkClick r:id="rId13" action="ppaction://hlinksldjump"/>
              </a:rPr>
              <a:t>about  </a:t>
            </a:r>
            <a:r>
              <a:rPr dirty="0" sz="1600" spc="-275">
                <a:latin typeface="Arial"/>
                <a:cs typeface="Arial"/>
                <a:hlinkClick r:id="rId13" action="ppaction://hlinksldjump"/>
              </a:rPr>
              <a:t>work</a:t>
            </a:r>
            <a:r>
              <a:rPr dirty="0" sz="1600" spc="-305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3" action="ppaction://hlinksldjump"/>
              </a:rPr>
              <a:t>..............................................................................................................18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360" b="1">
                <a:latin typeface="Arial"/>
                <a:cs typeface="Arial"/>
                <a:hlinkClick r:id="rId14" action="ppaction://hlinksldjump"/>
              </a:rPr>
              <a:t>Lesson    </a:t>
            </a:r>
            <a:r>
              <a:rPr dirty="0" sz="1600" spc="-275" b="1">
                <a:latin typeface="Arial"/>
                <a:cs typeface="Arial"/>
                <a:hlinkClick r:id="rId14" action="ppaction://hlinksldjump"/>
              </a:rPr>
              <a:t>5:  </a:t>
            </a:r>
            <a:r>
              <a:rPr dirty="0" sz="1600" spc="-245" b="1">
                <a:latin typeface="Arial"/>
                <a:cs typeface="Arial"/>
                <a:hlinkClick r:id="rId14" action="ppaction://hlinksldjump"/>
              </a:rPr>
              <a:t>Office  </a:t>
            </a:r>
            <a:r>
              <a:rPr dirty="0" sz="1600" spc="-360" b="1">
                <a:latin typeface="Arial"/>
                <a:cs typeface="Arial"/>
                <a:hlinkClick r:id="rId14" action="ppaction://hlinksldjump"/>
              </a:rPr>
              <a:t>Work  </a:t>
            </a:r>
            <a:r>
              <a:rPr dirty="0" sz="1600" spc="-170" b="1">
                <a:latin typeface="Arial"/>
                <a:cs typeface="Arial"/>
                <a:hlinkClick r:id="rId14" action="ppaction://hlinksldjump"/>
              </a:rPr>
              <a:t>................................................................................................................................</a:t>
            </a:r>
            <a:r>
              <a:rPr dirty="0" sz="1600" spc="-180" b="1">
                <a:latin typeface="Arial"/>
                <a:cs typeface="Arial"/>
                <a:hlinkClick r:id="rId14" action="ppaction://hlinksldjump"/>
              </a:rPr>
              <a:t> </a:t>
            </a:r>
            <a:r>
              <a:rPr dirty="0" sz="1600" spc="-295" b="1">
                <a:latin typeface="Arial"/>
                <a:cs typeface="Arial"/>
                <a:hlinkClick r:id="rId14" action="ppaction://hlinksldjump"/>
              </a:rPr>
              <a:t>20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235">
                <a:latin typeface="Arial"/>
                <a:cs typeface="Arial"/>
                <a:hlinkClick r:id="rId14" action="ppaction://hlinksldjump"/>
              </a:rPr>
              <a:t>Item  </a:t>
            </a:r>
            <a:r>
              <a:rPr dirty="0" sz="1600" spc="-250">
                <a:latin typeface="Arial"/>
                <a:cs typeface="Arial"/>
                <a:hlinkClick r:id="rId14" action="ppaction://hlinksldjump"/>
              </a:rPr>
              <a:t>5:  </a:t>
            </a:r>
            <a:r>
              <a:rPr dirty="0" sz="1600" spc="-204">
                <a:latin typeface="Arial"/>
                <a:cs typeface="Arial"/>
                <a:hlinkClick r:id="rId14" action="ppaction://hlinksldjump"/>
              </a:rPr>
              <a:t>Letter  </a:t>
            </a:r>
            <a:r>
              <a:rPr dirty="0" sz="1600" spc="-254">
                <a:latin typeface="Arial"/>
                <a:cs typeface="Arial"/>
                <a:hlinkClick r:id="rId14" action="ppaction://hlinksldjump"/>
              </a:rPr>
              <a:t>requesting  </a:t>
            </a:r>
            <a:r>
              <a:rPr dirty="0" sz="1600" spc="-190">
                <a:latin typeface="Arial"/>
                <a:cs typeface="Arial"/>
                <a:hlinkClick r:id="rId14" action="ppaction://hlinksldjump"/>
              </a:rPr>
              <a:t>for </a:t>
            </a:r>
            <a:r>
              <a:rPr dirty="0" sz="1600" spc="-245">
                <a:latin typeface="Arial"/>
                <a:cs typeface="Arial"/>
                <a:hlinkClick r:id="rId14" action="ppaction://hlinksldjump"/>
              </a:rPr>
              <a:t>leave</a:t>
            </a:r>
            <a:r>
              <a:rPr dirty="0" sz="1600" spc="-225">
                <a:latin typeface="Arial"/>
                <a:cs typeface="Arial"/>
                <a:hlinkClick r:id="rId14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4" action="ppaction://hlinksldjump"/>
              </a:rPr>
              <a:t>..............................................................................................................20</a:t>
            </a:r>
            <a:endParaRPr sz="1600">
              <a:latin typeface="Arial"/>
              <a:cs typeface="Arial"/>
            </a:endParaRPr>
          </a:p>
          <a:p>
            <a:pPr algn="r" marL="12700" marR="6985" indent="139700">
              <a:lnSpc>
                <a:spcPct val="143800"/>
              </a:lnSpc>
              <a:spcBef>
                <a:spcPts val="15"/>
              </a:spcBef>
            </a:pPr>
            <a:r>
              <a:rPr dirty="0" sz="1600" spc="-275">
                <a:latin typeface="Arial"/>
                <a:cs typeface="Arial"/>
                <a:hlinkClick r:id="rId15" action="ppaction://hlinksldjump"/>
              </a:rPr>
              <a:t>Dialogue</a:t>
            </a:r>
            <a:r>
              <a:rPr dirty="0" sz="1600" spc="-260">
                <a:latin typeface="Arial"/>
                <a:cs typeface="Arial"/>
                <a:hlinkClick r:id="rId15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5" action="ppaction://hlinksldjump"/>
              </a:rPr>
              <a:t>.............................................................................................................................................................22 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360">
                <a:latin typeface="Arial"/>
                <a:cs typeface="Arial"/>
                <a:hlinkClick r:id="rId16" action="ppaction://hlinksldjump"/>
              </a:rPr>
              <a:t>ACTIVITY: </a:t>
            </a:r>
            <a:r>
              <a:rPr dirty="0" sz="1600" spc="-204">
                <a:latin typeface="Arial"/>
                <a:cs typeface="Arial"/>
                <a:hlinkClick r:id="rId16" action="ppaction://hlinksldjump"/>
              </a:rPr>
              <a:t>Letter </a:t>
            </a:r>
            <a:r>
              <a:rPr dirty="0" sz="1600" spc="-254">
                <a:latin typeface="Arial"/>
                <a:cs typeface="Arial"/>
                <a:hlinkClick r:id="rId16" action="ppaction://hlinksldjump"/>
              </a:rPr>
              <a:t>requesting </a:t>
            </a:r>
            <a:r>
              <a:rPr dirty="0" sz="1600" spc="-245">
                <a:latin typeface="Arial"/>
                <a:cs typeface="Arial"/>
                <a:hlinkClick r:id="rId16" action="ppaction://hlinksldjump"/>
              </a:rPr>
              <a:t>leave</a:t>
            </a:r>
            <a:r>
              <a:rPr dirty="0" sz="1600" spc="-80">
                <a:latin typeface="Arial"/>
                <a:cs typeface="Arial"/>
                <a:hlinkClick r:id="rId16" action="ppaction://hlinksldjump"/>
              </a:rPr>
              <a:t> </a:t>
            </a:r>
            <a:r>
              <a:rPr dirty="0" sz="1600" spc="-235">
                <a:latin typeface="Arial"/>
                <a:cs typeface="Arial"/>
                <a:hlinkClick r:id="rId16" action="ppaction://hlinksldjump"/>
              </a:rPr>
              <a:t>from</a:t>
            </a:r>
            <a:r>
              <a:rPr dirty="0" sz="1600" spc="-35">
                <a:latin typeface="Arial"/>
                <a:cs typeface="Arial"/>
                <a:hlinkClick r:id="rId16" action="ppaction://hlinksldjump"/>
              </a:rPr>
              <a:t> </a:t>
            </a:r>
            <a:r>
              <a:rPr dirty="0" sz="1600" spc="-190">
                <a:latin typeface="Arial"/>
                <a:cs typeface="Arial"/>
                <a:hlinkClick r:id="rId16" action="ppaction://hlinksldjump"/>
              </a:rPr>
              <a:t>work.............................................................................................23 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360" b="1">
                <a:latin typeface="Arial"/>
                <a:cs typeface="Arial"/>
                <a:hlinkClick r:id="rId17" action="ppaction://hlinksldjump"/>
              </a:rPr>
              <a:t>Lesson      </a:t>
            </a:r>
            <a:r>
              <a:rPr dirty="0" sz="1600" spc="-275" b="1">
                <a:latin typeface="Arial"/>
                <a:cs typeface="Arial"/>
                <a:hlinkClick r:id="rId17" action="ppaction://hlinksldjump"/>
              </a:rPr>
              <a:t>6:   </a:t>
            </a:r>
            <a:r>
              <a:rPr dirty="0" sz="1600" spc="-175" b="1">
                <a:latin typeface="Arial"/>
                <a:cs typeface="Arial"/>
                <a:hlinkClick r:id="rId17" action="ppaction://hlinksldjump"/>
              </a:rPr>
              <a:t>Time.............................................................................................................................................</a:t>
            </a:r>
            <a:r>
              <a:rPr dirty="0" sz="1600" spc="-245" b="1">
                <a:latin typeface="Arial"/>
                <a:cs typeface="Arial"/>
                <a:hlinkClick r:id="rId17" action="ppaction://hlinksldjump"/>
              </a:rPr>
              <a:t> </a:t>
            </a:r>
            <a:r>
              <a:rPr dirty="0" sz="1600" spc="-295" b="1">
                <a:latin typeface="Arial"/>
                <a:cs typeface="Arial"/>
                <a:hlinkClick r:id="rId17" action="ppaction://hlinksldjump"/>
              </a:rPr>
              <a:t>25</a:t>
            </a:r>
            <a:endParaRPr sz="1600">
              <a:latin typeface="Arial"/>
              <a:cs typeface="Arial"/>
            </a:endParaRPr>
          </a:p>
          <a:p>
            <a:pPr algn="r" marR="6985">
              <a:lnSpc>
                <a:spcPct val="100000"/>
              </a:lnSpc>
              <a:spcBef>
                <a:spcPts val="840"/>
              </a:spcBef>
            </a:pPr>
            <a:r>
              <a:rPr dirty="0" sz="1600" spc="-254">
                <a:latin typeface="Arial"/>
                <a:cs typeface="Arial"/>
                <a:hlinkClick r:id="rId17" action="ppaction://hlinksldjump"/>
              </a:rPr>
              <a:t>Story  </a:t>
            </a:r>
            <a:r>
              <a:rPr dirty="0" sz="1600" spc="-250">
                <a:latin typeface="Arial"/>
                <a:cs typeface="Arial"/>
                <a:hlinkClick r:id="rId17" action="ppaction://hlinksldjump"/>
              </a:rPr>
              <a:t>6: </a:t>
            </a:r>
            <a:r>
              <a:rPr dirty="0" sz="1600" spc="-155">
                <a:latin typeface="Arial"/>
                <a:cs typeface="Arial"/>
                <a:hlinkClick r:id="rId17" action="ppaction://hlinksldjump"/>
              </a:rPr>
              <a:t> </a:t>
            </a:r>
            <a:r>
              <a:rPr dirty="0" sz="1600" spc="-480">
                <a:latin typeface="Arial"/>
                <a:cs typeface="Arial"/>
                <a:hlinkClick r:id="rId17" action="ppaction://hlinksldjump"/>
              </a:rPr>
              <a:t>OUR</a:t>
            </a:r>
            <a:r>
              <a:rPr dirty="0" sz="1600" spc="-20">
                <a:latin typeface="Arial"/>
                <a:cs typeface="Arial"/>
                <a:hlinkClick r:id="rId17" action="ppaction://hlinksldjump"/>
              </a:rPr>
              <a:t> </a:t>
            </a:r>
            <a:r>
              <a:rPr dirty="0" sz="1600" spc="-434">
                <a:latin typeface="Arial"/>
                <a:cs typeface="Arial"/>
                <a:hlinkClick r:id="rId17" action="ppaction://hlinksldjump"/>
              </a:rPr>
              <a:t>ENGLISH                                              </a:t>
            </a:r>
            <a:r>
              <a:rPr dirty="0" sz="1600" spc="-195">
                <a:latin typeface="Arial"/>
                <a:cs typeface="Arial"/>
                <a:hlinkClick r:id="rId17" action="ppaction://hlinksldjump"/>
              </a:rPr>
              <a:t>CAMP..........................................................................................................................25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99027" y="9275774"/>
            <a:ext cx="147320" cy="165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 sz="1100">
                <a:latin typeface="Carlito"/>
                <a:cs typeface="Carlito"/>
              </a:rPr>
              <a:t>3</a:t>
            </a:fld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23504"/>
            <a:ext cx="6139815" cy="567118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2150745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2. </a:t>
            </a:r>
            <a:r>
              <a:rPr dirty="0" u="sng" sz="2000" spc="-3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At </a:t>
            </a:r>
            <a:r>
              <a:rPr dirty="0" u="sng" sz="20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dirty="0" u="sng" sz="2000" spc="-1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office</a:t>
            </a:r>
            <a:endParaRPr sz="2000">
              <a:latin typeface="Arial"/>
              <a:cs typeface="Arial"/>
            </a:endParaRPr>
          </a:p>
          <a:p>
            <a:pPr marL="12700" marR="4396740" indent="228600">
              <a:lnSpc>
                <a:spcPts val="2750"/>
              </a:lnSpc>
              <a:spcBef>
                <a:spcPts val="65"/>
              </a:spcBef>
              <a:buAutoNum type="arabicPeriod"/>
              <a:tabLst>
                <a:tab pos="469900" algn="l"/>
              </a:tabLst>
            </a:pP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 </a:t>
            </a:r>
            <a:r>
              <a:rPr dirty="0" u="sng" sz="18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2:</a:t>
            </a:r>
            <a:r>
              <a:rPr dirty="0" u="sng" sz="1800" spc="-2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409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My </a:t>
            </a:r>
            <a:r>
              <a:rPr dirty="0" u="sng" sz="1800" spc="-4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Work </a:t>
            </a:r>
            <a:r>
              <a:rPr dirty="0" u="sng" sz="18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place</a:t>
            </a:r>
            <a:endParaRPr sz="18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200"/>
              </a:spcBef>
            </a:pP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00">
                <a:latin typeface="Arial"/>
                <a:cs typeface="Arial"/>
              </a:rPr>
              <a:t>office </a:t>
            </a:r>
            <a:r>
              <a:rPr dirty="0" sz="1600" spc="-245">
                <a:latin typeface="Arial"/>
                <a:cs typeface="Arial"/>
              </a:rPr>
              <a:t>is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 b="1">
                <a:solidFill>
                  <a:srgbClr val="FF0000"/>
                </a:solidFill>
                <a:latin typeface="Arial"/>
                <a:cs typeface="Arial"/>
              </a:rPr>
              <a:t>third </a:t>
            </a:r>
            <a:r>
              <a:rPr dirty="0" sz="1600" spc="-225" b="1">
                <a:solidFill>
                  <a:srgbClr val="FF0000"/>
                </a:solidFill>
                <a:latin typeface="Arial"/>
                <a:cs typeface="Arial"/>
              </a:rPr>
              <a:t>floor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government</a:t>
            </a:r>
            <a:endParaRPr sz="1600">
              <a:latin typeface="Arial"/>
              <a:cs typeface="Arial"/>
            </a:endParaRPr>
          </a:p>
          <a:p>
            <a:pPr marL="12700" marR="2305685">
              <a:lnSpc>
                <a:spcPct val="117900"/>
              </a:lnSpc>
              <a:spcBef>
                <a:spcPts val="5"/>
              </a:spcBef>
            </a:pPr>
            <a:r>
              <a:rPr dirty="0" sz="1600" spc="-250" b="1">
                <a:solidFill>
                  <a:srgbClr val="FF0000"/>
                </a:solidFill>
                <a:latin typeface="Arial"/>
                <a:cs typeface="Arial"/>
              </a:rPr>
              <a:t>labor </a:t>
            </a:r>
            <a:r>
              <a:rPr dirty="0" sz="1600" spc="-229" b="1">
                <a:solidFill>
                  <a:srgbClr val="FF0000"/>
                </a:solidFill>
                <a:latin typeface="Arial"/>
                <a:cs typeface="Arial"/>
              </a:rPr>
              <a:t>office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50">
                <a:latin typeface="Arial"/>
                <a:cs typeface="Arial"/>
              </a:rPr>
              <a:t>Phitsanulok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province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45" b="1">
                <a:solidFill>
                  <a:srgbClr val="FF0000"/>
                </a:solidFill>
                <a:latin typeface="Arial"/>
                <a:cs typeface="Arial"/>
              </a:rPr>
              <a:t>work </a:t>
            </a:r>
            <a:r>
              <a:rPr dirty="0" sz="1600" spc="-260">
                <a:latin typeface="Arial"/>
                <a:cs typeface="Arial"/>
              </a:rPr>
              <a:t>every </a:t>
            </a:r>
            <a:r>
              <a:rPr dirty="0" sz="1600" spc="-285">
                <a:latin typeface="Arial"/>
                <a:cs typeface="Arial"/>
              </a:rPr>
              <a:t>day  </a:t>
            </a:r>
            <a:r>
              <a:rPr dirty="0" sz="1600" spc="-250" b="1">
                <a:solidFill>
                  <a:srgbClr val="FF0000"/>
                </a:solidFill>
                <a:latin typeface="Arial"/>
                <a:cs typeface="Arial"/>
              </a:rPr>
              <a:t>apart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from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dirty="0" sz="1600" spc="-330" b="1">
                <a:solidFill>
                  <a:srgbClr val="FF0000"/>
                </a:solidFill>
                <a:latin typeface="Arial"/>
                <a:cs typeface="Arial"/>
              </a:rPr>
              <a:t>weekends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public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holidays</a:t>
            </a:r>
            <a:r>
              <a:rPr dirty="0" sz="1600" spc="-270">
                <a:latin typeface="Arial"/>
                <a:cs typeface="Arial"/>
              </a:rPr>
              <a:t>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25">
                <a:latin typeface="Arial"/>
                <a:cs typeface="Arial"/>
              </a:rPr>
              <a:t>usually  </a:t>
            </a:r>
            <a:r>
              <a:rPr dirty="0" sz="1600" spc="-250">
                <a:latin typeface="Arial"/>
                <a:cs typeface="Arial"/>
              </a:rPr>
              <a:t>take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90">
                <a:latin typeface="Arial"/>
                <a:cs typeface="Arial"/>
              </a:rPr>
              <a:t>bus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although </a:t>
            </a:r>
            <a:r>
              <a:rPr dirty="0" sz="1600" spc="-275">
                <a:latin typeface="Arial"/>
                <a:cs typeface="Arial"/>
              </a:rPr>
              <a:t>sometimes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drive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210">
                <a:latin typeface="Arial"/>
                <a:cs typeface="Arial"/>
              </a:rPr>
              <a:t>I  </a:t>
            </a:r>
            <a:r>
              <a:rPr dirty="0" sz="1600" spc="-350" b="1">
                <a:solidFill>
                  <a:srgbClr val="FF0000"/>
                </a:solidFill>
                <a:latin typeface="Arial"/>
                <a:cs typeface="Arial"/>
              </a:rPr>
              <a:t>wake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up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185">
                <a:latin typeface="Arial"/>
                <a:cs typeface="Arial"/>
              </a:rPr>
              <a:t>late. </a:t>
            </a: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325">
                <a:latin typeface="Arial"/>
                <a:cs typeface="Arial"/>
              </a:rPr>
              <a:t>my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40">
                <a:latin typeface="Arial"/>
                <a:cs typeface="Arial"/>
              </a:rPr>
              <a:t>place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responsibility 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60">
                <a:latin typeface="Arial"/>
                <a:cs typeface="Arial"/>
              </a:rPr>
              <a:t>buy </a:t>
            </a:r>
            <a:r>
              <a:rPr dirty="0" sz="1600" spc="-229" b="1">
                <a:solidFill>
                  <a:srgbClr val="FF0000"/>
                </a:solidFill>
                <a:latin typeface="Arial"/>
                <a:cs typeface="Arial"/>
              </a:rPr>
              <a:t>office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stationery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0">
                <a:latin typeface="Arial"/>
                <a:cs typeface="Arial"/>
              </a:rPr>
              <a:t>other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employees</a:t>
            </a:r>
            <a:r>
              <a:rPr dirty="0" sz="1600" spc="-285">
                <a:latin typeface="Arial"/>
                <a:cs typeface="Arial"/>
              </a:rPr>
              <a:t>. </a:t>
            </a:r>
            <a:r>
              <a:rPr dirty="0" sz="1600" spc="-305">
                <a:latin typeface="Arial"/>
                <a:cs typeface="Arial"/>
              </a:rPr>
              <a:t>Every  </a:t>
            </a:r>
            <a:r>
              <a:rPr dirty="0" sz="1600" spc="-275">
                <a:latin typeface="Arial"/>
                <a:cs typeface="Arial"/>
              </a:rPr>
              <a:t>year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305">
                <a:latin typeface="Arial"/>
                <a:cs typeface="Arial"/>
              </a:rPr>
              <a:t>June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receive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15" b="1">
                <a:solidFill>
                  <a:srgbClr val="FF0000"/>
                </a:solidFill>
                <a:latin typeface="Arial"/>
                <a:cs typeface="Arial"/>
              </a:rPr>
              <a:t>list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00">
                <a:latin typeface="Arial"/>
                <a:cs typeface="Arial"/>
              </a:rPr>
              <a:t>office </a:t>
            </a:r>
            <a:r>
              <a:rPr dirty="0" sz="1600" spc="-225">
                <a:latin typeface="Arial"/>
                <a:cs typeface="Arial"/>
              </a:rPr>
              <a:t>stationery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15" b="1">
                <a:solidFill>
                  <a:srgbClr val="FF0000"/>
                </a:solidFill>
                <a:latin typeface="Arial"/>
                <a:cs typeface="Arial"/>
              </a:rPr>
              <a:t>different  </a:t>
            </a:r>
            <a:r>
              <a:rPr dirty="0" sz="1600" spc="-220">
                <a:latin typeface="Arial"/>
                <a:cs typeface="Arial"/>
              </a:rPr>
              <a:t>offices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 b="1">
                <a:solidFill>
                  <a:srgbClr val="FF0000"/>
                </a:solidFill>
                <a:latin typeface="Arial"/>
                <a:cs typeface="Arial"/>
              </a:rPr>
              <a:t>most </a:t>
            </a:r>
            <a:r>
              <a:rPr dirty="0" sz="1600" spc="-350" b="1">
                <a:solidFill>
                  <a:srgbClr val="FF0000"/>
                </a:solidFill>
                <a:latin typeface="Arial"/>
                <a:cs typeface="Arial"/>
              </a:rPr>
              <a:t>common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staplers</a:t>
            </a:r>
            <a:r>
              <a:rPr dirty="0" sz="1600" spc="-265">
                <a:latin typeface="Arial"/>
                <a:cs typeface="Arial"/>
              </a:rPr>
              <a:t>,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erasers,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pens,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paper 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clips,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pins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pencils,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sharpeners,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glue, </a:t>
            </a:r>
            <a:r>
              <a:rPr dirty="0" sz="1600" spc="-345" b="1">
                <a:solidFill>
                  <a:srgbClr val="FF0000"/>
                </a:solidFill>
                <a:latin typeface="Arial"/>
                <a:cs typeface="Arial"/>
              </a:rPr>
              <a:t>scissors </a:t>
            </a:r>
            <a:r>
              <a:rPr dirty="0" sz="1600" spc="-290">
                <a:latin typeface="Arial"/>
                <a:cs typeface="Arial"/>
              </a:rPr>
              <a:t>and</a:t>
            </a:r>
            <a:r>
              <a:rPr dirty="0" sz="1600" spc="-280">
                <a:latin typeface="Arial"/>
                <a:cs typeface="Arial"/>
              </a:rPr>
              <a:t>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papers</a:t>
            </a:r>
            <a:r>
              <a:rPr dirty="0" sz="1600" spc="-285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18100"/>
              </a:lnSpc>
              <a:spcBef>
                <a:spcPts val="795"/>
              </a:spcBef>
            </a:pPr>
            <a:r>
              <a:rPr dirty="0" sz="1600" spc="-360">
                <a:latin typeface="Arial"/>
                <a:cs typeface="Arial"/>
              </a:rPr>
              <a:t>Some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stationery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usually </a:t>
            </a:r>
            <a:r>
              <a:rPr dirty="0" sz="1600" spc="-260">
                <a:latin typeface="Arial"/>
                <a:cs typeface="Arial"/>
              </a:rPr>
              <a:t>buy </a:t>
            </a:r>
            <a:r>
              <a:rPr dirty="0" sz="1600" spc="-229" b="1">
                <a:solidFill>
                  <a:srgbClr val="FF0000"/>
                </a:solidFill>
                <a:latin typeface="Arial"/>
                <a:cs typeface="Arial"/>
              </a:rPr>
              <a:t>locally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40">
                <a:latin typeface="Arial"/>
                <a:cs typeface="Arial"/>
              </a:rPr>
              <a:t>others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folders,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envelopes,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notebooks, 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clipboards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25">
                <a:latin typeface="Arial"/>
                <a:cs typeface="Arial"/>
              </a:rPr>
              <a:t>usually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order </a:t>
            </a:r>
            <a:r>
              <a:rPr dirty="0" sz="1600" spc="-210">
                <a:latin typeface="Arial"/>
                <a:cs typeface="Arial"/>
              </a:rPr>
              <a:t>online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job </a:t>
            </a:r>
            <a:r>
              <a:rPr dirty="0" sz="1600" spc="-295">
                <a:latin typeface="Arial"/>
                <a:cs typeface="Arial"/>
              </a:rPr>
              <a:t>can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00" b="1">
                <a:solidFill>
                  <a:srgbClr val="FF0000"/>
                </a:solidFill>
                <a:latin typeface="Arial"/>
                <a:cs typeface="Arial"/>
              </a:rPr>
              <a:t>difficult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280">
                <a:latin typeface="Arial"/>
                <a:cs typeface="Arial"/>
              </a:rPr>
              <a:t>sure </a:t>
            </a:r>
            <a:r>
              <a:rPr dirty="0" sz="1600" spc="-210">
                <a:latin typeface="Arial"/>
                <a:cs typeface="Arial"/>
              </a:rPr>
              <a:t>I</a:t>
            </a:r>
            <a:r>
              <a:rPr dirty="0" sz="1600" spc="-315">
                <a:latin typeface="Arial"/>
                <a:cs typeface="Arial"/>
              </a:rPr>
              <a:t>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finish </a:t>
            </a:r>
            <a:r>
              <a:rPr dirty="0" sz="1600" spc="-245">
                <a:latin typeface="Arial"/>
                <a:cs typeface="Arial"/>
              </a:rPr>
              <a:t>everything </a:t>
            </a:r>
            <a:r>
              <a:rPr dirty="0" sz="1600" spc="-180">
                <a:latin typeface="Arial"/>
                <a:cs typeface="Arial"/>
              </a:rPr>
              <a:t>well.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1105"/>
              </a:spcBef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story </a:t>
            </a:r>
            <a:r>
              <a:rPr dirty="0" sz="1600" spc="-315">
                <a:latin typeface="Arial"/>
                <a:cs typeface="Arial"/>
              </a:rPr>
              <a:t>2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70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1600" spc="-225">
                <a:latin typeface="Arial"/>
                <a:cs typeface="Arial"/>
              </a:rPr>
              <a:t>“My workplace”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985"/>
              </a:spcBef>
              <a:buAutoNum type="arabicPeriod" startAt="3"/>
              <a:tabLst>
                <a:tab pos="4699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32636" y="6380352"/>
          <a:ext cx="5684520" cy="2187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0140"/>
                <a:gridCol w="946785"/>
                <a:gridCol w="1478279"/>
                <a:gridCol w="1183004"/>
                <a:gridCol w="946150"/>
              </a:tblGrid>
              <a:tr h="2727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71272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15">
                          <a:latin typeface="Arial"/>
                          <a:cs typeface="Arial"/>
                        </a:rPr>
                        <a:t>labor</a:t>
                      </a:r>
                      <a:r>
                        <a:rPr dirty="0" sz="1600" spc="-11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0">
                          <a:latin typeface="Arial"/>
                          <a:cs typeface="Arial"/>
                        </a:rPr>
                        <a:t>office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Job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40">
                          <a:latin typeface="Arial"/>
                          <a:cs typeface="Arial"/>
                        </a:rPr>
                        <a:t>Public</a:t>
                      </a:r>
                      <a:r>
                        <a:rPr dirty="0" sz="16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40">
                          <a:latin typeface="Arial"/>
                          <a:cs typeface="Arial"/>
                        </a:rPr>
                        <a:t>holidays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95">
                          <a:latin typeface="Arial"/>
                          <a:cs typeface="Arial"/>
                        </a:rPr>
                        <a:t>Employees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320">
                          <a:latin typeface="Arial"/>
                          <a:cs typeface="Arial"/>
                        </a:rPr>
                        <a:t>Erasers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5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45">
                          <a:latin typeface="Arial"/>
                          <a:cs typeface="Arial"/>
                        </a:rPr>
                        <a:t>Third</a:t>
                      </a:r>
                      <a:r>
                        <a:rPr dirty="0" sz="1600" spc="-11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170">
                          <a:latin typeface="Arial"/>
                          <a:cs typeface="Arial"/>
                        </a:rPr>
                        <a:t>floor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180">
                          <a:latin typeface="Arial"/>
                          <a:cs typeface="Arial"/>
                        </a:rPr>
                        <a:t>Difficult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Although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Receive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Workplace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177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Government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10">
                          <a:latin typeface="Arial"/>
                          <a:cs typeface="Arial"/>
                        </a:rPr>
                        <a:t>finish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Apart </a:t>
                      </a:r>
                      <a:r>
                        <a:rPr dirty="0" sz="1600" spc="-235">
                          <a:latin typeface="Arial"/>
                          <a:cs typeface="Arial"/>
                        </a:rPr>
                        <a:t>from</a:t>
                      </a:r>
                      <a:r>
                        <a:rPr dirty="0" sz="1600" spc="-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300">
                          <a:latin typeface="Arial"/>
                          <a:cs typeface="Arial"/>
                        </a:rPr>
                        <a:t>weekends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List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10">
                          <a:latin typeface="Arial"/>
                          <a:cs typeface="Arial"/>
                        </a:rPr>
                        <a:t>Paper</a:t>
                      </a:r>
                      <a:r>
                        <a:rPr dirty="0" sz="1600" spc="-2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10">
                          <a:latin typeface="Arial"/>
                          <a:cs typeface="Arial"/>
                        </a:rPr>
                        <a:t>clips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5">
                <a:tc>
                  <a:txBody>
                    <a:bodyPr/>
                    <a:lstStyle/>
                    <a:p>
                      <a:pPr algn="ctr" marL="1270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List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papers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80">
                          <a:latin typeface="Arial"/>
                          <a:cs typeface="Arial"/>
                        </a:rPr>
                        <a:t>Wake</a:t>
                      </a:r>
                      <a:r>
                        <a:rPr dirty="0" sz="1600" spc="-3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60">
                          <a:latin typeface="Arial"/>
                          <a:cs typeface="Arial"/>
                        </a:rPr>
                        <a:t>up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Different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05">
                          <a:latin typeface="Arial"/>
                          <a:cs typeface="Arial"/>
                        </a:rPr>
                        <a:t>Pins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45">
                          <a:latin typeface="Arial"/>
                          <a:cs typeface="Arial"/>
                        </a:rPr>
                        <a:t>Pens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Envelopes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40">
                          <a:latin typeface="Arial"/>
                          <a:cs typeface="Arial"/>
                        </a:rPr>
                        <a:t>Responsibility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Most</a:t>
                      </a:r>
                      <a:r>
                        <a:rPr dirty="0" sz="1600" spc="-2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300">
                          <a:latin typeface="Arial"/>
                          <a:cs typeface="Arial"/>
                        </a:rPr>
                        <a:t>common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Pencils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5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70">
                          <a:latin typeface="Arial"/>
                          <a:cs typeface="Arial"/>
                        </a:rPr>
                        <a:t>Drive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35">
                          <a:latin typeface="Arial"/>
                          <a:cs typeface="Arial"/>
                        </a:rPr>
                        <a:t>clipboards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35">
                          <a:latin typeface="Arial"/>
                          <a:cs typeface="Arial"/>
                        </a:rPr>
                        <a:t>Office</a:t>
                      </a:r>
                      <a:r>
                        <a:rPr dirty="0" sz="16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25">
                          <a:latin typeface="Arial"/>
                          <a:cs typeface="Arial"/>
                        </a:rPr>
                        <a:t>stationery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35">
                          <a:latin typeface="Arial"/>
                          <a:cs typeface="Arial"/>
                        </a:rPr>
                        <a:t>staplers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95">
                          <a:latin typeface="Arial"/>
                          <a:cs typeface="Arial"/>
                        </a:rPr>
                        <a:t>Sharpeners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5">
                <a:tc>
                  <a:txBody>
                    <a:bodyPr/>
                    <a:lstStyle/>
                    <a:p>
                      <a:pPr algn="ctr" marL="635">
                        <a:lnSpc>
                          <a:spcPts val="1700"/>
                        </a:lnSpc>
                      </a:pPr>
                      <a:r>
                        <a:rPr dirty="0" sz="1600" spc="-290">
                          <a:latin typeface="Arial"/>
                          <a:cs typeface="Arial"/>
                        </a:rPr>
                        <a:t>Glue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scissors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315">
                          <a:latin typeface="Arial"/>
                          <a:cs typeface="Arial"/>
                        </a:rPr>
                        <a:t>Papers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Folders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869179" y="1679194"/>
            <a:ext cx="2143125" cy="21431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719748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2294296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868844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3443773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4018322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592870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5167417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5742220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6316767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71853" y="6891315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371853" y="7465863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993444" y="559384"/>
            <a:ext cx="5388610" cy="7214234"/>
          </a:xfrm>
          <a:prstGeom prst="rect">
            <a:avLst/>
          </a:prstGeom>
        </p:spPr>
        <p:txBody>
          <a:bodyPr wrap="square" lIns="0" tIns="45719" rIns="0" bIns="0" rtlCol="0" vert="horz">
            <a:spAutoFit/>
          </a:bodyPr>
          <a:lstStyle/>
          <a:p>
            <a:pPr marL="149225">
              <a:lnSpc>
                <a:spcPct val="100000"/>
              </a:lnSpc>
              <a:spcBef>
                <a:spcPts val="359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80" b="1">
                <a:latin typeface="Arial"/>
                <a:cs typeface="Arial"/>
              </a:rPr>
              <a:t>story </a:t>
            </a:r>
            <a:r>
              <a:rPr dirty="0" sz="1600" spc="-305" b="1">
                <a:latin typeface="Arial"/>
                <a:cs typeface="Arial"/>
              </a:rPr>
              <a:t>“My </a:t>
            </a:r>
            <a:r>
              <a:rPr dirty="0" sz="1600" spc="-295" b="1">
                <a:latin typeface="Arial"/>
                <a:cs typeface="Arial"/>
              </a:rPr>
              <a:t>Workplace”</a:t>
            </a:r>
            <a:r>
              <a:rPr dirty="0" sz="1600" spc="-229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345"/>
              </a:spcBef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170">
                <a:latin typeface="Arial"/>
                <a:cs typeface="Arial"/>
              </a:rPr>
              <a:t>floor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14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office?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05">
                <a:latin typeface="Arial"/>
                <a:cs typeface="Arial"/>
              </a:rPr>
              <a:t>Which </a:t>
            </a:r>
            <a:r>
              <a:rPr dirty="0" sz="1600" spc="-240">
                <a:latin typeface="Arial"/>
                <a:cs typeface="Arial"/>
              </a:rPr>
              <a:t>province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he</a:t>
            </a:r>
            <a:r>
              <a:rPr dirty="0" sz="1600" spc="-19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75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government?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300">
                <a:latin typeface="Arial"/>
                <a:cs typeface="Arial"/>
              </a:rPr>
              <a:t>weekends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04">
                <a:latin typeface="Arial"/>
                <a:cs typeface="Arial"/>
              </a:rPr>
              <a:t>public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holidays?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25">
                <a:latin typeface="Arial"/>
                <a:cs typeface="Arial"/>
              </a:rPr>
              <a:t>usually </a:t>
            </a:r>
            <a:r>
              <a:rPr dirty="0" sz="1600" spc="-250">
                <a:latin typeface="Arial"/>
                <a:cs typeface="Arial"/>
              </a:rPr>
              <a:t>take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90">
                <a:latin typeface="Arial"/>
                <a:cs typeface="Arial"/>
              </a:rPr>
              <a:t>bus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25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70">
                <a:latin typeface="Arial"/>
                <a:cs typeface="Arial"/>
              </a:rPr>
              <a:t>Why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25">
                <a:latin typeface="Arial"/>
                <a:cs typeface="Arial"/>
              </a:rPr>
              <a:t>drive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0">
                <a:latin typeface="Arial"/>
                <a:cs typeface="Arial"/>
              </a:rPr>
              <a:t>work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sometimes?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his </a:t>
            </a:r>
            <a:r>
              <a:rPr dirty="0" sz="1600" spc="-215">
                <a:latin typeface="Arial"/>
                <a:cs typeface="Arial"/>
              </a:rPr>
              <a:t>responsibility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240">
                <a:latin typeface="Arial"/>
                <a:cs typeface="Arial"/>
              </a:rPr>
              <a:t>In </a:t>
            </a:r>
            <a:r>
              <a:rPr dirty="0" sz="1600" spc="-260">
                <a:latin typeface="Arial"/>
                <a:cs typeface="Arial"/>
              </a:rPr>
              <a:t>which </a:t>
            </a:r>
            <a:r>
              <a:rPr dirty="0" sz="1600" spc="-245">
                <a:latin typeface="Arial"/>
                <a:cs typeface="Arial"/>
              </a:rPr>
              <a:t>month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45">
                <a:latin typeface="Arial"/>
                <a:cs typeface="Arial"/>
              </a:rPr>
              <a:t>receive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45">
                <a:latin typeface="Arial"/>
                <a:cs typeface="Arial"/>
              </a:rPr>
              <a:t>list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195">
                <a:latin typeface="Arial"/>
                <a:cs typeface="Arial"/>
              </a:rPr>
              <a:t>office</a:t>
            </a:r>
            <a:r>
              <a:rPr dirty="0" sz="1600" spc="-145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stationery?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most </a:t>
            </a:r>
            <a:r>
              <a:rPr dirty="0" sz="1600" spc="-305">
                <a:latin typeface="Arial"/>
                <a:cs typeface="Arial"/>
              </a:rPr>
              <a:t>common </a:t>
            </a:r>
            <a:r>
              <a:rPr dirty="0" sz="1600" spc="-225">
                <a:latin typeface="Arial"/>
                <a:cs typeface="Arial"/>
              </a:rPr>
              <a:t>stationery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204">
                <a:latin typeface="Arial"/>
                <a:cs typeface="Arial"/>
              </a:rPr>
              <a:t>list?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25">
                <a:latin typeface="Arial"/>
                <a:cs typeface="Arial"/>
              </a:rPr>
              <a:t>usually </a:t>
            </a:r>
            <a:r>
              <a:rPr dirty="0" sz="1600" spc="-260">
                <a:latin typeface="Arial"/>
                <a:cs typeface="Arial"/>
              </a:rPr>
              <a:t>buy </a:t>
            </a:r>
            <a:r>
              <a:rPr dirty="0" sz="1600" spc="-325">
                <a:latin typeface="Arial"/>
                <a:cs typeface="Arial"/>
              </a:rPr>
              <a:t>some </a:t>
            </a:r>
            <a:r>
              <a:rPr dirty="0" sz="1600" spc="-225">
                <a:latin typeface="Arial"/>
                <a:cs typeface="Arial"/>
              </a:rPr>
              <a:t>stationery </a:t>
            </a:r>
            <a:r>
              <a:rPr dirty="0" sz="1600" spc="-210">
                <a:latin typeface="Arial"/>
                <a:cs typeface="Arial"/>
              </a:rPr>
              <a:t>locally?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05">
                <a:latin typeface="Arial"/>
                <a:cs typeface="Arial"/>
              </a:rPr>
              <a:t>Which </a:t>
            </a:r>
            <a:r>
              <a:rPr dirty="0" sz="1600" spc="-240">
                <a:latin typeface="Arial"/>
                <a:cs typeface="Arial"/>
              </a:rPr>
              <a:t>Stationery </a:t>
            </a:r>
            <a:r>
              <a:rPr dirty="0" sz="1600" spc="-290">
                <a:latin typeface="Arial"/>
                <a:cs typeface="Arial"/>
              </a:rPr>
              <a:t>does he </a:t>
            </a:r>
            <a:r>
              <a:rPr dirty="0" sz="1600" spc="-235">
                <a:latin typeface="Arial"/>
                <a:cs typeface="Arial"/>
              </a:rPr>
              <a:t>order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online?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his </a:t>
            </a:r>
            <a:r>
              <a:rPr dirty="0" sz="1600" spc="-204">
                <a:latin typeface="Arial"/>
                <a:cs typeface="Arial"/>
              </a:rPr>
              <a:t>job </a:t>
            </a:r>
            <a:r>
              <a:rPr dirty="0" sz="1600" spc="-250">
                <a:latin typeface="Arial"/>
                <a:cs typeface="Arial"/>
              </a:rPr>
              <a:t>very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185">
                <a:latin typeface="Arial"/>
                <a:cs typeface="Arial"/>
              </a:rPr>
              <a:t>difficult?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371853" y="8040792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530165"/>
            <a:ext cx="5864860" cy="410972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590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1600" spc="-3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Conversation</a:t>
            </a:r>
            <a:endParaRPr sz="1600">
              <a:latin typeface="Arial"/>
              <a:cs typeface="Arial"/>
            </a:endParaRPr>
          </a:p>
          <a:p>
            <a:pPr marL="12700" marR="3912235">
              <a:lnSpc>
                <a:spcPct val="117500"/>
              </a:lnSpc>
              <a:spcBef>
                <a:spcPts val="1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"Do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95">
                <a:latin typeface="Arial"/>
                <a:cs typeface="Arial"/>
              </a:rPr>
              <a:t>work?"  </a:t>
            </a: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05">
                <a:latin typeface="Arial"/>
                <a:cs typeface="Arial"/>
              </a:rPr>
              <a:t>"Yeah. </a:t>
            </a:r>
            <a:r>
              <a:rPr dirty="0" sz="1600" spc="-235">
                <a:latin typeface="Arial"/>
                <a:cs typeface="Arial"/>
              </a:rPr>
              <a:t>I'm </a:t>
            </a:r>
            <a:r>
              <a:rPr dirty="0" sz="1600" spc="-190">
                <a:latin typeface="Arial"/>
                <a:cs typeface="Arial"/>
              </a:rPr>
              <a:t>pretty </a:t>
            </a:r>
            <a:r>
              <a:rPr dirty="0" sz="1600" spc="-270">
                <a:latin typeface="Arial"/>
                <a:cs typeface="Arial"/>
              </a:rPr>
              <a:t>busy.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355">
                <a:latin typeface="Arial"/>
                <a:cs typeface="Arial"/>
              </a:rPr>
              <a:t>Why?"</a:t>
            </a:r>
            <a:endParaRPr sz="1600">
              <a:latin typeface="Arial"/>
              <a:cs typeface="Arial"/>
            </a:endParaRPr>
          </a:p>
          <a:p>
            <a:pPr marL="12700" marR="3130550">
              <a:lnSpc>
                <a:spcPct val="117500"/>
              </a:lnSpc>
              <a:spcBef>
                <a:spcPts val="1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"Oh.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75">
                <a:latin typeface="Arial"/>
                <a:cs typeface="Arial"/>
              </a:rPr>
              <a:t>needed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15">
                <a:latin typeface="Arial"/>
                <a:cs typeface="Arial"/>
              </a:rPr>
              <a:t>help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04">
                <a:latin typeface="Arial"/>
                <a:cs typeface="Arial"/>
              </a:rPr>
              <a:t>this project."  </a:t>
            </a:r>
            <a:r>
              <a:rPr dirty="0" sz="1600" spc="-325">
                <a:latin typeface="Arial"/>
                <a:cs typeface="Arial"/>
              </a:rPr>
              <a:t>B: "Does </a:t>
            </a:r>
            <a:r>
              <a:rPr dirty="0" sz="1600" spc="-204">
                <a:latin typeface="Arial"/>
                <a:cs typeface="Arial"/>
              </a:rPr>
              <a:t>this </a:t>
            </a:r>
            <a:r>
              <a:rPr dirty="0" sz="1600" spc="-295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70">
                <a:latin typeface="Arial"/>
                <a:cs typeface="Arial"/>
              </a:rPr>
              <a:t>done </a:t>
            </a:r>
            <a:r>
              <a:rPr dirty="0" sz="1600" spc="-210">
                <a:latin typeface="Arial"/>
                <a:cs typeface="Arial"/>
              </a:rPr>
              <a:t>right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now?"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"The </a:t>
            </a:r>
            <a:r>
              <a:rPr dirty="0" sz="1600" spc="-315">
                <a:latin typeface="Arial"/>
                <a:cs typeface="Arial"/>
              </a:rPr>
              <a:t>manager </a:t>
            </a:r>
            <a:r>
              <a:rPr dirty="0" sz="1600" spc="-275">
                <a:latin typeface="Arial"/>
                <a:cs typeface="Arial"/>
              </a:rPr>
              <a:t>wants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60">
                <a:latin typeface="Arial"/>
                <a:cs typeface="Arial"/>
              </a:rPr>
              <a:t>by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Friday."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2270"/>
              </a:lnSpc>
              <a:spcBef>
                <a:spcPts val="12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130">
                <a:latin typeface="Arial"/>
                <a:cs typeface="Arial"/>
              </a:rPr>
              <a:t>"I'll </a:t>
            </a:r>
            <a:r>
              <a:rPr dirty="0" sz="1600" spc="-170">
                <a:latin typeface="Arial"/>
                <a:cs typeface="Arial"/>
              </a:rPr>
              <a:t>try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5">
                <a:latin typeface="Arial"/>
                <a:cs typeface="Arial"/>
              </a:rPr>
              <a:t>free </a:t>
            </a:r>
            <a:r>
              <a:rPr dirty="0" sz="1600" spc="-260">
                <a:latin typeface="Arial"/>
                <a:cs typeface="Arial"/>
              </a:rPr>
              <a:t>up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50">
                <a:latin typeface="Arial"/>
                <a:cs typeface="Arial"/>
              </a:rPr>
              <a:t>schedule. </a:t>
            </a:r>
            <a:r>
              <a:rPr dirty="0" sz="1600" spc="-315">
                <a:latin typeface="Arial"/>
                <a:cs typeface="Arial"/>
              </a:rPr>
              <a:t>Remind </a:t>
            </a:r>
            <a:r>
              <a:rPr dirty="0" sz="1600" spc="-335">
                <a:latin typeface="Arial"/>
                <a:cs typeface="Arial"/>
              </a:rPr>
              <a:t>me </a:t>
            </a:r>
            <a:r>
              <a:rPr dirty="0" sz="1600" spc="-290">
                <a:latin typeface="Arial"/>
                <a:cs typeface="Arial"/>
              </a:rPr>
              <a:t>again </a:t>
            </a:r>
            <a:r>
              <a:rPr dirty="0" sz="1600" spc="-245">
                <a:latin typeface="Arial"/>
                <a:cs typeface="Arial"/>
              </a:rPr>
              <a:t>tomorrow </a:t>
            </a:r>
            <a:r>
              <a:rPr dirty="0" sz="1600" spc="-260">
                <a:latin typeface="Arial"/>
                <a:cs typeface="Arial"/>
              </a:rPr>
              <a:t>morning, </a:t>
            </a:r>
            <a:r>
              <a:rPr dirty="0" sz="1600" spc="-285">
                <a:latin typeface="Arial"/>
                <a:cs typeface="Arial"/>
              </a:rPr>
              <a:t>and </a:t>
            </a:r>
            <a:r>
              <a:rPr dirty="0" sz="1600" spc="-100">
                <a:latin typeface="Arial"/>
                <a:cs typeface="Arial"/>
              </a:rPr>
              <a:t>I'll </a:t>
            </a:r>
            <a:r>
              <a:rPr dirty="0" sz="1600" spc="-215">
                <a:latin typeface="Arial"/>
                <a:cs typeface="Arial"/>
              </a:rPr>
              <a:t>help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225">
                <a:latin typeface="Arial"/>
                <a:cs typeface="Arial"/>
              </a:rPr>
              <a:t>afternoon."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"Do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75">
                <a:latin typeface="Arial"/>
                <a:cs typeface="Arial"/>
              </a:rPr>
              <a:t>need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15">
                <a:latin typeface="Arial"/>
                <a:cs typeface="Arial"/>
              </a:rPr>
              <a:t>see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04">
                <a:latin typeface="Arial"/>
                <a:cs typeface="Arial"/>
              </a:rPr>
              <a:t>project</a:t>
            </a:r>
            <a:r>
              <a:rPr dirty="0" sz="1600" spc="-265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first?"</a:t>
            </a:r>
            <a:endParaRPr sz="1600">
              <a:latin typeface="Arial"/>
              <a:cs typeface="Arial"/>
            </a:endParaRPr>
          </a:p>
          <a:p>
            <a:pPr marL="12700" marR="4172585">
              <a:lnSpc>
                <a:spcPct val="117500"/>
              </a:lnSpc>
              <a:spcBef>
                <a:spcPts val="1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05">
                <a:latin typeface="Arial"/>
                <a:cs typeface="Arial"/>
              </a:rPr>
              <a:t>"Yeah. </a:t>
            </a:r>
            <a:r>
              <a:rPr dirty="0" sz="1600" spc="-265">
                <a:latin typeface="Arial"/>
                <a:cs typeface="Arial"/>
              </a:rPr>
              <a:t>That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215">
                <a:latin typeface="Arial"/>
                <a:cs typeface="Arial"/>
              </a:rPr>
              <a:t>help."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130">
                <a:latin typeface="Arial"/>
                <a:cs typeface="Arial"/>
              </a:rPr>
              <a:t>"I'll </a:t>
            </a:r>
            <a:r>
              <a:rPr dirty="0" sz="1600" spc="-180">
                <a:latin typeface="Arial"/>
                <a:cs typeface="Arial"/>
              </a:rPr>
              <a:t>print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copy."</a:t>
            </a:r>
            <a:endParaRPr sz="1600">
              <a:latin typeface="Arial"/>
              <a:cs typeface="Arial"/>
            </a:endParaRPr>
          </a:p>
          <a:p>
            <a:pPr marL="12700" marR="3672840">
              <a:lnSpc>
                <a:spcPct val="118100"/>
              </a:lnSpc>
            </a:pPr>
            <a:r>
              <a:rPr dirty="0" sz="1600" spc="-325">
                <a:latin typeface="Arial"/>
                <a:cs typeface="Arial"/>
              </a:rPr>
              <a:t>B: "Make </a:t>
            </a:r>
            <a:r>
              <a:rPr dirty="0" sz="1600" spc="-275">
                <a:latin typeface="Arial"/>
                <a:cs typeface="Arial"/>
              </a:rPr>
              <a:t>sure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40">
                <a:latin typeface="Arial"/>
                <a:cs typeface="Arial"/>
              </a:rPr>
              <a:t>drop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165">
                <a:latin typeface="Arial"/>
                <a:cs typeface="Arial"/>
              </a:rPr>
              <a:t>off </a:t>
            </a:r>
            <a:r>
              <a:rPr dirty="0" sz="1600" spc="-220">
                <a:latin typeface="Arial"/>
                <a:cs typeface="Arial"/>
              </a:rPr>
              <a:t>early."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"No </a:t>
            </a:r>
            <a:r>
              <a:rPr dirty="0" sz="1600" spc="-229">
                <a:latin typeface="Arial"/>
                <a:cs typeface="Arial"/>
              </a:rPr>
              <a:t>problem.</a:t>
            </a:r>
            <a:r>
              <a:rPr dirty="0" sz="1600" spc="-20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Thanks."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93852"/>
            <a:ext cx="199008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28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Activity: </a:t>
            </a:r>
            <a:r>
              <a:rPr dirty="0" u="sng" sz="1800" spc="-33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r>
              <a:rPr dirty="0" u="sng" sz="1800" spc="-32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4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games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048995" y="1383403"/>
            <a:ext cx="3872865" cy="3872865"/>
            <a:chOff x="2048995" y="1383403"/>
            <a:chExt cx="3872865" cy="3872865"/>
          </a:xfrm>
        </p:grpSpPr>
        <p:sp>
          <p:nvSpPr>
            <p:cNvPr id="4" name="object 4"/>
            <p:cNvSpPr/>
            <p:nvPr/>
          </p:nvSpPr>
          <p:spPr>
            <a:xfrm>
              <a:off x="2048995" y="1383403"/>
              <a:ext cx="3872752" cy="387275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997835" y="2081530"/>
              <a:ext cx="2200275" cy="275590"/>
            </a:xfrm>
            <a:custGeom>
              <a:avLst/>
              <a:gdLst/>
              <a:ahLst/>
              <a:cxnLst/>
              <a:rect l="l" t="t" r="r" b="b"/>
              <a:pathLst>
                <a:path w="2200275" h="275589">
                  <a:moveTo>
                    <a:pt x="0" y="45847"/>
                  </a:moveTo>
                  <a:lnTo>
                    <a:pt x="3611" y="28021"/>
                  </a:lnTo>
                  <a:lnTo>
                    <a:pt x="13461" y="13446"/>
                  </a:lnTo>
                  <a:lnTo>
                    <a:pt x="28074" y="3609"/>
                  </a:lnTo>
                  <a:lnTo>
                    <a:pt x="45973" y="0"/>
                  </a:lnTo>
                  <a:lnTo>
                    <a:pt x="2154301" y="0"/>
                  </a:lnTo>
                  <a:lnTo>
                    <a:pt x="2172200" y="3609"/>
                  </a:lnTo>
                  <a:lnTo>
                    <a:pt x="2186813" y="13446"/>
                  </a:lnTo>
                  <a:lnTo>
                    <a:pt x="2196663" y="28021"/>
                  </a:lnTo>
                  <a:lnTo>
                    <a:pt x="2200275" y="45847"/>
                  </a:lnTo>
                  <a:lnTo>
                    <a:pt x="2200275" y="229616"/>
                  </a:lnTo>
                  <a:lnTo>
                    <a:pt x="2196663" y="247515"/>
                  </a:lnTo>
                  <a:lnTo>
                    <a:pt x="2186813" y="262127"/>
                  </a:lnTo>
                  <a:lnTo>
                    <a:pt x="2172200" y="271978"/>
                  </a:lnTo>
                  <a:lnTo>
                    <a:pt x="2154301" y="275590"/>
                  </a:lnTo>
                  <a:lnTo>
                    <a:pt x="45973" y="275590"/>
                  </a:lnTo>
                  <a:lnTo>
                    <a:pt x="28074" y="271978"/>
                  </a:lnTo>
                  <a:lnTo>
                    <a:pt x="13462" y="262128"/>
                  </a:lnTo>
                  <a:lnTo>
                    <a:pt x="3611" y="247515"/>
                  </a:lnTo>
                  <a:lnTo>
                    <a:pt x="0" y="229616"/>
                  </a:lnTo>
                  <a:lnTo>
                    <a:pt x="0" y="45847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1069020" y="5654580"/>
            <a:ext cx="5790524" cy="21225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3586098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2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28140" y="4017390"/>
            <a:ext cx="5488940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845"/>
              <a:t>AT </a:t>
            </a:r>
            <a:r>
              <a:rPr dirty="0" spc="-2000"/>
              <a:t>THE</a:t>
            </a:r>
            <a:r>
              <a:rPr dirty="0" spc="-1914"/>
              <a:t> </a:t>
            </a:r>
            <a:r>
              <a:rPr dirty="0" spc="-2005"/>
              <a:t>MEETING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523504"/>
            <a:ext cx="6142355" cy="6330950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just" marL="2053589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3. </a:t>
            </a:r>
            <a:r>
              <a:rPr dirty="0" u="sng" sz="2000" spc="-3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At </a:t>
            </a:r>
            <a:r>
              <a:rPr dirty="0" u="sng" sz="20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dirty="0" u="sng" sz="2000" spc="-1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36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meeting</a:t>
            </a:r>
            <a:endParaRPr sz="2000">
              <a:latin typeface="Arial"/>
              <a:cs typeface="Arial"/>
            </a:endParaRPr>
          </a:p>
          <a:p>
            <a:pPr algn="just" marL="12700" marR="4398645" indent="228600">
              <a:lnSpc>
                <a:spcPts val="2750"/>
              </a:lnSpc>
              <a:spcBef>
                <a:spcPts val="65"/>
              </a:spcBef>
              <a:buAutoNum type="arabicPeriod"/>
              <a:tabLst>
                <a:tab pos="469900" algn="l"/>
              </a:tabLst>
            </a:pP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 </a:t>
            </a:r>
            <a:r>
              <a:rPr dirty="0" u="sng" sz="18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3: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dirty="0" u="sng" sz="1800" spc="-1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2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meeting</a:t>
            </a:r>
            <a:endParaRPr sz="1800">
              <a:latin typeface="Arial"/>
              <a:cs typeface="Arial"/>
            </a:endParaRPr>
          </a:p>
          <a:p>
            <a:pPr algn="just" marL="469265">
              <a:lnSpc>
                <a:spcPct val="100000"/>
              </a:lnSpc>
              <a:spcBef>
                <a:spcPts val="200"/>
              </a:spcBef>
            </a:pP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80">
                <a:latin typeface="Arial"/>
                <a:cs typeface="Arial"/>
              </a:rPr>
              <a:t>Saturday </a:t>
            </a:r>
            <a:r>
              <a:rPr dirty="0" sz="1600" spc="-270">
                <a:latin typeface="Arial"/>
                <a:cs typeface="Arial"/>
              </a:rPr>
              <a:t>morning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65" b="1">
                <a:solidFill>
                  <a:srgbClr val="FF0000"/>
                </a:solidFill>
                <a:latin typeface="Arial"/>
                <a:cs typeface="Arial"/>
              </a:rPr>
              <a:t>sky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dark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60">
                <a:latin typeface="Arial"/>
                <a:cs typeface="Arial"/>
              </a:rPr>
              <a:t>covered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29">
                <a:latin typeface="Arial"/>
                <a:cs typeface="Arial"/>
              </a:rPr>
              <a:t>clouds. </a:t>
            </a:r>
            <a:r>
              <a:rPr dirty="0" sz="1600" spc="-320">
                <a:latin typeface="Arial"/>
                <a:cs typeface="Arial"/>
              </a:rPr>
              <a:t>The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weather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had</a:t>
            </a:r>
            <a:endParaRPr sz="1600">
              <a:latin typeface="Arial"/>
              <a:cs typeface="Arial"/>
            </a:endParaRPr>
          </a:p>
          <a:p>
            <a:pPr algn="just" marL="12700" marR="5715">
              <a:lnSpc>
                <a:spcPct val="117900"/>
              </a:lnSpc>
              <a:spcBef>
                <a:spcPts val="5"/>
              </a:spcBef>
            </a:pP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45">
                <a:latin typeface="Arial"/>
                <a:cs typeface="Arial"/>
              </a:rPr>
              <a:t>same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80">
                <a:latin typeface="Arial"/>
                <a:cs typeface="Arial"/>
              </a:rPr>
              <a:t>days. Mr. </a:t>
            </a:r>
            <a:r>
              <a:rPr dirty="0" sz="1600" spc="-270">
                <a:latin typeface="Arial"/>
                <a:cs typeface="Arial"/>
              </a:rPr>
              <a:t>Ivan </a:t>
            </a:r>
            <a:r>
              <a:rPr dirty="0" sz="1600" spc="-285">
                <a:latin typeface="Arial"/>
                <a:cs typeface="Arial"/>
              </a:rPr>
              <a:t>had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scheduled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0">
                <a:latin typeface="Arial"/>
                <a:cs typeface="Arial"/>
              </a:rPr>
              <a:t>meeting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50">
                <a:latin typeface="Arial"/>
                <a:cs typeface="Arial"/>
              </a:rPr>
              <a:t>his </a:t>
            </a:r>
            <a:r>
              <a:rPr dirty="0" sz="1600" spc="-200">
                <a:latin typeface="Arial"/>
                <a:cs typeface="Arial"/>
              </a:rPr>
              <a:t>office staff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25">
                <a:latin typeface="Arial"/>
                <a:cs typeface="Arial"/>
              </a:rPr>
              <a:t>afternoon.  </a:t>
            </a:r>
            <a:r>
              <a:rPr dirty="0" sz="1600" spc="-315">
                <a:latin typeface="Arial"/>
                <a:cs typeface="Arial"/>
              </a:rPr>
              <a:t>The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secretary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85">
                <a:latin typeface="Arial"/>
                <a:cs typeface="Arial"/>
              </a:rPr>
              <a:t>supposed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prepare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financial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report</a:t>
            </a:r>
            <a:r>
              <a:rPr dirty="0" sz="1600" spc="-235">
                <a:latin typeface="Arial"/>
                <a:cs typeface="Arial"/>
              </a:rPr>
              <a:t>.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229">
                <a:latin typeface="Arial"/>
                <a:cs typeface="Arial"/>
              </a:rPr>
              <a:t>looked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wristwatch</a:t>
            </a:r>
            <a:r>
              <a:rPr dirty="0" sz="1600" spc="-290">
                <a:latin typeface="Arial"/>
                <a:cs typeface="Arial"/>
              </a:rPr>
              <a:t>, </a:t>
            </a:r>
            <a:r>
              <a:rPr dirty="0" sz="1600" spc="-305">
                <a:latin typeface="Arial"/>
                <a:cs typeface="Arial"/>
              </a:rPr>
              <a:t>she 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realised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almost </a:t>
            </a:r>
            <a:r>
              <a:rPr dirty="0" sz="1600" spc="-315">
                <a:latin typeface="Arial"/>
                <a:cs typeface="Arial"/>
              </a:rPr>
              <a:t>2 </a:t>
            </a:r>
            <a:r>
              <a:rPr dirty="0" sz="1600" spc="-195">
                <a:latin typeface="Arial"/>
                <a:cs typeface="Arial"/>
              </a:rPr>
              <a:t>o’clock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afternoon </a:t>
            </a:r>
            <a:r>
              <a:rPr dirty="0" sz="1600" spc="-160">
                <a:latin typeface="Arial"/>
                <a:cs typeface="Arial"/>
              </a:rPr>
              <a:t>“I'm </a:t>
            </a:r>
            <a:r>
              <a:rPr dirty="0" sz="1600" spc="-200">
                <a:latin typeface="Arial"/>
                <a:cs typeface="Arial"/>
              </a:rPr>
              <a:t>late!"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4">
                <a:latin typeface="Arial"/>
                <a:cs typeface="Arial"/>
              </a:rPr>
              <a:t>secretary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shouted</a:t>
            </a:r>
            <a:r>
              <a:rPr dirty="0" sz="1600" spc="-280">
                <a:latin typeface="Arial"/>
                <a:cs typeface="Arial"/>
              </a:rPr>
              <a:t>.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220">
                <a:latin typeface="Arial"/>
                <a:cs typeface="Arial"/>
              </a:rPr>
              <a:t>quickly  </a:t>
            </a:r>
            <a:r>
              <a:rPr dirty="0" sz="1600" spc="-240">
                <a:latin typeface="Arial"/>
                <a:cs typeface="Arial"/>
              </a:rPr>
              <a:t>got </a:t>
            </a:r>
            <a:r>
              <a:rPr dirty="0" sz="1600" spc="-235">
                <a:latin typeface="Arial"/>
                <a:cs typeface="Arial"/>
              </a:rPr>
              <a:t>up, </a:t>
            </a:r>
            <a:r>
              <a:rPr dirty="0" sz="1600" spc="-265">
                <a:latin typeface="Arial"/>
                <a:cs typeface="Arial"/>
              </a:rPr>
              <a:t>ran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bathroom </a:t>
            </a:r>
            <a:r>
              <a:rPr dirty="0" sz="1600" spc="-280">
                <a:latin typeface="Arial"/>
                <a:cs typeface="Arial"/>
              </a:rPr>
              <a:t>where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20">
                <a:latin typeface="Arial"/>
                <a:cs typeface="Arial"/>
              </a:rPr>
              <a:t>took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85">
                <a:latin typeface="Arial"/>
                <a:cs typeface="Arial"/>
              </a:rPr>
              <a:t>shower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70">
                <a:latin typeface="Arial"/>
                <a:cs typeface="Arial"/>
              </a:rPr>
              <a:t>brushed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195">
                <a:latin typeface="Arial"/>
                <a:cs typeface="Arial"/>
              </a:rPr>
              <a:t>teeth. </a:t>
            </a: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raining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cats 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and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330" b="1">
                <a:solidFill>
                  <a:srgbClr val="FF0000"/>
                </a:solidFill>
                <a:latin typeface="Arial"/>
                <a:cs typeface="Arial"/>
              </a:rPr>
              <a:t>dogs.</a:t>
            </a:r>
            <a:endParaRPr sz="1600">
              <a:latin typeface="Arial"/>
              <a:cs typeface="Arial"/>
            </a:endParaRPr>
          </a:p>
          <a:p>
            <a:pPr algn="just" marL="513715">
              <a:lnSpc>
                <a:spcPct val="100000"/>
              </a:lnSpc>
              <a:spcBef>
                <a:spcPts val="335"/>
              </a:spcBef>
            </a:pPr>
            <a:r>
              <a:rPr dirty="0" sz="1600" spc="-350">
                <a:latin typeface="Arial"/>
                <a:cs typeface="Arial"/>
              </a:rPr>
              <a:t>When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arrived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00">
                <a:latin typeface="Arial"/>
                <a:cs typeface="Arial"/>
              </a:rPr>
              <a:t>office,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20">
                <a:latin typeface="Arial"/>
                <a:cs typeface="Arial"/>
              </a:rPr>
              <a:t>quickly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grabbed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90">
                <a:latin typeface="Arial"/>
                <a:cs typeface="Arial"/>
              </a:rPr>
              <a:t>case.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265">
                <a:latin typeface="Arial"/>
                <a:cs typeface="Arial"/>
              </a:rPr>
              <a:t>walked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220">
                <a:latin typeface="Arial"/>
                <a:cs typeface="Arial"/>
              </a:rPr>
              <a:t>fast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28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endParaRPr sz="1600">
              <a:latin typeface="Arial"/>
              <a:cs typeface="Arial"/>
            </a:endParaRPr>
          </a:p>
          <a:p>
            <a:pPr algn="just" marL="12700" marR="5080">
              <a:lnSpc>
                <a:spcPct val="117800"/>
              </a:lnSpc>
              <a:spcBef>
                <a:spcPts val="10"/>
              </a:spcBef>
            </a:pP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main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entrance</a:t>
            </a:r>
            <a:r>
              <a:rPr dirty="0" sz="1600" spc="-260">
                <a:latin typeface="Arial"/>
                <a:cs typeface="Arial"/>
              </a:rPr>
              <a:t>,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headed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inside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building</a:t>
            </a:r>
            <a:r>
              <a:rPr dirty="0" sz="1600" spc="-254">
                <a:latin typeface="Arial"/>
                <a:cs typeface="Arial"/>
              </a:rPr>
              <a:t>. </a:t>
            </a:r>
            <a:r>
              <a:rPr dirty="0" sz="1600" spc="-345">
                <a:latin typeface="Arial"/>
                <a:cs typeface="Arial"/>
              </a:rPr>
              <a:t>One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receptionists </a:t>
            </a:r>
            <a:r>
              <a:rPr dirty="0" sz="1600" spc="-325">
                <a:latin typeface="Arial"/>
                <a:cs typeface="Arial"/>
              </a:rPr>
              <a:t>Miss </a:t>
            </a:r>
            <a:r>
              <a:rPr dirty="0" sz="1600" spc="-225">
                <a:latin typeface="Arial"/>
                <a:cs typeface="Arial"/>
              </a:rPr>
              <a:t>Hilaria,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225" b="1">
                <a:solidFill>
                  <a:srgbClr val="FF0000"/>
                </a:solidFill>
                <a:latin typeface="Arial"/>
                <a:cs typeface="Arial"/>
              </a:rPr>
              <a:t>front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desk,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50">
                <a:latin typeface="Arial"/>
                <a:cs typeface="Arial"/>
              </a:rPr>
              <a:t>saw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20">
                <a:latin typeface="Arial"/>
                <a:cs typeface="Arial"/>
              </a:rPr>
              <a:t>enter. </a:t>
            </a:r>
            <a:r>
              <a:rPr dirty="0" sz="1600" spc="-265">
                <a:latin typeface="Arial"/>
                <a:cs typeface="Arial"/>
              </a:rPr>
              <a:t>"You're </a:t>
            </a:r>
            <a:r>
              <a:rPr dirty="0" sz="1600" spc="-204" b="1">
                <a:solidFill>
                  <a:srgbClr val="FF0000"/>
                </a:solidFill>
                <a:latin typeface="Arial"/>
                <a:cs typeface="Arial"/>
              </a:rPr>
              <a:t>late</a:t>
            </a:r>
            <a:r>
              <a:rPr dirty="0" sz="1600" spc="-204">
                <a:latin typeface="Arial"/>
                <a:cs typeface="Arial"/>
              </a:rPr>
              <a:t>," </a:t>
            </a:r>
            <a:r>
              <a:rPr dirty="0" sz="1600" spc="-310">
                <a:latin typeface="Arial"/>
                <a:cs typeface="Arial"/>
              </a:rPr>
              <a:t>she  </a:t>
            </a:r>
            <a:r>
              <a:rPr dirty="0" sz="1600" spc="-155">
                <a:latin typeface="Arial"/>
                <a:cs typeface="Arial"/>
              </a:rPr>
              <a:t>told </a:t>
            </a:r>
            <a:r>
              <a:rPr dirty="0" sz="1600" spc="-240">
                <a:latin typeface="Arial"/>
                <a:cs typeface="Arial"/>
              </a:rPr>
              <a:t>her.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305" b="1">
                <a:solidFill>
                  <a:srgbClr val="FF0000"/>
                </a:solidFill>
                <a:latin typeface="Arial"/>
                <a:cs typeface="Arial"/>
              </a:rPr>
              <a:t>rushed </a:t>
            </a:r>
            <a:r>
              <a:rPr dirty="0" sz="1600" spc="-165">
                <a:latin typeface="Arial"/>
                <a:cs typeface="Arial"/>
              </a:rPr>
              <a:t>to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elevator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45">
                <a:latin typeface="Arial"/>
                <a:cs typeface="Arial"/>
              </a:rPr>
              <a:t>went  </a:t>
            </a:r>
            <a:r>
              <a:rPr dirty="0" sz="1600" spc="-260">
                <a:latin typeface="Arial"/>
                <a:cs typeface="Arial"/>
              </a:rPr>
              <a:t>up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75" b="1">
                <a:solidFill>
                  <a:srgbClr val="FF0000"/>
                </a:solidFill>
                <a:latin typeface="Arial"/>
                <a:cs typeface="Arial"/>
              </a:rPr>
              <a:t>fifth </a:t>
            </a:r>
            <a:r>
              <a:rPr dirty="0" sz="1600" spc="-215" b="1">
                <a:solidFill>
                  <a:srgbClr val="FF0000"/>
                </a:solidFill>
                <a:latin typeface="Arial"/>
                <a:cs typeface="Arial"/>
              </a:rPr>
              <a:t>floor</a:t>
            </a:r>
            <a:r>
              <a:rPr dirty="0" sz="1600" spc="-215">
                <a:latin typeface="Arial"/>
                <a:cs typeface="Arial"/>
              </a:rPr>
              <a:t>. </a:t>
            </a:r>
            <a:r>
              <a:rPr dirty="0" sz="1600" spc="-350">
                <a:latin typeface="Arial"/>
                <a:cs typeface="Arial"/>
              </a:rPr>
              <a:t>When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40">
                <a:latin typeface="Arial"/>
                <a:cs typeface="Arial"/>
              </a:rPr>
              <a:t>got </a:t>
            </a:r>
            <a:r>
              <a:rPr dirty="0" sz="1600" spc="-195">
                <a:latin typeface="Arial"/>
                <a:cs typeface="Arial"/>
              </a:rPr>
              <a:t>out,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305">
                <a:latin typeface="Arial"/>
                <a:cs typeface="Arial"/>
              </a:rPr>
              <a:t>boss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29">
                <a:latin typeface="Arial"/>
                <a:cs typeface="Arial"/>
              </a:rPr>
              <a:t>outside </a:t>
            </a:r>
            <a:r>
              <a:rPr dirty="0" sz="1600" spc="-240">
                <a:latin typeface="Arial"/>
                <a:cs typeface="Arial"/>
              </a:rPr>
              <a:t>waiting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0">
                <a:latin typeface="Arial"/>
                <a:cs typeface="Arial"/>
              </a:rPr>
              <a:t>her.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254">
                <a:latin typeface="Arial"/>
                <a:cs typeface="Arial"/>
              </a:rPr>
              <a:t>greeted </a:t>
            </a:r>
            <a:r>
              <a:rPr dirty="0" sz="1600" spc="-260">
                <a:latin typeface="Arial"/>
                <a:cs typeface="Arial"/>
              </a:rPr>
              <a:t>him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285">
                <a:latin typeface="Arial"/>
                <a:cs typeface="Arial"/>
              </a:rPr>
              <a:t>he  </a:t>
            </a:r>
            <a:r>
              <a:rPr dirty="0" sz="1600" spc="-155">
                <a:latin typeface="Arial"/>
                <a:cs typeface="Arial"/>
              </a:rPr>
              <a:t>didn’t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reply</a:t>
            </a:r>
            <a:r>
              <a:rPr dirty="0" sz="1600" spc="-235">
                <a:latin typeface="Arial"/>
                <a:cs typeface="Arial"/>
              </a:rPr>
              <a:t>. </a:t>
            </a:r>
            <a:r>
              <a:rPr dirty="0" sz="1600" spc="-280">
                <a:latin typeface="Arial"/>
                <a:cs typeface="Arial"/>
              </a:rPr>
              <a:t>Everybody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meeting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room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waiting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35">
                <a:latin typeface="Arial"/>
                <a:cs typeface="Arial"/>
              </a:rPr>
              <a:t>her. </a:t>
            </a:r>
            <a:r>
              <a:rPr dirty="0" sz="1600" spc="-390">
                <a:latin typeface="Arial"/>
                <a:cs typeface="Arial"/>
              </a:rPr>
              <a:t>As </a:t>
            </a:r>
            <a:r>
              <a:rPr dirty="0" sz="1600" spc="-285">
                <a:latin typeface="Arial"/>
                <a:cs typeface="Arial"/>
              </a:rPr>
              <a:t>soon  </a:t>
            </a:r>
            <a:r>
              <a:rPr dirty="0" sz="1600" spc="-350">
                <a:latin typeface="Arial"/>
                <a:cs typeface="Arial"/>
              </a:rPr>
              <a:t>as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35">
                <a:latin typeface="Arial"/>
                <a:cs typeface="Arial"/>
              </a:rPr>
              <a:t>arrived </a:t>
            </a:r>
            <a:r>
              <a:rPr dirty="0" sz="1600" spc="-310">
                <a:latin typeface="Arial"/>
                <a:cs typeface="Arial"/>
              </a:rPr>
              <a:t>she 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apologised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85">
                <a:latin typeface="Arial"/>
                <a:cs typeface="Arial"/>
              </a:rPr>
              <a:t>coming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180">
                <a:latin typeface="Arial"/>
                <a:cs typeface="Arial"/>
              </a:rPr>
              <a:t>late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meeting 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started</a:t>
            </a:r>
            <a:r>
              <a:rPr dirty="0" sz="1600" spc="-245">
                <a:latin typeface="Arial"/>
                <a:cs typeface="Arial"/>
              </a:rPr>
              <a:t>. </a:t>
            </a:r>
            <a:r>
              <a:rPr dirty="0" sz="1600" spc="-350">
                <a:latin typeface="Arial"/>
                <a:cs typeface="Arial"/>
              </a:rPr>
              <a:t>When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meeting 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ended</a:t>
            </a:r>
            <a:r>
              <a:rPr dirty="0" sz="1600" spc="-265">
                <a:latin typeface="Arial"/>
                <a:cs typeface="Arial"/>
              </a:rPr>
              <a:t>,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explained  </a:t>
            </a:r>
            <a:r>
              <a:rPr dirty="0" sz="1600" spc="-245">
                <a:latin typeface="Arial"/>
                <a:cs typeface="Arial"/>
              </a:rPr>
              <a:t>everything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305">
                <a:latin typeface="Arial"/>
                <a:cs typeface="Arial"/>
              </a:rPr>
              <a:t>boss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45">
                <a:latin typeface="Arial"/>
                <a:cs typeface="Arial"/>
              </a:rPr>
              <a:t>everything </a:t>
            </a:r>
            <a:r>
              <a:rPr dirty="0" sz="1600" spc="-350">
                <a:latin typeface="Arial"/>
                <a:cs typeface="Arial"/>
              </a:rPr>
              <a:t>was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fine.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story </a:t>
            </a:r>
            <a:r>
              <a:rPr dirty="0" sz="1600" spc="-315">
                <a:latin typeface="Arial"/>
                <a:cs typeface="Arial"/>
              </a:rPr>
              <a:t>3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70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1600" spc="-225">
                <a:latin typeface="Arial"/>
                <a:cs typeface="Arial"/>
              </a:rPr>
              <a:t>“The </a:t>
            </a:r>
            <a:r>
              <a:rPr dirty="0" sz="1600" spc="-220">
                <a:latin typeface="Arial"/>
                <a:cs typeface="Arial"/>
              </a:rPr>
              <a:t>meeting”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980"/>
              </a:spcBef>
              <a:buAutoNum type="arabicPeriod" startAt="3"/>
              <a:tabLst>
                <a:tab pos="4699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91895" y="7038721"/>
          <a:ext cx="6565265" cy="171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9660"/>
                <a:gridCol w="1708785"/>
                <a:gridCol w="1297304"/>
                <a:gridCol w="1367789"/>
                <a:gridCol w="1092835"/>
              </a:tblGrid>
              <a:tr h="272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39649">
                <a:tc>
                  <a:txBody>
                    <a:bodyPr/>
                    <a:lstStyle/>
                    <a:p>
                      <a:pPr algn="ctr" marL="635">
                        <a:lnSpc>
                          <a:spcPts val="1495"/>
                        </a:lnSpc>
                      </a:pPr>
                      <a:r>
                        <a:rPr dirty="0" sz="1400" spc="-310">
                          <a:latin typeface="Arial"/>
                          <a:cs typeface="Arial"/>
                        </a:rPr>
                        <a:t>Sky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5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Financial</a:t>
                      </a:r>
                      <a:r>
                        <a:rPr dirty="0" sz="14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80">
                          <a:latin typeface="Arial"/>
                          <a:cs typeface="Arial"/>
                        </a:rPr>
                        <a:t>report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5"/>
                        </a:lnSpc>
                      </a:pPr>
                      <a:r>
                        <a:rPr dirty="0" sz="1400" spc="-220">
                          <a:latin typeface="Arial"/>
                          <a:cs typeface="Arial"/>
                        </a:rPr>
                        <a:t>Arrived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5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Front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60">
                          <a:latin typeface="Arial"/>
                          <a:cs typeface="Arial"/>
                        </a:rPr>
                        <a:t>desk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5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Waiting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85">
                          <a:latin typeface="Arial"/>
                          <a:cs typeface="Arial"/>
                        </a:rPr>
                        <a:t>Dark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29">
                          <a:latin typeface="Arial"/>
                          <a:cs typeface="Arial"/>
                        </a:rPr>
                        <a:t>Wristwatch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65">
                          <a:latin typeface="Arial"/>
                          <a:cs typeface="Arial"/>
                        </a:rPr>
                        <a:t>Grabbed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25">
                          <a:latin typeface="Arial"/>
                          <a:cs typeface="Arial"/>
                        </a:rPr>
                        <a:t>Late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29">
                          <a:latin typeface="Arial"/>
                          <a:cs typeface="Arial"/>
                        </a:rPr>
                        <a:t>Apologized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7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54">
                          <a:latin typeface="Arial"/>
                          <a:cs typeface="Arial"/>
                        </a:rPr>
                        <a:t>Weather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Realized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Main</a:t>
                      </a:r>
                      <a:r>
                        <a:rPr dirty="0" sz="1400" spc="-2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20">
                          <a:latin typeface="Arial"/>
                          <a:cs typeface="Arial"/>
                        </a:rPr>
                        <a:t>entrance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35">
                          <a:latin typeface="Arial"/>
                          <a:cs typeface="Arial"/>
                        </a:rPr>
                        <a:t>rushed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Started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Scheduled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20">
                          <a:latin typeface="Arial"/>
                          <a:cs typeface="Arial"/>
                        </a:rPr>
                        <a:t>Almost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75">
                          <a:latin typeface="Arial"/>
                          <a:cs typeface="Arial"/>
                        </a:rPr>
                        <a:t>Headed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10">
                          <a:latin typeface="Arial"/>
                          <a:cs typeface="Arial"/>
                        </a:rPr>
                        <a:t>inside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Elevator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35">
                          <a:latin typeface="Arial"/>
                          <a:cs typeface="Arial"/>
                        </a:rPr>
                        <a:t>ended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20">
                          <a:latin typeface="Arial"/>
                          <a:cs typeface="Arial"/>
                        </a:rPr>
                        <a:t>secretary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Shouted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Building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75">
                          <a:latin typeface="Arial"/>
                          <a:cs typeface="Arial"/>
                        </a:rPr>
                        <a:t>Fifth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55">
                          <a:latin typeface="Arial"/>
                          <a:cs typeface="Arial"/>
                        </a:rPr>
                        <a:t>floor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explained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25">
                          <a:latin typeface="Arial"/>
                          <a:cs typeface="Arial"/>
                        </a:rPr>
                        <a:t>prepare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Raining </a:t>
                      </a:r>
                      <a:r>
                        <a:rPr dirty="0" sz="1400" spc="-225">
                          <a:latin typeface="Arial"/>
                          <a:cs typeface="Arial"/>
                        </a:rPr>
                        <a:t>cats </a:t>
                      </a:r>
                      <a:r>
                        <a:rPr dirty="0" sz="1400" spc="-254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400" spc="-229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75">
                          <a:latin typeface="Arial"/>
                          <a:cs typeface="Arial"/>
                        </a:rPr>
                        <a:t>dogs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95">
                          <a:latin typeface="Arial"/>
                          <a:cs typeface="Arial"/>
                        </a:rPr>
                        <a:t>receptionists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80">
                          <a:latin typeface="Arial"/>
                          <a:cs typeface="Arial"/>
                        </a:rPr>
                        <a:t>reply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719748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2295820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970952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3547406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4222537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798610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5472472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6048543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6723675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71853" y="729974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371853" y="7975261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993444" y="559384"/>
            <a:ext cx="5294630" cy="7722234"/>
          </a:xfrm>
          <a:prstGeom prst="rect">
            <a:avLst/>
          </a:prstGeom>
        </p:spPr>
        <p:txBody>
          <a:bodyPr wrap="square" lIns="0" tIns="45719" rIns="0" bIns="0" rtlCol="0" vert="horz">
            <a:spAutoFit/>
          </a:bodyPr>
          <a:lstStyle/>
          <a:p>
            <a:pPr marL="149225">
              <a:lnSpc>
                <a:spcPct val="100000"/>
              </a:lnSpc>
              <a:spcBef>
                <a:spcPts val="359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80" b="1">
                <a:latin typeface="Arial"/>
                <a:cs typeface="Arial"/>
              </a:rPr>
              <a:t>story </a:t>
            </a:r>
            <a:r>
              <a:rPr dirty="0" sz="1600" spc="-265" b="1">
                <a:latin typeface="Arial"/>
                <a:cs typeface="Arial"/>
              </a:rPr>
              <a:t>“The </a:t>
            </a:r>
            <a:r>
              <a:rPr dirty="0" sz="1600" spc="-275" b="1">
                <a:latin typeface="Arial"/>
                <a:cs typeface="Arial"/>
              </a:rPr>
              <a:t>meeting”</a:t>
            </a:r>
            <a:r>
              <a:rPr dirty="0" sz="1600" spc="-190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345"/>
              </a:spcBef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85">
                <a:latin typeface="Arial"/>
                <a:cs typeface="Arial"/>
              </a:rPr>
              <a:t>day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meeting?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425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meeting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320">
                <a:latin typeface="Arial"/>
                <a:cs typeface="Arial"/>
              </a:rPr>
              <a:t>Sunday</a:t>
            </a:r>
            <a:r>
              <a:rPr dirty="0" sz="1600" spc="-250">
                <a:latin typeface="Arial"/>
                <a:cs typeface="Arial"/>
              </a:rPr>
              <a:t> afternoon?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1450"/>
              </a:spcBef>
              <a:buAutoNum type="arabicPeriod"/>
              <a:tabLst>
                <a:tab pos="378460" algn="l"/>
              </a:tabLst>
            </a:pPr>
            <a:r>
              <a:rPr dirty="0" sz="1600" spc="-370">
                <a:latin typeface="Arial"/>
                <a:cs typeface="Arial"/>
              </a:rPr>
              <a:t>Who </a:t>
            </a:r>
            <a:r>
              <a:rPr dirty="0" sz="1600" spc="-254">
                <a:latin typeface="Arial"/>
                <a:cs typeface="Arial"/>
              </a:rPr>
              <a:t>scheduled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meeting?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425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weather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345">
                <a:latin typeface="Arial"/>
                <a:cs typeface="Arial"/>
              </a:rPr>
              <a:t>same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325">
                <a:latin typeface="Arial"/>
                <a:cs typeface="Arial"/>
              </a:rPr>
              <a:t>days?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1445"/>
              </a:spcBef>
              <a:buAutoNum type="arabicPeriod"/>
              <a:tabLst>
                <a:tab pos="378460" algn="l"/>
              </a:tabLst>
            </a:pPr>
            <a:r>
              <a:rPr dirty="0" sz="1600" spc="-425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secretary </a:t>
            </a:r>
            <a:r>
              <a:rPr dirty="0" sz="1600" spc="-285">
                <a:latin typeface="Arial"/>
                <a:cs typeface="Arial"/>
              </a:rPr>
              <a:t>supposed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60">
                <a:latin typeface="Arial"/>
                <a:cs typeface="Arial"/>
              </a:rPr>
              <a:t>prepare</a:t>
            </a:r>
            <a:r>
              <a:rPr dirty="0" sz="1600" spc="-19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lunch?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85">
                <a:latin typeface="Arial"/>
                <a:cs typeface="Arial"/>
              </a:rPr>
              <a:t>supposed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60">
                <a:latin typeface="Arial"/>
                <a:cs typeface="Arial"/>
              </a:rPr>
              <a:t>prepare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15">
                <a:latin typeface="Arial"/>
                <a:cs typeface="Arial"/>
              </a:rPr>
              <a:t>financial</a:t>
            </a:r>
            <a:r>
              <a:rPr dirty="0" sz="1600" spc="-85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report?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1455"/>
              </a:spcBef>
              <a:buAutoNum type="arabicPeriod"/>
              <a:tabLst>
                <a:tab pos="378460" algn="l"/>
              </a:tabLst>
            </a:pPr>
            <a:r>
              <a:rPr dirty="0" sz="1600" spc="-370">
                <a:latin typeface="Arial"/>
                <a:cs typeface="Arial"/>
              </a:rPr>
              <a:t>Who </a:t>
            </a:r>
            <a:r>
              <a:rPr dirty="0" sz="1600" spc="-235">
                <a:latin typeface="Arial"/>
                <a:cs typeface="Arial"/>
              </a:rPr>
              <a:t>looked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50">
                <a:latin typeface="Arial"/>
                <a:cs typeface="Arial"/>
              </a:rPr>
              <a:t>her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wristwatch?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40">
                <a:latin typeface="Arial"/>
                <a:cs typeface="Arial"/>
              </a:rPr>
              <a:t>got </a:t>
            </a:r>
            <a:r>
              <a:rPr dirty="0" sz="1600" spc="-260">
                <a:latin typeface="Arial"/>
                <a:cs typeface="Arial"/>
              </a:rPr>
              <a:t>up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65">
                <a:latin typeface="Arial"/>
                <a:cs typeface="Arial"/>
              </a:rPr>
              <a:t>ran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bathroom?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1455"/>
              </a:spcBef>
              <a:buAutoNum type="arabicPeriod"/>
              <a:tabLst>
                <a:tab pos="378460" algn="l"/>
              </a:tabLst>
            </a:pPr>
            <a:r>
              <a:rPr dirty="0" sz="1600" spc="-425">
                <a:latin typeface="Arial"/>
                <a:cs typeface="Arial"/>
              </a:rPr>
              <a:t>Was </a:t>
            </a:r>
            <a:r>
              <a:rPr dirty="0" sz="1600" spc="-100">
                <a:latin typeface="Arial"/>
                <a:cs typeface="Arial"/>
              </a:rPr>
              <a:t>it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raining?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35">
                <a:latin typeface="Arial"/>
                <a:cs typeface="Arial"/>
              </a:rPr>
              <a:t>arrived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office?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1445"/>
              </a:spcBef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75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receptionist?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70">
                <a:latin typeface="Arial"/>
                <a:cs typeface="Arial"/>
              </a:rPr>
              <a:t>Who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80">
                <a:latin typeface="Arial"/>
                <a:cs typeface="Arial"/>
              </a:rPr>
              <a:t>front</a:t>
            </a:r>
            <a:r>
              <a:rPr dirty="0" sz="1600" spc="-270">
                <a:latin typeface="Arial"/>
                <a:cs typeface="Arial"/>
              </a:rPr>
              <a:t> </a:t>
            </a:r>
            <a:r>
              <a:rPr dirty="0" sz="1600" spc="-325">
                <a:latin typeface="Arial"/>
                <a:cs typeface="Arial"/>
              </a:rPr>
              <a:t>desk?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371853" y="8551333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33008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709081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384212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02004" y="596900"/>
            <a:ext cx="3850004" cy="6167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95"/>
              </a:spcBef>
              <a:buAutoNum type="arabicPeriod" startAt="13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350">
                <a:latin typeface="Arial"/>
                <a:cs typeface="Arial"/>
              </a:rPr>
              <a:t>was</a:t>
            </a:r>
            <a:r>
              <a:rPr dirty="0" sz="1600" spc="-26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late?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AutoNum type="arabicPeriod" startAt="13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13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meeting </a:t>
            </a:r>
            <a:r>
              <a:rPr dirty="0" sz="1600" spc="-240">
                <a:latin typeface="Arial"/>
                <a:cs typeface="Arial"/>
              </a:rPr>
              <a:t>waiting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2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secretary?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arabicPeriod" startAt="13"/>
            </a:pPr>
            <a:endParaRPr sz="17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1450"/>
              </a:spcBef>
              <a:buAutoNum type="arabicPeriod" startAt="13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secretary apologize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85">
                <a:latin typeface="Arial"/>
                <a:cs typeface="Arial"/>
              </a:rPr>
              <a:t>coming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late?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101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1600" spc="-3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Conversation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Hello </a:t>
            </a:r>
            <a:r>
              <a:rPr dirty="0" sz="1600" spc="-295">
                <a:latin typeface="Arial"/>
                <a:cs typeface="Arial"/>
              </a:rPr>
              <a:t>Jane, </a:t>
            </a:r>
            <a:r>
              <a:rPr dirty="0" sz="1600" spc="-290">
                <a:latin typeface="Arial"/>
                <a:cs typeface="Arial"/>
              </a:rPr>
              <a:t>how </a:t>
            </a:r>
            <a:r>
              <a:rPr dirty="0" sz="1600" spc="-275">
                <a:latin typeface="Arial"/>
                <a:cs typeface="Arial"/>
              </a:rPr>
              <a:t>are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you?</a:t>
            </a:r>
            <a:endParaRPr sz="1600">
              <a:latin typeface="Arial"/>
              <a:cs typeface="Arial"/>
            </a:endParaRPr>
          </a:p>
          <a:p>
            <a:pPr marL="12700" marR="1509395">
              <a:lnSpc>
                <a:spcPts val="2270"/>
              </a:lnSpc>
              <a:spcBef>
                <a:spcPts val="120"/>
              </a:spcBef>
            </a:pPr>
            <a:r>
              <a:rPr dirty="0" sz="1600" spc="-330">
                <a:latin typeface="Arial"/>
                <a:cs typeface="Arial"/>
              </a:rPr>
              <a:t>B: </a:t>
            </a:r>
            <a:r>
              <a:rPr dirty="0" sz="1600" spc="-405">
                <a:latin typeface="Arial"/>
                <a:cs typeface="Arial"/>
              </a:rPr>
              <a:t>Am </a:t>
            </a:r>
            <a:r>
              <a:rPr dirty="0" sz="1600" spc="-204">
                <a:latin typeface="Arial"/>
                <a:cs typeface="Arial"/>
              </a:rPr>
              <a:t>fine </a:t>
            </a:r>
            <a:r>
              <a:rPr dirty="0" sz="1600" spc="-250">
                <a:latin typeface="Arial"/>
                <a:cs typeface="Arial"/>
              </a:rPr>
              <a:t>Peter, </a:t>
            </a:r>
            <a:r>
              <a:rPr dirty="0" sz="1600" spc="-290">
                <a:latin typeface="Arial"/>
                <a:cs typeface="Arial"/>
              </a:rPr>
              <a:t>how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70">
                <a:latin typeface="Arial"/>
                <a:cs typeface="Arial"/>
              </a:rPr>
              <a:t>morning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"I </a:t>
            </a:r>
            <a:r>
              <a:rPr dirty="0" sz="1600" spc="-215">
                <a:latin typeface="Arial"/>
                <a:cs typeface="Arial"/>
              </a:rPr>
              <a:t>can't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00">
                <a:latin typeface="Arial"/>
                <a:cs typeface="Arial"/>
              </a:rPr>
              <a:t>printer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work."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600" spc="-325">
                <a:latin typeface="Arial"/>
                <a:cs typeface="Arial"/>
              </a:rPr>
              <a:t>B:   </a:t>
            </a:r>
            <a:r>
              <a:rPr dirty="0" sz="1600" spc="-275">
                <a:latin typeface="Arial"/>
                <a:cs typeface="Arial"/>
              </a:rPr>
              <a:t>"Did  </a:t>
            </a:r>
            <a:r>
              <a:rPr dirty="0" sz="1600" spc="-265">
                <a:latin typeface="Arial"/>
                <a:cs typeface="Arial"/>
              </a:rPr>
              <a:t>you  </a:t>
            </a:r>
            <a:r>
              <a:rPr dirty="0" sz="1600" spc="-280">
                <a:latin typeface="Arial"/>
                <a:cs typeface="Arial"/>
              </a:rPr>
              <a:t>check 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15">
                <a:latin typeface="Arial"/>
                <a:cs typeface="Arial"/>
              </a:rPr>
              <a:t>see   </a:t>
            </a:r>
            <a:r>
              <a:rPr dirty="0" sz="1600" spc="-125">
                <a:latin typeface="Arial"/>
                <a:cs typeface="Arial"/>
              </a:rPr>
              <a:t>if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45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paper?"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10">
                <a:latin typeface="Arial"/>
                <a:cs typeface="Arial"/>
              </a:rPr>
              <a:t>A: 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"Yeah.  </a:t>
            </a:r>
            <a:r>
              <a:rPr dirty="0" sz="1600" spc="-254">
                <a:latin typeface="Arial"/>
                <a:cs typeface="Arial"/>
              </a:rPr>
              <a:t>That's 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70">
                <a:latin typeface="Arial"/>
                <a:cs typeface="Arial"/>
              </a:rPr>
              <a:t>first </a:t>
            </a:r>
            <a:r>
              <a:rPr dirty="0" sz="1600" spc="-229">
                <a:latin typeface="Arial"/>
                <a:cs typeface="Arial"/>
              </a:rPr>
              <a:t>thing  </a:t>
            </a:r>
            <a:r>
              <a:rPr dirty="0" sz="1600" spc="-210">
                <a:latin typeface="Arial"/>
                <a:cs typeface="Arial"/>
              </a:rPr>
              <a:t>I</a:t>
            </a:r>
            <a:r>
              <a:rPr dirty="0" sz="1600" spc="-1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checked."</a:t>
            </a:r>
            <a:endParaRPr sz="1600">
              <a:latin typeface="Arial"/>
              <a:cs typeface="Arial"/>
            </a:endParaRPr>
          </a:p>
          <a:p>
            <a:pPr marL="12700" marR="87630">
              <a:lnSpc>
                <a:spcPts val="2270"/>
              </a:lnSpc>
              <a:spcBef>
                <a:spcPts val="12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25">
                <a:latin typeface="Arial"/>
                <a:cs typeface="Arial"/>
              </a:rPr>
              <a:t>"I </a:t>
            </a:r>
            <a:r>
              <a:rPr dirty="0" sz="1600" spc="-195">
                <a:latin typeface="Arial"/>
                <a:cs typeface="Arial"/>
              </a:rPr>
              <a:t>don't </a:t>
            </a:r>
            <a:r>
              <a:rPr dirty="0" sz="1600" spc="-295">
                <a:latin typeface="Arial"/>
                <a:cs typeface="Arial"/>
              </a:rPr>
              <a:t>know </a:t>
            </a:r>
            <a:r>
              <a:rPr dirty="0" sz="1600" spc="-215">
                <a:latin typeface="Arial"/>
                <a:cs typeface="Arial"/>
              </a:rPr>
              <a:t>then. </a:t>
            </a:r>
            <a:r>
              <a:rPr dirty="0" sz="1600" spc="-335">
                <a:latin typeface="Arial"/>
                <a:cs typeface="Arial"/>
              </a:rPr>
              <a:t>You </a:t>
            </a:r>
            <a:r>
              <a:rPr dirty="0" sz="1600" spc="-250">
                <a:latin typeface="Arial"/>
                <a:cs typeface="Arial"/>
              </a:rPr>
              <a:t>might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175">
                <a:latin typeface="Arial"/>
                <a:cs typeface="Arial"/>
              </a:rPr>
              <a:t>call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technician."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25">
                <a:latin typeface="Arial"/>
                <a:cs typeface="Arial"/>
              </a:rPr>
              <a:t>"How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54">
                <a:latin typeface="Arial"/>
                <a:cs typeface="Arial"/>
              </a:rPr>
              <a:t>do</a:t>
            </a:r>
            <a:r>
              <a:rPr dirty="0" sz="1600" spc="-32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that?"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60">
                <a:latin typeface="Arial"/>
                <a:cs typeface="Arial"/>
              </a:rPr>
              <a:t>"Just </a:t>
            </a:r>
            <a:r>
              <a:rPr dirty="0" sz="1600" spc="-110">
                <a:latin typeface="Arial"/>
                <a:cs typeface="Arial"/>
              </a:rPr>
              <a:t>tell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5">
                <a:latin typeface="Arial"/>
                <a:cs typeface="Arial"/>
              </a:rPr>
              <a:t>admin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40">
                <a:latin typeface="Arial"/>
                <a:cs typeface="Arial"/>
              </a:rPr>
              <a:t>should </a:t>
            </a:r>
            <a:r>
              <a:rPr dirty="0" sz="1600" spc="-250">
                <a:latin typeface="Arial"/>
                <a:cs typeface="Arial"/>
              </a:rPr>
              <a:t>take </a:t>
            </a:r>
            <a:r>
              <a:rPr dirty="0" sz="1600" spc="-280">
                <a:latin typeface="Arial"/>
                <a:cs typeface="Arial"/>
              </a:rPr>
              <a:t>care </a:t>
            </a:r>
            <a:r>
              <a:rPr dirty="0" sz="1600" spc="-195">
                <a:latin typeface="Arial"/>
                <a:cs typeface="Arial"/>
              </a:rPr>
              <a:t>of</a:t>
            </a:r>
            <a:r>
              <a:rPr dirty="0" sz="1600" spc="10">
                <a:latin typeface="Arial"/>
                <a:cs typeface="Arial"/>
              </a:rPr>
              <a:t> </a:t>
            </a:r>
            <a:r>
              <a:rPr dirty="0" sz="1600" spc="-155">
                <a:latin typeface="Arial"/>
                <a:cs typeface="Arial"/>
              </a:rPr>
              <a:t>it."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"Is </a:t>
            </a:r>
            <a:r>
              <a:rPr dirty="0" sz="1600" spc="-220">
                <a:latin typeface="Arial"/>
                <a:cs typeface="Arial"/>
              </a:rPr>
              <a:t>there </a:t>
            </a:r>
            <a:r>
              <a:rPr dirty="0" sz="1600" spc="-245">
                <a:latin typeface="Arial"/>
                <a:cs typeface="Arial"/>
              </a:rPr>
              <a:t>another </a:t>
            </a:r>
            <a:r>
              <a:rPr dirty="0" sz="1600" spc="-200">
                <a:latin typeface="Arial"/>
                <a:cs typeface="Arial"/>
              </a:rPr>
              <a:t>printer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5">
                <a:latin typeface="Arial"/>
                <a:cs typeface="Arial"/>
              </a:rPr>
              <a:t>can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use?"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2270"/>
              </a:lnSpc>
              <a:spcBef>
                <a:spcPts val="12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05">
                <a:latin typeface="Arial"/>
                <a:cs typeface="Arial"/>
              </a:rPr>
              <a:t>"Yeah. </a:t>
            </a:r>
            <a:r>
              <a:rPr dirty="0" sz="1600" spc="-270">
                <a:latin typeface="Arial"/>
                <a:cs typeface="Arial"/>
              </a:rPr>
              <a:t>There's </a:t>
            </a:r>
            <a:r>
              <a:rPr dirty="0" sz="1600" spc="-275">
                <a:latin typeface="Arial"/>
                <a:cs typeface="Arial"/>
              </a:rPr>
              <a:t>one </a:t>
            </a:r>
            <a:r>
              <a:rPr dirty="0" sz="1600" spc="-290">
                <a:latin typeface="Arial"/>
                <a:cs typeface="Arial"/>
              </a:rPr>
              <a:t>down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70">
                <a:latin typeface="Arial"/>
                <a:cs typeface="Arial"/>
              </a:rPr>
              <a:t>hall </a:t>
            </a:r>
            <a:r>
              <a:rPr dirty="0" sz="1600" spc="-229">
                <a:latin typeface="Arial"/>
                <a:cs typeface="Arial"/>
              </a:rPr>
              <a:t>next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0">
                <a:latin typeface="Arial"/>
                <a:cs typeface="Arial"/>
              </a:rPr>
              <a:t>supply </a:t>
            </a:r>
            <a:r>
              <a:rPr dirty="0" sz="1600" spc="-250">
                <a:latin typeface="Arial"/>
                <a:cs typeface="Arial"/>
              </a:rPr>
              <a:t>room."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25">
                <a:latin typeface="Arial"/>
                <a:cs typeface="Arial"/>
              </a:rPr>
              <a:t>"Oh </a:t>
            </a:r>
            <a:r>
              <a:rPr dirty="0" sz="1600" spc="-250">
                <a:latin typeface="Arial"/>
                <a:cs typeface="Arial"/>
              </a:rPr>
              <a:t>yeah...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85">
                <a:latin typeface="Arial"/>
                <a:cs typeface="Arial"/>
              </a:rPr>
              <a:t>remember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54">
                <a:latin typeface="Arial"/>
                <a:cs typeface="Arial"/>
              </a:rPr>
              <a:t>one.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Thanks."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15">
                <a:latin typeface="Arial"/>
                <a:cs typeface="Arial"/>
              </a:rPr>
              <a:t>"No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problem."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93852"/>
            <a:ext cx="199008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28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Activity: </a:t>
            </a:r>
            <a:r>
              <a:rPr dirty="0" u="sng" sz="1800" spc="-33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r>
              <a:rPr dirty="0" u="sng" sz="1800" spc="-32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4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games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35467" y="1089305"/>
            <a:ext cx="4166235" cy="4032885"/>
            <a:chOff x="1835467" y="1089305"/>
            <a:chExt cx="4166235" cy="4032885"/>
          </a:xfrm>
        </p:grpSpPr>
        <p:sp>
          <p:nvSpPr>
            <p:cNvPr id="4" name="object 4"/>
            <p:cNvSpPr/>
            <p:nvPr/>
          </p:nvSpPr>
          <p:spPr>
            <a:xfrm>
              <a:off x="1968811" y="1089305"/>
              <a:ext cx="4032324" cy="403232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849754" y="3806190"/>
              <a:ext cx="2904490" cy="275590"/>
            </a:xfrm>
            <a:custGeom>
              <a:avLst/>
              <a:gdLst/>
              <a:ahLst/>
              <a:cxnLst/>
              <a:rect l="l" t="t" r="r" b="b"/>
              <a:pathLst>
                <a:path w="2904490" h="275589">
                  <a:moveTo>
                    <a:pt x="0" y="45847"/>
                  </a:moveTo>
                  <a:lnTo>
                    <a:pt x="3611" y="28021"/>
                  </a:lnTo>
                  <a:lnTo>
                    <a:pt x="13462" y="13446"/>
                  </a:lnTo>
                  <a:lnTo>
                    <a:pt x="28074" y="3609"/>
                  </a:lnTo>
                  <a:lnTo>
                    <a:pt x="45974" y="0"/>
                  </a:lnTo>
                  <a:lnTo>
                    <a:pt x="2858516" y="0"/>
                  </a:lnTo>
                  <a:lnTo>
                    <a:pt x="2876415" y="3609"/>
                  </a:lnTo>
                  <a:lnTo>
                    <a:pt x="2891028" y="13446"/>
                  </a:lnTo>
                  <a:lnTo>
                    <a:pt x="2900878" y="28021"/>
                  </a:lnTo>
                  <a:lnTo>
                    <a:pt x="2904490" y="45847"/>
                  </a:lnTo>
                  <a:lnTo>
                    <a:pt x="2904490" y="229615"/>
                  </a:lnTo>
                  <a:lnTo>
                    <a:pt x="2900878" y="247515"/>
                  </a:lnTo>
                  <a:lnTo>
                    <a:pt x="2891028" y="262127"/>
                  </a:lnTo>
                  <a:lnTo>
                    <a:pt x="2876415" y="271978"/>
                  </a:lnTo>
                  <a:lnTo>
                    <a:pt x="2858516" y="275589"/>
                  </a:lnTo>
                  <a:lnTo>
                    <a:pt x="45974" y="275589"/>
                  </a:lnTo>
                  <a:lnTo>
                    <a:pt x="28074" y="271978"/>
                  </a:lnTo>
                  <a:lnTo>
                    <a:pt x="13462" y="262127"/>
                  </a:lnTo>
                  <a:lnTo>
                    <a:pt x="3611" y="247515"/>
                  </a:lnTo>
                  <a:lnTo>
                    <a:pt x="0" y="229615"/>
                  </a:lnTo>
                  <a:lnTo>
                    <a:pt x="0" y="45847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1063343" y="5445957"/>
            <a:ext cx="5727547" cy="16676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14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3285870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1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13433" y="3607790"/>
            <a:ext cx="5320665" cy="26873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8600" marR="5080" indent="-216535">
              <a:lnSpc>
                <a:spcPct val="109100"/>
              </a:lnSpc>
              <a:spcBef>
                <a:spcPts val="100"/>
              </a:spcBef>
            </a:pPr>
            <a:r>
              <a:rPr dirty="0" spc="-1975"/>
              <a:t>OFFICE </a:t>
            </a:r>
            <a:r>
              <a:rPr dirty="0" spc="-2205"/>
              <a:t>PROJECT  </a:t>
            </a:r>
            <a:r>
              <a:rPr dirty="0" spc="-2035"/>
              <a:t>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490880"/>
            <a:ext cx="6133465" cy="5638165"/>
          </a:xfrm>
          <a:prstGeom prst="rect">
            <a:avLst/>
          </a:prstGeom>
        </p:spPr>
        <p:txBody>
          <a:bodyPr wrap="square" lIns="0" tIns="11938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40"/>
              </a:spcBef>
            </a:pPr>
            <a:r>
              <a:rPr dirty="0" sz="1600" spc="-275">
                <a:latin typeface="Arial"/>
                <a:cs typeface="Arial"/>
                <a:hlinkClick r:id="rId2" action="ppaction://hlinksldjump"/>
              </a:rPr>
              <a:t>Dialogue  </a:t>
            </a:r>
            <a:r>
              <a:rPr dirty="0" sz="1600" spc="-26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2" action="ppaction://hlinksldjump"/>
              </a:rPr>
              <a:t>.............................................................................................................................................................28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5"/>
              </a:spcBef>
            </a:pPr>
            <a:r>
              <a:rPr dirty="0" sz="1600" spc="-200">
                <a:latin typeface="Arial"/>
                <a:cs typeface="Arial"/>
                <a:hlinkClick r:id="rId3" action="ppaction://hlinksldjump"/>
              </a:rPr>
              <a:t>Activity:  </a:t>
            </a:r>
            <a:r>
              <a:rPr dirty="0" sz="1600" spc="-220">
                <a:latin typeface="Arial"/>
                <a:cs typeface="Arial"/>
                <a:hlinkClick r:id="rId3" action="ppaction://hlinksldjump"/>
              </a:rPr>
              <a:t>Telling</a:t>
            </a:r>
            <a:r>
              <a:rPr dirty="0" sz="1600" spc="-15"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3" action="ppaction://hlinksldjump"/>
              </a:rPr>
              <a:t>time........................................................................................................................................29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360" b="1">
                <a:latin typeface="Arial"/>
                <a:cs typeface="Arial"/>
                <a:hlinkClick r:id="rId4" action="ppaction://hlinksldjump"/>
              </a:rPr>
              <a:t>Lesson    </a:t>
            </a:r>
            <a:r>
              <a:rPr dirty="0" sz="1600" spc="-229" b="1">
                <a:latin typeface="Arial"/>
                <a:cs typeface="Arial"/>
                <a:hlinkClick r:id="rId4" action="ppaction://hlinksldjump"/>
              </a:rPr>
              <a:t>7.  </a:t>
            </a:r>
            <a:r>
              <a:rPr dirty="0" sz="1600" spc="-385" b="1">
                <a:latin typeface="Arial"/>
                <a:cs typeface="Arial"/>
                <a:hlinkClick r:id="rId4" action="ppaction://hlinksldjump"/>
              </a:rPr>
              <a:t>New      </a:t>
            </a:r>
            <a:r>
              <a:rPr dirty="0" sz="1600" spc="-350" b="1">
                <a:latin typeface="Arial"/>
                <a:cs typeface="Arial"/>
                <a:hlinkClick r:id="rId4" action="ppaction://hlinksldjump"/>
              </a:rPr>
              <a:t>Job   </a:t>
            </a:r>
            <a:r>
              <a:rPr dirty="0" sz="1600" spc="-170" b="1">
                <a:latin typeface="Arial"/>
                <a:cs typeface="Arial"/>
                <a:hlinkClick r:id="rId4" action="ppaction://hlinksldjump"/>
              </a:rPr>
              <a:t>......................................................................................................................................</a:t>
            </a:r>
            <a:r>
              <a:rPr dirty="0" sz="1600" spc="-305" b="1"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sz="1600" spc="-295" b="1">
                <a:latin typeface="Arial"/>
                <a:cs typeface="Arial"/>
                <a:hlinkClick r:id="rId4" action="ppaction://hlinksldjump"/>
              </a:rPr>
              <a:t>32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254">
                <a:latin typeface="Arial"/>
                <a:cs typeface="Arial"/>
                <a:hlinkClick r:id="rId4" action="ppaction://hlinksldjump"/>
              </a:rPr>
              <a:t>Story  </a:t>
            </a:r>
            <a:r>
              <a:rPr dirty="0" sz="1600" spc="-250">
                <a:latin typeface="Arial"/>
                <a:cs typeface="Arial"/>
                <a:hlinkClick r:id="rId4" action="ppaction://hlinksldjump"/>
              </a:rPr>
              <a:t>7:  </a:t>
            </a:r>
            <a:r>
              <a:rPr dirty="0" sz="1600" spc="-330">
                <a:latin typeface="Arial"/>
                <a:cs typeface="Arial"/>
                <a:hlinkClick r:id="rId4" action="ppaction://hlinksldjump"/>
              </a:rPr>
              <a:t>Work   </a:t>
            </a:r>
            <a:r>
              <a:rPr dirty="0" sz="1600" spc="-204">
                <a:latin typeface="Arial"/>
                <a:cs typeface="Arial"/>
                <a:hlinkClick r:id="rId4" action="ppaction://hlinksldjump"/>
              </a:rPr>
              <a:t>at </a:t>
            </a:r>
            <a:r>
              <a:rPr dirty="0" sz="1600" spc="-215">
                <a:latin typeface="Arial"/>
                <a:cs typeface="Arial"/>
                <a:hlinkClick r:id="rId4" action="ppaction://hlinksldjump"/>
              </a:rPr>
              <a:t>the  </a:t>
            </a:r>
            <a:r>
              <a:rPr dirty="0" sz="1600" spc="-245">
                <a:latin typeface="Arial"/>
                <a:cs typeface="Arial"/>
                <a:hlinkClick r:id="rId4" action="ppaction://hlinksldjump"/>
              </a:rPr>
              <a:t>law  </a:t>
            </a:r>
            <a:r>
              <a:rPr dirty="0" sz="1600" spc="-204">
                <a:latin typeface="Arial"/>
                <a:cs typeface="Arial"/>
                <a:hlinkClick r:id="rId4" action="ppaction://hlinksldjump"/>
              </a:rPr>
              <a:t>firm</a:t>
            </a:r>
            <a:r>
              <a:rPr dirty="0" sz="1600" spc="-140"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4" action="ppaction://hlinksldjump"/>
              </a:rPr>
              <a:t>........................................................................................................................32</a:t>
            </a:r>
            <a:endParaRPr sz="1600">
              <a:latin typeface="Arial"/>
              <a:cs typeface="Arial"/>
            </a:endParaRPr>
          </a:p>
          <a:p>
            <a:pPr algn="just" marL="152400" marR="5080" indent="-140335">
              <a:lnSpc>
                <a:spcPct val="143800"/>
              </a:lnSpc>
              <a:spcBef>
                <a:spcPts val="10"/>
              </a:spcBef>
            </a:pPr>
            <a:r>
              <a:rPr dirty="0" sz="1600" spc="-360" b="1">
                <a:latin typeface="Arial"/>
                <a:cs typeface="Arial"/>
                <a:hlinkClick r:id="rId5" action="ppaction://hlinksldjump"/>
              </a:rPr>
              <a:t>Lesson </a:t>
            </a:r>
            <a:r>
              <a:rPr dirty="0" sz="1600" spc="-275" b="1">
                <a:latin typeface="Arial"/>
                <a:cs typeface="Arial"/>
                <a:hlinkClick r:id="rId5" action="ppaction://hlinksldjump"/>
              </a:rPr>
              <a:t>8: </a:t>
            </a:r>
            <a:r>
              <a:rPr dirty="0" sz="1600" spc="-175" b="1">
                <a:latin typeface="Arial"/>
                <a:cs typeface="Arial"/>
                <a:hlinkClick r:id="rId5" action="ppaction://hlinksldjump"/>
              </a:rPr>
              <a:t>Food............................................................................................................................................. </a:t>
            </a:r>
            <a:r>
              <a:rPr dirty="0" sz="1600" spc="-295" b="1">
                <a:latin typeface="Arial"/>
                <a:cs typeface="Arial"/>
                <a:hlinkClick r:id="rId5" action="ppaction://hlinksldjump"/>
              </a:rPr>
              <a:t>37 </a:t>
            </a:r>
            <a:r>
              <a:rPr dirty="0" sz="1600" spc="-295" b="1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  <a:hlinkClick r:id="rId5" action="ppaction://hlinksldjump"/>
              </a:rPr>
              <a:t>Story </a:t>
            </a:r>
            <a:r>
              <a:rPr dirty="0" sz="1600" spc="-250">
                <a:latin typeface="Arial"/>
                <a:cs typeface="Arial"/>
                <a:hlinkClick r:id="rId5" action="ppaction://hlinksldjump"/>
              </a:rPr>
              <a:t>8: </a:t>
            </a:r>
            <a:r>
              <a:rPr dirty="0" sz="1600" spc="-275">
                <a:latin typeface="Arial"/>
                <a:cs typeface="Arial"/>
                <a:hlinkClick r:id="rId5" action="ppaction://hlinksldjump"/>
              </a:rPr>
              <a:t>Chloe </a:t>
            </a:r>
            <a:r>
              <a:rPr dirty="0" sz="1600" spc="-290">
                <a:latin typeface="Arial"/>
                <a:cs typeface="Arial"/>
                <a:hlinkClick r:id="rId5" action="ppaction://hlinksldjump"/>
              </a:rPr>
              <a:t>and </a:t>
            </a:r>
            <a:r>
              <a:rPr dirty="0" sz="1600" spc="-250">
                <a:latin typeface="Arial"/>
                <a:cs typeface="Arial"/>
                <a:hlinkClick r:id="rId5" action="ppaction://hlinksldjump"/>
              </a:rPr>
              <a:t>Kevin’s </a:t>
            </a:r>
            <a:r>
              <a:rPr dirty="0" sz="1600" spc="-220">
                <a:latin typeface="Arial"/>
                <a:cs typeface="Arial"/>
                <a:hlinkClick r:id="rId5" action="ppaction://hlinksldjump"/>
              </a:rPr>
              <a:t>food </a:t>
            </a:r>
            <a:r>
              <a:rPr dirty="0" sz="1600" spc="-195">
                <a:latin typeface="Arial"/>
                <a:cs typeface="Arial"/>
                <a:hlinkClick r:id="rId5" action="ppaction://hlinksldjump"/>
              </a:rPr>
              <a:t>experience..............................................................................................37 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  <a:hlinkClick r:id="rId6" action="ppaction://hlinksldjump"/>
              </a:rPr>
              <a:t>Dialogue</a:t>
            </a:r>
            <a:r>
              <a:rPr dirty="0" sz="1600" spc="-185">
                <a:latin typeface="Arial"/>
                <a:cs typeface="Arial"/>
                <a:hlinkClick r:id="rId6" action="ppaction://hlinksldjump"/>
              </a:rPr>
              <a:t> .............................................................................................................................................................39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200">
                <a:latin typeface="Arial"/>
                <a:cs typeface="Arial"/>
                <a:hlinkClick r:id="rId7" action="ppaction://hlinksldjump"/>
              </a:rPr>
              <a:t>Activity:  </a:t>
            </a:r>
            <a:r>
              <a:rPr dirty="0" sz="1600" spc="-295">
                <a:latin typeface="Arial"/>
                <a:cs typeface="Arial"/>
                <a:hlinkClick r:id="rId7" action="ppaction://hlinksldjump"/>
              </a:rPr>
              <a:t>Food    </a:t>
            </a:r>
            <a:r>
              <a:rPr dirty="0" sz="1600" spc="-220">
                <a:latin typeface="Arial"/>
                <a:cs typeface="Arial"/>
                <a:hlinkClick r:id="rId7" action="ppaction://hlinksldjump"/>
              </a:rPr>
              <a:t>dictionary </a:t>
            </a:r>
            <a:r>
              <a:rPr dirty="0" sz="1600" spc="-190">
                <a:latin typeface="Arial"/>
                <a:cs typeface="Arial"/>
                <a:hlinkClick r:id="rId7" action="ppaction://hlinksldjump"/>
              </a:rPr>
              <a:t> puzzle....................................................................................................................40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360" b="1">
                <a:latin typeface="Arial"/>
                <a:cs typeface="Arial"/>
                <a:hlinkClick r:id="rId8" action="ppaction://hlinksldjump"/>
              </a:rPr>
              <a:t>Lesson    </a:t>
            </a:r>
            <a:r>
              <a:rPr dirty="0" sz="1600" spc="-275" b="1">
                <a:latin typeface="Arial"/>
                <a:cs typeface="Arial"/>
                <a:hlinkClick r:id="rId8" action="ppaction://hlinksldjump"/>
              </a:rPr>
              <a:t>9:  </a:t>
            </a:r>
            <a:r>
              <a:rPr dirty="0" sz="1600" spc="-430" b="1">
                <a:latin typeface="Arial"/>
                <a:cs typeface="Arial"/>
                <a:hlinkClick r:id="rId8" action="ppaction://hlinksldjump"/>
              </a:rPr>
              <a:t>TRAVEL           </a:t>
            </a:r>
            <a:r>
              <a:rPr dirty="0" sz="1600" spc="-170" b="1">
                <a:latin typeface="Arial"/>
                <a:cs typeface="Arial"/>
                <a:hlinkClick r:id="rId8" action="ppaction://hlinksldjump"/>
              </a:rPr>
              <a:t>........................................................................................................................................</a:t>
            </a:r>
            <a:r>
              <a:rPr dirty="0" sz="1600" spc="-180" b="1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600" spc="-295" b="1">
                <a:latin typeface="Arial"/>
                <a:cs typeface="Arial"/>
                <a:hlinkClick r:id="rId8" action="ppaction://hlinksldjump"/>
              </a:rPr>
              <a:t>42</a:t>
            </a:r>
            <a:endParaRPr sz="1600">
              <a:latin typeface="Arial"/>
              <a:cs typeface="Arial"/>
            </a:endParaRPr>
          </a:p>
          <a:p>
            <a:pPr algn="r" marL="152400" marR="5080">
              <a:lnSpc>
                <a:spcPts val="2770"/>
              </a:lnSpc>
              <a:spcBef>
                <a:spcPts val="225"/>
              </a:spcBef>
            </a:pPr>
            <a:r>
              <a:rPr dirty="0" sz="1600" spc="-254">
                <a:latin typeface="Arial"/>
                <a:cs typeface="Arial"/>
                <a:hlinkClick r:id="rId8" action="ppaction://hlinksldjump"/>
              </a:rPr>
              <a:t>Story </a:t>
            </a:r>
            <a:r>
              <a:rPr dirty="0" sz="1600" spc="-250">
                <a:latin typeface="Arial"/>
                <a:cs typeface="Arial"/>
                <a:hlinkClick r:id="rId8" action="ppaction://hlinksldjump"/>
              </a:rPr>
              <a:t>9: </a:t>
            </a:r>
            <a:r>
              <a:rPr dirty="0" sz="1600" spc="-265">
                <a:latin typeface="Arial"/>
                <a:cs typeface="Arial"/>
                <a:hlinkClick r:id="rId8" action="ppaction://hlinksldjump"/>
              </a:rPr>
              <a:t>Vacation </a:t>
            </a:r>
            <a:r>
              <a:rPr dirty="0" sz="1600" spc="-160">
                <a:latin typeface="Arial"/>
                <a:cs typeface="Arial"/>
                <a:hlinkClick r:id="rId8" action="ppaction://hlinksldjump"/>
              </a:rPr>
              <a:t>trip to </a:t>
            </a:r>
            <a:r>
              <a:rPr dirty="0" sz="1600" spc="-265">
                <a:latin typeface="Arial"/>
                <a:cs typeface="Arial"/>
                <a:hlinkClick r:id="rId8" action="ppaction://hlinksldjump"/>
              </a:rPr>
              <a:t>Chanthaburi</a:t>
            </a:r>
            <a:r>
              <a:rPr dirty="0" sz="1600" spc="-190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600" spc="-240">
                <a:latin typeface="Arial"/>
                <a:cs typeface="Arial"/>
                <a:hlinkClick r:id="rId8" action="ppaction://hlinksldjump"/>
              </a:rPr>
              <a:t>province</a:t>
            </a:r>
            <a:r>
              <a:rPr dirty="0" sz="1600" spc="-200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8" action="ppaction://hlinksldjump"/>
              </a:rPr>
              <a:t>.........................................................................................42 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  <a:hlinkClick r:id="rId9" action="ppaction://hlinksldjump"/>
              </a:rPr>
              <a:t>Dialogue  </a:t>
            </a:r>
            <a:r>
              <a:rPr dirty="0" sz="1600" spc="-260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9" action="ppaction://hlinksldjump"/>
              </a:rPr>
              <a:t>.............................................................................................................................................................44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610"/>
              </a:spcBef>
            </a:pPr>
            <a:r>
              <a:rPr dirty="0" sz="1600" spc="-200">
                <a:latin typeface="Arial"/>
                <a:cs typeface="Arial"/>
                <a:hlinkClick r:id="rId10" action="ppaction://hlinksldjump"/>
              </a:rPr>
              <a:t>Activity:  </a:t>
            </a:r>
            <a:r>
              <a:rPr dirty="0" sz="1600" spc="-265">
                <a:latin typeface="Arial"/>
                <a:cs typeface="Arial"/>
                <a:hlinkClick r:id="rId10" action="ppaction://hlinksldjump"/>
              </a:rPr>
              <a:t>Vacation </a:t>
            </a:r>
            <a:r>
              <a:rPr dirty="0" sz="1600" spc="-165"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sz="1600" spc="-190">
                <a:latin typeface="Arial"/>
                <a:cs typeface="Arial"/>
                <a:hlinkClick r:id="rId10" action="ppaction://hlinksldjump"/>
              </a:rPr>
              <a:t>vocabulary.........................................................................................................................45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360" b="1">
                <a:latin typeface="Arial"/>
                <a:cs typeface="Arial"/>
                <a:hlinkClick r:id="rId11" action="ppaction://hlinksldjump"/>
              </a:rPr>
              <a:t>Lesson    </a:t>
            </a:r>
            <a:r>
              <a:rPr dirty="0" sz="1600" spc="-285" b="1">
                <a:latin typeface="Arial"/>
                <a:cs typeface="Arial"/>
                <a:hlinkClick r:id="rId11" action="ppaction://hlinksldjump"/>
              </a:rPr>
              <a:t>10:  </a:t>
            </a:r>
            <a:r>
              <a:rPr dirty="0" sz="1600" spc="-455" b="1">
                <a:latin typeface="Arial"/>
                <a:cs typeface="Arial"/>
                <a:hlinkClick r:id="rId11" action="ppaction://hlinksldjump"/>
              </a:rPr>
              <a:t>PLACES</a:t>
            </a:r>
            <a:r>
              <a:rPr dirty="0" sz="1600" spc="-265" b="1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600" spc="-170" b="1">
                <a:latin typeface="Arial"/>
                <a:cs typeface="Arial"/>
                <a:hlinkClick r:id="rId11" action="ppaction://hlinksldjump"/>
              </a:rPr>
              <a:t>......................................................................................................................................</a:t>
            </a:r>
            <a:r>
              <a:rPr dirty="0" sz="1600" spc="-155" b="1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600" spc="-295" b="1">
                <a:latin typeface="Arial"/>
                <a:cs typeface="Arial"/>
                <a:hlinkClick r:id="rId11" action="ppaction://hlinksldjump"/>
              </a:rPr>
              <a:t>47</a:t>
            </a:r>
            <a:endParaRPr sz="1600">
              <a:latin typeface="Arial"/>
              <a:cs typeface="Arial"/>
            </a:endParaRPr>
          </a:p>
          <a:p>
            <a:pPr algn="r" marL="152400" marR="5080">
              <a:lnSpc>
                <a:spcPct val="143800"/>
              </a:lnSpc>
            </a:pPr>
            <a:r>
              <a:rPr dirty="0" sz="1600" spc="-254">
                <a:latin typeface="Arial"/>
                <a:cs typeface="Arial"/>
                <a:hlinkClick r:id="rId11" action="ppaction://hlinksldjump"/>
              </a:rPr>
              <a:t>Story </a:t>
            </a:r>
            <a:r>
              <a:rPr dirty="0" sz="1600" spc="-275">
                <a:latin typeface="Arial"/>
                <a:cs typeface="Arial"/>
                <a:hlinkClick r:id="rId11" action="ppaction://hlinksldjump"/>
              </a:rPr>
              <a:t>10: </a:t>
            </a:r>
            <a:r>
              <a:rPr dirty="0" sz="1600" spc="-254">
                <a:latin typeface="Arial"/>
                <a:cs typeface="Arial"/>
                <a:hlinkClick r:id="rId11" action="ppaction://hlinksldjump"/>
              </a:rPr>
              <a:t>Getting </a:t>
            </a:r>
            <a:r>
              <a:rPr dirty="0" sz="1600" spc="-180">
                <a:latin typeface="Arial"/>
                <a:cs typeface="Arial"/>
                <a:hlinkClick r:id="rId11" action="ppaction://hlinksldjump"/>
              </a:rPr>
              <a:t>lost</a:t>
            </a:r>
            <a:r>
              <a:rPr dirty="0" sz="1600" spc="-125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600" spc="-200">
                <a:latin typeface="Arial"/>
                <a:cs typeface="Arial"/>
                <a:hlinkClick r:id="rId11" action="ppaction://hlinksldjump"/>
              </a:rPr>
              <a:t>in</a:t>
            </a:r>
            <a:r>
              <a:rPr dirty="0" sz="1600" spc="-30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600" spc="-200">
                <a:latin typeface="Arial"/>
                <a:cs typeface="Arial"/>
                <a:hlinkClick r:id="rId11" action="ppaction://hlinksldjump"/>
              </a:rPr>
              <a:t>Nakhonsawan........................................................................................................47 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  <a:hlinkClick r:id="rId12" action="ppaction://hlinksldjump"/>
              </a:rPr>
              <a:t>Dialogue  </a:t>
            </a:r>
            <a:r>
              <a:rPr dirty="0" sz="1600" spc="-260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600" spc="-185">
                <a:latin typeface="Arial"/>
                <a:cs typeface="Arial"/>
                <a:hlinkClick r:id="rId12" action="ppaction://hlinksldjump"/>
              </a:rPr>
              <a:t>.............................................................................................................................................................49</a:t>
            </a:r>
            <a:endParaRPr sz="16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840"/>
              </a:spcBef>
            </a:pPr>
            <a:r>
              <a:rPr dirty="0" sz="1600" spc="-200">
                <a:latin typeface="Arial"/>
                <a:cs typeface="Arial"/>
                <a:hlinkClick r:id="rId13" action="ppaction://hlinksldjump"/>
              </a:rPr>
              <a:t>Activity:  </a:t>
            </a:r>
            <a:r>
              <a:rPr dirty="0" sz="1600" spc="-295">
                <a:latin typeface="Arial"/>
                <a:cs typeface="Arial"/>
                <a:hlinkClick r:id="rId13" action="ppaction://hlinksldjump"/>
              </a:rPr>
              <a:t>Places  </a:t>
            </a:r>
            <a:r>
              <a:rPr dirty="0" sz="1600" spc="-220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600" spc="-190">
                <a:latin typeface="Arial"/>
                <a:cs typeface="Arial"/>
                <a:hlinkClick r:id="rId13" action="ppaction://hlinksldjump"/>
              </a:rPr>
              <a:t>vocabulary.............................................................................................................................50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99027" y="9275774"/>
            <a:ext cx="147320" cy="165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 sz="1100">
                <a:latin typeface="Carlito"/>
                <a:cs typeface="Carlito"/>
              </a:rPr>
              <a:t>3</a:t>
            </a:fld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23504"/>
            <a:ext cx="6141720" cy="6884034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just" marL="1571625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4. </a:t>
            </a:r>
            <a:r>
              <a:rPr dirty="0" u="sng" sz="20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Office </a:t>
            </a:r>
            <a:r>
              <a:rPr dirty="0" u="sng" sz="2000" spc="-3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Project</a:t>
            </a:r>
            <a:r>
              <a:rPr dirty="0" u="sng" sz="2000" spc="-2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3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Presentation</a:t>
            </a:r>
            <a:endParaRPr sz="2000">
              <a:latin typeface="Arial"/>
              <a:cs typeface="Arial"/>
            </a:endParaRPr>
          </a:p>
          <a:p>
            <a:pPr algn="just" marL="241300">
              <a:lnSpc>
                <a:spcPct val="100000"/>
              </a:lnSpc>
              <a:spcBef>
                <a:spcPts val="465"/>
              </a:spcBef>
            </a:pPr>
            <a:r>
              <a:rPr dirty="0" sz="1800" spc="-260" b="1">
                <a:solidFill>
                  <a:srgbClr val="2E5395"/>
                </a:solidFill>
                <a:latin typeface="Arial"/>
                <a:cs typeface="Arial"/>
              </a:rPr>
              <a:t>1. </a:t>
            </a: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254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90"/>
              </a:spcBef>
            </a:pP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4: </a:t>
            </a:r>
            <a:r>
              <a:rPr dirty="0" u="sng" sz="18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Presentation </a:t>
            </a:r>
            <a:r>
              <a:rPr dirty="0" u="sng" sz="1800" spc="-3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about </a:t>
            </a:r>
            <a:r>
              <a:rPr dirty="0" u="sng" sz="1800" spc="-3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Foreign </a:t>
            </a:r>
            <a:r>
              <a:rPr dirty="0" u="sng" sz="1800" spc="-37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workers </a:t>
            </a:r>
            <a:r>
              <a:rPr dirty="0" u="sng" sz="1800" spc="-2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</a:t>
            </a:r>
            <a:r>
              <a:rPr dirty="0" u="sng" sz="1800" spc="-2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Phichit</a:t>
            </a:r>
            <a:endParaRPr sz="1800">
              <a:latin typeface="Arial"/>
              <a:cs typeface="Arial"/>
            </a:endParaRPr>
          </a:p>
          <a:p>
            <a:pPr algn="just" marL="12700" marR="2480945" indent="456565">
              <a:lnSpc>
                <a:spcPct val="117800"/>
              </a:lnSpc>
              <a:spcBef>
                <a:spcPts val="50"/>
              </a:spcBef>
            </a:pPr>
            <a:r>
              <a:rPr dirty="0" sz="1600" spc="-215">
                <a:latin typeface="Arial"/>
                <a:cs typeface="Arial"/>
              </a:rPr>
              <a:t>Hello </a:t>
            </a:r>
            <a:r>
              <a:rPr dirty="0" sz="1600" spc="-254">
                <a:latin typeface="Arial"/>
                <a:cs typeface="Arial"/>
              </a:rPr>
              <a:t>everyone,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325">
                <a:latin typeface="Arial"/>
                <a:cs typeface="Arial"/>
              </a:rPr>
              <a:t>name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90">
                <a:latin typeface="Arial"/>
                <a:cs typeface="Arial"/>
              </a:rPr>
              <a:t>Noppadon </a:t>
            </a:r>
            <a:r>
              <a:rPr dirty="0" sz="1600" spc="-235">
                <a:latin typeface="Arial"/>
                <a:cs typeface="Arial"/>
              </a:rPr>
              <a:t>today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50">
                <a:solidFill>
                  <a:srgbClr val="FF0000"/>
                </a:solidFill>
                <a:latin typeface="Arial"/>
                <a:cs typeface="Arial"/>
              </a:rPr>
              <a:t>presenting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35">
                <a:solidFill>
                  <a:srgbClr val="FF0000"/>
                </a:solidFill>
                <a:latin typeface="Arial"/>
                <a:cs typeface="Arial"/>
              </a:rPr>
              <a:t>foreign </a:t>
            </a:r>
            <a:r>
              <a:rPr dirty="0" sz="1600" spc="-275">
                <a:solidFill>
                  <a:srgbClr val="FF0000"/>
                </a:solidFill>
                <a:latin typeface="Arial"/>
                <a:cs typeface="Arial"/>
              </a:rPr>
              <a:t>workers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5">
                <a:latin typeface="Arial"/>
                <a:cs typeface="Arial"/>
              </a:rPr>
              <a:t>Phichit. </a:t>
            </a:r>
            <a:r>
              <a:rPr dirty="0" sz="1600" spc="-24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this  </a:t>
            </a:r>
            <a:r>
              <a:rPr dirty="0" sz="1600" spc="-229">
                <a:solidFill>
                  <a:srgbClr val="FF0000"/>
                </a:solidFill>
                <a:latin typeface="Arial"/>
                <a:cs typeface="Arial"/>
              </a:rPr>
              <a:t>presentation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20">
                <a:latin typeface="Arial"/>
                <a:cs typeface="Arial"/>
              </a:rPr>
              <a:t>talking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95">
                <a:latin typeface="Arial"/>
                <a:cs typeface="Arial"/>
              </a:rPr>
              <a:t>different </a:t>
            </a: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jobs  </a:t>
            </a:r>
            <a:r>
              <a:rPr dirty="0" sz="1600" spc="-250">
                <a:solidFill>
                  <a:srgbClr val="FF0000"/>
                </a:solidFill>
                <a:latin typeface="Arial"/>
                <a:cs typeface="Arial"/>
              </a:rPr>
              <a:t>foreigners </a:t>
            </a:r>
            <a:r>
              <a:rPr dirty="0" sz="1600" spc="-235">
                <a:latin typeface="Arial"/>
                <a:cs typeface="Arial"/>
              </a:rPr>
              <a:t>do,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80">
                <a:latin typeface="Arial"/>
                <a:cs typeface="Arial"/>
              </a:rPr>
              <a:t>examples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85">
                <a:solidFill>
                  <a:srgbClr val="FF0000"/>
                </a:solidFill>
                <a:latin typeface="Arial"/>
                <a:cs typeface="Arial"/>
              </a:rPr>
              <a:t>companies </a:t>
            </a:r>
            <a:r>
              <a:rPr dirty="0" sz="1600" spc="-280">
                <a:latin typeface="Arial"/>
                <a:cs typeface="Arial"/>
              </a:rPr>
              <a:t>where </a:t>
            </a:r>
            <a:r>
              <a:rPr dirty="0" sz="1600" spc="-225">
                <a:latin typeface="Arial"/>
                <a:cs typeface="Arial"/>
              </a:rPr>
              <a:t>they 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95">
                <a:latin typeface="Arial"/>
                <a:cs typeface="Arial"/>
              </a:rPr>
              <a:t>why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10">
                <a:latin typeface="Arial"/>
                <a:cs typeface="Arial"/>
              </a:rPr>
              <a:t>love </a:t>
            </a:r>
            <a:r>
              <a:rPr dirty="0" sz="1600" spc="-270">
                <a:solidFill>
                  <a:srgbClr val="FF0000"/>
                </a:solidFill>
                <a:latin typeface="Arial"/>
                <a:cs typeface="Arial"/>
              </a:rPr>
              <a:t>working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Phichit</a:t>
            </a:r>
            <a:endParaRPr sz="1600">
              <a:latin typeface="Arial"/>
              <a:cs typeface="Arial"/>
            </a:endParaRPr>
          </a:p>
          <a:p>
            <a:pPr algn="just" marL="12700" marR="2480945" indent="456565">
              <a:lnSpc>
                <a:spcPct val="117500"/>
              </a:lnSpc>
              <a:spcBef>
                <a:spcPts val="15"/>
              </a:spcBef>
            </a:pP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05">
                <a:latin typeface="Arial"/>
                <a:cs typeface="Arial"/>
              </a:rPr>
              <a:t>an </a:t>
            </a:r>
            <a:r>
              <a:rPr dirty="0" sz="1600" spc="-215">
                <a:solidFill>
                  <a:srgbClr val="FF0000"/>
                </a:solidFill>
                <a:latin typeface="Arial"/>
                <a:cs typeface="Arial"/>
              </a:rPr>
              <a:t>important </a:t>
            </a:r>
            <a:r>
              <a:rPr dirty="0" sz="1600" spc="-185">
                <a:latin typeface="Arial"/>
                <a:cs typeface="Arial"/>
              </a:rPr>
              <a:t>city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North </a:t>
            </a:r>
            <a:r>
              <a:rPr dirty="0" sz="1600" spc="-290">
                <a:solidFill>
                  <a:srgbClr val="FF0000"/>
                </a:solidFill>
                <a:latin typeface="Arial"/>
                <a:cs typeface="Arial"/>
              </a:rPr>
              <a:t>Eastern </a:t>
            </a:r>
            <a:r>
              <a:rPr dirty="0" sz="1600" spc="-245">
                <a:latin typeface="Arial"/>
                <a:cs typeface="Arial"/>
              </a:rPr>
              <a:t>Thailand.  </a:t>
            </a:r>
            <a:r>
              <a:rPr dirty="0" sz="1600" spc="-335">
                <a:latin typeface="Arial"/>
                <a:cs typeface="Arial"/>
              </a:rPr>
              <a:t>Many   </a:t>
            </a:r>
            <a:r>
              <a:rPr dirty="0" sz="1600" spc="-250">
                <a:latin typeface="Arial"/>
                <a:cs typeface="Arial"/>
              </a:rPr>
              <a:t>foreigners  </a:t>
            </a:r>
            <a:r>
              <a:rPr dirty="0" sz="1600" spc="-300">
                <a:latin typeface="Arial"/>
                <a:cs typeface="Arial"/>
              </a:rPr>
              <a:t>come 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185">
                <a:latin typeface="Arial"/>
                <a:cs typeface="Arial"/>
              </a:rPr>
              <a:t>visit </a:t>
            </a:r>
            <a:r>
              <a:rPr dirty="0" sz="1600" spc="-290">
                <a:latin typeface="Arial"/>
                <a:cs typeface="Arial"/>
              </a:rPr>
              <a:t>and  </a:t>
            </a:r>
            <a:r>
              <a:rPr dirty="0" sz="1600" spc="-275">
                <a:latin typeface="Arial"/>
                <a:cs typeface="Arial"/>
              </a:rPr>
              <a:t>work 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65">
                <a:latin typeface="Arial"/>
                <a:cs typeface="Arial"/>
              </a:rPr>
              <a:t>every</a:t>
            </a:r>
            <a:r>
              <a:rPr dirty="0" sz="1600" spc="-33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year.</a:t>
            </a:r>
            <a:endParaRPr sz="16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285">
                <a:latin typeface="Arial"/>
                <a:cs typeface="Arial"/>
              </a:rPr>
              <a:t>There 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are   </a:t>
            </a:r>
            <a:r>
              <a:rPr dirty="0" sz="1600" spc="-280">
                <a:latin typeface="Arial"/>
                <a:cs typeface="Arial"/>
              </a:rPr>
              <a:t>more   </a:t>
            </a:r>
            <a:r>
              <a:rPr dirty="0" sz="1600" spc="-240">
                <a:latin typeface="Arial"/>
                <a:cs typeface="Arial"/>
              </a:rPr>
              <a:t>than  </a:t>
            </a:r>
            <a:r>
              <a:rPr dirty="0" sz="1600" spc="-315">
                <a:latin typeface="Arial"/>
                <a:cs typeface="Arial"/>
              </a:rPr>
              <a:t>500    </a:t>
            </a:r>
            <a:r>
              <a:rPr dirty="0" sz="1600" spc="-229">
                <a:latin typeface="Arial"/>
                <a:cs typeface="Arial"/>
              </a:rPr>
              <a:t>people  </a:t>
            </a:r>
            <a:r>
              <a:rPr dirty="0" sz="1600" spc="-235">
                <a:latin typeface="Arial"/>
                <a:cs typeface="Arial"/>
              </a:rPr>
              <a:t>from  </a:t>
            </a:r>
            <a:r>
              <a:rPr dirty="0" sz="1600" spc="-195">
                <a:latin typeface="Arial"/>
                <a:cs typeface="Arial"/>
              </a:rPr>
              <a:t>different </a:t>
            </a:r>
            <a:r>
              <a:rPr dirty="0" sz="1600" spc="-160">
                <a:latin typeface="Arial"/>
                <a:cs typeface="Arial"/>
              </a:rPr>
              <a:t> </a:t>
            </a:r>
            <a:r>
              <a:rPr dirty="0" sz="1600" spc="-235">
                <a:solidFill>
                  <a:srgbClr val="FF0000"/>
                </a:solidFill>
                <a:latin typeface="Arial"/>
                <a:cs typeface="Arial"/>
              </a:rPr>
              <a:t>countries</a:t>
            </a:r>
            <a:endParaRPr sz="1600">
              <a:latin typeface="Arial"/>
              <a:cs typeface="Arial"/>
            </a:endParaRPr>
          </a:p>
          <a:p>
            <a:pPr algn="just" marL="12700" marR="5715">
              <a:lnSpc>
                <a:spcPts val="2270"/>
              </a:lnSpc>
              <a:spcBef>
                <a:spcPts val="120"/>
              </a:spcBef>
            </a:pPr>
            <a:r>
              <a:rPr dirty="0" sz="1600" spc="-270">
                <a:latin typeface="Arial"/>
                <a:cs typeface="Arial"/>
              </a:rPr>
              <a:t>working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185">
                <a:latin typeface="Arial"/>
                <a:cs typeface="Arial"/>
              </a:rPr>
              <a:t>city </a:t>
            </a:r>
            <a:r>
              <a:rPr dirty="0" sz="1600" spc="-260">
                <a:latin typeface="Arial"/>
                <a:cs typeface="Arial"/>
              </a:rPr>
              <a:t>doing </a:t>
            </a:r>
            <a:r>
              <a:rPr dirty="0" sz="1600" spc="-195">
                <a:latin typeface="Arial"/>
                <a:cs typeface="Arial"/>
              </a:rPr>
              <a:t>different </a:t>
            </a:r>
            <a:r>
              <a:rPr dirty="0" sz="1600" spc="-229">
                <a:latin typeface="Arial"/>
                <a:cs typeface="Arial"/>
              </a:rPr>
              <a:t>jobs. </a:t>
            </a:r>
            <a:r>
              <a:rPr dirty="0" sz="1600" spc="-285">
                <a:latin typeface="Arial"/>
                <a:cs typeface="Arial"/>
              </a:rPr>
              <a:t>Most </a:t>
            </a:r>
            <a:r>
              <a:rPr dirty="0" sz="1600" spc="-250">
                <a:latin typeface="Arial"/>
                <a:cs typeface="Arial"/>
              </a:rPr>
              <a:t>foreigners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54">
                <a:latin typeface="Arial"/>
                <a:cs typeface="Arial"/>
              </a:rPr>
              <a:t>schools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240">
                <a:latin typeface="Arial"/>
                <a:cs typeface="Arial"/>
              </a:rPr>
              <a:t>others </a:t>
            </a:r>
            <a:r>
              <a:rPr dirty="0" sz="1600" spc="-275">
                <a:latin typeface="Arial"/>
                <a:cs typeface="Arial"/>
              </a:rPr>
              <a:t>are  </a:t>
            </a:r>
            <a:r>
              <a:rPr dirty="0" sz="1600" spc="-270">
                <a:latin typeface="Arial"/>
                <a:cs typeface="Arial"/>
              </a:rPr>
              <a:t>working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0">
                <a:solidFill>
                  <a:srgbClr val="FF0000"/>
                </a:solidFill>
                <a:latin typeface="Arial"/>
                <a:cs typeface="Arial"/>
              </a:rPr>
              <a:t>factories</a:t>
            </a:r>
            <a:r>
              <a:rPr dirty="0" sz="1600" spc="-220">
                <a:latin typeface="Arial"/>
                <a:cs typeface="Arial"/>
              </a:rPr>
              <a:t>, </a:t>
            </a:r>
            <a:r>
              <a:rPr dirty="0" sz="1600" spc="-225">
                <a:solidFill>
                  <a:srgbClr val="FF0000"/>
                </a:solidFill>
                <a:latin typeface="Arial"/>
                <a:cs typeface="Arial"/>
              </a:rPr>
              <a:t>hospitals</a:t>
            </a:r>
            <a:r>
              <a:rPr dirty="0" sz="1600" spc="-225">
                <a:latin typeface="Arial"/>
                <a:cs typeface="Arial"/>
              </a:rPr>
              <a:t>, </a:t>
            </a:r>
            <a:r>
              <a:rPr dirty="0" sz="1600" spc="-215">
                <a:solidFill>
                  <a:srgbClr val="FF0000"/>
                </a:solidFill>
                <a:latin typeface="Arial"/>
                <a:cs typeface="Arial"/>
              </a:rPr>
              <a:t>hotels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5">
                <a:latin typeface="Arial"/>
                <a:cs typeface="Arial"/>
              </a:rPr>
              <a:t>other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295">
                <a:solidFill>
                  <a:srgbClr val="FF0000"/>
                </a:solidFill>
                <a:latin typeface="Arial"/>
                <a:cs typeface="Arial"/>
              </a:rPr>
              <a:t>businesses</a:t>
            </a:r>
            <a:endParaRPr sz="1600">
              <a:latin typeface="Arial"/>
              <a:cs typeface="Arial"/>
            </a:endParaRPr>
          </a:p>
          <a:p>
            <a:pPr algn="just" marL="469265">
              <a:lnSpc>
                <a:spcPct val="100000"/>
              </a:lnSpc>
              <a:spcBef>
                <a:spcPts val="200"/>
              </a:spcBef>
            </a:pPr>
            <a:r>
              <a:rPr dirty="0" sz="1600" spc="-350">
                <a:latin typeface="Arial"/>
                <a:cs typeface="Arial"/>
              </a:rPr>
              <a:t>An </a:t>
            </a:r>
            <a:r>
              <a:rPr dirty="0" sz="1600" spc="-270">
                <a:latin typeface="Arial"/>
                <a:cs typeface="Arial"/>
              </a:rPr>
              <a:t>example </a:t>
            </a:r>
            <a:r>
              <a:rPr dirty="0" sz="1600" spc="-185">
                <a:latin typeface="Arial"/>
                <a:cs typeface="Arial"/>
              </a:rPr>
              <a:t>of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company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35">
                <a:latin typeface="Arial"/>
                <a:cs typeface="Arial"/>
              </a:rPr>
              <a:t>foreign </a:t>
            </a:r>
            <a:r>
              <a:rPr dirty="0" sz="1600" spc="-275">
                <a:latin typeface="Arial"/>
                <a:cs typeface="Arial"/>
              </a:rPr>
              <a:t>workers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325">
                <a:solidFill>
                  <a:srgbClr val="FF0000"/>
                </a:solidFill>
                <a:latin typeface="Arial"/>
                <a:cs typeface="Arial"/>
              </a:rPr>
              <a:t>Packaging </a:t>
            </a:r>
            <a:r>
              <a:rPr dirty="0" sz="1600" spc="-215">
                <a:latin typeface="Arial"/>
                <a:cs typeface="Arial"/>
              </a:rPr>
              <a:t>factory </a:t>
            </a:r>
            <a:r>
              <a:rPr dirty="0" sz="1600" spc="-280">
                <a:latin typeface="Arial"/>
                <a:cs typeface="Arial"/>
              </a:rPr>
              <a:t>having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55">
                <a:latin typeface="Arial"/>
                <a:cs typeface="Arial"/>
              </a:rPr>
              <a:t>total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185">
                <a:latin typeface="Arial"/>
                <a:cs typeface="Arial"/>
              </a:rPr>
              <a:t>of</a:t>
            </a:r>
            <a:endParaRPr sz="1600">
              <a:latin typeface="Arial"/>
              <a:cs typeface="Arial"/>
            </a:endParaRPr>
          </a:p>
          <a:p>
            <a:pPr algn="just" marL="12700" marR="5080">
              <a:lnSpc>
                <a:spcPct val="117500"/>
              </a:lnSpc>
              <a:spcBef>
                <a:spcPts val="10"/>
              </a:spcBef>
            </a:pPr>
            <a:r>
              <a:rPr dirty="0" sz="1600" spc="-315">
                <a:latin typeface="Arial"/>
                <a:cs typeface="Arial"/>
              </a:rPr>
              <a:t>5 </a:t>
            </a:r>
            <a:r>
              <a:rPr dirty="0" sz="1600" spc="-235">
                <a:latin typeface="Arial"/>
                <a:cs typeface="Arial"/>
              </a:rPr>
              <a:t>foreign </a:t>
            </a:r>
            <a:r>
              <a:rPr dirty="0" sz="1600" spc="-265">
                <a:latin typeface="Arial"/>
                <a:cs typeface="Arial"/>
              </a:rPr>
              <a:t>workers. </a:t>
            </a:r>
            <a:r>
              <a:rPr dirty="0" sz="1600" spc="-335">
                <a:latin typeface="Arial"/>
                <a:cs typeface="Arial"/>
              </a:rPr>
              <a:t>Many </a:t>
            </a:r>
            <a:r>
              <a:rPr dirty="0" sz="1600" spc="-250">
                <a:latin typeface="Arial"/>
                <a:cs typeface="Arial"/>
              </a:rPr>
              <a:t>foreigners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270">
                <a:latin typeface="Arial"/>
                <a:cs typeface="Arial"/>
              </a:rPr>
              <a:t>working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95">
                <a:solidFill>
                  <a:srgbClr val="FF0000"/>
                </a:solidFill>
                <a:latin typeface="Arial"/>
                <a:cs typeface="Arial"/>
              </a:rPr>
              <a:t>because </a:t>
            </a:r>
            <a:r>
              <a:rPr dirty="0" sz="1600" spc="-130">
                <a:latin typeface="Arial"/>
                <a:cs typeface="Arial"/>
              </a:rPr>
              <a:t>it’s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5">
                <a:latin typeface="Arial"/>
                <a:cs typeface="Arial"/>
              </a:rPr>
              <a:t>nice </a:t>
            </a:r>
            <a:r>
              <a:rPr dirty="0" sz="1600" spc="-185">
                <a:latin typeface="Arial"/>
                <a:cs typeface="Arial"/>
              </a:rPr>
              <a:t>city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305">
                <a:latin typeface="Arial"/>
                <a:cs typeface="Arial"/>
              </a:rPr>
              <a:t>so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190">
                <a:solidFill>
                  <a:srgbClr val="FF0000"/>
                </a:solidFill>
                <a:latin typeface="Arial"/>
                <a:cs typeface="Arial"/>
              </a:rPr>
              <a:t>tourist  </a:t>
            </a:r>
            <a:r>
              <a:rPr dirty="0" sz="1600" spc="-215">
                <a:solidFill>
                  <a:srgbClr val="FF0000"/>
                </a:solidFill>
                <a:latin typeface="Arial"/>
                <a:cs typeface="Arial"/>
              </a:rPr>
              <a:t>attractions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people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50">
                <a:latin typeface="Arial"/>
                <a:cs typeface="Arial"/>
              </a:rPr>
              <a:t>very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195">
                <a:latin typeface="Arial"/>
                <a:cs typeface="Arial"/>
              </a:rPr>
              <a:t>friendly</a:t>
            </a:r>
            <a:endParaRPr sz="16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240">
                <a:latin typeface="Arial"/>
                <a:cs typeface="Arial"/>
              </a:rPr>
              <a:t>In </a:t>
            </a:r>
            <a:r>
              <a:rPr dirty="0" sz="1600" spc="-310">
                <a:solidFill>
                  <a:srgbClr val="FF0000"/>
                </a:solidFill>
                <a:latin typeface="Arial"/>
                <a:cs typeface="Arial"/>
              </a:rPr>
              <a:t>summary</a:t>
            </a:r>
            <a:r>
              <a:rPr dirty="0" sz="1600" spc="-1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35">
                <a:latin typeface="Arial"/>
                <a:cs typeface="Arial"/>
              </a:rPr>
              <a:t>people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05">
                <a:latin typeface="Arial"/>
                <a:cs typeface="Arial"/>
              </a:rPr>
              <a:t>so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195">
                <a:latin typeface="Arial"/>
                <a:cs typeface="Arial"/>
              </a:rPr>
              <a:t>different </a:t>
            </a:r>
            <a:r>
              <a:rPr dirty="0" sz="1600" spc="-260">
                <a:latin typeface="Arial"/>
                <a:cs typeface="Arial"/>
              </a:rPr>
              <a:t>places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85">
                <a:solidFill>
                  <a:srgbClr val="FF0000"/>
                </a:solidFill>
                <a:latin typeface="Arial"/>
                <a:cs typeface="Arial"/>
              </a:rPr>
              <a:t>choose 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95">
                <a:latin typeface="Arial"/>
                <a:cs typeface="Arial"/>
              </a:rPr>
              <a:t>because </a:t>
            </a:r>
            <a:r>
              <a:rPr dirty="0" sz="1600" spc="-130">
                <a:latin typeface="Arial"/>
                <a:cs typeface="Arial"/>
              </a:rPr>
              <a:t>it’s</a:t>
            </a:r>
            <a:r>
              <a:rPr dirty="0" sz="1600" spc="145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225">
                <a:solidFill>
                  <a:srgbClr val="FF0000"/>
                </a:solidFill>
                <a:latin typeface="Arial"/>
                <a:cs typeface="Arial"/>
              </a:rPr>
              <a:t>wonderful </a:t>
            </a:r>
            <a:r>
              <a:rPr dirty="0" sz="1600" spc="-240">
                <a:latin typeface="Arial"/>
                <a:cs typeface="Arial"/>
              </a:rPr>
              <a:t>place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4">
                <a:latin typeface="Arial"/>
                <a:cs typeface="Arial"/>
              </a:rPr>
              <a:t>work. </a:t>
            </a:r>
            <a:r>
              <a:rPr dirty="0" sz="1600" spc="-310">
                <a:latin typeface="Arial"/>
                <a:cs typeface="Arial"/>
              </a:rPr>
              <a:t>Thank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20">
                <a:solidFill>
                  <a:srgbClr val="FF0000"/>
                </a:solidFill>
                <a:latin typeface="Arial"/>
                <a:cs typeface="Arial"/>
              </a:rPr>
              <a:t>listening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95">
                <a:latin typeface="Arial"/>
                <a:cs typeface="Arial"/>
              </a:rPr>
              <a:t>any</a:t>
            </a:r>
            <a:r>
              <a:rPr dirty="0" sz="1600" spc="-204">
                <a:latin typeface="Arial"/>
                <a:cs typeface="Arial"/>
              </a:rPr>
              <a:t> </a:t>
            </a:r>
            <a:r>
              <a:rPr dirty="0" sz="1600" spc="-270">
                <a:solidFill>
                  <a:srgbClr val="FF0000"/>
                </a:solidFill>
                <a:latin typeface="Arial"/>
                <a:cs typeface="Arial"/>
              </a:rPr>
              <a:t>questions</a:t>
            </a:r>
            <a:r>
              <a:rPr dirty="0" sz="1600" spc="-270"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1105"/>
              </a:spcBef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story </a:t>
            </a:r>
            <a:r>
              <a:rPr dirty="0" sz="1600" spc="-315">
                <a:latin typeface="Arial"/>
                <a:cs typeface="Arial"/>
              </a:rPr>
              <a:t>4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70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25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1600" spc="-225">
                <a:latin typeface="Arial"/>
                <a:cs typeface="Arial"/>
              </a:rPr>
              <a:t>“Presentation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80">
                <a:latin typeface="Arial"/>
                <a:cs typeface="Arial"/>
              </a:rPr>
              <a:t>Foreign </a:t>
            </a:r>
            <a:r>
              <a:rPr dirty="0" sz="1600" spc="-275">
                <a:latin typeface="Arial"/>
                <a:cs typeface="Arial"/>
              </a:rPr>
              <a:t>workers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190">
                <a:latin typeface="Arial"/>
                <a:cs typeface="Arial"/>
              </a:rPr>
              <a:t>Phichit”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3"/>
              <a:tabLst>
                <a:tab pos="4699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704" y="7447153"/>
          <a:ext cx="5948045" cy="1642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9095"/>
                <a:gridCol w="1432559"/>
                <a:gridCol w="1428114"/>
                <a:gridCol w="1428114"/>
              </a:tblGrid>
              <a:tr h="2731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71271">
                <a:tc>
                  <a:txBody>
                    <a:bodyPr/>
                    <a:lstStyle/>
                    <a:p>
                      <a:pPr marL="67945">
                        <a:lnSpc>
                          <a:spcPts val="170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Foreign</a:t>
                      </a:r>
                      <a:r>
                        <a:rPr dirty="0" sz="1600" spc="-2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75">
                          <a:latin typeface="Arial"/>
                          <a:cs typeface="Arial"/>
                        </a:rPr>
                        <a:t>workers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companies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Factory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dirty="0" sz="1600" spc="-325">
                          <a:latin typeface="Arial"/>
                          <a:cs typeface="Arial"/>
                        </a:rPr>
                        <a:t>Packaging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45">
                          <a:latin typeface="Arial"/>
                          <a:cs typeface="Arial"/>
                        </a:rPr>
                        <a:t>Presenting/presentations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Working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35">
                          <a:latin typeface="Arial"/>
                          <a:cs typeface="Arial"/>
                        </a:rPr>
                        <a:t>Hospital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25">
                          <a:latin typeface="Arial"/>
                          <a:cs typeface="Arial"/>
                        </a:rPr>
                        <a:t>Because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10">
                          <a:latin typeface="Arial"/>
                          <a:cs typeface="Arial"/>
                        </a:rPr>
                        <a:t>Jobs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25">
                          <a:latin typeface="Arial"/>
                          <a:cs typeface="Arial"/>
                        </a:rPr>
                        <a:t>Important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Hotel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35">
                          <a:latin typeface="Arial"/>
                          <a:cs typeface="Arial"/>
                        </a:rPr>
                        <a:t>Tourist</a:t>
                      </a:r>
                      <a:r>
                        <a:rPr dirty="0" sz="16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0">
                          <a:latin typeface="Arial"/>
                          <a:cs typeface="Arial"/>
                        </a:rPr>
                        <a:t>attraction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44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Foreigners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Countries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10">
                          <a:latin typeface="Arial"/>
                          <a:cs typeface="Arial"/>
                        </a:rPr>
                        <a:t>Business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30">
                          <a:latin typeface="Arial"/>
                          <a:cs typeface="Arial"/>
                        </a:rPr>
                        <a:t>Summary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choose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Listening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questions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667250" y="1713483"/>
            <a:ext cx="2171700" cy="21716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16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2007784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20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258233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3156881"/>
            <a:ext cx="5440680" cy="0"/>
          </a:xfrm>
          <a:custGeom>
            <a:avLst/>
            <a:gdLst/>
            <a:ahLst/>
            <a:cxnLst/>
            <a:rect l="l" t="t" r="r" b="b"/>
            <a:pathLst>
              <a:path w="5440680" h="0">
                <a:moveTo>
                  <a:pt x="0" y="0"/>
                </a:moveTo>
                <a:lnTo>
                  <a:pt x="5440175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3731810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430635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5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88090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54557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603025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6604803"/>
            <a:ext cx="5440045" cy="0"/>
          </a:xfrm>
          <a:custGeom>
            <a:avLst/>
            <a:gdLst/>
            <a:ahLst/>
            <a:cxnLst/>
            <a:rect l="l" t="t" r="r" b="b"/>
            <a:pathLst>
              <a:path w="5440045" h="0">
                <a:moveTo>
                  <a:pt x="0" y="0"/>
                </a:moveTo>
                <a:lnTo>
                  <a:pt x="5439699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71853" y="7179351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371853" y="7754280"/>
            <a:ext cx="5440680" cy="0"/>
          </a:xfrm>
          <a:custGeom>
            <a:avLst/>
            <a:gdLst/>
            <a:ahLst/>
            <a:cxnLst/>
            <a:rect l="l" t="t" r="r" b="b"/>
            <a:pathLst>
              <a:path w="5440680" h="0">
                <a:moveTo>
                  <a:pt x="0" y="0"/>
                </a:moveTo>
                <a:lnTo>
                  <a:pt x="4722599" y="0"/>
                </a:lnTo>
              </a:path>
              <a:path w="5440680" h="0">
                <a:moveTo>
                  <a:pt x="4723892" y="0"/>
                </a:moveTo>
                <a:lnTo>
                  <a:pt x="544017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371853" y="832882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902004" y="559384"/>
            <a:ext cx="5983605" cy="8075295"/>
          </a:xfrm>
          <a:prstGeom prst="rect">
            <a:avLst/>
          </a:prstGeom>
        </p:spPr>
        <p:txBody>
          <a:bodyPr wrap="square" lIns="0" tIns="45719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359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 marR="5080" indent="91440">
              <a:lnSpc>
                <a:spcPts val="2270"/>
              </a:lnSpc>
              <a:spcBef>
                <a:spcPts val="10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60" b="1">
                <a:latin typeface="Arial"/>
                <a:cs typeface="Arial"/>
              </a:rPr>
              <a:t>presentation </a:t>
            </a:r>
            <a:r>
              <a:rPr dirty="0" sz="1600" spc="-254" b="1">
                <a:latin typeface="Arial"/>
                <a:cs typeface="Arial"/>
              </a:rPr>
              <a:t>“about </a:t>
            </a:r>
            <a:r>
              <a:rPr dirty="0" sz="1600" spc="-310" b="1">
                <a:latin typeface="Arial"/>
                <a:cs typeface="Arial"/>
              </a:rPr>
              <a:t>Foreign</a:t>
            </a:r>
            <a:r>
              <a:rPr dirty="0" sz="1600" spc="-180" b="1">
                <a:latin typeface="Arial"/>
                <a:cs typeface="Arial"/>
              </a:rPr>
              <a:t> </a:t>
            </a:r>
            <a:r>
              <a:rPr dirty="0" sz="1600" spc="-330" b="1">
                <a:latin typeface="Arial"/>
                <a:cs typeface="Arial"/>
              </a:rPr>
              <a:t>workers  </a:t>
            </a:r>
            <a:r>
              <a:rPr dirty="0" sz="1600" spc="-245" b="1">
                <a:latin typeface="Arial"/>
                <a:cs typeface="Arial"/>
              </a:rPr>
              <a:t>in </a:t>
            </a:r>
            <a:r>
              <a:rPr dirty="0" sz="1600" spc="-260" b="1">
                <a:latin typeface="Arial"/>
                <a:cs typeface="Arial"/>
              </a:rPr>
              <a:t>Phichit”</a:t>
            </a:r>
            <a:r>
              <a:rPr dirty="0" sz="1600" spc="-120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200"/>
              </a:spcBef>
              <a:buAutoNum type="arabicPeriod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7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presenter?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presentation</a:t>
            </a:r>
            <a:r>
              <a:rPr dirty="0" sz="1600" spc="-33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about?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260">
                <a:latin typeface="Arial"/>
                <a:cs typeface="Arial"/>
              </a:rPr>
              <a:t>About </a:t>
            </a:r>
            <a:r>
              <a:rPr dirty="0" sz="1600" spc="-290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35">
                <a:latin typeface="Arial"/>
                <a:cs typeface="Arial"/>
              </a:rPr>
              <a:t>foreign </a:t>
            </a:r>
            <a:r>
              <a:rPr dirty="0" sz="1600" spc="-275">
                <a:latin typeface="Arial"/>
                <a:cs typeface="Arial"/>
              </a:rPr>
              <a:t>workers are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17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Phichit?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0">
                <a:latin typeface="Arial"/>
                <a:cs typeface="Arial"/>
              </a:rPr>
              <a:t>south </a:t>
            </a:r>
            <a:r>
              <a:rPr dirty="0" sz="1600" spc="-190">
                <a:latin typeface="Arial"/>
                <a:cs typeface="Arial"/>
              </a:rPr>
              <a:t>of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Thailand?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most </a:t>
            </a:r>
            <a:r>
              <a:rPr dirty="0" sz="1600" spc="-250">
                <a:latin typeface="Arial"/>
                <a:cs typeface="Arial"/>
              </a:rPr>
              <a:t>foreigners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9">
                <a:latin typeface="Arial"/>
                <a:cs typeface="Arial"/>
              </a:rPr>
              <a:t>Phichit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Do </a:t>
            </a:r>
            <a:r>
              <a:rPr dirty="0" sz="1600" spc="-250">
                <a:latin typeface="Arial"/>
                <a:cs typeface="Arial"/>
              </a:rPr>
              <a:t>foreigners </a:t>
            </a:r>
            <a:r>
              <a:rPr dirty="0" sz="1600" spc="-210">
                <a:latin typeface="Arial"/>
                <a:cs typeface="Arial"/>
              </a:rPr>
              <a:t>love </a:t>
            </a:r>
            <a:r>
              <a:rPr dirty="0" sz="1600" spc="-270">
                <a:latin typeface="Arial"/>
                <a:cs typeface="Arial"/>
              </a:rPr>
              <a:t>working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Phichit?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260">
                <a:latin typeface="Arial"/>
                <a:cs typeface="Arial"/>
              </a:rPr>
              <a:t>Apart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54">
                <a:latin typeface="Arial"/>
                <a:cs typeface="Arial"/>
              </a:rPr>
              <a:t>schools what </a:t>
            </a:r>
            <a:r>
              <a:rPr dirty="0" sz="1600" spc="-215">
                <a:latin typeface="Arial"/>
                <a:cs typeface="Arial"/>
              </a:rPr>
              <a:t>other </a:t>
            </a:r>
            <a:r>
              <a:rPr dirty="0" sz="1600" spc="-260">
                <a:latin typeface="Arial"/>
                <a:cs typeface="Arial"/>
              </a:rPr>
              <a:t>places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50">
                <a:latin typeface="Arial"/>
                <a:cs typeface="Arial"/>
              </a:rPr>
              <a:t>foreigners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10">
                <a:latin typeface="Arial"/>
                <a:cs typeface="Arial"/>
              </a:rPr>
              <a:t>From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0">
                <a:latin typeface="Arial"/>
                <a:cs typeface="Arial"/>
              </a:rPr>
              <a:t>story, </a:t>
            </a:r>
            <a:r>
              <a:rPr dirty="0" sz="1600" spc="-260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example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company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35">
                <a:latin typeface="Arial"/>
                <a:cs typeface="Arial"/>
              </a:rPr>
              <a:t>foreign</a:t>
            </a:r>
            <a:r>
              <a:rPr dirty="0" sz="1600" spc="-275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workers?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35">
                <a:latin typeface="Arial"/>
                <a:cs typeface="Arial"/>
              </a:rPr>
              <a:t>foreign </a:t>
            </a:r>
            <a:r>
              <a:rPr dirty="0" sz="1600" spc="-275">
                <a:latin typeface="Arial"/>
                <a:cs typeface="Arial"/>
              </a:rPr>
              <a:t>workers are </a:t>
            </a:r>
            <a:r>
              <a:rPr dirty="0" sz="1600" spc="-270">
                <a:latin typeface="Arial"/>
                <a:cs typeface="Arial"/>
              </a:rPr>
              <a:t>working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300">
                <a:latin typeface="Arial"/>
                <a:cs typeface="Arial"/>
              </a:rPr>
              <a:t>packaging </a:t>
            </a:r>
            <a:r>
              <a:rPr dirty="0" sz="1600" spc="-310">
                <a:latin typeface="Arial"/>
                <a:cs typeface="Arial"/>
              </a:rPr>
              <a:t>company?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600" spc="-370">
                <a:latin typeface="Arial"/>
                <a:cs typeface="Arial"/>
              </a:rPr>
              <a:t>Why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50">
                <a:latin typeface="Arial"/>
                <a:cs typeface="Arial"/>
              </a:rPr>
              <a:t>foreigners </a:t>
            </a:r>
            <a:r>
              <a:rPr dirty="0" sz="1600" spc="-210">
                <a:latin typeface="Arial"/>
                <a:cs typeface="Arial"/>
              </a:rPr>
              <a:t>love </a:t>
            </a:r>
            <a:r>
              <a:rPr dirty="0" sz="1600" spc="-270">
                <a:latin typeface="Arial"/>
                <a:cs typeface="Arial"/>
              </a:rPr>
              <a:t>working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33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Phichit?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05">
                <a:latin typeface="Arial"/>
                <a:cs typeface="Arial"/>
              </a:rPr>
              <a:t>so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190">
                <a:latin typeface="Arial"/>
                <a:cs typeface="Arial"/>
              </a:rPr>
              <a:t>tourist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attractions?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05">
                <a:latin typeface="Arial"/>
                <a:cs typeface="Arial"/>
              </a:rPr>
              <a:t>Are </a:t>
            </a:r>
            <a:r>
              <a:rPr dirty="0" sz="1600" spc="-225">
                <a:latin typeface="Arial"/>
                <a:cs typeface="Arial"/>
              </a:rPr>
              <a:t>there </a:t>
            </a:r>
            <a:r>
              <a:rPr dirty="0" sz="1600" spc="-250">
                <a:latin typeface="Arial"/>
                <a:cs typeface="Arial"/>
              </a:rPr>
              <a:t>foreigners </a:t>
            </a:r>
            <a:r>
              <a:rPr dirty="0" sz="1600" spc="-270">
                <a:latin typeface="Arial"/>
                <a:cs typeface="Arial"/>
              </a:rPr>
              <a:t>working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Phichit?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West </a:t>
            </a:r>
            <a:r>
              <a:rPr dirty="0" sz="1600" spc="-190">
                <a:latin typeface="Arial"/>
                <a:cs typeface="Arial"/>
              </a:rPr>
              <a:t>of</a:t>
            </a:r>
            <a:r>
              <a:rPr dirty="0" sz="1600" spc="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Thailand?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371853" y="8903326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17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330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709081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02004" y="596900"/>
            <a:ext cx="5768975" cy="57270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95"/>
              </a:spcBef>
              <a:buAutoNum type="arabicPeriod" startAt="14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29">
                <a:latin typeface="Arial"/>
                <a:cs typeface="Arial"/>
              </a:rPr>
              <a:t>Phichit </a:t>
            </a:r>
            <a:r>
              <a:rPr dirty="0" sz="1600" spc="-305">
                <a:latin typeface="Arial"/>
                <a:cs typeface="Arial"/>
              </a:rPr>
              <a:t>an </a:t>
            </a:r>
            <a:r>
              <a:rPr dirty="0" sz="1600" spc="-215">
                <a:latin typeface="Arial"/>
                <a:cs typeface="Arial"/>
              </a:rPr>
              <a:t>important </a:t>
            </a:r>
            <a:r>
              <a:rPr dirty="0" sz="1600" spc="-204">
                <a:latin typeface="Arial"/>
                <a:cs typeface="Arial"/>
              </a:rPr>
              <a:t>historical </a:t>
            </a:r>
            <a:r>
              <a:rPr dirty="0" sz="1600" spc="-185">
                <a:latin typeface="Arial"/>
                <a:cs typeface="Arial"/>
              </a:rPr>
              <a:t>city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Thailand?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"/>
              <a:buAutoNum type="arabicPeriod" startAt="14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14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presentation </a:t>
            </a:r>
            <a:r>
              <a:rPr dirty="0" sz="1600" spc="-240">
                <a:latin typeface="Arial"/>
                <a:cs typeface="Arial"/>
              </a:rPr>
              <a:t>about</a:t>
            </a:r>
            <a:r>
              <a:rPr dirty="0" sz="1600" spc="-31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Chiangmai?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150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6.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1600" spc="-3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Conversation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Hello </a:t>
            </a:r>
            <a:r>
              <a:rPr dirty="0" sz="1600" spc="-325">
                <a:latin typeface="Arial"/>
                <a:cs typeface="Arial"/>
              </a:rPr>
              <a:t>James, </a:t>
            </a:r>
            <a:r>
              <a:rPr dirty="0" sz="1600" spc="-290">
                <a:latin typeface="Arial"/>
                <a:cs typeface="Arial"/>
              </a:rPr>
              <a:t>how </a:t>
            </a:r>
            <a:r>
              <a:rPr dirty="0" sz="1600" spc="-275">
                <a:latin typeface="Arial"/>
                <a:cs typeface="Arial"/>
              </a:rPr>
              <a:t>are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you?</a:t>
            </a:r>
            <a:endParaRPr sz="1600">
              <a:latin typeface="Arial"/>
              <a:cs typeface="Arial"/>
            </a:endParaRPr>
          </a:p>
          <a:p>
            <a:pPr marL="12700" marR="1875155">
              <a:lnSpc>
                <a:spcPct val="117700"/>
              </a:lnSpc>
              <a:spcBef>
                <a:spcPts val="1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15">
                <a:latin typeface="Arial"/>
                <a:cs typeface="Arial"/>
              </a:rPr>
              <a:t>Hello </a:t>
            </a:r>
            <a:r>
              <a:rPr dirty="0" sz="1600" spc="-254">
                <a:latin typeface="Arial"/>
                <a:cs typeface="Arial"/>
              </a:rPr>
              <a:t>Carol,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70">
                <a:latin typeface="Arial"/>
                <a:cs typeface="Arial"/>
              </a:rPr>
              <a:t>ready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35">
                <a:latin typeface="Arial"/>
                <a:cs typeface="Arial"/>
              </a:rPr>
              <a:t>presentation </a:t>
            </a:r>
            <a:r>
              <a:rPr dirty="0" sz="1600" spc="-204">
                <a:latin typeface="Arial"/>
                <a:cs typeface="Arial"/>
              </a:rPr>
              <a:t>this </a:t>
            </a:r>
            <a:r>
              <a:rPr dirty="0" sz="1600" spc="-290">
                <a:latin typeface="Arial"/>
                <a:cs typeface="Arial"/>
              </a:rPr>
              <a:t>Friday?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Oh,  </a:t>
            </a:r>
            <a:r>
              <a:rPr dirty="0" sz="1600" spc="-305">
                <a:latin typeface="Arial"/>
                <a:cs typeface="Arial"/>
              </a:rPr>
              <a:t>yes </a:t>
            </a:r>
            <a:r>
              <a:rPr dirty="0" sz="1600" spc="-360">
                <a:latin typeface="Arial"/>
                <a:cs typeface="Arial"/>
              </a:rPr>
              <a:t>am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ready.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29">
                <a:latin typeface="Arial"/>
                <a:cs typeface="Arial"/>
              </a:rPr>
              <a:t>presentation </a:t>
            </a:r>
            <a:r>
              <a:rPr dirty="0" sz="1600" spc="-275">
                <a:latin typeface="Arial"/>
                <a:cs typeface="Arial"/>
              </a:rPr>
              <a:t>be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about?</a:t>
            </a:r>
            <a:endParaRPr sz="1600">
              <a:latin typeface="Arial"/>
              <a:cs typeface="Arial"/>
            </a:endParaRPr>
          </a:p>
          <a:p>
            <a:pPr marL="12700" marR="2007235">
              <a:lnSpc>
                <a:spcPts val="2270"/>
              </a:lnSpc>
              <a:spcBef>
                <a:spcPts val="12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Our  </a:t>
            </a:r>
            <a:r>
              <a:rPr dirty="0" sz="1600" spc="-275">
                <a:latin typeface="Arial"/>
                <a:cs typeface="Arial"/>
              </a:rPr>
              <a:t>group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50">
                <a:latin typeface="Arial"/>
                <a:cs typeface="Arial"/>
              </a:rPr>
              <a:t>presenting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35">
                <a:latin typeface="Arial"/>
                <a:cs typeface="Arial"/>
              </a:rPr>
              <a:t>solar </a:t>
            </a:r>
            <a:r>
              <a:rPr dirty="0" sz="1600" spc="-270">
                <a:latin typeface="Arial"/>
                <a:cs typeface="Arial"/>
              </a:rPr>
              <a:t>power </a:t>
            </a:r>
            <a:r>
              <a:rPr dirty="0" sz="1600" spc="-204">
                <a:latin typeface="Arial"/>
                <a:cs typeface="Arial"/>
              </a:rPr>
              <a:t>project.  </a:t>
            </a: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45">
                <a:latin typeface="Arial"/>
                <a:cs typeface="Arial"/>
              </a:rPr>
              <a:t>Wow, </a:t>
            </a:r>
            <a:r>
              <a:rPr dirty="0" sz="1600" spc="-254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50">
                <a:latin typeface="Arial"/>
                <a:cs typeface="Arial"/>
              </a:rPr>
              <a:t>presenting </a:t>
            </a:r>
            <a:r>
              <a:rPr dirty="0" sz="1600" spc="-204">
                <a:latin typeface="Arial"/>
                <a:cs typeface="Arial"/>
              </a:rPr>
              <a:t>this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Friday?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50">
                <a:latin typeface="Arial"/>
                <a:cs typeface="Arial"/>
              </a:rPr>
              <a:t>presenting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95">
                <a:latin typeface="Arial"/>
                <a:cs typeface="Arial"/>
              </a:rPr>
              <a:t>2.00pm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meeting</a:t>
            </a:r>
            <a:r>
              <a:rPr dirty="0" sz="1600" spc="-245">
                <a:latin typeface="Arial"/>
                <a:cs typeface="Arial"/>
              </a:rPr>
              <a:t> </a:t>
            </a:r>
            <a:r>
              <a:rPr dirty="0" sz="1600" spc="-175">
                <a:latin typeface="Arial"/>
                <a:cs typeface="Arial"/>
              </a:rPr>
              <a:t>hall.</a:t>
            </a:r>
            <a:endParaRPr sz="1600">
              <a:latin typeface="Arial"/>
              <a:cs typeface="Arial"/>
            </a:endParaRPr>
          </a:p>
          <a:p>
            <a:pPr marL="12700" marR="2492375">
              <a:lnSpc>
                <a:spcPct val="117500"/>
              </a:lnSpc>
              <a:spcBef>
                <a:spcPts val="1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29">
                <a:latin typeface="Arial"/>
                <a:cs typeface="Arial"/>
              </a:rPr>
              <a:t>people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29">
                <a:latin typeface="Arial"/>
                <a:cs typeface="Arial"/>
              </a:rPr>
              <a:t>presentation </a:t>
            </a:r>
            <a:r>
              <a:rPr dirty="0" sz="1600" spc="-300">
                <a:latin typeface="Arial"/>
                <a:cs typeface="Arial"/>
              </a:rPr>
              <a:t>group?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00">
                <a:latin typeface="Arial"/>
                <a:cs typeface="Arial"/>
              </a:rPr>
              <a:t>five </a:t>
            </a:r>
            <a:r>
              <a:rPr dirty="0" sz="1600" spc="-229">
                <a:latin typeface="Arial"/>
                <a:cs typeface="Arial"/>
              </a:rPr>
              <a:t>people </a:t>
            </a:r>
            <a:r>
              <a:rPr dirty="0" sz="1600" spc="-195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group.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15">
                <a:latin typeface="Arial"/>
                <a:cs typeface="Arial"/>
              </a:rPr>
              <a:t>Okay,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220">
                <a:latin typeface="Arial"/>
                <a:cs typeface="Arial"/>
              </a:rPr>
              <a:t>luck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1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presentation.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Thank 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325">
                <a:latin typeface="Arial"/>
                <a:cs typeface="Arial"/>
              </a:rPr>
              <a:t>James, </a:t>
            </a:r>
            <a:r>
              <a:rPr dirty="0" sz="1600" spc="-200">
                <a:latin typeface="Arial"/>
                <a:cs typeface="Arial"/>
              </a:rPr>
              <a:t>hopefully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40">
                <a:latin typeface="Arial"/>
                <a:cs typeface="Arial"/>
              </a:rPr>
              <a:t>enjoy </a:t>
            </a:r>
            <a:r>
              <a:rPr dirty="0" sz="1600" spc="-235">
                <a:latin typeface="Arial"/>
                <a:cs typeface="Arial"/>
              </a:rPr>
              <a:t>our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presentation.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15"/>
              </a:spcBef>
            </a:pPr>
            <a:r>
              <a:rPr dirty="0" u="sng" sz="1600" spc="-3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ACTIVITY:</a:t>
            </a:r>
            <a:r>
              <a:rPr dirty="0" sz="1600" spc="-335" b="1">
                <a:latin typeface="Arial"/>
                <a:cs typeface="Arial"/>
              </a:rPr>
              <a:t> </a:t>
            </a:r>
            <a:r>
              <a:rPr dirty="0" sz="1600" spc="-275" b="1">
                <a:latin typeface="Arial"/>
                <a:cs typeface="Arial"/>
              </a:rPr>
              <a:t>Presentation </a:t>
            </a:r>
            <a:r>
              <a:rPr dirty="0" sz="1600" spc="-270" b="1">
                <a:latin typeface="Arial"/>
                <a:cs typeface="Arial"/>
              </a:rPr>
              <a:t>about</a:t>
            </a:r>
            <a:r>
              <a:rPr dirty="0" sz="1600" spc="-190" b="1">
                <a:latin typeface="Arial"/>
                <a:cs typeface="Arial"/>
              </a:rPr>
              <a:t> </a:t>
            </a:r>
            <a:r>
              <a:rPr dirty="0" sz="1600" spc="-345" b="1">
                <a:latin typeface="Arial"/>
                <a:cs typeface="Arial"/>
              </a:rPr>
              <a:t>work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600" spc="-335" b="1">
                <a:latin typeface="Arial"/>
                <a:cs typeface="Arial"/>
              </a:rPr>
              <a:t>Make groups </a:t>
            </a:r>
            <a:r>
              <a:rPr dirty="0" sz="1600" spc="-225" b="1">
                <a:latin typeface="Arial"/>
                <a:cs typeface="Arial"/>
              </a:rPr>
              <a:t>of </a:t>
            </a:r>
            <a:r>
              <a:rPr dirty="0" sz="1600" spc="-290" b="1">
                <a:latin typeface="Arial"/>
                <a:cs typeface="Arial"/>
              </a:rPr>
              <a:t>3 </a:t>
            </a:r>
            <a:r>
              <a:rPr dirty="0" sz="1600" spc="-254" b="1">
                <a:latin typeface="Arial"/>
                <a:cs typeface="Arial"/>
              </a:rPr>
              <a:t>people </a:t>
            </a:r>
            <a:r>
              <a:rPr dirty="0" sz="1600" spc="-300" b="1">
                <a:latin typeface="Arial"/>
                <a:cs typeface="Arial"/>
              </a:rPr>
              <a:t>and </a:t>
            </a:r>
            <a:r>
              <a:rPr dirty="0" sz="1600" spc="-270" b="1">
                <a:latin typeface="Arial"/>
                <a:cs typeface="Arial"/>
              </a:rPr>
              <a:t>prepare </a:t>
            </a:r>
            <a:r>
              <a:rPr dirty="0" sz="1600" spc="-305" b="1">
                <a:latin typeface="Arial"/>
                <a:cs typeface="Arial"/>
              </a:rPr>
              <a:t>a </a:t>
            </a:r>
            <a:r>
              <a:rPr dirty="0" sz="1600" spc="-280" b="1">
                <a:latin typeface="Arial"/>
                <a:cs typeface="Arial"/>
              </a:rPr>
              <a:t>short </a:t>
            </a:r>
            <a:r>
              <a:rPr dirty="0" sz="1600" spc="-265" b="1">
                <a:latin typeface="Arial"/>
                <a:cs typeface="Arial"/>
              </a:rPr>
              <a:t>presentation </a:t>
            </a:r>
            <a:r>
              <a:rPr dirty="0" sz="1600" spc="-270" b="1">
                <a:latin typeface="Arial"/>
                <a:cs typeface="Arial"/>
              </a:rPr>
              <a:t>about </a:t>
            </a:r>
            <a:r>
              <a:rPr dirty="0" sz="1600" spc="-495" b="1">
                <a:latin typeface="Arial"/>
                <a:cs typeface="Arial"/>
              </a:rPr>
              <a:t>WORK</a:t>
            </a:r>
            <a:r>
              <a:rPr dirty="0" sz="1600" spc="-80" b="1">
                <a:latin typeface="Arial"/>
                <a:cs typeface="Arial"/>
              </a:rPr>
              <a:t> </a:t>
            </a:r>
            <a:r>
              <a:rPr dirty="0" sz="1600" spc="-280" b="1">
                <a:latin typeface="Arial"/>
                <a:cs typeface="Arial"/>
              </a:rPr>
              <a:t>separate </a:t>
            </a:r>
            <a:r>
              <a:rPr dirty="0" sz="1600" spc="-235" b="1">
                <a:latin typeface="Arial"/>
                <a:cs typeface="Arial"/>
              </a:rPr>
              <a:t>into</a:t>
            </a:r>
            <a:r>
              <a:rPr dirty="0" sz="1600" spc="-185" b="1">
                <a:latin typeface="Arial"/>
                <a:cs typeface="Arial"/>
              </a:rPr>
              <a:t> </a:t>
            </a:r>
            <a:r>
              <a:rPr dirty="0" sz="1600" spc="-290" b="1">
                <a:latin typeface="Arial"/>
                <a:cs typeface="Arial"/>
              </a:rPr>
              <a:t>3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18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02004" y="6344792"/>
            <a:ext cx="1285875" cy="12312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75" b="1">
                <a:latin typeface="Arial"/>
                <a:cs typeface="Arial"/>
              </a:rPr>
              <a:t>parts:</a:t>
            </a:r>
            <a:r>
              <a:rPr dirty="0" sz="1600" spc="-260" b="1">
                <a:latin typeface="Arial"/>
                <a:cs typeface="Arial"/>
              </a:rPr>
              <a:t> </a:t>
            </a:r>
            <a:r>
              <a:rPr dirty="0" sz="1600" spc="-175" b="1">
                <a:latin typeface="Arial"/>
                <a:cs typeface="Arial"/>
              </a:rPr>
              <a:t>-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1130"/>
              </a:spcBef>
              <a:buAutoNum type="arabicPeriod"/>
              <a:tabLst>
                <a:tab pos="469900" algn="l"/>
              </a:tabLst>
            </a:pPr>
            <a:r>
              <a:rPr dirty="0" sz="1600" spc="-254" b="1">
                <a:latin typeface="Arial"/>
                <a:cs typeface="Arial"/>
              </a:rPr>
              <a:t>Introduction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469900" algn="l"/>
              </a:tabLst>
            </a:pPr>
            <a:r>
              <a:rPr dirty="0" sz="1600" spc="-360" b="1">
                <a:latin typeface="Arial"/>
                <a:cs typeface="Arial"/>
              </a:rPr>
              <a:t>Body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350"/>
              </a:spcBef>
              <a:buAutoNum type="arabicPeriod"/>
              <a:tabLst>
                <a:tab pos="469900" algn="l"/>
              </a:tabLst>
            </a:pPr>
            <a:r>
              <a:rPr dirty="0" sz="1600" spc="-355" b="1">
                <a:latin typeface="Arial"/>
                <a:cs typeface="Arial"/>
              </a:rPr>
              <a:t>Summary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1559" y="6484746"/>
            <a:ext cx="2952750" cy="735330"/>
          </a:xfrm>
          <a:prstGeom prst="rect">
            <a:avLst/>
          </a:prstGeom>
          <a:ln w="28575">
            <a:solidFill>
              <a:srgbClr val="6FAC46"/>
            </a:solidFill>
          </a:ln>
        </p:spPr>
        <p:txBody>
          <a:bodyPr wrap="square" lIns="0" tIns="33020" rIns="0" bIns="0" rtlCol="0" vert="horz">
            <a:spAutoFit/>
          </a:bodyPr>
          <a:lstStyle/>
          <a:p>
            <a:pPr marL="1124585">
              <a:lnSpc>
                <a:spcPct val="100000"/>
              </a:lnSpc>
              <a:spcBef>
                <a:spcPts val="260"/>
              </a:spcBef>
              <a:tabLst>
                <a:tab pos="1352550" algn="l"/>
              </a:tabLst>
            </a:pPr>
            <a:r>
              <a:rPr dirty="0" sz="1400" spc="-204" b="1">
                <a:latin typeface="Arial"/>
                <a:cs typeface="Arial"/>
              </a:rPr>
              <a:t>1.	</a:t>
            </a:r>
            <a:r>
              <a:rPr dirty="0" sz="1400" spc="-220" b="1">
                <a:latin typeface="Arial"/>
                <a:cs typeface="Arial"/>
              </a:rPr>
              <a:t>Introduction</a:t>
            </a:r>
            <a:endParaRPr sz="1400">
              <a:latin typeface="Arial"/>
              <a:cs typeface="Arial"/>
            </a:endParaRPr>
          </a:p>
          <a:p>
            <a:pPr marL="1154430" marR="501650" indent="-645160">
              <a:lnSpc>
                <a:spcPct val="109300"/>
              </a:lnSpc>
            </a:pPr>
            <a:r>
              <a:rPr dirty="0" sz="1400" spc="-200">
                <a:latin typeface="Arial"/>
                <a:cs typeface="Arial"/>
              </a:rPr>
              <a:t>(Introduce </a:t>
            </a:r>
            <a:r>
              <a:rPr dirty="0" sz="1400" spc="-195">
                <a:latin typeface="Arial"/>
                <a:cs typeface="Arial"/>
              </a:rPr>
              <a:t>yourself, introduce </a:t>
            </a:r>
            <a:r>
              <a:rPr dirty="0" sz="1400" spc="-175">
                <a:latin typeface="Arial"/>
                <a:cs typeface="Arial"/>
              </a:rPr>
              <a:t>topic)  </a:t>
            </a:r>
            <a:r>
              <a:rPr dirty="0" sz="1400" spc="-275">
                <a:latin typeface="Arial"/>
                <a:cs typeface="Arial"/>
              </a:rPr>
              <a:t>2</a:t>
            </a:r>
            <a:r>
              <a:rPr dirty="0" sz="1400" spc="-210">
                <a:latin typeface="Arial"/>
                <a:cs typeface="Arial"/>
              </a:rPr>
              <a:t> </a:t>
            </a:r>
            <a:r>
              <a:rPr dirty="0" sz="1400" spc="-240">
                <a:latin typeface="Arial"/>
                <a:cs typeface="Arial"/>
              </a:rPr>
              <a:t>sentences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29254" y="7279767"/>
            <a:ext cx="3981450" cy="895350"/>
          </a:xfrm>
          <a:prstGeom prst="rect">
            <a:avLst/>
          </a:prstGeom>
          <a:ln w="28575">
            <a:solidFill>
              <a:srgbClr val="6FAC46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1847214">
              <a:lnSpc>
                <a:spcPct val="100000"/>
              </a:lnSpc>
              <a:spcBef>
                <a:spcPts val="265"/>
              </a:spcBef>
              <a:tabLst>
                <a:tab pos="2075814" algn="l"/>
              </a:tabLst>
            </a:pPr>
            <a:r>
              <a:rPr dirty="0" sz="1400" spc="-204" b="1">
                <a:latin typeface="Arial"/>
                <a:cs typeface="Arial"/>
              </a:rPr>
              <a:t>2.	</a:t>
            </a:r>
            <a:r>
              <a:rPr dirty="0" sz="1400" spc="-315" b="1">
                <a:latin typeface="Arial"/>
                <a:cs typeface="Arial"/>
              </a:rPr>
              <a:t>Body</a:t>
            </a:r>
            <a:endParaRPr sz="1400">
              <a:latin typeface="Arial"/>
              <a:cs typeface="Arial"/>
            </a:endParaRPr>
          </a:p>
          <a:p>
            <a:pPr marL="1669414" marR="1036955" indent="-625475">
              <a:lnSpc>
                <a:spcPct val="117900"/>
              </a:lnSpc>
            </a:pPr>
            <a:r>
              <a:rPr dirty="0" sz="1400" spc="-170">
                <a:latin typeface="Arial"/>
                <a:cs typeface="Arial"/>
              </a:rPr>
              <a:t>(talk </a:t>
            </a:r>
            <a:r>
              <a:rPr dirty="0" sz="1400" spc="-210">
                <a:latin typeface="Arial"/>
                <a:cs typeface="Arial"/>
              </a:rPr>
              <a:t>about </a:t>
            </a:r>
            <a:r>
              <a:rPr dirty="0" sz="1400" spc="-185">
                <a:latin typeface="Arial"/>
                <a:cs typeface="Arial"/>
              </a:rPr>
              <a:t>the details </a:t>
            </a:r>
            <a:r>
              <a:rPr dirty="0" sz="1400" spc="-160">
                <a:latin typeface="Arial"/>
                <a:cs typeface="Arial"/>
              </a:rPr>
              <a:t>of </a:t>
            </a:r>
            <a:r>
              <a:rPr dirty="0" sz="1400" spc="-185">
                <a:latin typeface="Arial"/>
                <a:cs typeface="Arial"/>
              </a:rPr>
              <a:t>the </a:t>
            </a:r>
            <a:r>
              <a:rPr dirty="0" sz="1400" spc="-175">
                <a:latin typeface="Arial"/>
                <a:cs typeface="Arial"/>
              </a:rPr>
              <a:t>topic)  </a:t>
            </a:r>
            <a:r>
              <a:rPr dirty="0" sz="1400" spc="-275">
                <a:latin typeface="Arial"/>
                <a:cs typeface="Arial"/>
              </a:rPr>
              <a:t>3</a:t>
            </a:r>
            <a:r>
              <a:rPr dirty="0" sz="1400" spc="-210">
                <a:latin typeface="Arial"/>
                <a:cs typeface="Arial"/>
              </a:rPr>
              <a:t> </a:t>
            </a:r>
            <a:r>
              <a:rPr dirty="0" sz="1400" spc="-240">
                <a:latin typeface="Arial"/>
                <a:cs typeface="Arial"/>
              </a:rPr>
              <a:t>sentences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87800" y="8254021"/>
            <a:ext cx="2171700" cy="828675"/>
          </a:xfrm>
          <a:prstGeom prst="rect">
            <a:avLst/>
          </a:prstGeom>
          <a:ln w="28575">
            <a:solidFill>
              <a:srgbClr val="6FAC46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817880">
              <a:lnSpc>
                <a:spcPct val="100000"/>
              </a:lnSpc>
              <a:spcBef>
                <a:spcPts val="265"/>
              </a:spcBef>
              <a:tabLst>
                <a:tab pos="1046480" algn="l"/>
              </a:tabLst>
            </a:pPr>
            <a:r>
              <a:rPr dirty="0" sz="1400" spc="-204" b="1">
                <a:latin typeface="Arial"/>
                <a:cs typeface="Arial"/>
              </a:rPr>
              <a:t>3.	</a:t>
            </a:r>
            <a:r>
              <a:rPr dirty="0" sz="1400" spc="-310" b="1">
                <a:latin typeface="Arial"/>
                <a:cs typeface="Arial"/>
              </a:rPr>
              <a:t>Summary</a:t>
            </a:r>
            <a:endParaRPr sz="1400">
              <a:latin typeface="Arial"/>
              <a:cs typeface="Arial"/>
            </a:endParaRPr>
          </a:p>
          <a:p>
            <a:pPr marL="790575" marR="259079" indent="-521334">
              <a:lnSpc>
                <a:spcPct val="117800"/>
              </a:lnSpc>
            </a:pPr>
            <a:r>
              <a:rPr dirty="0" sz="1400" spc="-265">
                <a:latin typeface="Arial"/>
                <a:cs typeface="Arial"/>
              </a:rPr>
              <a:t>(summary </a:t>
            </a:r>
            <a:r>
              <a:rPr dirty="0" sz="1400" spc="-160">
                <a:latin typeface="Arial"/>
                <a:cs typeface="Arial"/>
              </a:rPr>
              <a:t>of </a:t>
            </a:r>
            <a:r>
              <a:rPr dirty="0" sz="1400" spc="-180">
                <a:latin typeface="Arial"/>
                <a:cs typeface="Arial"/>
              </a:rPr>
              <a:t>the </a:t>
            </a:r>
            <a:r>
              <a:rPr dirty="0" sz="1400" spc="-204">
                <a:latin typeface="Arial"/>
                <a:cs typeface="Arial"/>
              </a:rPr>
              <a:t>presentation)  </a:t>
            </a:r>
            <a:r>
              <a:rPr dirty="0" sz="1400" spc="-275">
                <a:latin typeface="Arial"/>
                <a:cs typeface="Arial"/>
              </a:rPr>
              <a:t>1</a:t>
            </a:r>
            <a:r>
              <a:rPr dirty="0" sz="1400" spc="-210">
                <a:latin typeface="Arial"/>
                <a:cs typeface="Arial"/>
              </a:rPr>
              <a:t> </a:t>
            </a:r>
            <a:r>
              <a:rPr dirty="0" sz="1400" spc="-229">
                <a:latin typeface="Arial"/>
                <a:cs typeface="Arial"/>
              </a:rPr>
              <a:t>sentence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19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3537330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1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5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0822" y="3970146"/>
            <a:ext cx="4446270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975"/>
              <a:t>OFFICE</a:t>
            </a:r>
            <a:r>
              <a:rPr dirty="0" spc="-1970"/>
              <a:t> </a:t>
            </a:r>
            <a:r>
              <a:rPr dirty="0" spc="-2460"/>
              <a:t>WORK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63904" y="523504"/>
            <a:ext cx="6214110" cy="777176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2226945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3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5: </a:t>
            </a:r>
            <a:r>
              <a:rPr dirty="0" u="sng" sz="20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Office</a:t>
            </a:r>
            <a:r>
              <a:rPr dirty="0" u="sng" sz="2000" spc="-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Work</a:t>
            </a:r>
            <a:endParaRPr sz="2000">
              <a:latin typeface="Arial"/>
              <a:cs typeface="Arial"/>
            </a:endParaRPr>
          </a:p>
          <a:p>
            <a:pPr marL="279400">
              <a:lnSpc>
                <a:spcPct val="100000"/>
              </a:lnSpc>
              <a:spcBef>
                <a:spcPts val="465"/>
              </a:spcBef>
            </a:pPr>
            <a:r>
              <a:rPr dirty="0" sz="1800" spc="-260" b="1">
                <a:solidFill>
                  <a:srgbClr val="2E5395"/>
                </a:solidFill>
                <a:latin typeface="Arial"/>
                <a:cs typeface="Arial"/>
              </a:rPr>
              <a:t>1. </a:t>
            </a: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254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590"/>
              </a:spcBef>
            </a:pPr>
            <a:r>
              <a:rPr dirty="0" u="sng" sz="1800" spc="-27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Item </a:t>
            </a:r>
            <a:r>
              <a:rPr dirty="0" u="sng" sz="18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5: </a:t>
            </a:r>
            <a:r>
              <a:rPr dirty="0" u="sng" sz="1800" spc="-26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Letter </a:t>
            </a:r>
            <a:r>
              <a:rPr dirty="0" u="sng" sz="1800" spc="-3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requesting </a:t>
            </a:r>
            <a:r>
              <a:rPr dirty="0" u="sng" sz="1800" spc="-254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800" spc="-1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leave</a:t>
            </a:r>
            <a:endParaRPr sz="1800">
              <a:latin typeface="Arial"/>
              <a:cs typeface="Arial"/>
            </a:endParaRPr>
          </a:p>
          <a:p>
            <a:pPr marL="50800" marR="4422140">
              <a:lnSpc>
                <a:spcPct val="109400"/>
              </a:lnSpc>
              <a:spcBef>
                <a:spcPts val="1425"/>
              </a:spcBef>
            </a:pPr>
            <a:r>
              <a:rPr dirty="0" sz="1600" spc="-345" b="1">
                <a:latin typeface="Arial"/>
                <a:cs typeface="Arial"/>
              </a:rPr>
              <a:t>Human </a:t>
            </a:r>
            <a:r>
              <a:rPr dirty="0" sz="1600" spc="-335" b="1">
                <a:latin typeface="Arial"/>
                <a:cs typeface="Arial"/>
              </a:rPr>
              <a:t>Resource </a:t>
            </a:r>
            <a:r>
              <a:rPr dirty="0" sz="1600" spc="-305" b="1">
                <a:latin typeface="Arial"/>
                <a:cs typeface="Arial"/>
              </a:rPr>
              <a:t>Manager,  </a:t>
            </a:r>
            <a:r>
              <a:rPr dirty="0" sz="1600" spc="-275" b="1">
                <a:latin typeface="Arial"/>
                <a:cs typeface="Arial"/>
              </a:rPr>
              <a:t>Department </a:t>
            </a:r>
            <a:r>
              <a:rPr dirty="0" sz="1600" spc="-225" b="1">
                <a:latin typeface="Arial"/>
                <a:cs typeface="Arial"/>
              </a:rPr>
              <a:t>of</a:t>
            </a:r>
            <a:r>
              <a:rPr dirty="0" sz="1600" spc="-80" b="1">
                <a:latin typeface="Arial"/>
                <a:cs typeface="Arial"/>
              </a:rPr>
              <a:t> </a:t>
            </a:r>
            <a:r>
              <a:rPr dirty="0" sz="1600" spc="-310" b="1">
                <a:latin typeface="Arial"/>
                <a:cs typeface="Arial"/>
              </a:rPr>
              <a:t>Labor</a:t>
            </a:r>
            <a:endParaRPr sz="1600">
              <a:latin typeface="Arial"/>
              <a:cs typeface="Arial"/>
            </a:endParaRPr>
          </a:p>
          <a:p>
            <a:pPr marL="50800" marR="4787265">
              <a:lnSpc>
                <a:spcPts val="2100"/>
              </a:lnSpc>
              <a:spcBef>
                <a:spcPts val="85"/>
              </a:spcBef>
            </a:pPr>
            <a:r>
              <a:rPr dirty="0" sz="1600" spc="-290" b="1">
                <a:latin typeface="Arial"/>
                <a:cs typeface="Arial"/>
              </a:rPr>
              <a:t>3 </a:t>
            </a:r>
            <a:r>
              <a:rPr dirty="0" sz="1600" spc="-400" b="1">
                <a:latin typeface="Arial"/>
                <a:cs typeface="Arial"/>
              </a:rPr>
              <a:t>Wang </a:t>
            </a:r>
            <a:r>
              <a:rPr dirty="0" sz="1600" spc="-345" b="1">
                <a:latin typeface="Arial"/>
                <a:cs typeface="Arial"/>
              </a:rPr>
              <a:t>Chan </a:t>
            </a:r>
            <a:r>
              <a:rPr dirty="0" sz="1600" spc="-360" b="1">
                <a:latin typeface="Arial"/>
                <a:cs typeface="Arial"/>
              </a:rPr>
              <a:t>Road  </a:t>
            </a:r>
            <a:r>
              <a:rPr dirty="0" sz="1600" spc="-290" b="1">
                <a:latin typeface="Arial"/>
                <a:cs typeface="Arial"/>
              </a:rPr>
              <a:t>Phitsanulok </a:t>
            </a:r>
            <a:r>
              <a:rPr dirty="0" sz="1600" spc="-265" b="1">
                <a:latin typeface="Arial"/>
                <a:cs typeface="Arial"/>
              </a:rPr>
              <a:t>Thailand  </a:t>
            </a:r>
            <a:r>
              <a:rPr dirty="0" sz="1600" spc="-325">
                <a:latin typeface="Arial"/>
                <a:cs typeface="Arial"/>
              </a:rPr>
              <a:t>Dear </a:t>
            </a:r>
            <a:r>
              <a:rPr dirty="0" sz="1600" spc="-280">
                <a:latin typeface="Arial"/>
                <a:cs typeface="Arial"/>
              </a:rPr>
              <a:t>Mr.</a:t>
            </a:r>
            <a:r>
              <a:rPr dirty="0" sz="1600" spc="-120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Rongsook,</a:t>
            </a:r>
            <a:endParaRPr sz="1600">
              <a:latin typeface="Arial"/>
              <a:cs typeface="Arial"/>
            </a:endParaRPr>
          </a:p>
          <a:p>
            <a:pPr marL="50800" marR="426084" indent="456565">
              <a:lnSpc>
                <a:spcPct val="117900"/>
              </a:lnSpc>
              <a:spcBef>
                <a:spcPts val="690"/>
              </a:spcBef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35">
                <a:solidFill>
                  <a:srgbClr val="FF0000"/>
                </a:solidFill>
                <a:latin typeface="Arial"/>
                <a:cs typeface="Arial"/>
              </a:rPr>
              <a:t>would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request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vacation leave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04">
                <a:solidFill>
                  <a:srgbClr val="FF0000"/>
                </a:solidFill>
                <a:latin typeface="Arial"/>
                <a:cs typeface="Arial"/>
              </a:rPr>
              <a:t>following </a:t>
            </a:r>
            <a:r>
              <a:rPr dirty="0" sz="1600" spc="-250">
                <a:solidFill>
                  <a:srgbClr val="FF0000"/>
                </a:solidFill>
                <a:latin typeface="Arial"/>
                <a:cs typeface="Arial"/>
              </a:rPr>
              <a:t>dates</a:t>
            </a:r>
            <a:r>
              <a:rPr dirty="0" sz="1600" spc="-250">
                <a:latin typeface="Arial"/>
                <a:cs typeface="Arial"/>
              </a:rPr>
              <a:t>: </a:t>
            </a:r>
            <a:r>
              <a:rPr dirty="0" sz="1600" spc="-229">
                <a:latin typeface="Arial"/>
                <a:cs typeface="Arial"/>
              </a:rPr>
              <a:t>11</a:t>
            </a:r>
            <a:r>
              <a:rPr dirty="0" baseline="23809" sz="1575" spc="-345">
                <a:latin typeface="Arial"/>
                <a:cs typeface="Arial"/>
              </a:rPr>
              <a:t>th</a:t>
            </a:r>
            <a:r>
              <a:rPr dirty="0" sz="1600" spc="-229">
                <a:latin typeface="Arial"/>
                <a:cs typeface="Arial"/>
              </a:rPr>
              <a:t>/09/2021 </a:t>
            </a:r>
            <a:r>
              <a:rPr dirty="0" sz="1600" spc="-320">
                <a:latin typeface="Arial"/>
                <a:cs typeface="Arial"/>
              </a:rPr>
              <a:t>–  </a:t>
            </a:r>
            <a:r>
              <a:rPr dirty="0" sz="1600" spc="-229">
                <a:latin typeface="Arial"/>
                <a:cs typeface="Arial"/>
              </a:rPr>
              <a:t>12</a:t>
            </a:r>
            <a:r>
              <a:rPr dirty="0" baseline="23809" sz="1575" spc="-345">
                <a:latin typeface="Arial"/>
                <a:cs typeface="Arial"/>
              </a:rPr>
              <a:t>th</a:t>
            </a:r>
            <a:r>
              <a:rPr dirty="0" sz="1600" spc="-229">
                <a:latin typeface="Arial"/>
                <a:cs typeface="Arial"/>
              </a:rPr>
              <a:t>/09/2021. </a:t>
            </a:r>
            <a:r>
              <a:rPr dirty="0" sz="1600" spc="-135">
                <a:latin typeface="Arial"/>
                <a:cs typeface="Arial"/>
              </a:rPr>
              <a:t>It </a:t>
            </a:r>
            <a:r>
              <a:rPr dirty="0" sz="1600" spc="-320">
                <a:latin typeface="Arial"/>
                <a:cs typeface="Arial"/>
              </a:rPr>
              <a:t>has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315">
                <a:latin typeface="Arial"/>
                <a:cs typeface="Arial"/>
              </a:rPr>
              <a:t>5 </a:t>
            </a:r>
            <a:r>
              <a:rPr dirty="0" sz="1600" spc="-290">
                <a:latin typeface="Arial"/>
                <a:cs typeface="Arial"/>
              </a:rPr>
              <a:t>years </a:t>
            </a:r>
            <a:r>
              <a:rPr dirty="0" sz="1600" spc="-265">
                <a:solidFill>
                  <a:srgbClr val="FF0000"/>
                </a:solidFill>
                <a:latin typeface="Arial"/>
                <a:cs typeface="Arial"/>
              </a:rPr>
              <a:t>since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had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0">
                <a:latin typeface="Arial"/>
                <a:cs typeface="Arial"/>
              </a:rPr>
              <a:t>vacation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75">
                <a:latin typeface="Arial"/>
                <a:cs typeface="Arial"/>
              </a:rPr>
              <a:t>wish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05">
                <a:latin typeface="Arial"/>
                <a:cs typeface="Arial"/>
              </a:rPr>
              <a:t>use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320">
                <a:latin typeface="Arial"/>
                <a:cs typeface="Arial"/>
              </a:rPr>
              <a:t>my  </a:t>
            </a:r>
            <a:r>
              <a:rPr dirty="0" sz="1600" spc="-245">
                <a:latin typeface="Arial"/>
                <a:cs typeface="Arial"/>
              </a:rPr>
              <a:t>vacation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solidFill>
                  <a:srgbClr val="FF0000"/>
                </a:solidFill>
                <a:latin typeface="Arial"/>
                <a:cs typeface="Arial"/>
              </a:rPr>
              <a:t>family time</a:t>
            </a:r>
            <a:r>
              <a:rPr dirty="0" sz="1600" spc="-210">
                <a:latin typeface="Arial"/>
                <a:cs typeface="Arial"/>
              </a:rPr>
              <a:t>. </a:t>
            </a:r>
            <a:r>
              <a:rPr dirty="0" sz="1600" spc="-229">
                <a:latin typeface="Arial"/>
                <a:cs typeface="Arial"/>
              </a:rPr>
              <a:t>Currently,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20">
                <a:latin typeface="Arial"/>
                <a:cs typeface="Arial"/>
              </a:rPr>
              <a:t>60 </a:t>
            </a:r>
            <a:r>
              <a:rPr dirty="0" sz="1600" spc="-245">
                <a:latin typeface="Arial"/>
                <a:cs typeface="Arial"/>
              </a:rPr>
              <a:t>vacation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254">
                <a:latin typeface="Arial"/>
                <a:cs typeface="Arial"/>
              </a:rPr>
              <a:t>want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05">
                <a:latin typeface="Arial"/>
                <a:cs typeface="Arial"/>
              </a:rPr>
              <a:t>use </a:t>
            </a:r>
            <a:r>
              <a:rPr dirty="0" sz="1600" spc="-315">
                <a:latin typeface="Arial"/>
                <a:cs typeface="Arial"/>
              </a:rPr>
              <a:t>18 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190">
                <a:latin typeface="Arial"/>
                <a:cs typeface="Arial"/>
              </a:rPr>
              <a:t>of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130">
                <a:latin typeface="Arial"/>
                <a:cs typeface="Arial"/>
              </a:rPr>
              <a:t>it.</a:t>
            </a:r>
            <a:endParaRPr sz="1600">
              <a:latin typeface="Arial"/>
              <a:cs typeface="Arial"/>
            </a:endParaRPr>
          </a:p>
          <a:p>
            <a:pPr marL="507365">
              <a:lnSpc>
                <a:spcPct val="100000"/>
              </a:lnSpc>
              <a:spcBef>
                <a:spcPts val="335"/>
              </a:spcBef>
            </a:pPr>
            <a:r>
              <a:rPr dirty="0" sz="1600" spc="-250">
                <a:solidFill>
                  <a:srgbClr val="FF0000"/>
                </a:solidFill>
                <a:latin typeface="Arial"/>
                <a:cs typeface="Arial"/>
              </a:rPr>
              <a:t>At </a:t>
            </a:r>
            <a:r>
              <a:rPr dirty="0" sz="1600" spc="-21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dirty="0" sz="1600" spc="-260">
                <a:solidFill>
                  <a:srgbClr val="FF0000"/>
                </a:solidFill>
                <a:latin typeface="Arial"/>
                <a:cs typeface="Arial"/>
              </a:rPr>
              <a:t>moment</a:t>
            </a:r>
            <a:r>
              <a:rPr dirty="0" sz="1600" spc="-260">
                <a:latin typeface="Arial"/>
                <a:cs typeface="Arial"/>
              </a:rPr>
              <a:t>, </a:t>
            </a:r>
            <a:r>
              <a:rPr dirty="0" sz="1600" spc="-145">
                <a:latin typeface="Arial"/>
                <a:cs typeface="Arial"/>
              </a:rPr>
              <a:t>all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325">
                <a:latin typeface="Arial"/>
                <a:cs typeface="Arial"/>
              </a:rPr>
              <a:t>my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320">
                <a:latin typeface="Arial"/>
                <a:cs typeface="Arial"/>
              </a:rPr>
              <a:t>has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235">
                <a:solidFill>
                  <a:srgbClr val="FF0000"/>
                </a:solidFill>
                <a:latin typeface="Arial"/>
                <a:cs typeface="Arial"/>
              </a:rPr>
              <a:t>completed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330">
                <a:solidFill>
                  <a:srgbClr val="FF0000"/>
                </a:solidFill>
                <a:latin typeface="Arial"/>
                <a:cs typeface="Arial"/>
              </a:rPr>
              <a:t>make </a:t>
            </a:r>
            <a:r>
              <a:rPr dirty="0" sz="1600" spc="-280">
                <a:solidFill>
                  <a:srgbClr val="FF0000"/>
                </a:solidFill>
                <a:latin typeface="Arial"/>
                <a:cs typeface="Arial"/>
              </a:rPr>
              <a:t>sure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145">
                <a:latin typeface="Arial"/>
                <a:cs typeface="Arial"/>
              </a:rPr>
              <a:t>all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endParaRPr sz="1600">
              <a:latin typeface="Arial"/>
              <a:cs typeface="Arial"/>
            </a:endParaRPr>
          </a:p>
          <a:p>
            <a:pPr marL="50800" marR="92710">
              <a:lnSpc>
                <a:spcPct val="117500"/>
              </a:lnSpc>
              <a:spcBef>
                <a:spcPts val="10"/>
              </a:spcBef>
            </a:pPr>
            <a:r>
              <a:rPr dirty="0" sz="1600" spc="-265">
                <a:solidFill>
                  <a:srgbClr val="FF0000"/>
                </a:solidFill>
                <a:latin typeface="Arial"/>
                <a:cs typeface="Arial"/>
              </a:rPr>
              <a:t>pending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35">
                <a:latin typeface="Arial"/>
                <a:cs typeface="Arial"/>
              </a:rPr>
              <a:t>completed before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leave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04">
                <a:latin typeface="Arial"/>
                <a:cs typeface="Arial"/>
              </a:rPr>
              <a:t>this </a:t>
            </a:r>
            <a:r>
              <a:rPr dirty="0" sz="1600" spc="-165">
                <a:latin typeface="Arial"/>
                <a:cs typeface="Arial"/>
              </a:rPr>
              <a:t>trip.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50">
                <a:latin typeface="Arial"/>
                <a:cs typeface="Arial"/>
              </a:rPr>
              <a:t>also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275">
                <a:latin typeface="Arial"/>
                <a:cs typeface="Arial"/>
              </a:rPr>
              <a:t>sure </a:t>
            </a:r>
            <a:r>
              <a:rPr dirty="0" sz="1600" spc="-190">
                <a:latin typeface="Arial"/>
                <a:cs typeface="Arial"/>
              </a:rPr>
              <a:t>that </a:t>
            </a:r>
            <a:r>
              <a:rPr dirty="0" sz="1600" spc="-275">
                <a:solidFill>
                  <a:srgbClr val="FF0000"/>
                </a:solidFill>
                <a:latin typeface="Arial"/>
                <a:cs typeface="Arial"/>
              </a:rPr>
              <a:t>whoever </a:t>
            </a:r>
            <a:r>
              <a:rPr dirty="0" sz="1600" spc="-135">
                <a:solidFill>
                  <a:srgbClr val="FF0000"/>
                </a:solidFill>
                <a:latin typeface="Arial"/>
                <a:cs typeface="Arial"/>
              </a:rPr>
              <a:t>fills  </a:t>
            </a:r>
            <a:r>
              <a:rPr dirty="0" sz="1600" spc="-200">
                <a:solidFill>
                  <a:srgbClr val="FF0000"/>
                </a:solidFill>
                <a:latin typeface="Arial"/>
                <a:cs typeface="Arial"/>
              </a:rPr>
              <a:t>in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35">
                <a:latin typeface="Arial"/>
                <a:cs typeface="Arial"/>
              </a:rPr>
              <a:t>me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300">
                <a:solidFill>
                  <a:srgbClr val="FF0000"/>
                </a:solidFill>
                <a:latin typeface="Arial"/>
                <a:cs typeface="Arial"/>
              </a:rPr>
              <a:t>absence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00">
                <a:latin typeface="Arial"/>
                <a:cs typeface="Arial"/>
              </a:rPr>
              <a:t>not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5">
                <a:solidFill>
                  <a:srgbClr val="FF0000"/>
                </a:solidFill>
                <a:latin typeface="Arial"/>
                <a:cs typeface="Arial"/>
              </a:rPr>
              <a:t>hard</a:t>
            </a:r>
            <a:r>
              <a:rPr dirty="0" sz="1600" spc="-22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10">
                <a:solidFill>
                  <a:srgbClr val="FF0000"/>
                </a:solidFill>
                <a:latin typeface="Arial"/>
                <a:cs typeface="Arial"/>
              </a:rPr>
              <a:t>time</a:t>
            </a:r>
            <a:r>
              <a:rPr dirty="0" sz="1600" spc="-21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50800" marR="253365">
              <a:lnSpc>
                <a:spcPct val="117800"/>
              </a:lnSpc>
              <a:spcBef>
                <a:spcPts val="10"/>
              </a:spcBef>
            </a:pPr>
            <a:r>
              <a:rPr dirty="0" sz="1600" spc="-390">
                <a:latin typeface="Arial"/>
                <a:cs typeface="Arial"/>
              </a:rPr>
              <a:t>As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70">
                <a:latin typeface="Arial"/>
                <a:cs typeface="Arial"/>
              </a:rPr>
              <a:t>know,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5">
                <a:solidFill>
                  <a:srgbClr val="FF0000"/>
                </a:solidFill>
                <a:latin typeface="Arial"/>
                <a:cs typeface="Arial"/>
              </a:rPr>
              <a:t>hard worker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195">
                <a:latin typeface="Arial"/>
                <a:cs typeface="Arial"/>
              </a:rPr>
              <a:t>put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80">
                <a:latin typeface="Arial"/>
                <a:cs typeface="Arial"/>
              </a:rPr>
              <a:t>more </a:t>
            </a:r>
            <a:r>
              <a:rPr dirty="0" sz="1600" spc="-235">
                <a:latin typeface="Arial"/>
                <a:cs typeface="Arial"/>
              </a:rPr>
              <a:t>than </a:t>
            </a:r>
            <a:r>
              <a:rPr dirty="0" sz="1600" spc="-315">
                <a:latin typeface="Arial"/>
                <a:cs typeface="Arial"/>
              </a:rPr>
              <a:t>28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85">
                <a:latin typeface="Arial"/>
                <a:cs typeface="Arial"/>
              </a:rPr>
              <a:t>week. </a:t>
            </a:r>
            <a:r>
              <a:rPr dirty="0" sz="1600" spc="-430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320">
                <a:latin typeface="Arial"/>
                <a:cs typeface="Arial"/>
              </a:rPr>
              <a:t>way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85">
                <a:latin typeface="Arial"/>
                <a:cs typeface="Arial"/>
              </a:rPr>
              <a:t>keep  </a:t>
            </a:r>
            <a:r>
              <a:rPr dirty="0" sz="1600" spc="-250">
                <a:solidFill>
                  <a:srgbClr val="FF0000"/>
                </a:solidFill>
                <a:latin typeface="Arial"/>
                <a:cs typeface="Arial"/>
              </a:rPr>
              <a:t>refreshed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5">
                <a:latin typeface="Arial"/>
                <a:cs typeface="Arial"/>
              </a:rPr>
              <a:t>vacation </a:t>
            </a:r>
            <a:r>
              <a:rPr dirty="0" sz="1600" spc="-275">
                <a:solidFill>
                  <a:srgbClr val="FF0000"/>
                </a:solidFill>
                <a:latin typeface="Arial"/>
                <a:cs typeface="Arial"/>
              </a:rPr>
              <a:t>once </a:t>
            </a:r>
            <a:r>
              <a:rPr dirty="0" sz="1600" spc="-200">
                <a:solidFill>
                  <a:srgbClr val="FF0000"/>
                </a:solidFill>
                <a:latin typeface="Arial"/>
                <a:cs typeface="Arial"/>
              </a:rPr>
              <a:t>in </a:t>
            </a:r>
            <a:r>
              <a:rPr dirty="0" sz="1600" spc="-345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dirty="0" sz="1600" spc="-215">
                <a:solidFill>
                  <a:srgbClr val="FF0000"/>
                </a:solidFill>
                <a:latin typeface="Arial"/>
                <a:cs typeface="Arial"/>
              </a:rPr>
              <a:t>while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70">
                <a:latin typeface="Arial"/>
                <a:cs typeface="Arial"/>
              </a:rPr>
              <a:t>sometime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00">
                <a:latin typeface="Arial"/>
                <a:cs typeface="Arial"/>
              </a:rPr>
              <a:t>travel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320">
                <a:latin typeface="Arial"/>
                <a:cs typeface="Arial"/>
              </a:rPr>
              <a:t>my  </a:t>
            </a:r>
            <a:r>
              <a:rPr dirty="0" sz="1600" spc="-210">
                <a:latin typeface="Arial"/>
                <a:cs typeface="Arial"/>
              </a:rPr>
              <a:t>family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0">
                <a:solidFill>
                  <a:srgbClr val="FF0000"/>
                </a:solidFill>
                <a:latin typeface="Arial"/>
                <a:cs typeface="Arial"/>
              </a:rPr>
              <a:t>take </a:t>
            </a:r>
            <a:r>
              <a:rPr dirty="0" sz="1600" spc="-345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dirty="0" sz="1600" spc="-225">
                <a:solidFill>
                  <a:srgbClr val="FF0000"/>
                </a:solidFill>
                <a:latin typeface="Arial"/>
                <a:cs typeface="Arial"/>
              </a:rPr>
              <a:t>rest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work.</a:t>
            </a:r>
            <a:endParaRPr sz="1600">
              <a:latin typeface="Arial"/>
              <a:cs typeface="Arial"/>
            </a:endParaRPr>
          </a:p>
          <a:p>
            <a:pPr marL="507365">
              <a:lnSpc>
                <a:spcPct val="100000"/>
              </a:lnSpc>
              <a:spcBef>
                <a:spcPts val="335"/>
              </a:spcBef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45">
                <a:solidFill>
                  <a:srgbClr val="FF0000"/>
                </a:solidFill>
                <a:latin typeface="Arial"/>
                <a:cs typeface="Arial"/>
              </a:rPr>
              <a:t>filled </a:t>
            </a:r>
            <a:r>
              <a:rPr dirty="0" sz="1600" spc="-200">
                <a:solidFill>
                  <a:srgbClr val="FF0000"/>
                </a:solidFill>
                <a:latin typeface="Arial"/>
                <a:cs typeface="Arial"/>
              </a:rPr>
              <a:t>out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75">
                <a:latin typeface="Arial"/>
                <a:cs typeface="Arial"/>
              </a:rPr>
              <a:t>official </a:t>
            </a:r>
            <a:r>
              <a:rPr dirty="0" sz="1600" spc="-290">
                <a:latin typeface="Arial"/>
                <a:cs typeface="Arial"/>
              </a:rPr>
              <a:t>company </a:t>
            </a:r>
            <a:r>
              <a:rPr dirty="0" sz="1600" spc="-265">
                <a:solidFill>
                  <a:srgbClr val="FF0000"/>
                </a:solidFill>
                <a:latin typeface="Arial"/>
                <a:cs typeface="Arial"/>
              </a:rPr>
              <a:t>Vacation </a:t>
            </a:r>
            <a:r>
              <a:rPr dirty="0" sz="1600" spc="-295">
                <a:solidFill>
                  <a:srgbClr val="FF0000"/>
                </a:solidFill>
                <a:latin typeface="Arial"/>
                <a:cs typeface="Arial"/>
              </a:rPr>
              <a:t>Request </a:t>
            </a:r>
            <a:r>
              <a:rPr dirty="0" sz="1600" spc="-310">
                <a:solidFill>
                  <a:srgbClr val="FF0000"/>
                </a:solidFill>
                <a:latin typeface="Arial"/>
                <a:cs typeface="Arial"/>
              </a:rPr>
              <a:t>Form</a:t>
            </a:r>
            <a:r>
              <a:rPr dirty="0" sz="1600" spc="-18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and have </a:t>
            </a:r>
            <a:r>
              <a:rPr dirty="0" sz="1600" spc="-240">
                <a:solidFill>
                  <a:srgbClr val="FF0000"/>
                </a:solidFill>
                <a:latin typeface="Arial"/>
                <a:cs typeface="Arial"/>
              </a:rPr>
              <a:t>attached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your</a:t>
            </a:r>
            <a:endParaRPr sz="1600">
              <a:latin typeface="Arial"/>
              <a:cs typeface="Arial"/>
            </a:endParaRPr>
          </a:p>
          <a:p>
            <a:pPr marL="50800" marR="5654675">
              <a:lnSpc>
                <a:spcPct val="118100"/>
              </a:lnSpc>
            </a:pP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review.  </a:t>
            </a:r>
            <a:r>
              <a:rPr dirty="0" sz="1600" spc="-560">
                <a:latin typeface="Arial"/>
                <a:cs typeface="Arial"/>
              </a:rPr>
              <a:t>R</a:t>
            </a:r>
            <a:r>
              <a:rPr dirty="0" sz="1600" spc="-305">
                <a:latin typeface="Arial"/>
                <a:cs typeface="Arial"/>
              </a:rPr>
              <a:t>egards</a:t>
            </a:r>
            <a:r>
              <a:rPr dirty="0" sz="1600" spc="-190">
                <a:latin typeface="Arial"/>
                <a:cs typeface="Arial"/>
              </a:rPr>
              <a:t>,</a:t>
            </a:r>
            <a:endParaRPr sz="16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140"/>
              </a:spcBef>
            </a:pPr>
            <a:r>
              <a:rPr dirty="0" sz="1600" spc="-245">
                <a:latin typeface="Arial"/>
                <a:cs typeface="Arial"/>
              </a:rPr>
              <a:t>Thitaree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Nuantin</a:t>
            </a:r>
            <a:endParaRPr sz="1600">
              <a:latin typeface="Arial"/>
              <a:cs typeface="Arial"/>
            </a:endParaRPr>
          </a:p>
          <a:p>
            <a:pPr marL="279400">
              <a:lnSpc>
                <a:spcPct val="100000"/>
              </a:lnSpc>
              <a:spcBef>
                <a:spcPts val="1110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2. </a:t>
            </a: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240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item </a:t>
            </a:r>
            <a:r>
              <a:rPr dirty="0" sz="1600" spc="-315">
                <a:latin typeface="Arial"/>
                <a:cs typeface="Arial"/>
              </a:rPr>
              <a:t>5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40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65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114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endParaRPr sz="16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65"/>
              </a:spcBef>
            </a:pPr>
            <a:r>
              <a:rPr dirty="0" sz="1600" spc="-125">
                <a:latin typeface="Arial"/>
                <a:cs typeface="Arial"/>
              </a:rPr>
              <a:t>“letter </a:t>
            </a:r>
            <a:r>
              <a:rPr dirty="0" sz="1600" spc="-254">
                <a:latin typeface="Arial"/>
                <a:cs typeface="Arial"/>
              </a:rPr>
              <a:t>requesting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195">
                <a:latin typeface="Arial"/>
                <a:cs typeface="Arial"/>
              </a:rPr>
              <a:t>leave”.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598424"/>
            <a:ext cx="98234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35" b="1">
                <a:solidFill>
                  <a:srgbClr val="2E5395"/>
                </a:solidFill>
                <a:latin typeface="Arial"/>
                <a:cs typeface="Arial"/>
              </a:rPr>
              <a:t>3.</a:t>
            </a:r>
            <a:r>
              <a:rPr dirty="0" sz="1600" spc="-229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853" y="422863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480318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537798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5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595253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6527079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7101627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7676557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419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825110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993444" y="3068810"/>
            <a:ext cx="5965190" cy="549021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49225">
              <a:lnSpc>
                <a:spcPct val="100000"/>
              </a:lnSpc>
              <a:spcBef>
                <a:spcPts val="35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190" b="1">
                <a:latin typeface="Arial"/>
                <a:cs typeface="Arial"/>
              </a:rPr>
              <a:t>letter </a:t>
            </a:r>
            <a:r>
              <a:rPr dirty="0" sz="1600" spc="-305" b="1">
                <a:latin typeface="Arial"/>
                <a:cs typeface="Arial"/>
              </a:rPr>
              <a:t>“Requesting </a:t>
            </a:r>
            <a:r>
              <a:rPr dirty="0" sz="1600" spc="-229" b="1">
                <a:latin typeface="Arial"/>
                <a:cs typeface="Arial"/>
              </a:rPr>
              <a:t>for </a:t>
            </a:r>
            <a:r>
              <a:rPr dirty="0" sz="1600" spc="-305" b="1">
                <a:latin typeface="Arial"/>
                <a:cs typeface="Arial"/>
              </a:rPr>
              <a:t>a </a:t>
            </a:r>
            <a:r>
              <a:rPr dirty="0" sz="1600" spc="-240" b="1">
                <a:latin typeface="Arial"/>
                <a:cs typeface="Arial"/>
              </a:rPr>
              <a:t>leave”</a:t>
            </a:r>
            <a:r>
              <a:rPr dirty="0" sz="1600" spc="-85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350"/>
              </a:spcBef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55">
                <a:latin typeface="Arial"/>
                <a:cs typeface="Arial"/>
              </a:rPr>
              <a:t>letter</a:t>
            </a:r>
            <a:r>
              <a:rPr dirty="0" sz="1600" spc="-34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about?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requesting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leave?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05">
                <a:latin typeface="Arial"/>
                <a:cs typeface="Arial"/>
              </a:rPr>
              <a:t>human </a:t>
            </a:r>
            <a:r>
              <a:rPr dirty="0" sz="1600" spc="-265">
                <a:latin typeface="Arial"/>
                <a:cs typeface="Arial"/>
              </a:rPr>
              <a:t>resource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manager?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person </a:t>
            </a:r>
            <a:r>
              <a:rPr dirty="0" sz="1600" spc="-220">
                <a:latin typeface="Arial"/>
                <a:cs typeface="Arial"/>
              </a:rPr>
              <a:t>writing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54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letter?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70">
                <a:latin typeface="Arial"/>
                <a:cs typeface="Arial"/>
              </a:rPr>
              <a:t>Why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54">
                <a:latin typeface="Arial"/>
                <a:cs typeface="Arial"/>
              </a:rPr>
              <a:t>requesting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5">
                <a:latin typeface="Arial"/>
                <a:cs typeface="Arial"/>
              </a:rPr>
              <a:t>vacation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leave?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60">
                <a:latin typeface="Arial"/>
                <a:cs typeface="Arial"/>
              </a:rPr>
              <a:t>dates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leave?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5">
                <a:latin typeface="Arial"/>
                <a:cs typeface="Arial"/>
              </a:rPr>
              <a:t>vacation leave </a:t>
            </a:r>
            <a:r>
              <a:rPr dirty="0" sz="1600" spc="-290">
                <a:latin typeface="Arial"/>
                <a:cs typeface="Arial"/>
              </a:rPr>
              <a:t>does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Thitaree?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Thitaree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34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hardworker?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29">
                <a:latin typeface="Arial"/>
                <a:cs typeface="Arial"/>
              </a:rPr>
              <a:t>Thitaree’s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29">
                <a:latin typeface="Arial"/>
                <a:cs typeface="Arial"/>
              </a:rPr>
              <a:t>complete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moment?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71853" y="8825602"/>
            <a:ext cx="5435600" cy="0"/>
          </a:xfrm>
          <a:custGeom>
            <a:avLst/>
            <a:gdLst/>
            <a:ahLst/>
            <a:cxnLst/>
            <a:rect l="l" t="t" r="r" b="b"/>
            <a:pathLst>
              <a:path w="5435600" h="0">
                <a:moveTo>
                  <a:pt x="0" y="0"/>
                </a:moveTo>
                <a:lnTo>
                  <a:pt x="5435391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914704" y="967739"/>
          <a:ext cx="5948045" cy="1914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1375"/>
                <a:gridCol w="1556385"/>
                <a:gridCol w="914400"/>
                <a:gridCol w="1371600"/>
                <a:gridCol w="1254760"/>
              </a:tblGrid>
              <a:tr h="273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10">
                          <a:latin typeface="Arial"/>
                          <a:cs typeface="Arial"/>
                        </a:rPr>
                        <a:t>Hard</a:t>
                      </a:r>
                      <a:r>
                        <a:rPr dirty="0" sz="1600" spc="-25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15">
                          <a:latin typeface="Arial"/>
                          <a:cs typeface="Arial"/>
                        </a:rPr>
                        <a:t>time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65">
                          <a:latin typeface="Arial"/>
                          <a:cs typeface="Arial"/>
                        </a:rPr>
                        <a:t>Vacation</a:t>
                      </a:r>
                      <a:r>
                        <a:rPr dirty="0" sz="16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305">
                          <a:latin typeface="Arial"/>
                          <a:cs typeface="Arial"/>
                        </a:rPr>
                        <a:t>Leave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65">
                          <a:latin typeface="Arial"/>
                          <a:cs typeface="Arial"/>
                        </a:rPr>
                        <a:t>Department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40">
                          <a:latin typeface="Arial"/>
                          <a:cs typeface="Arial"/>
                        </a:rPr>
                        <a:t>Following</a:t>
                      </a:r>
                      <a:r>
                        <a:rPr dirty="0" sz="1600" spc="-1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60">
                          <a:latin typeface="Arial"/>
                          <a:cs typeface="Arial"/>
                        </a:rPr>
                        <a:t>dates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15">
                          <a:latin typeface="Arial"/>
                          <a:cs typeface="Arial"/>
                        </a:rPr>
                        <a:t>labor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35">
                          <a:latin typeface="Arial"/>
                          <a:cs typeface="Arial"/>
                        </a:rPr>
                        <a:t>would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30">
                          <a:latin typeface="Arial"/>
                          <a:cs typeface="Arial"/>
                        </a:rPr>
                        <a:t>Once </a:t>
                      </a:r>
                      <a:r>
                        <a:rPr dirty="0" sz="1600" spc="-200">
                          <a:latin typeface="Arial"/>
                          <a:cs typeface="Arial"/>
                        </a:rPr>
                        <a:t>in </a:t>
                      </a:r>
                      <a:r>
                        <a:rPr dirty="0" sz="1600" spc="-34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600" spc="-2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15">
                          <a:latin typeface="Arial"/>
                          <a:cs typeface="Arial"/>
                        </a:rPr>
                        <a:t>while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30">
                          <a:latin typeface="Arial"/>
                          <a:cs typeface="Arial"/>
                        </a:rPr>
                        <a:t>Manager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At </a:t>
                      </a:r>
                      <a:r>
                        <a:rPr dirty="0" sz="1600" spc="-21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600" spc="-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75">
                          <a:latin typeface="Arial"/>
                          <a:cs typeface="Arial"/>
                        </a:rPr>
                        <a:t>moment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review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1272">
                <a:tc>
                  <a:txBody>
                    <a:bodyPr/>
                    <a:lstStyle/>
                    <a:p>
                      <a:pPr marL="67945">
                        <a:lnSpc>
                          <a:spcPts val="1700"/>
                        </a:lnSpc>
                      </a:pPr>
                      <a:r>
                        <a:rPr dirty="0" sz="1600" spc="-295">
                          <a:latin typeface="Arial"/>
                          <a:cs typeface="Arial"/>
                        </a:rPr>
                        <a:t>Since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Family</a:t>
                      </a:r>
                      <a:r>
                        <a:rPr dirty="0" sz="1600" spc="-1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15">
                          <a:latin typeface="Arial"/>
                          <a:cs typeface="Arial"/>
                        </a:rPr>
                        <a:t>time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dirty="0" sz="1600" spc="-229">
                          <a:latin typeface="Arial"/>
                          <a:cs typeface="Arial"/>
                        </a:rPr>
                        <a:t>Currently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00"/>
                        </a:lnSpc>
                      </a:pPr>
                      <a:r>
                        <a:rPr dirty="0" sz="1600" spc="-305">
                          <a:latin typeface="Arial"/>
                          <a:cs typeface="Arial"/>
                        </a:rPr>
                        <a:t>Whoever </a:t>
                      </a:r>
                      <a:r>
                        <a:rPr dirty="0" sz="1600" spc="-135">
                          <a:latin typeface="Arial"/>
                          <a:cs typeface="Arial"/>
                        </a:rPr>
                        <a:t>fills</a:t>
                      </a:r>
                      <a:r>
                        <a:rPr dirty="0" sz="1600" spc="-1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0">
                          <a:latin typeface="Arial"/>
                          <a:cs typeface="Arial"/>
                        </a:rPr>
                        <a:t>in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00"/>
                        </a:lnSpc>
                      </a:pPr>
                      <a:r>
                        <a:rPr dirty="0" sz="1600" spc="-330">
                          <a:latin typeface="Arial"/>
                          <a:cs typeface="Arial"/>
                        </a:rPr>
                        <a:t>Take </a:t>
                      </a:r>
                      <a:r>
                        <a:rPr dirty="0" sz="1600" spc="-34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600" spc="-3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25">
                          <a:latin typeface="Arial"/>
                          <a:cs typeface="Arial"/>
                        </a:rPr>
                        <a:t>rest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5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Completed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65">
                          <a:latin typeface="Arial"/>
                          <a:cs typeface="Arial"/>
                        </a:rPr>
                        <a:t>Vacation </a:t>
                      </a:r>
                      <a:r>
                        <a:rPr dirty="0" sz="1600" spc="-245">
                          <a:latin typeface="Arial"/>
                          <a:cs typeface="Arial"/>
                        </a:rPr>
                        <a:t>request</a:t>
                      </a:r>
                      <a:r>
                        <a:rPr dirty="0" sz="1600" spc="-1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35">
                          <a:latin typeface="Arial"/>
                          <a:cs typeface="Arial"/>
                        </a:rPr>
                        <a:t>form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95">
                          <a:latin typeface="Arial"/>
                          <a:cs typeface="Arial"/>
                        </a:rPr>
                        <a:t>Pending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90">
                          <a:latin typeface="Arial"/>
                          <a:cs typeface="Arial"/>
                        </a:rPr>
                        <a:t>Refreshed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50">
                          <a:latin typeface="Arial"/>
                          <a:cs typeface="Arial"/>
                        </a:rPr>
                        <a:t>Make</a:t>
                      </a:r>
                      <a:r>
                        <a:rPr dirty="0" sz="1600" spc="-29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75">
                          <a:latin typeface="Arial"/>
                          <a:cs typeface="Arial"/>
                        </a:rPr>
                        <a:t>sure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absence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45">
                          <a:latin typeface="Arial"/>
                          <a:cs typeface="Arial"/>
                        </a:rPr>
                        <a:t>Human</a:t>
                      </a:r>
                      <a:r>
                        <a:rPr dirty="0" sz="1600" spc="-3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65">
                          <a:latin typeface="Arial"/>
                          <a:cs typeface="Arial"/>
                        </a:rPr>
                        <a:t>resource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310">
                          <a:latin typeface="Arial"/>
                          <a:cs typeface="Arial"/>
                        </a:rPr>
                        <a:t>Hard</a:t>
                      </a:r>
                      <a:r>
                        <a:rPr dirty="0" sz="1600" spc="-25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65">
                          <a:latin typeface="Arial"/>
                          <a:cs typeface="Arial"/>
                        </a:rPr>
                        <a:t>worker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Attached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Request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195">
                          <a:latin typeface="Arial"/>
                          <a:cs typeface="Arial"/>
                        </a:rPr>
                        <a:t>Filled</a:t>
                      </a:r>
                      <a:r>
                        <a:rPr dirty="0" sz="1600" spc="-11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0">
                          <a:latin typeface="Arial"/>
                          <a:cs typeface="Arial"/>
                        </a:rPr>
                        <a:t>out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330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707557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29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28210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2856652"/>
            <a:ext cx="5367655" cy="0"/>
          </a:xfrm>
          <a:custGeom>
            <a:avLst/>
            <a:gdLst/>
            <a:ahLst/>
            <a:cxnLst/>
            <a:rect l="l" t="t" r="r" b="b"/>
            <a:pathLst>
              <a:path w="5367655" h="0">
                <a:moveTo>
                  <a:pt x="0" y="0"/>
                </a:moveTo>
                <a:lnTo>
                  <a:pt x="536725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343158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006129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902004" y="596900"/>
            <a:ext cx="3647440" cy="85070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95"/>
              </a:spcBef>
              <a:buAutoNum type="arabicPeriod" startAt="10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25">
                <a:latin typeface="Arial"/>
                <a:cs typeface="Arial"/>
              </a:rPr>
              <a:t>Mr</a:t>
            </a:r>
            <a:r>
              <a:rPr dirty="0" sz="1600" spc="-254">
                <a:latin typeface="Arial"/>
                <a:cs typeface="Arial"/>
              </a:rPr>
              <a:t> </a:t>
            </a:r>
            <a:r>
              <a:rPr dirty="0" sz="1600" spc="-340">
                <a:latin typeface="Arial"/>
                <a:cs typeface="Arial"/>
              </a:rPr>
              <a:t>Rongsook?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10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Thitaree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45">
                <a:latin typeface="Arial"/>
                <a:cs typeface="Arial"/>
              </a:rPr>
              <a:t>Human </a:t>
            </a:r>
            <a:r>
              <a:rPr dirty="0" sz="1600" spc="-265">
                <a:latin typeface="Arial"/>
                <a:cs typeface="Arial"/>
              </a:rPr>
              <a:t>resource</a:t>
            </a:r>
            <a:r>
              <a:rPr dirty="0" sz="1600" spc="-320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manager?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0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Mr. </a:t>
            </a:r>
            <a:r>
              <a:rPr dirty="0" sz="1600" spc="-330">
                <a:latin typeface="Arial"/>
                <a:cs typeface="Arial"/>
              </a:rPr>
              <a:t>Rongsook </a:t>
            </a:r>
            <a:r>
              <a:rPr dirty="0" sz="1600" spc="-250">
                <a:latin typeface="Arial"/>
                <a:cs typeface="Arial"/>
              </a:rPr>
              <a:t>requesting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114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leave?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0"/>
              <a:tabLst>
                <a:tab pos="46990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245">
                <a:latin typeface="Arial"/>
                <a:cs typeface="Arial"/>
              </a:rPr>
              <a:t>Thitaree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week?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10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Thitaree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85">
                <a:latin typeface="Arial"/>
                <a:cs typeface="Arial"/>
              </a:rPr>
              <a:t>spend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0">
                <a:latin typeface="Arial"/>
                <a:cs typeface="Arial"/>
              </a:rPr>
              <a:t>vacation </a:t>
            </a:r>
            <a:r>
              <a:rPr dirty="0" sz="1600" spc="-204">
                <a:latin typeface="Arial"/>
                <a:cs typeface="Arial"/>
              </a:rPr>
              <a:t>with</a:t>
            </a:r>
            <a:r>
              <a:rPr dirty="0" sz="1600" spc="-190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family?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10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Mr. </a:t>
            </a:r>
            <a:r>
              <a:rPr dirty="0" sz="1600" spc="-335">
                <a:latin typeface="Arial"/>
                <a:cs typeface="Arial"/>
              </a:rPr>
              <a:t>Rongsoo </a:t>
            </a:r>
            <a:r>
              <a:rPr dirty="0" sz="1600" spc="-250">
                <a:latin typeface="Arial"/>
                <a:cs typeface="Arial"/>
              </a:rPr>
              <a:t>requesting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leave?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16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Dialogue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Good </a:t>
            </a:r>
            <a:r>
              <a:rPr dirty="0" sz="1600" spc="-260">
                <a:latin typeface="Arial"/>
                <a:cs typeface="Arial"/>
              </a:rPr>
              <a:t>morning, </a:t>
            </a:r>
            <a:r>
              <a:rPr dirty="0" sz="1600" spc="-280">
                <a:latin typeface="Arial"/>
                <a:cs typeface="Arial"/>
              </a:rPr>
              <a:t>Mr.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Greenwood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35">
                <a:latin typeface="Arial"/>
                <a:cs typeface="Arial"/>
              </a:rPr>
              <a:t>Good </a:t>
            </a:r>
            <a:r>
              <a:rPr dirty="0" sz="1600" spc="-270">
                <a:latin typeface="Arial"/>
                <a:cs typeface="Arial"/>
              </a:rPr>
              <a:t>morning </a:t>
            </a:r>
            <a:r>
              <a:rPr dirty="0" sz="1600" spc="-260">
                <a:latin typeface="Arial"/>
                <a:cs typeface="Arial"/>
              </a:rPr>
              <a:t>Clark, </a:t>
            </a:r>
            <a:r>
              <a:rPr dirty="0" sz="1600" spc="-280">
                <a:latin typeface="Arial"/>
                <a:cs typeface="Arial"/>
              </a:rPr>
              <a:t>are </a:t>
            </a:r>
            <a:r>
              <a:rPr dirty="0" sz="1600" spc="-265">
                <a:latin typeface="Arial"/>
                <a:cs typeface="Arial"/>
              </a:rPr>
              <a:t>you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okay?</a:t>
            </a:r>
            <a:endParaRPr sz="1600">
              <a:latin typeface="Arial"/>
              <a:cs typeface="Arial"/>
            </a:endParaRPr>
          </a:p>
          <a:p>
            <a:pPr marL="12700" marR="934719">
              <a:lnSpc>
                <a:spcPts val="3070"/>
              </a:lnSpc>
              <a:spcBef>
                <a:spcPts val="285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405">
                <a:latin typeface="Arial"/>
                <a:cs typeface="Arial"/>
              </a:rPr>
              <a:t>Am </a:t>
            </a:r>
            <a:r>
              <a:rPr dirty="0" sz="1600" spc="-290">
                <a:latin typeface="Arial"/>
                <a:cs typeface="Arial"/>
              </a:rPr>
              <a:t>okay </a:t>
            </a:r>
            <a:r>
              <a:rPr dirty="0" sz="1600" spc="-215">
                <a:latin typeface="Arial"/>
                <a:cs typeface="Arial"/>
              </a:rPr>
              <a:t>sir,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50">
                <a:latin typeface="Arial"/>
                <a:cs typeface="Arial"/>
              </a:rPr>
              <a:t>receive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195">
                <a:latin typeface="Arial"/>
                <a:cs typeface="Arial"/>
              </a:rPr>
              <a:t>letter?  </a:t>
            </a: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60">
                <a:latin typeface="Arial"/>
                <a:cs typeface="Arial"/>
              </a:rPr>
              <a:t>Not </a:t>
            </a:r>
            <a:r>
              <a:rPr dirty="0" sz="1600" spc="-210">
                <a:latin typeface="Arial"/>
                <a:cs typeface="Arial"/>
              </a:rPr>
              <a:t>yet </a:t>
            </a:r>
            <a:r>
              <a:rPr dirty="0" sz="1600" spc="-265">
                <a:latin typeface="Arial"/>
                <a:cs typeface="Arial"/>
              </a:rPr>
              <a:t>Clark, </a:t>
            </a:r>
            <a:r>
              <a:rPr dirty="0" sz="1600" spc="-254">
                <a:latin typeface="Arial"/>
                <a:cs typeface="Arial"/>
              </a:rPr>
              <a:t>what </a:t>
            </a:r>
            <a:r>
              <a:rPr dirty="0" sz="1600" spc="-355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55">
                <a:latin typeface="Arial"/>
                <a:cs typeface="Arial"/>
              </a:rPr>
              <a:t>letter</a:t>
            </a:r>
            <a:r>
              <a:rPr dirty="0" sz="1600" spc="-21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about?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150">
                <a:latin typeface="Arial"/>
                <a:cs typeface="Arial"/>
              </a:rPr>
              <a:t>It’s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60">
                <a:latin typeface="Arial"/>
                <a:cs typeface="Arial"/>
              </a:rPr>
              <a:t>letter </a:t>
            </a:r>
            <a:r>
              <a:rPr dirty="0" sz="1600" spc="-250">
                <a:latin typeface="Arial"/>
                <a:cs typeface="Arial"/>
              </a:rPr>
              <a:t>requesting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5">
                <a:latin typeface="Arial"/>
                <a:cs typeface="Arial"/>
              </a:rPr>
              <a:t>vacation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leave.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10">
                <a:latin typeface="Arial"/>
                <a:cs typeface="Arial"/>
              </a:rPr>
              <a:t>Oh,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60">
                <a:latin typeface="Arial"/>
                <a:cs typeface="Arial"/>
              </a:rPr>
              <a:t>want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0">
                <a:latin typeface="Arial"/>
                <a:cs typeface="Arial"/>
              </a:rPr>
              <a:t>your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vacation?</a:t>
            </a:r>
            <a:endParaRPr sz="1600">
              <a:latin typeface="Arial"/>
              <a:cs typeface="Arial"/>
            </a:endParaRPr>
          </a:p>
          <a:p>
            <a:pPr marL="12700" marR="445770">
              <a:lnSpc>
                <a:spcPct val="159400"/>
              </a:lnSpc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45">
                <a:latin typeface="Arial"/>
                <a:cs typeface="Arial"/>
              </a:rPr>
              <a:t>planning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235">
                <a:latin typeface="Arial"/>
                <a:cs typeface="Arial"/>
              </a:rPr>
              <a:t>next </a:t>
            </a:r>
            <a:r>
              <a:rPr dirty="0" sz="1600" spc="-310">
                <a:latin typeface="Arial"/>
                <a:cs typeface="Arial"/>
              </a:rPr>
              <a:t>week  </a:t>
            </a:r>
            <a:r>
              <a:rPr dirty="0" sz="1600" spc="-125">
                <a:latin typeface="Arial"/>
                <a:cs typeface="Arial"/>
              </a:rPr>
              <a:t>if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260">
                <a:latin typeface="Arial"/>
                <a:cs typeface="Arial"/>
              </a:rPr>
              <a:t>permission  </a:t>
            </a: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40">
                <a:latin typeface="Arial"/>
                <a:cs typeface="Arial"/>
              </a:rPr>
              <a:t>long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60">
                <a:latin typeface="Arial"/>
                <a:cs typeface="Arial"/>
              </a:rPr>
              <a:t>want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21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vacation?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45">
                <a:latin typeface="Arial"/>
                <a:cs typeface="Arial"/>
              </a:rPr>
              <a:t>planning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25">
                <a:latin typeface="Arial"/>
                <a:cs typeface="Arial"/>
              </a:rPr>
              <a:t>two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days.</a:t>
            </a:r>
            <a:endParaRPr sz="1600">
              <a:latin typeface="Arial"/>
              <a:cs typeface="Arial"/>
            </a:endParaRPr>
          </a:p>
          <a:p>
            <a:pPr marL="12700" marR="584200">
              <a:lnSpc>
                <a:spcPct val="159400"/>
              </a:lnSpc>
              <a:spcBef>
                <a:spcPts val="15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10">
                <a:latin typeface="Arial"/>
                <a:cs typeface="Arial"/>
              </a:rPr>
              <a:t>look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160">
                <a:latin typeface="Arial"/>
                <a:cs typeface="Arial"/>
              </a:rPr>
              <a:t>letter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reply </a:t>
            </a:r>
            <a:r>
              <a:rPr dirty="0" sz="1600" spc="-235">
                <a:latin typeface="Arial"/>
                <a:cs typeface="Arial"/>
              </a:rPr>
              <a:t>immediately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Thank 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305">
                <a:latin typeface="Arial"/>
                <a:cs typeface="Arial"/>
              </a:rPr>
              <a:t>so </a:t>
            </a:r>
            <a:r>
              <a:rPr dirty="0" sz="1600" spc="-295">
                <a:latin typeface="Arial"/>
                <a:cs typeface="Arial"/>
              </a:rPr>
              <a:t>much </a:t>
            </a:r>
            <a:r>
              <a:rPr dirty="0" sz="1600" spc="-280">
                <a:latin typeface="Arial"/>
                <a:cs typeface="Arial"/>
              </a:rPr>
              <a:t>Mr.</a:t>
            </a:r>
            <a:r>
              <a:rPr dirty="0" sz="1600" spc="-245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Greenwood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96822" y="819911"/>
            <a:ext cx="35560" cy="6350"/>
          </a:xfrm>
          <a:custGeom>
            <a:avLst/>
            <a:gdLst/>
            <a:ahLst/>
            <a:cxnLst/>
            <a:rect l="l" t="t" r="r" b="b"/>
            <a:pathLst>
              <a:path w="35559" h="6350">
                <a:moveTo>
                  <a:pt x="35052" y="0"/>
                </a:moveTo>
                <a:lnTo>
                  <a:pt x="0" y="0"/>
                </a:lnTo>
                <a:lnTo>
                  <a:pt x="0" y="6096"/>
                </a:lnTo>
                <a:lnTo>
                  <a:pt x="35052" y="6096"/>
                </a:lnTo>
                <a:lnTo>
                  <a:pt x="35052" y="0"/>
                </a:lnTo>
                <a:close/>
              </a:path>
            </a:pathLst>
          </a:custGeom>
          <a:solidFill>
            <a:srgbClr val="2E539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27659" y="1358519"/>
            <a:ext cx="7105650" cy="6126480"/>
          </a:xfrm>
          <a:custGeom>
            <a:avLst/>
            <a:gdLst/>
            <a:ahLst/>
            <a:cxnLst/>
            <a:rect l="l" t="t" r="r" b="b"/>
            <a:pathLst>
              <a:path w="7105650" h="6126480">
                <a:moveTo>
                  <a:pt x="0" y="6126480"/>
                </a:moveTo>
                <a:lnTo>
                  <a:pt x="7105650" y="6126480"/>
                </a:lnTo>
                <a:lnTo>
                  <a:pt x="7105650" y="0"/>
                </a:lnTo>
                <a:lnTo>
                  <a:pt x="0" y="0"/>
                </a:lnTo>
                <a:lnTo>
                  <a:pt x="0" y="6126480"/>
                </a:lnTo>
                <a:close/>
              </a:path>
            </a:pathLst>
          </a:custGeom>
          <a:ln w="28574">
            <a:solidFill>
              <a:srgbClr val="6FAC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20116" y="551841"/>
            <a:ext cx="6905625" cy="607695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494030">
              <a:lnSpc>
                <a:spcPct val="100000"/>
              </a:lnSpc>
              <a:spcBef>
                <a:spcPts val="450"/>
              </a:spcBef>
            </a:pPr>
            <a:r>
              <a:rPr dirty="0" u="sng" sz="1600" spc="-3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ACTIVITY</a:t>
            </a:r>
            <a:r>
              <a:rPr dirty="0" sz="1600" spc="-335" b="1">
                <a:solidFill>
                  <a:srgbClr val="2E5395"/>
                </a:solidFill>
                <a:latin typeface="Arial"/>
                <a:cs typeface="Arial"/>
              </a:rPr>
              <a:t>: </a:t>
            </a:r>
            <a:r>
              <a:rPr dirty="0" sz="1600" spc="-235" b="1">
                <a:solidFill>
                  <a:srgbClr val="2E5395"/>
                </a:solidFill>
                <a:latin typeface="Arial"/>
                <a:cs typeface="Arial"/>
              </a:rPr>
              <a:t>Letter </a:t>
            </a:r>
            <a:r>
              <a:rPr dirty="0" sz="1600" spc="-285" b="1">
                <a:solidFill>
                  <a:srgbClr val="2E5395"/>
                </a:solidFill>
                <a:latin typeface="Arial"/>
                <a:cs typeface="Arial"/>
              </a:rPr>
              <a:t>requesting </a:t>
            </a:r>
            <a:r>
              <a:rPr dirty="0" sz="1600" spc="-254" b="1">
                <a:solidFill>
                  <a:srgbClr val="2E5395"/>
                </a:solidFill>
                <a:latin typeface="Arial"/>
                <a:cs typeface="Arial"/>
              </a:rPr>
              <a:t>leave </a:t>
            </a:r>
            <a:r>
              <a:rPr dirty="0" sz="1600" spc="-270" b="1">
                <a:solidFill>
                  <a:srgbClr val="2E5395"/>
                </a:solidFill>
                <a:latin typeface="Arial"/>
                <a:cs typeface="Arial"/>
              </a:rPr>
              <a:t>from </a:t>
            </a:r>
            <a:r>
              <a:rPr dirty="0" sz="1600" spc="-345" b="1">
                <a:solidFill>
                  <a:srgbClr val="2E5395"/>
                </a:solidFill>
                <a:latin typeface="Arial"/>
                <a:cs typeface="Arial"/>
              </a:rPr>
              <a:t>work</a:t>
            </a:r>
            <a:endParaRPr sz="1600">
              <a:latin typeface="Arial"/>
              <a:cs typeface="Arial"/>
            </a:endParaRPr>
          </a:p>
          <a:p>
            <a:pPr marL="494030">
              <a:lnSpc>
                <a:spcPct val="100000"/>
              </a:lnSpc>
              <a:spcBef>
                <a:spcPts val="350"/>
              </a:spcBef>
            </a:pPr>
            <a:r>
              <a:rPr dirty="0" sz="1600" spc="-290" b="1">
                <a:latin typeface="Arial"/>
                <a:cs typeface="Arial"/>
              </a:rPr>
              <a:t>Prepare </a:t>
            </a:r>
            <a:r>
              <a:rPr dirty="0" sz="1600" spc="-305" b="1">
                <a:latin typeface="Arial"/>
                <a:cs typeface="Arial"/>
              </a:rPr>
              <a:t>a </a:t>
            </a:r>
            <a:r>
              <a:rPr dirty="0" sz="1600" spc="-280" b="1">
                <a:latin typeface="Arial"/>
                <a:cs typeface="Arial"/>
              </a:rPr>
              <a:t>short </a:t>
            </a:r>
            <a:r>
              <a:rPr dirty="0" sz="1600" spc="-190" b="1">
                <a:latin typeface="Arial"/>
                <a:cs typeface="Arial"/>
              </a:rPr>
              <a:t>letter </a:t>
            </a:r>
            <a:r>
              <a:rPr dirty="0" sz="1600" spc="-285" b="1">
                <a:latin typeface="Arial"/>
                <a:cs typeface="Arial"/>
              </a:rPr>
              <a:t>requesting </a:t>
            </a:r>
            <a:r>
              <a:rPr dirty="0" sz="1600" spc="-254" b="1">
                <a:latin typeface="Arial"/>
                <a:cs typeface="Arial"/>
              </a:rPr>
              <a:t>leave </a:t>
            </a:r>
            <a:r>
              <a:rPr dirty="0" sz="1600" spc="-265" b="1">
                <a:latin typeface="Arial"/>
                <a:cs typeface="Arial"/>
              </a:rPr>
              <a:t>following </a:t>
            </a:r>
            <a:r>
              <a:rPr dirty="0" sz="1600" spc="-229" b="1">
                <a:latin typeface="Arial"/>
                <a:cs typeface="Arial"/>
              </a:rPr>
              <a:t>the </a:t>
            </a:r>
            <a:r>
              <a:rPr dirty="0" sz="1600" spc="-254" b="1">
                <a:latin typeface="Arial"/>
                <a:cs typeface="Arial"/>
              </a:rPr>
              <a:t>format </a:t>
            </a:r>
            <a:r>
              <a:rPr dirty="0" sz="1600" spc="-285" b="1">
                <a:latin typeface="Arial"/>
                <a:cs typeface="Arial"/>
              </a:rPr>
              <a:t>below:</a:t>
            </a:r>
            <a:r>
              <a:rPr dirty="0" sz="1600" spc="-260" b="1">
                <a:latin typeface="Arial"/>
                <a:cs typeface="Arial"/>
              </a:rPr>
              <a:t> </a:t>
            </a:r>
            <a:r>
              <a:rPr dirty="0" sz="1600" spc="-175" b="1">
                <a:latin typeface="Arial"/>
                <a:cs typeface="Arial"/>
              </a:rPr>
              <a:t>-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50">
              <a:latin typeface="Arial"/>
              <a:cs typeface="Arial"/>
            </a:endParaRPr>
          </a:p>
          <a:p>
            <a:pPr marL="12700" marR="5151755">
              <a:lnSpc>
                <a:spcPct val="108800"/>
              </a:lnSpc>
            </a:pPr>
            <a:r>
              <a:rPr dirty="0" sz="1600" spc="-345" b="1">
                <a:latin typeface="Arial"/>
                <a:cs typeface="Arial"/>
              </a:rPr>
              <a:t>Human </a:t>
            </a:r>
            <a:r>
              <a:rPr dirty="0" sz="1600" spc="-335" b="1">
                <a:latin typeface="Arial"/>
                <a:cs typeface="Arial"/>
              </a:rPr>
              <a:t>Resource </a:t>
            </a:r>
            <a:r>
              <a:rPr dirty="0" sz="1600" spc="-305" b="1">
                <a:latin typeface="Arial"/>
                <a:cs typeface="Arial"/>
              </a:rPr>
              <a:t>Manager,  </a:t>
            </a:r>
            <a:r>
              <a:rPr dirty="0" sz="1600" spc="-275" b="1">
                <a:latin typeface="Arial"/>
                <a:cs typeface="Arial"/>
              </a:rPr>
              <a:t>Department </a:t>
            </a:r>
            <a:r>
              <a:rPr dirty="0" sz="1600" spc="-225" b="1">
                <a:latin typeface="Arial"/>
                <a:cs typeface="Arial"/>
              </a:rPr>
              <a:t>of</a:t>
            </a:r>
            <a:r>
              <a:rPr dirty="0" sz="1600" spc="-80" b="1">
                <a:latin typeface="Arial"/>
                <a:cs typeface="Arial"/>
              </a:rPr>
              <a:t> </a:t>
            </a:r>
            <a:r>
              <a:rPr dirty="0" sz="1600" spc="-310" b="1">
                <a:latin typeface="Arial"/>
                <a:cs typeface="Arial"/>
              </a:rPr>
              <a:t>Labor</a:t>
            </a:r>
            <a:endParaRPr sz="1600">
              <a:latin typeface="Arial"/>
              <a:cs typeface="Arial"/>
            </a:endParaRPr>
          </a:p>
          <a:p>
            <a:pPr marL="12700" marR="5516880">
              <a:lnSpc>
                <a:spcPct val="109400"/>
              </a:lnSpc>
            </a:pPr>
            <a:r>
              <a:rPr dirty="0" sz="1600" spc="-290" b="1">
                <a:latin typeface="Arial"/>
                <a:cs typeface="Arial"/>
              </a:rPr>
              <a:t>3 </a:t>
            </a:r>
            <a:r>
              <a:rPr dirty="0" sz="1600" spc="-400" b="1">
                <a:latin typeface="Arial"/>
                <a:cs typeface="Arial"/>
              </a:rPr>
              <a:t>Wang </a:t>
            </a:r>
            <a:r>
              <a:rPr dirty="0" sz="1600" spc="-345" b="1">
                <a:latin typeface="Arial"/>
                <a:cs typeface="Arial"/>
              </a:rPr>
              <a:t>Chan </a:t>
            </a:r>
            <a:r>
              <a:rPr dirty="0" sz="1600" spc="-360" b="1">
                <a:latin typeface="Arial"/>
                <a:cs typeface="Arial"/>
              </a:rPr>
              <a:t>Road  </a:t>
            </a:r>
            <a:r>
              <a:rPr dirty="0" sz="1600" spc="-290" b="1">
                <a:latin typeface="Arial"/>
                <a:cs typeface="Arial"/>
              </a:rPr>
              <a:t>Phitsanulok </a:t>
            </a:r>
            <a:r>
              <a:rPr dirty="0" sz="1600" spc="-280" b="1">
                <a:latin typeface="Arial"/>
                <a:cs typeface="Arial"/>
              </a:rPr>
              <a:t> </a:t>
            </a:r>
            <a:r>
              <a:rPr dirty="0" sz="1600" spc="-265" b="1">
                <a:latin typeface="Arial"/>
                <a:cs typeface="Arial"/>
              </a:rPr>
              <a:t>Thailand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  <a:tabLst>
                <a:tab pos="1496695" algn="l"/>
              </a:tabLst>
            </a:pPr>
            <a:r>
              <a:rPr dirty="0" sz="1600" spc="-325">
                <a:latin typeface="Arial"/>
                <a:cs typeface="Arial"/>
              </a:rPr>
              <a:t>Dear </a:t>
            </a:r>
            <a:r>
              <a:rPr dirty="0" sz="1600" spc="-21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Mr.</a:t>
            </a:r>
            <a:r>
              <a:rPr dirty="0" u="sng" sz="1600" spc="-28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1600" spc="-190">
                <a:latin typeface="Arial"/>
                <a:cs typeface="Arial"/>
              </a:rPr>
              <a:t>,</a:t>
            </a:r>
            <a:endParaRPr sz="1600">
              <a:latin typeface="Arial"/>
              <a:cs typeface="Arial"/>
            </a:endParaRPr>
          </a:p>
          <a:p>
            <a:pPr marL="12700" marR="5080" indent="457200">
              <a:lnSpc>
                <a:spcPct val="117800"/>
              </a:lnSpc>
              <a:spcBef>
                <a:spcPts val="790"/>
              </a:spcBef>
              <a:tabLst>
                <a:tab pos="982980" algn="l"/>
                <a:tab pos="2916555" algn="l"/>
                <a:tab pos="4832985" algn="l"/>
                <a:tab pos="5460365" algn="l"/>
                <a:tab pos="6299835" algn="l"/>
              </a:tabLst>
            </a:pPr>
            <a:r>
              <a:rPr dirty="0" sz="1600" spc="-210">
                <a:latin typeface="Arial"/>
                <a:cs typeface="Arial"/>
              </a:rPr>
              <a:t>I  </a:t>
            </a:r>
            <a:r>
              <a:rPr dirty="0" sz="1600" spc="-235">
                <a:latin typeface="Arial"/>
                <a:cs typeface="Arial"/>
              </a:rPr>
              <a:t>would 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45">
                <a:latin typeface="Arial"/>
                <a:cs typeface="Arial"/>
              </a:rPr>
              <a:t>request 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45">
                <a:latin typeface="Arial"/>
                <a:cs typeface="Arial"/>
              </a:rPr>
              <a:t>a    </a:t>
            </a:r>
            <a:r>
              <a:rPr dirty="0" sz="1600" spc="-240">
                <a:latin typeface="Arial"/>
                <a:cs typeface="Arial"/>
              </a:rPr>
              <a:t>vacation  </a:t>
            </a:r>
            <a:r>
              <a:rPr dirty="0" sz="1600" spc="-245">
                <a:latin typeface="Arial"/>
                <a:cs typeface="Arial"/>
              </a:rPr>
              <a:t>leave 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30">
                <a:latin typeface="Arial"/>
                <a:cs typeface="Arial"/>
              </a:rPr>
              <a:t> </a:t>
            </a:r>
            <a:r>
              <a:rPr dirty="0" sz="1600" spc="-204">
                <a:latin typeface="Arial"/>
                <a:cs typeface="Arial"/>
              </a:rPr>
              <a:t>following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dates:</a:t>
            </a:r>
            <a:r>
              <a:rPr dirty="0" u="sng" sz="1600" spc="-2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	</a:t>
            </a:r>
            <a:r>
              <a:rPr dirty="0" sz="1600" spc="-320">
                <a:latin typeface="Arial"/>
                <a:cs typeface="Arial"/>
              </a:rPr>
              <a:t>–</a:t>
            </a:r>
            <a:r>
              <a:rPr dirty="0" u="sng" sz="1600" spc="-32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80">
                <a:latin typeface="Arial"/>
                <a:cs typeface="Arial"/>
              </a:rPr>
              <a:t>wish </a:t>
            </a:r>
            <a:r>
              <a:rPr dirty="0" sz="1600" spc="-160">
                <a:latin typeface="Arial"/>
                <a:cs typeface="Arial"/>
              </a:rPr>
              <a:t>to  </a:t>
            </a:r>
            <a:r>
              <a:rPr dirty="0" sz="1600" spc="-305">
                <a:latin typeface="Arial"/>
                <a:cs typeface="Arial"/>
              </a:rPr>
              <a:t>use   </a:t>
            </a:r>
            <a:r>
              <a:rPr dirty="0" sz="1600" spc="-320">
                <a:latin typeface="Arial"/>
                <a:cs typeface="Arial"/>
              </a:rPr>
              <a:t>some   </a:t>
            </a:r>
            <a:r>
              <a:rPr dirty="0" sz="1600" spc="-190">
                <a:latin typeface="Arial"/>
                <a:cs typeface="Arial"/>
              </a:rPr>
              <a:t>of  </a:t>
            </a:r>
            <a:r>
              <a:rPr dirty="0" sz="1600" spc="-320">
                <a:latin typeface="Arial"/>
                <a:cs typeface="Arial"/>
              </a:rPr>
              <a:t>my   </a:t>
            </a:r>
            <a:r>
              <a:rPr dirty="0" sz="1600" spc="-245">
                <a:latin typeface="Arial"/>
                <a:cs typeface="Arial"/>
              </a:rPr>
              <a:t>vacation</a:t>
            </a:r>
            <a:r>
              <a:rPr dirty="0" sz="1600" spc="-32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u="sng" sz="1600" spc="-19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1600" spc="-190">
                <a:latin typeface="Arial"/>
                <a:cs typeface="Arial"/>
              </a:rPr>
              <a:t>.  </a:t>
            </a:r>
            <a:r>
              <a:rPr dirty="0" sz="1600" spc="-229">
                <a:latin typeface="Arial"/>
                <a:cs typeface="Arial"/>
              </a:rPr>
              <a:t>Currently,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I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have</a:t>
            </a:r>
            <a:r>
              <a:rPr dirty="0" u="sng" sz="1600" spc="-29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1600" spc="-245">
                <a:latin typeface="Arial"/>
                <a:cs typeface="Arial"/>
              </a:rPr>
              <a:t>vacation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254">
                <a:latin typeface="Arial"/>
                <a:cs typeface="Arial"/>
              </a:rPr>
              <a:t>want 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use</a:t>
            </a:r>
            <a:r>
              <a:rPr dirty="0" u="sng" sz="1600" spc="-30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190">
                <a:latin typeface="Arial"/>
                <a:cs typeface="Arial"/>
              </a:rPr>
              <a:t>of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130">
                <a:latin typeface="Arial"/>
                <a:cs typeface="Arial"/>
              </a:rPr>
              <a:t>it.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Arial"/>
              <a:cs typeface="Arial"/>
            </a:endParaRPr>
          </a:p>
          <a:p>
            <a:pPr marL="12700" marR="50165" indent="457200">
              <a:lnSpc>
                <a:spcPct val="117500"/>
              </a:lnSpc>
            </a:pP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moment, </a:t>
            </a:r>
            <a:r>
              <a:rPr dirty="0" sz="1600" spc="-145">
                <a:latin typeface="Arial"/>
                <a:cs typeface="Arial"/>
              </a:rPr>
              <a:t>all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325">
                <a:latin typeface="Arial"/>
                <a:cs typeface="Arial"/>
              </a:rPr>
              <a:t>my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315">
                <a:latin typeface="Arial"/>
                <a:cs typeface="Arial"/>
              </a:rPr>
              <a:t>has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235">
                <a:latin typeface="Arial"/>
                <a:cs typeface="Arial"/>
              </a:rPr>
              <a:t>completed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280">
                <a:latin typeface="Arial"/>
                <a:cs typeface="Arial"/>
              </a:rPr>
              <a:t>sure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145">
                <a:latin typeface="Arial"/>
                <a:cs typeface="Arial"/>
              </a:rPr>
              <a:t>all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pending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140">
                <a:latin typeface="Arial"/>
                <a:cs typeface="Arial"/>
              </a:rPr>
              <a:t>will 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35">
                <a:latin typeface="Arial"/>
                <a:cs typeface="Arial"/>
              </a:rPr>
              <a:t>completed before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45">
                <a:latin typeface="Arial"/>
                <a:cs typeface="Arial"/>
              </a:rPr>
              <a:t>leave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04">
                <a:latin typeface="Arial"/>
                <a:cs typeface="Arial"/>
              </a:rPr>
              <a:t>this</a:t>
            </a:r>
            <a:r>
              <a:rPr dirty="0" sz="1600" spc="-32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trip.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950">
              <a:latin typeface="Arial"/>
              <a:cs typeface="Arial"/>
            </a:endParaRPr>
          </a:p>
          <a:p>
            <a:pPr marL="12700" marR="71755">
              <a:lnSpc>
                <a:spcPct val="118100"/>
              </a:lnSpc>
              <a:tabLst>
                <a:tab pos="4051300" algn="l"/>
              </a:tabLst>
            </a:pPr>
            <a:r>
              <a:rPr dirty="0" sz="1600" spc="-390">
                <a:latin typeface="Arial"/>
                <a:cs typeface="Arial"/>
              </a:rPr>
              <a:t>As       </a:t>
            </a:r>
            <a:r>
              <a:rPr dirty="0" sz="1600" spc="-265">
                <a:latin typeface="Arial"/>
                <a:cs typeface="Arial"/>
              </a:rPr>
              <a:t>you  </a:t>
            </a:r>
            <a:r>
              <a:rPr dirty="0" sz="1600" spc="-270">
                <a:latin typeface="Arial"/>
                <a:cs typeface="Arial"/>
              </a:rPr>
              <a:t>know,  </a:t>
            </a:r>
            <a:r>
              <a:rPr dirty="0" sz="1600" spc="-210">
                <a:latin typeface="Arial"/>
                <a:cs typeface="Arial"/>
              </a:rPr>
              <a:t>I  </a:t>
            </a:r>
            <a:r>
              <a:rPr dirty="0" sz="1600" spc="-360">
                <a:latin typeface="Arial"/>
                <a:cs typeface="Arial"/>
              </a:rPr>
              <a:t>am    </a:t>
            </a:r>
            <a:r>
              <a:rPr dirty="0" sz="1600" spc="-345">
                <a:latin typeface="Arial"/>
                <a:cs typeface="Arial"/>
              </a:rPr>
              <a:t>a    </a:t>
            </a:r>
            <a:r>
              <a:rPr dirty="0" sz="1600" spc="-265">
                <a:latin typeface="Arial"/>
                <a:cs typeface="Arial"/>
              </a:rPr>
              <a:t>hard  worker  </a:t>
            </a:r>
            <a:r>
              <a:rPr dirty="0" sz="1600" spc="-290">
                <a:latin typeface="Arial"/>
                <a:cs typeface="Arial"/>
              </a:rPr>
              <a:t>and  </a:t>
            </a:r>
            <a:r>
              <a:rPr dirty="0" sz="1600" spc="-195">
                <a:latin typeface="Arial"/>
                <a:cs typeface="Arial"/>
              </a:rPr>
              <a:t>put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more </a:t>
            </a:r>
            <a:r>
              <a:rPr dirty="0" sz="1600" spc="-26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than</a:t>
            </a:r>
            <a:r>
              <a:rPr dirty="0" u="sng" sz="1600" spc="-23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week.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70">
                <a:latin typeface="Arial"/>
                <a:cs typeface="Arial"/>
              </a:rPr>
              <a:t>sometime 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00">
                <a:latin typeface="Arial"/>
                <a:cs typeface="Arial"/>
              </a:rPr>
              <a:t>travel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10">
                <a:latin typeface="Arial"/>
                <a:cs typeface="Arial"/>
              </a:rPr>
              <a:t>family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0">
                <a:latin typeface="Arial"/>
                <a:cs typeface="Arial"/>
              </a:rPr>
              <a:t>take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25">
                <a:latin typeface="Arial"/>
                <a:cs typeface="Arial"/>
              </a:rPr>
              <a:t>rest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215">
                <a:latin typeface="Arial"/>
                <a:cs typeface="Arial"/>
              </a:rPr>
              <a:t>the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work.</a:t>
            </a:r>
            <a:endParaRPr sz="16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335"/>
              </a:spcBef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45">
                <a:latin typeface="Arial"/>
                <a:cs typeface="Arial"/>
              </a:rPr>
              <a:t>filled </a:t>
            </a:r>
            <a:r>
              <a:rPr dirty="0" sz="1600" spc="-200">
                <a:latin typeface="Arial"/>
                <a:cs typeface="Arial"/>
              </a:rPr>
              <a:t>out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75">
                <a:latin typeface="Arial"/>
                <a:cs typeface="Arial"/>
              </a:rPr>
              <a:t>official </a:t>
            </a:r>
            <a:r>
              <a:rPr dirty="0" sz="1600" spc="-290">
                <a:latin typeface="Arial"/>
                <a:cs typeface="Arial"/>
              </a:rPr>
              <a:t>company </a:t>
            </a:r>
            <a:r>
              <a:rPr dirty="0" sz="1600" spc="-265">
                <a:latin typeface="Arial"/>
                <a:cs typeface="Arial"/>
              </a:rPr>
              <a:t>Vacation </a:t>
            </a:r>
            <a:r>
              <a:rPr dirty="0" sz="1600" spc="-295">
                <a:latin typeface="Arial"/>
                <a:cs typeface="Arial"/>
              </a:rPr>
              <a:t>Request </a:t>
            </a:r>
            <a:r>
              <a:rPr dirty="0" sz="1600" spc="-310">
                <a:latin typeface="Arial"/>
                <a:cs typeface="Arial"/>
              </a:rPr>
              <a:t>Form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and have </a:t>
            </a:r>
            <a:r>
              <a:rPr dirty="0" sz="1600" spc="-240">
                <a:latin typeface="Arial"/>
                <a:cs typeface="Arial"/>
              </a:rPr>
              <a:t>attached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5">
                <a:latin typeface="Arial"/>
                <a:cs typeface="Arial"/>
              </a:rPr>
              <a:t>your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review.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600" spc="-320">
                <a:latin typeface="Arial"/>
                <a:cs typeface="Arial"/>
              </a:rPr>
              <a:t>Regards,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2816" y="6997996"/>
            <a:ext cx="1789430" cy="0"/>
          </a:xfrm>
          <a:custGeom>
            <a:avLst/>
            <a:gdLst/>
            <a:ahLst/>
            <a:cxnLst/>
            <a:rect l="l" t="t" r="r" b="b"/>
            <a:pathLst>
              <a:path w="1789430" h="0">
                <a:moveTo>
                  <a:pt x="0" y="0"/>
                </a:moveTo>
                <a:lnTo>
                  <a:pt x="178908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4450207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1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89858" y="4881752"/>
            <a:ext cx="1566545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745"/>
              <a:t>TIME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204" y="523504"/>
            <a:ext cx="6244590" cy="713930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2512695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3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6:</a:t>
            </a:r>
            <a:r>
              <a:rPr dirty="0" u="sng" sz="20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36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</a:t>
            </a:r>
            <a:endParaRPr sz="2000">
              <a:latin typeface="Arial"/>
              <a:cs typeface="Arial"/>
            </a:endParaRPr>
          </a:p>
          <a:p>
            <a:pPr marL="63500" marR="4119879" indent="228600">
              <a:lnSpc>
                <a:spcPts val="2750"/>
              </a:lnSpc>
              <a:spcBef>
                <a:spcPts val="65"/>
              </a:spcBef>
              <a:buAutoNum type="arabicPeriod"/>
              <a:tabLst>
                <a:tab pos="520700" algn="l"/>
              </a:tabLst>
            </a:pP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17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 </a:t>
            </a:r>
            <a:r>
              <a:rPr dirty="0" u="sng" sz="18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6: </a:t>
            </a:r>
            <a:r>
              <a:rPr dirty="0" u="sng" sz="1800" spc="-5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OUR</a:t>
            </a:r>
            <a:r>
              <a:rPr dirty="0" u="sng" sz="1800" spc="-46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ENGLISH </a:t>
            </a:r>
            <a:r>
              <a:rPr dirty="0" u="sng" sz="1800" spc="-4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CAMP</a:t>
            </a:r>
            <a:endParaRPr sz="1800">
              <a:latin typeface="Arial"/>
              <a:cs typeface="Arial"/>
            </a:endParaRPr>
          </a:p>
          <a:p>
            <a:pPr algn="just" marL="63500">
              <a:lnSpc>
                <a:spcPct val="100000"/>
              </a:lnSpc>
              <a:spcBef>
                <a:spcPts val="200"/>
              </a:spcBef>
            </a:pPr>
            <a:r>
              <a:rPr dirty="0" sz="1600" spc="-275" b="1">
                <a:latin typeface="Arial"/>
                <a:cs typeface="Arial"/>
              </a:rPr>
              <a:t>Date: </a:t>
            </a:r>
            <a:r>
              <a:rPr dirty="0" sz="1600" spc="-295" b="1">
                <a:latin typeface="Arial"/>
                <a:cs typeface="Arial"/>
              </a:rPr>
              <a:t>Saturday </a:t>
            </a:r>
            <a:r>
              <a:rPr dirty="0" sz="1600" spc="-215" b="1">
                <a:latin typeface="Arial"/>
                <a:cs typeface="Arial"/>
              </a:rPr>
              <a:t>25</a:t>
            </a:r>
            <a:r>
              <a:rPr dirty="0" baseline="23809" sz="1575" spc="-322" b="1">
                <a:latin typeface="Arial"/>
                <a:cs typeface="Arial"/>
              </a:rPr>
              <a:t>th </a:t>
            </a:r>
            <a:r>
              <a:rPr dirty="0" sz="1600" spc="-295" b="1">
                <a:latin typeface="Arial"/>
                <a:cs typeface="Arial"/>
              </a:rPr>
              <a:t>September</a:t>
            </a:r>
            <a:r>
              <a:rPr dirty="0" sz="1600" spc="-254" b="1">
                <a:latin typeface="Arial"/>
                <a:cs typeface="Arial"/>
              </a:rPr>
              <a:t> </a:t>
            </a:r>
            <a:r>
              <a:rPr dirty="0" sz="1600" spc="-290" b="1">
                <a:latin typeface="Arial"/>
                <a:cs typeface="Arial"/>
              </a:rPr>
              <a:t>2018</a:t>
            </a:r>
            <a:endParaRPr sz="1600">
              <a:latin typeface="Arial"/>
              <a:cs typeface="Arial"/>
            </a:endParaRPr>
          </a:p>
          <a:p>
            <a:pPr algn="just" marL="63500">
              <a:lnSpc>
                <a:spcPct val="100000"/>
              </a:lnSpc>
              <a:spcBef>
                <a:spcPts val="985"/>
              </a:spcBef>
            </a:pPr>
            <a:r>
              <a:rPr dirty="0" sz="1600" spc="-295" b="1">
                <a:latin typeface="Arial"/>
                <a:cs typeface="Arial"/>
              </a:rPr>
              <a:t>Venue:Sukothai </a:t>
            </a:r>
            <a:r>
              <a:rPr dirty="0" sz="1600" spc="-260" b="1">
                <a:latin typeface="Arial"/>
                <a:cs typeface="Arial"/>
              </a:rPr>
              <a:t>Historical</a:t>
            </a:r>
            <a:r>
              <a:rPr dirty="0" sz="1600" spc="-175" b="1">
                <a:latin typeface="Arial"/>
                <a:cs typeface="Arial"/>
              </a:rPr>
              <a:t> </a:t>
            </a:r>
            <a:r>
              <a:rPr dirty="0" sz="1600" spc="-335" b="1">
                <a:latin typeface="Arial"/>
                <a:cs typeface="Arial"/>
              </a:rPr>
              <a:t>Park</a:t>
            </a:r>
            <a:endParaRPr sz="1600">
              <a:latin typeface="Arial"/>
              <a:cs typeface="Arial"/>
            </a:endParaRPr>
          </a:p>
          <a:p>
            <a:pPr algn="just" marL="63500" marR="2533015" indent="456565">
              <a:lnSpc>
                <a:spcPct val="109100"/>
              </a:lnSpc>
              <a:spcBef>
                <a:spcPts val="810"/>
              </a:spcBef>
            </a:pP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05">
                <a:latin typeface="Arial"/>
                <a:cs typeface="Arial"/>
              </a:rPr>
              <a:t>Candy,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320">
                <a:latin typeface="Arial"/>
                <a:cs typeface="Arial"/>
              </a:rPr>
              <a:t>camps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04">
                <a:latin typeface="Arial"/>
                <a:cs typeface="Arial"/>
              </a:rPr>
              <a:t>this 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25">
                <a:latin typeface="Arial"/>
                <a:cs typeface="Arial"/>
              </a:rPr>
              <a:t>story </a:t>
            </a:r>
            <a:r>
              <a:rPr dirty="0" sz="1600" spc="-240">
                <a:latin typeface="Arial"/>
                <a:cs typeface="Arial"/>
              </a:rPr>
              <a:t>about our </a:t>
            </a:r>
            <a:r>
              <a:rPr dirty="0" sz="1600" spc="-280">
                <a:solidFill>
                  <a:srgbClr val="FF0000"/>
                </a:solidFill>
                <a:latin typeface="Arial"/>
                <a:cs typeface="Arial"/>
              </a:rPr>
              <a:t>English </a:t>
            </a:r>
            <a:r>
              <a:rPr dirty="0" sz="1600" spc="-285">
                <a:solidFill>
                  <a:srgbClr val="FF0000"/>
                </a:solidFill>
                <a:latin typeface="Arial"/>
                <a:cs typeface="Arial"/>
              </a:rPr>
              <a:t>camp</a:t>
            </a:r>
            <a:r>
              <a:rPr dirty="0" sz="1600" spc="-285">
                <a:latin typeface="Arial"/>
                <a:cs typeface="Arial"/>
              </a:rPr>
              <a:t>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225">
                <a:latin typeface="Arial"/>
                <a:cs typeface="Arial"/>
              </a:rPr>
              <a:t>usually </a:t>
            </a:r>
            <a:r>
              <a:rPr dirty="0" sz="1600" spc="-295">
                <a:latin typeface="Arial"/>
                <a:cs typeface="Arial"/>
              </a:rPr>
              <a:t>have </a:t>
            </a:r>
            <a:r>
              <a:rPr dirty="0" sz="1600" spc="-280">
                <a:latin typeface="Arial"/>
                <a:cs typeface="Arial"/>
              </a:rPr>
              <a:t>English  </a:t>
            </a:r>
            <a:r>
              <a:rPr dirty="0" sz="1600" spc="-320">
                <a:latin typeface="Arial"/>
                <a:cs typeface="Arial"/>
              </a:rPr>
              <a:t>camps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40">
                <a:latin typeface="Arial"/>
                <a:cs typeface="Arial"/>
              </a:rPr>
              <a:t>our school </a:t>
            </a:r>
            <a:r>
              <a:rPr dirty="0" sz="1600" spc="-275">
                <a:solidFill>
                  <a:srgbClr val="FF0000"/>
                </a:solidFill>
                <a:latin typeface="Arial"/>
                <a:cs typeface="Arial"/>
              </a:rPr>
              <a:t>once </a:t>
            </a:r>
            <a:r>
              <a:rPr dirty="0" sz="1600" spc="-345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dirty="0" sz="1600" spc="-254">
                <a:solidFill>
                  <a:srgbClr val="FF0000"/>
                </a:solidFill>
                <a:latin typeface="Arial"/>
                <a:cs typeface="Arial"/>
              </a:rPr>
              <a:t>year. </a:t>
            </a:r>
            <a:r>
              <a:rPr dirty="0" sz="1600" spc="-275">
                <a:solidFill>
                  <a:srgbClr val="FF0000"/>
                </a:solidFill>
                <a:latin typeface="Arial"/>
                <a:cs typeface="Arial"/>
              </a:rPr>
              <a:t>Last </a:t>
            </a:r>
            <a:r>
              <a:rPr dirty="0" sz="1600" spc="-280">
                <a:solidFill>
                  <a:srgbClr val="FF0000"/>
                </a:solidFill>
                <a:latin typeface="Arial"/>
                <a:cs typeface="Arial"/>
              </a:rPr>
              <a:t>Saturday </a:t>
            </a:r>
            <a:r>
              <a:rPr dirty="0" sz="1600" spc="-330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305">
                <a:latin typeface="Arial"/>
                <a:cs typeface="Arial"/>
              </a:rPr>
              <a:t>an 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370">
                <a:latin typeface="Arial"/>
                <a:cs typeface="Arial"/>
              </a:rPr>
              <a:t>Camp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50">
                <a:latin typeface="Arial"/>
                <a:cs typeface="Arial"/>
              </a:rPr>
              <a:t>Phitsanulok </a:t>
            </a:r>
            <a:r>
              <a:rPr dirty="0" sz="1600" spc="-245">
                <a:latin typeface="Arial"/>
                <a:cs typeface="Arial"/>
              </a:rPr>
              <a:t>Vocational </a:t>
            </a:r>
            <a:r>
              <a:rPr dirty="0" sz="1600" spc="-260">
                <a:latin typeface="Arial"/>
                <a:cs typeface="Arial"/>
              </a:rPr>
              <a:t>College </a:t>
            </a:r>
            <a:r>
              <a:rPr dirty="0" sz="1600" spc="-225">
                <a:latin typeface="Arial"/>
                <a:cs typeface="Arial"/>
              </a:rPr>
              <a:t>student </a:t>
            </a:r>
            <a:r>
              <a:rPr dirty="0" sz="1600" spc="-204">
                <a:latin typeface="Arial"/>
                <a:cs typeface="Arial"/>
              </a:rPr>
              <a:t>at  </a:t>
            </a:r>
            <a:r>
              <a:rPr dirty="0" sz="1600" spc="-265">
                <a:latin typeface="Arial"/>
                <a:cs typeface="Arial"/>
              </a:rPr>
              <a:t>Sukothai </a:t>
            </a:r>
            <a:r>
              <a:rPr dirty="0" sz="1600" spc="-235">
                <a:latin typeface="Arial"/>
                <a:cs typeface="Arial"/>
              </a:rPr>
              <a:t>province. </a:t>
            </a: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20">
                <a:latin typeface="Arial"/>
                <a:cs typeface="Arial"/>
              </a:rPr>
              <a:t>fun </a:t>
            </a:r>
            <a:r>
              <a:rPr dirty="0" sz="1600" spc="-285">
                <a:latin typeface="Arial"/>
                <a:cs typeface="Arial"/>
              </a:rPr>
              <a:t>day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0">
                <a:solidFill>
                  <a:srgbClr val="FF0000"/>
                </a:solidFill>
                <a:latin typeface="Arial"/>
                <a:cs typeface="Arial"/>
              </a:rPr>
              <a:t>learning </a:t>
            </a:r>
            <a:r>
              <a:rPr dirty="0" sz="1600" spc="-290">
                <a:latin typeface="Arial"/>
                <a:cs typeface="Arial"/>
              </a:rPr>
              <a:t>and  </a:t>
            </a:r>
            <a:r>
              <a:rPr dirty="0" sz="1600" spc="-235">
                <a:solidFill>
                  <a:srgbClr val="FF0000"/>
                </a:solidFill>
                <a:latin typeface="Arial"/>
                <a:cs typeface="Arial"/>
              </a:rPr>
              <a:t>practicing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280">
                <a:solidFill>
                  <a:srgbClr val="FF0000"/>
                </a:solidFill>
                <a:latin typeface="Arial"/>
                <a:cs typeface="Arial"/>
              </a:rPr>
              <a:t>language</a:t>
            </a:r>
            <a:r>
              <a:rPr dirty="0" sz="1600" spc="-280">
                <a:latin typeface="Arial"/>
                <a:cs typeface="Arial"/>
              </a:rPr>
              <a:t>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00">
                <a:latin typeface="Arial"/>
                <a:cs typeface="Arial"/>
              </a:rPr>
              <a:t>woke </a:t>
            </a:r>
            <a:r>
              <a:rPr dirty="0" sz="1600" spc="-260">
                <a:latin typeface="Arial"/>
                <a:cs typeface="Arial"/>
              </a:rPr>
              <a:t>up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85">
                <a:latin typeface="Arial"/>
                <a:cs typeface="Arial"/>
              </a:rPr>
              <a:t>6.00 </a:t>
            </a:r>
            <a:r>
              <a:rPr dirty="0" sz="1600" spc="-305">
                <a:latin typeface="Arial"/>
                <a:cs typeface="Arial"/>
              </a:rPr>
              <a:t>am.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20">
                <a:latin typeface="Arial"/>
                <a:cs typeface="Arial"/>
              </a:rPr>
              <a:t>took </a:t>
            </a:r>
            <a:r>
              <a:rPr dirty="0" sz="1600" spc="-345">
                <a:latin typeface="Arial"/>
                <a:cs typeface="Arial"/>
              </a:rPr>
              <a:t>a  </a:t>
            </a:r>
            <a:r>
              <a:rPr dirty="0" sz="1600" spc="-285">
                <a:solidFill>
                  <a:srgbClr val="FF0000"/>
                </a:solidFill>
                <a:latin typeface="Arial"/>
                <a:cs typeface="Arial"/>
              </a:rPr>
              <a:t>shower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70">
                <a:solidFill>
                  <a:srgbClr val="FF0000"/>
                </a:solidFill>
                <a:latin typeface="Arial"/>
                <a:cs typeface="Arial"/>
              </a:rPr>
              <a:t>brushed </a:t>
            </a:r>
            <a:r>
              <a:rPr dirty="0" sz="1600" spc="-320">
                <a:solidFill>
                  <a:srgbClr val="FF0000"/>
                </a:solidFill>
                <a:latin typeface="Arial"/>
                <a:cs typeface="Arial"/>
              </a:rPr>
              <a:t>my </a:t>
            </a:r>
            <a:r>
              <a:rPr dirty="0" sz="1600" spc="-195">
                <a:solidFill>
                  <a:srgbClr val="FF0000"/>
                </a:solidFill>
                <a:latin typeface="Arial"/>
                <a:cs typeface="Arial"/>
              </a:rPr>
              <a:t>teeth</a:t>
            </a:r>
            <a:r>
              <a:rPr dirty="0" sz="1600" spc="-195">
                <a:latin typeface="Arial"/>
                <a:cs typeface="Arial"/>
              </a:rPr>
              <a:t>. </a:t>
            </a: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85">
                <a:latin typeface="Arial"/>
                <a:cs typeface="Arial"/>
              </a:rPr>
              <a:t>6.30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320">
                <a:latin typeface="Arial"/>
                <a:cs typeface="Arial"/>
              </a:rPr>
              <a:t>my  </a:t>
            </a:r>
            <a:r>
              <a:rPr dirty="0" sz="1600" spc="-250">
                <a:solidFill>
                  <a:srgbClr val="FF0000"/>
                </a:solidFill>
                <a:latin typeface="Arial"/>
                <a:cs typeface="Arial"/>
              </a:rPr>
              <a:t>breakfast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4">
                <a:solidFill>
                  <a:srgbClr val="FF0000"/>
                </a:solidFill>
                <a:latin typeface="Arial"/>
                <a:cs typeface="Arial"/>
              </a:rPr>
              <a:t>prepared </a:t>
            </a:r>
            <a:r>
              <a:rPr dirty="0" sz="1600" spc="-320">
                <a:solidFill>
                  <a:srgbClr val="FF0000"/>
                </a:solidFill>
                <a:latin typeface="Arial"/>
                <a:cs typeface="Arial"/>
              </a:rPr>
              <a:t>my </a:t>
            </a:r>
            <a:r>
              <a:rPr dirty="0" sz="1600" spc="-220">
                <a:solidFill>
                  <a:srgbClr val="FF0000"/>
                </a:solidFill>
                <a:latin typeface="Arial"/>
                <a:cs typeface="Arial"/>
              </a:rPr>
              <a:t>clothes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day. </a:t>
            </a: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85">
                <a:latin typeface="Arial"/>
                <a:cs typeface="Arial"/>
              </a:rPr>
              <a:t>7.00 </a:t>
            </a:r>
            <a:r>
              <a:rPr dirty="0" sz="1600" spc="-360">
                <a:latin typeface="Arial"/>
                <a:cs typeface="Arial"/>
              </a:rPr>
              <a:t>am 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30">
                <a:latin typeface="Arial"/>
                <a:cs typeface="Arial"/>
              </a:rPr>
              <a:t>left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300">
                <a:latin typeface="Arial"/>
                <a:cs typeface="Arial"/>
              </a:rPr>
              <a:t>home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45">
                <a:latin typeface="Arial"/>
                <a:cs typeface="Arial"/>
              </a:rPr>
              <a:t>went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school.</a:t>
            </a:r>
            <a:endParaRPr sz="1600">
              <a:latin typeface="Arial"/>
              <a:cs typeface="Arial"/>
            </a:endParaRPr>
          </a:p>
          <a:p>
            <a:pPr algn="just" marL="520065">
              <a:lnSpc>
                <a:spcPct val="100000"/>
              </a:lnSpc>
              <a:spcBef>
                <a:spcPts val="985"/>
              </a:spcBef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35">
                <a:solidFill>
                  <a:srgbClr val="FF0000"/>
                </a:solidFill>
                <a:latin typeface="Arial"/>
                <a:cs typeface="Arial"/>
              </a:rPr>
              <a:t>arrived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04">
                <a:solidFill>
                  <a:srgbClr val="FF0000"/>
                </a:solidFill>
                <a:latin typeface="Arial"/>
                <a:cs typeface="Arial"/>
              </a:rPr>
              <a:t>after </a:t>
            </a:r>
            <a:r>
              <a:rPr dirty="0" sz="1600" spc="-315">
                <a:latin typeface="Arial"/>
                <a:cs typeface="Arial"/>
              </a:rPr>
              <a:t>20 </a:t>
            </a:r>
            <a:r>
              <a:rPr dirty="0" sz="1600" spc="-240">
                <a:latin typeface="Arial"/>
                <a:cs typeface="Arial"/>
              </a:rPr>
              <a:t>minutes,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45">
                <a:latin typeface="Arial"/>
                <a:cs typeface="Arial"/>
              </a:rPr>
              <a:t>met </a:t>
            </a:r>
            <a:r>
              <a:rPr dirty="0" sz="1600" spc="-204">
                <a:latin typeface="Arial"/>
                <a:cs typeface="Arial"/>
              </a:rPr>
              <a:t>with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-140">
                <a:latin typeface="Arial"/>
                <a:cs typeface="Arial"/>
              </a:rPr>
              <a:t>all</a:t>
            </a:r>
            <a:endParaRPr sz="1600">
              <a:latin typeface="Arial"/>
              <a:cs typeface="Arial"/>
            </a:endParaRPr>
          </a:p>
          <a:p>
            <a:pPr algn="just" marL="63500" marR="55880">
              <a:lnSpc>
                <a:spcPct val="109000"/>
              </a:lnSpc>
              <a:spcBef>
                <a:spcPts val="10"/>
              </a:spcBef>
            </a:pP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other </a:t>
            </a:r>
            <a:r>
              <a:rPr dirty="0" sz="1600" spc="-240">
                <a:latin typeface="Arial"/>
                <a:cs typeface="Arial"/>
              </a:rPr>
              <a:t>students </a:t>
            </a:r>
            <a:r>
              <a:rPr dirty="0" sz="1600" spc="-210">
                <a:latin typeface="Arial"/>
                <a:cs typeface="Arial"/>
              </a:rPr>
              <a:t>at the </a:t>
            </a:r>
            <a:r>
              <a:rPr dirty="0" sz="1600" spc="-290">
                <a:latin typeface="Arial"/>
                <a:cs typeface="Arial"/>
              </a:rPr>
              <a:t>Wi-Fi </a:t>
            </a:r>
            <a:r>
              <a:rPr dirty="0" sz="1600" spc="-260">
                <a:solidFill>
                  <a:srgbClr val="FF0000"/>
                </a:solidFill>
                <a:latin typeface="Arial"/>
                <a:cs typeface="Arial"/>
              </a:rPr>
              <a:t>zone</a:t>
            </a:r>
            <a:r>
              <a:rPr dirty="0" sz="1600" spc="-260">
                <a:latin typeface="Arial"/>
                <a:cs typeface="Arial"/>
              </a:rPr>
              <a:t>. </a:t>
            </a: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85">
                <a:latin typeface="Arial"/>
                <a:cs typeface="Arial"/>
              </a:rPr>
              <a:t>8.45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130">
                <a:latin typeface="Arial"/>
                <a:cs typeface="Arial"/>
              </a:rPr>
              <a:t>left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0">
                <a:latin typeface="Arial"/>
                <a:cs typeface="Arial"/>
              </a:rPr>
              <a:t>Sukothai </a:t>
            </a:r>
            <a:r>
              <a:rPr dirty="0" sz="1600" spc="-240">
                <a:latin typeface="Arial"/>
                <a:cs typeface="Arial"/>
              </a:rPr>
              <a:t>province </a:t>
            </a:r>
            <a:r>
              <a:rPr dirty="0" sz="1600" spc="-235">
                <a:latin typeface="Arial"/>
                <a:cs typeface="Arial"/>
              </a:rPr>
              <a:t>from school.  </a:t>
            </a:r>
            <a:r>
              <a:rPr dirty="0" sz="1600" spc="-265">
                <a:latin typeface="Arial"/>
                <a:cs typeface="Arial"/>
              </a:rPr>
              <a:t>Sukothai </a:t>
            </a:r>
            <a:r>
              <a:rPr dirty="0" sz="1600" spc="-240">
                <a:latin typeface="Arial"/>
                <a:cs typeface="Arial"/>
              </a:rPr>
              <a:t>is about </a:t>
            </a:r>
            <a:r>
              <a:rPr dirty="0" sz="1600" spc="-315">
                <a:latin typeface="Arial"/>
                <a:cs typeface="Arial"/>
              </a:rPr>
              <a:t>60 </a:t>
            </a:r>
            <a:r>
              <a:rPr dirty="0" sz="1600" spc="-335">
                <a:latin typeface="Arial"/>
                <a:cs typeface="Arial"/>
              </a:rPr>
              <a:t>km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45">
                <a:latin typeface="Arial"/>
                <a:cs typeface="Arial"/>
              </a:rPr>
              <a:t>Phitsanulok, </a:t>
            </a:r>
            <a:r>
              <a:rPr dirty="0" sz="1600" spc="-185">
                <a:latin typeface="Arial"/>
                <a:cs typeface="Arial"/>
              </a:rPr>
              <a:t>its </a:t>
            </a:r>
            <a:r>
              <a:rPr dirty="0" sz="1600" spc="-220">
                <a:solidFill>
                  <a:srgbClr val="FF0000"/>
                </a:solidFill>
                <a:latin typeface="Arial"/>
                <a:cs typeface="Arial"/>
              </a:rPr>
              <a:t>hour’s </a:t>
            </a:r>
            <a:r>
              <a:rPr dirty="0" sz="1600" spc="-225">
                <a:solidFill>
                  <a:srgbClr val="FF0000"/>
                </a:solidFill>
                <a:latin typeface="Arial"/>
                <a:cs typeface="Arial"/>
              </a:rPr>
              <a:t>drive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60">
                <a:latin typeface="Arial"/>
                <a:cs typeface="Arial"/>
              </a:rPr>
              <a:t>by  </a:t>
            </a:r>
            <a:r>
              <a:rPr dirty="0" sz="1600" spc="-305">
                <a:latin typeface="Arial"/>
                <a:cs typeface="Arial"/>
              </a:rPr>
              <a:t>9.45am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285">
                <a:latin typeface="Arial"/>
                <a:cs typeface="Arial"/>
              </a:rPr>
              <a:t>were 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65">
                <a:latin typeface="Arial"/>
                <a:cs typeface="Arial"/>
              </a:rPr>
              <a:t>Sukothai  </a:t>
            </a:r>
            <a:r>
              <a:rPr dirty="0" sz="1600" spc="-235">
                <a:latin typeface="Arial"/>
                <a:cs typeface="Arial"/>
              </a:rPr>
              <a:t>province. </a:t>
            </a: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65">
                <a:latin typeface="Arial"/>
                <a:cs typeface="Arial"/>
              </a:rPr>
              <a:t>Sukothai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10">
                <a:latin typeface="Arial"/>
                <a:cs typeface="Arial"/>
              </a:rPr>
              <a:t>fun,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40">
                <a:latin typeface="Arial"/>
                <a:cs typeface="Arial"/>
              </a:rPr>
              <a:t>learned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20">
                <a:solidFill>
                  <a:srgbClr val="FF0000"/>
                </a:solidFill>
                <a:latin typeface="Arial"/>
                <a:cs typeface="Arial"/>
              </a:rPr>
              <a:t>interacting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195">
                <a:solidFill>
                  <a:srgbClr val="FF0000"/>
                </a:solidFill>
                <a:latin typeface="Arial"/>
                <a:cs typeface="Arial"/>
              </a:rPr>
              <a:t>different </a:t>
            </a:r>
            <a:r>
              <a:rPr dirty="0" sz="1600" spc="-245">
                <a:solidFill>
                  <a:srgbClr val="FF0000"/>
                </a:solidFill>
                <a:latin typeface="Arial"/>
                <a:cs typeface="Arial"/>
              </a:rPr>
              <a:t>foreigners</a:t>
            </a:r>
            <a:r>
              <a:rPr dirty="0" sz="1600" spc="-245">
                <a:latin typeface="Arial"/>
                <a:cs typeface="Arial"/>
              </a:rPr>
              <a:t>. </a:t>
            </a:r>
            <a:r>
              <a:rPr dirty="0" sz="1600" spc="-380">
                <a:latin typeface="Arial"/>
                <a:cs typeface="Arial"/>
              </a:rPr>
              <a:t>Me 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29">
                <a:latin typeface="Arial"/>
                <a:cs typeface="Arial"/>
              </a:rPr>
              <a:t>friends </a:t>
            </a:r>
            <a:r>
              <a:rPr dirty="0" sz="1600" spc="-285">
                <a:latin typeface="Arial"/>
                <a:cs typeface="Arial"/>
              </a:rPr>
              <a:t>always </a:t>
            </a:r>
            <a:r>
              <a:rPr dirty="0" sz="1600" spc="-225">
                <a:solidFill>
                  <a:srgbClr val="FF0000"/>
                </a:solidFill>
                <a:latin typeface="Arial"/>
                <a:cs typeface="Arial"/>
              </a:rPr>
              <a:t>prefer </a:t>
            </a:r>
            <a:r>
              <a:rPr dirty="0" sz="1600" spc="-280">
                <a:latin typeface="Arial"/>
                <a:cs typeface="Arial"/>
              </a:rPr>
              <a:t>having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320">
                <a:latin typeface="Arial"/>
                <a:cs typeface="Arial"/>
              </a:rPr>
              <a:t>camps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32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Sukothai</a:t>
            </a:r>
            <a:endParaRPr sz="1600">
              <a:latin typeface="Arial"/>
              <a:cs typeface="Arial"/>
            </a:endParaRPr>
          </a:p>
          <a:p>
            <a:pPr algn="just" marL="520065" indent="-228600">
              <a:lnSpc>
                <a:spcPct val="100000"/>
              </a:lnSpc>
              <a:spcBef>
                <a:spcPts val="950"/>
              </a:spcBef>
              <a:buAutoNum type="arabicPeriod" startAt="2"/>
              <a:tabLst>
                <a:tab pos="5207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algn="just" marL="63500">
              <a:lnSpc>
                <a:spcPct val="100000"/>
              </a:lnSpc>
              <a:spcBef>
                <a:spcPts val="235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lesson </a:t>
            </a:r>
            <a:r>
              <a:rPr dirty="0" sz="1600" spc="-315">
                <a:latin typeface="Arial"/>
                <a:cs typeface="Arial"/>
              </a:rPr>
              <a:t>6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65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5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in</a:t>
            </a:r>
            <a:endParaRPr sz="1600">
              <a:latin typeface="Arial"/>
              <a:cs typeface="Arial"/>
            </a:endParaRPr>
          </a:p>
          <a:p>
            <a:pPr algn="just" marL="63500">
              <a:lnSpc>
                <a:spcPct val="100000"/>
              </a:lnSpc>
              <a:spcBef>
                <a:spcPts val="180"/>
              </a:spcBef>
            </a:pP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0">
                <a:latin typeface="Arial"/>
                <a:cs typeface="Arial"/>
              </a:rPr>
              <a:t>“Our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235">
                <a:latin typeface="Arial"/>
                <a:cs typeface="Arial"/>
              </a:rPr>
              <a:t>camp”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Arial"/>
              <a:cs typeface="Arial"/>
            </a:endParaRPr>
          </a:p>
          <a:p>
            <a:pPr algn="just" marL="520065" indent="-228600">
              <a:lnSpc>
                <a:spcPct val="100000"/>
              </a:lnSpc>
              <a:buAutoNum type="arabicPeriod" startAt="3"/>
              <a:tabLst>
                <a:tab pos="5207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704" y="7702041"/>
          <a:ext cx="5948045" cy="1369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4125"/>
                <a:gridCol w="914400"/>
                <a:gridCol w="1543685"/>
                <a:gridCol w="1031239"/>
                <a:gridCol w="1193164"/>
              </a:tblGrid>
              <a:tr h="2727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English</a:t>
                      </a:r>
                      <a:r>
                        <a:rPr dirty="0" sz="1600" spc="-2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310">
                          <a:latin typeface="Arial"/>
                          <a:cs typeface="Arial"/>
                        </a:rPr>
                        <a:t>camp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30">
                          <a:latin typeface="Arial"/>
                          <a:cs typeface="Arial"/>
                        </a:rPr>
                        <a:t>Once </a:t>
                      </a:r>
                      <a:r>
                        <a:rPr dirty="0" sz="1600" spc="-345"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600" spc="-3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75">
                          <a:latin typeface="Arial"/>
                          <a:cs typeface="Arial"/>
                        </a:rPr>
                        <a:t>year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70">
                          <a:latin typeface="Arial"/>
                          <a:cs typeface="Arial"/>
                        </a:rPr>
                        <a:t>Last</a:t>
                      </a:r>
                      <a:r>
                        <a:rPr dirty="0" sz="16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80">
                          <a:latin typeface="Arial"/>
                          <a:cs typeface="Arial"/>
                        </a:rPr>
                        <a:t>Saturday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Learning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195">
                          <a:latin typeface="Arial"/>
                          <a:cs typeface="Arial"/>
                        </a:rPr>
                        <a:t>different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1272">
                <a:tc>
                  <a:txBody>
                    <a:bodyPr/>
                    <a:lstStyle/>
                    <a:p>
                      <a:pPr marL="67945">
                        <a:lnSpc>
                          <a:spcPts val="1700"/>
                        </a:lnSpc>
                      </a:pPr>
                      <a:r>
                        <a:rPr dirty="0" sz="1600" spc="-254">
                          <a:latin typeface="Arial"/>
                          <a:cs typeface="Arial"/>
                        </a:rPr>
                        <a:t>Practicing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00"/>
                        </a:lnSpc>
                      </a:pPr>
                      <a:r>
                        <a:rPr dirty="0" sz="1600" spc="-330">
                          <a:latin typeface="Arial"/>
                          <a:cs typeface="Arial"/>
                        </a:rPr>
                        <a:t>Language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00"/>
                        </a:lnSpc>
                      </a:pPr>
                      <a:r>
                        <a:rPr dirty="0" sz="1600" spc="-355">
                          <a:latin typeface="Arial"/>
                          <a:cs typeface="Arial"/>
                        </a:rPr>
                        <a:t>Woke</a:t>
                      </a:r>
                      <a:r>
                        <a:rPr dirty="0" sz="1600" spc="-2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60">
                          <a:latin typeface="Arial"/>
                          <a:cs typeface="Arial"/>
                        </a:rPr>
                        <a:t>up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70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shower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0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Foreigners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44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Brushed </a:t>
                      </a:r>
                      <a:r>
                        <a:rPr dirty="0" sz="1600" spc="-320">
                          <a:latin typeface="Arial"/>
                          <a:cs typeface="Arial"/>
                        </a:rPr>
                        <a:t>my</a:t>
                      </a:r>
                      <a:r>
                        <a:rPr dirty="0" sz="1600" spc="-3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0">
                          <a:latin typeface="Arial"/>
                          <a:cs typeface="Arial"/>
                        </a:rPr>
                        <a:t>teeth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75">
                          <a:latin typeface="Arial"/>
                          <a:cs typeface="Arial"/>
                        </a:rPr>
                        <a:t>Breakfast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Prepared </a:t>
                      </a:r>
                      <a:r>
                        <a:rPr dirty="0" sz="1600" spc="-320">
                          <a:latin typeface="Arial"/>
                          <a:cs typeface="Arial"/>
                        </a:rPr>
                        <a:t>my</a:t>
                      </a:r>
                      <a:r>
                        <a:rPr dirty="0" sz="1600" spc="-2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20">
                          <a:latin typeface="Arial"/>
                          <a:cs typeface="Arial"/>
                        </a:rPr>
                        <a:t>clothes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Arrived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710"/>
                        </a:lnSpc>
                      </a:pPr>
                      <a:r>
                        <a:rPr dirty="0" sz="1600" spc="-225">
                          <a:latin typeface="Arial"/>
                          <a:cs typeface="Arial"/>
                        </a:rPr>
                        <a:t>prefer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After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Zone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710"/>
                        </a:lnSpc>
                      </a:pPr>
                      <a:r>
                        <a:rPr dirty="0" sz="1600" spc="-350">
                          <a:latin typeface="Arial"/>
                          <a:cs typeface="Arial"/>
                        </a:rPr>
                        <a:t>An </a:t>
                      </a:r>
                      <a:r>
                        <a:rPr dirty="0" sz="1600" spc="-215">
                          <a:latin typeface="Arial"/>
                          <a:cs typeface="Arial"/>
                        </a:rPr>
                        <a:t>hour’s</a:t>
                      </a:r>
                      <a:r>
                        <a:rPr dirty="0" sz="1600" spc="-14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25">
                          <a:latin typeface="Arial"/>
                          <a:cs typeface="Arial"/>
                        </a:rPr>
                        <a:t>drive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interacting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667250" y="2467482"/>
            <a:ext cx="2122804" cy="24479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99027" y="9275774"/>
            <a:ext cx="147320" cy="165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fld id="{81D60167-4931-47E6-BA6A-407CBD079E47}" type="slidenum">
              <a:rPr dirty="0" sz="1100">
                <a:latin typeface="Carlito"/>
                <a:cs typeface="Carlito"/>
              </a:rPr>
              <a:t>3</a:t>
            </a:fld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699936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225314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806360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335995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3913166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466378"/>
            <a:ext cx="5436235" cy="0"/>
          </a:xfrm>
          <a:custGeom>
            <a:avLst/>
            <a:gdLst/>
            <a:ahLst/>
            <a:cxnLst/>
            <a:rect l="l" t="t" r="r" b="b"/>
            <a:pathLst>
              <a:path w="5436234" h="0">
                <a:moveTo>
                  <a:pt x="0" y="0"/>
                </a:moveTo>
                <a:lnTo>
                  <a:pt x="543575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502111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5574579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29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6127791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71853" y="6681003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371853" y="723421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371853" y="7787809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371853" y="834254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993444" y="559384"/>
            <a:ext cx="5631180" cy="8090534"/>
          </a:xfrm>
          <a:prstGeom prst="rect">
            <a:avLst/>
          </a:prstGeom>
        </p:spPr>
        <p:txBody>
          <a:bodyPr wrap="square" lIns="0" tIns="45719" rIns="0" bIns="0" rtlCol="0" vert="horz">
            <a:spAutoFit/>
          </a:bodyPr>
          <a:lstStyle/>
          <a:p>
            <a:pPr marL="149225">
              <a:lnSpc>
                <a:spcPct val="100000"/>
              </a:lnSpc>
              <a:spcBef>
                <a:spcPts val="359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80" b="1">
                <a:latin typeface="Arial"/>
                <a:cs typeface="Arial"/>
              </a:rPr>
              <a:t>story </a:t>
            </a:r>
            <a:r>
              <a:rPr dirty="0" sz="1600" spc="-290" b="1">
                <a:latin typeface="Arial"/>
                <a:cs typeface="Arial"/>
              </a:rPr>
              <a:t>“Our </a:t>
            </a:r>
            <a:r>
              <a:rPr dirty="0" sz="1600" spc="-325" b="1">
                <a:latin typeface="Arial"/>
                <a:cs typeface="Arial"/>
              </a:rPr>
              <a:t>English </a:t>
            </a:r>
            <a:r>
              <a:rPr dirty="0" sz="1600" spc="-330" b="1">
                <a:latin typeface="Arial"/>
                <a:cs typeface="Arial"/>
              </a:rPr>
              <a:t>Camp”</a:t>
            </a:r>
            <a:r>
              <a:rPr dirty="0" sz="1600" spc="-235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378460" algn="l"/>
              </a:tabLst>
            </a:pPr>
            <a:r>
              <a:rPr dirty="0" sz="1600" spc="-350">
                <a:latin typeface="Arial"/>
                <a:cs typeface="Arial"/>
              </a:rPr>
              <a:t>When 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340">
                <a:latin typeface="Arial"/>
                <a:cs typeface="Arial"/>
              </a:rPr>
              <a:t>camp?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305">
                <a:latin typeface="Arial"/>
                <a:cs typeface="Arial"/>
              </a:rPr>
              <a:t>days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camp?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85">
                <a:latin typeface="Arial"/>
                <a:cs typeface="Arial"/>
              </a:rPr>
              <a:t>day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10">
                <a:latin typeface="Arial"/>
                <a:cs typeface="Arial"/>
              </a:rPr>
              <a:t>week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camp?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7846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340">
                <a:latin typeface="Arial"/>
                <a:cs typeface="Arial"/>
              </a:rPr>
              <a:t>camp?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00">
                <a:latin typeface="Arial"/>
                <a:cs typeface="Arial"/>
              </a:rPr>
              <a:t>often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280">
                <a:latin typeface="Arial"/>
                <a:cs typeface="Arial"/>
              </a:rPr>
              <a:t>Candy’s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camp?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0">
                <a:latin typeface="Arial"/>
                <a:cs typeface="Arial"/>
              </a:rPr>
              <a:t>province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camp?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70">
                <a:latin typeface="Arial"/>
                <a:cs typeface="Arial"/>
              </a:rPr>
              <a:t>Why     </a:t>
            </a:r>
            <a:r>
              <a:rPr dirty="0" sz="1600" spc="-210">
                <a:latin typeface="Arial"/>
                <a:cs typeface="Arial"/>
              </a:rPr>
              <a:t>did  </a:t>
            </a:r>
            <a:r>
              <a:rPr dirty="0" sz="1600" spc="-330">
                <a:latin typeface="Arial"/>
                <a:cs typeface="Arial"/>
              </a:rPr>
              <a:t>Candy   </a:t>
            </a:r>
            <a:r>
              <a:rPr dirty="0" sz="1600" spc="-325">
                <a:latin typeface="Arial"/>
                <a:cs typeface="Arial"/>
              </a:rPr>
              <a:t>go  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280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Sukhothai?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55">
                <a:latin typeface="Arial"/>
                <a:cs typeface="Arial"/>
              </a:rPr>
              <a:t>How    </a:t>
            </a:r>
            <a:r>
              <a:rPr dirty="0" sz="1600" spc="-210">
                <a:latin typeface="Arial"/>
                <a:cs typeface="Arial"/>
              </a:rPr>
              <a:t>did  </a:t>
            </a:r>
            <a:r>
              <a:rPr dirty="0" sz="1600" spc="-325">
                <a:latin typeface="Arial"/>
                <a:cs typeface="Arial"/>
              </a:rPr>
              <a:t>Candy   go  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315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Sukhothai?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65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04">
                <a:latin typeface="Arial"/>
                <a:cs typeface="Arial"/>
              </a:rPr>
              <a:t>think </a:t>
            </a:r>
            <a:r>
              <a:rPr dirty="0" sz="1600" spc="-325">
                <a:latin typeface="Arial"/>
                <a:cs typeface="Arial"/>
              </a:rPr>
              <a:t>Candy </a:t>
            </a:r>
            <a:r>
              <a:rPr dirty="0" sz="1600" spc="-220">
                <a:latin typeface="Arial"/>
                <a:cs typeface="Arial"/>
              </a:rPr>
              <a:t>likes </a:t>
            </a:r>
            <a:r>
              <a:rPr dirty="0" sz="1600" spc="-280">
                <a:latin typeface="Arial"/>
                <a:cs typeface="Arial"/>
              </a:rPr>
              <a:t>English</a:t>
            </a:r>
            <a:r>
              <a:rPr dirty="0" sz="1600" spc="-345">
                <a:latin typeface="Arial"/>
                <a:cs typeface="Arial"/>
              </a:rPr>
              <a:t> </a:t>
            </a:r>
            <a:r>
              <a:rPr dirty="0" sz="1600" spc="-340">
                <a:latin typeface="Arial"/>
                <a:cs typeface="Arial"/>
              </a:rPr>
              <a:t>camps?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camp?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7846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25">
                <a:latin typeface="Arial"/>
                <a:cs typeface="Arial"/>
              </a:rPr>
              <a:t>prefer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315">
                <a:latin typeface="Arial"/>
                <a:cs typeface="Arial"/>
              </a:rPr>
              <a:t>camp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25">
                <a:latin typeface="Arial"/>
                <a:cs typeface="Arial"/>
              </a:rPr>
              <a:t>or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120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Sukhothai?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25">
                <a:latin typeface="Arial"/>
                <a:cs typeface="Arial"/>
              </a:rPr>
              <a:t>learn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04">
                <a:latin typeface="Arial"/>
                <a:cs typeface="Arial"/>
              </a:rPr>
              <a:t>lot?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320">
                <a:latin typeface="Arial"/>
                <a:cs typeface="Arial"/>
              </a:rPr>
              <a:t>wake</a:t>
            </a:r>
            <a:r>
              <a:rPr dirty="0" sz="1600" spc="-27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up?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100">
              <a:latin typeface="Arial"/>
              <a:cs typeface="Arial"/>
            </a:endParaRPr>
          </a:p>
          <a:p>
            <a:pPr marL="377825" indent="-229235">
              <a:lnSpc>
                <a:spcPct val="100000"/>
              </a:lnSpc>
              <a:buAutoNum type="arabicPeriod"/>
              <a:tabLst>
                <a:tab pos="3784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90">
                <a:latin typeface="Arial"/>
                <a:cs typeface="Arial"/>
              </a:rPr>
              <a:t>have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breakfast?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371853" y="889570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26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13196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6664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219620"/>
            <a:ext cx="5440045" cy="0"/>
          </a:xfrm>
          <a:custGeom>
            <a:avLst/>
            <a:gdLst/>
            <a:ahLst/>
            <a:cxnLst/>
            <a:rect l="l" t="t" r="r" b="b"/>
            <a:pathLst>
              <a:path w="5440045" h="0">
                <a:moveTo>
                  <a:pt x="0" y="0"/>
                </a:moveTo>
                <a:lnTo>
                  <a:pt x="5439699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277283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3326426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032037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4586773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5139985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29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569345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71853" y="6246664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328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371853" y="679987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371853" y="7353087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371853" y="790820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371853" y="8461416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5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130604" y="598424"/>
            <a:ext cx="3459479" cy="8170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95"/>
              </a:spcBef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50">
                <a:latin typeface="Arial"/>
                <a:cs typeface="Arial"/>
              </a:rPr>
              <a:t>take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29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shower?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spcBef>
                <a:spcPts val="5"/>
              </a:spcBef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65">
                <a:latin typeface="Arial"/>
                <a:cs typeface="Arial"/>
              </a:rPr>
              <a:t>brush </a:t>
            </a:r>
            <a:r>
              <a:rPr dirty="0" sz="1600" spc="-245">
                <a:latin typeface="Arial"/>
                <a:cs typeface="Arial"/>
              </a:rPr>
              <a:t>your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teeth?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60">
                <a:latin typeface="Arial"/>
                <a:cs typeface="Arial"/>
              </a:rPr>
              <a:t>prepare </a:t>
            </a:r>
            <a:r>
              <a:rPr dirty="0" sz="1600" spc="-245">
                <a:latin typeface="Arial"/>
                <a:cs typeface="Arial"/>
              </a:rPr>
              <a:t>your</a:t>
            </a:r>
            <a:r>
              <a:rPr dirty="0" sz="1600" spc="-160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clothes?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45">
                <a:latin typeface="Arial"/>
                <a:cs typeface="Arial"/>
              </a:rPr>
              <a:t>leave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home?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school?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15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5"/>
            </a:pPr>
            <a:endParaRPr sz="145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spcBef>
                <a:spcPts val="5"/>
              </a:spcBef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30">
                <a:latin typeface="Arial"/>
                <a:cs typeface="Arial"/>
              </a:rPr>
              <a:t>Candy </a:t>
            </a:r>
            <a:r>
              <a:rPr dirty="0" sz="1600" spc="-235">
                <a:latin typeface="Arial"/>
                <a:cs typeface="Arial"/>
              </a:rPr>
              <a:t>arrive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21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school?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25">
                <a:latin typeface="Arial"/>
                <a:cs typeface="Arial"/>
              </a:rPr>
              <a:t>Candy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school?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spcBef>
                <a:spcPts val="5"/>
              </a:spcBef>
              <a:buAutoNum type="arabicPeriod" startAt="15"/>
              <a:tabLst>
                <a:tab pos="24130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40">
                <a:latin typeface="Arial"/>
                <a:cs typeface="Arial"/>
              </a:rPr>
              <a:t>long is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80">
                <a:latin typeface="Arial"/>
                <a:cs typeface="Arial"/>
              </a:rPr>
              <a:t>Candy’s </a:t>
            </a:r>
            <a:r>
              <a:rPr dirty="0" sz="1600" spc="-300">
                <a:latin typeface="Arial"/>
                <a:cs typeface="Arial"/>
              </a:rPr>
              <a:t>home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school?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25">
                <a:latin typeface="Arial"/>
                <a:cs typeface="Arial"/>
              </a:rPr>
              <a:t>Candy </a:t>
            </a:r>
            <a:r>
              <a:rPr dirty="0" sz="1600" spc="-260">
                <a:latin typeface="Arial"/>
                <a:cs typeface="Arial"/>
              </a:rPr>
              <a:t>meet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school?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meet?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spcBef>
                <a:spcPts val="5"/>
              </a:spcBef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325">
                <a:latin typeface="Arial"/>
                <a:cs typeface="Arial"/>
              </a:rPr>
              <a:t>Candy </a:t>
            </a:r>
            <a:r>
              <a:rPr dirty="0" sz="1600" spc="-245">
                <a:latin typeface="Arial"/>
                <a:cs typeface="Arial"/>
              </a:rPr>
              <a:t>leave </a:t>
            </a:r>
            <a:r>
              <a:rPr dirty="0" sz="1600" spc="-190">
                <a:latin typeface="Arial"/>
                <a:cs typeface="Arial"/>
              </a:rPr>
              <a:t>for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Sukhothai?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35">
                <a:latin typeface="Arial"/>
                <a:cs typeface="Arial"/>
              </a:rPr>
              <a:t>arrive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Sukhothai?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15">
                <a:latin typeface="Arial"/>
                <a:cs typeface="Arial"/>
              </a:rPr>
              <a:t>far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70">
                <a:latin typeface="Arial"/>
                <a:cs typeface="Arial"/>
              </a:rPr>
              <a:t>Sukhothai </a:t>
            </a:r>
            <a:r>
              <a:rPr dirty="0" sz="1600" spc="-235">
                <a:latin typeface="Arial"/>
                <a:cs typeface="Arial"/>
              </a:rPr>
              <a:t>from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Phitsanulok?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buAutoNum type="arabicPeriod" startAt="15"/>
              <a:tabLst>
                <a:tab pos="24130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40">
                <a:latin typeface="Arial"/>
                <a:cs typeface="Arial"/>
              </a:rPr>
              <a:t>long is </a:t>
            </a:r>
            <a:r>
              <a:rPr dirty="0" sz="1600" spc="-270">
                <a:latin typeface="Arial"/>
                <a:cs typeface="Arial"/>
              </a:rPr>
              <a:t>Sukhothai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65">
                <a:latin typeface="Arial"/>
                <a:cs typeface="Arial"/>
              </a:rPr>
              <a:t>Phitsanulok?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5"/>
            </a:pPr>
            <a:endParaRPr sz="2100">
              <a:latin typeface="Arial"/>
              <a:cs typeface="Arial"/>
            </a:endParaRPr>
          </a:p>
          <a:p>
            <a:pPr marL="240665" indent="-228600">
              <a:lnSpc>
                <a:spcPct val="100000"/>
              </a:lnSpc>
              <a:spcBef>
                <a:spcPts val="5"/>
              </a:spcBef>
              <a:buAutoNum type="arabicPeriod" startAt="15"/>
              <a:tabLst>
                <a:tab pos="2413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distance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70">
                <a:latin typeface="Arial"/>
                <a:cs typeface="Arial"/>
              </a:rPr>
              <a:t>Sukhothai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Phitsanulok?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371853" y="901457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27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574701"/>
            <a:ext cx="6127115" cy="777684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u="sng" sz="16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List </a:t>
            </a:r>
            <a:r>
              <a:rPr dirty="0" u="sng" sz="1600" spc="-22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6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events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  <a:tabLst>
                <a:tab pos="3812540" algn="l"/>
              </a:tabLst>
            </a:pPr>
            <a:r>
              <a:rPr dirty="0" sz="1600" spc="-285">
                <a:latin typeface="Arial"/>
                <a:cs typeface="Arial"/>
              </a:rPr>
              <a:t>6.00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am: </a:t>
            </a:r>
            <a:r>
              <a:rPr dirty="0" sz="1600" spc="-190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  <a:tabLst>
                <a:tab pos="3843654" algn="l"/>
              </a:tabLst>
            </a:pPr>
            <a:r>
              <a:rPr dirty="0" sz="1600" spc="-285">
                <a:latin typeface="Arial"/>
                <a:cs typeface="Arial"/>
              </a:rPr>
              <a:t>6.01  </a:t>
            </a:r>
            <a:r>
              <a:rPr dirty="0" sz="1600" spc="-360">
                <a:latin typeface="Arial"/>
                <a:cs typeface="Arial"/>
              </a:rPr>
              <a:t>am    </a:t>
            </a:r>
            <a:r>
              <a:rPr dirty="0" sz="1600" spc="-320">
                <a:latin typeface="Arial"/>
                <a:cs typeface="Arial"/>
              </a:rPr>
              <a:t>–   </a:t>
            </a:r>
            <a:r>
              <a:rPr dirty="0" sz="1600" spc="-285">
                <a:latin typeface="Arial"/>
                <a:cs typeface="Arial"/>
              </a:rPr>
              <a:t>6.29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am: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2700" marR="2275205">
              <a:lnSpc>
                <a:spcPct val="163800"/>
              </a:lnSpc>
              <a:tabLst>
                <a:tab pos="3809365" algn="l"/>
                <a:tab pos="3843654" algn="l"/>
              </a:tabLst>
            </a:pPr>
            <a:r>
              <a:rPr dirty="0" sz="1600" spc="-285">
                <a:latin typeface="Arial"/>
                <a:cs typeface="Arial"/>
              </a:rPr>
              <a:t>6.30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am: </a:t>
            </a:r>
            <a:r>
              <a:rPr dirty="0" sz="1600">
                <a:latin typeface="Arial"/>
                <a:cs typeface="Arial"/>
              </a:rPr>
              <a:t> 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1600">
                <a:latin typeface="Arial"/>
                <a:cs typeface="Arial"/>
              </a:rPr>
              <a:t> </a:t>
            </a:r>
            <a:r>
              <a:rPr dirty="0" sz="1600" spc="-450"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dirty="0" sz="1600" spc="-400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6.31  </a:t>
            </a:r>
            <a:r>
              <a:rPr dirty="0" sz="1600" spc="-360">
                <a:latin typeface="Arial"/>
                <a:cs typeface="Arial"/>
              </a:rPr>
              <a:t>am    </a:t>
            </a:r>
            <a:r>
              <a:rPr dirty="0" sz="1600" spc="-320">
                <a:latin typeface="Arial"/>
                <a:cs typeface="Arial"/>
              </a:rPr>
              <a:t>–   </a:t>
            </a:r>
            <a:r>
              <a:rPr dirty="0" sz="1600" spc="-285">
                <a:latin typeface="Arial"/>
                <a:cs typeface="Arial"/>
              </a:rPr>
              <a:t>6.59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am: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	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  <a:tabLst>
                <a:tab pos="3841115" algn="l"/>
              </a:tabLst>
            </a:pPr>
            <a:r>
              <a:rPr dirty="0" sz="1600" spc="-285">
                <a:latin typeface="Arial"/>
                <a:cs typeface="Arial"/>
              </a:rPr>
              <a:t>7.00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am: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  <a:tabLst>
                <a:tab pos="3840479" algn="l"/>
              </a:tabLst>
            </a:pPr>
            <a:r>
              <a:rPr dirty="0" sz="1600" spc="-285">
                <a:latin typeface="Arial"/>
                <a:cs typeface="Arial"/>
              </a:rPr>
              <a:t>7.20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am: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25"/>
              </a:spcBef>
              <a:tabLst>
                <a:tab pos="3834765" algn="l"/>
              </a:tabLst>
            </a:pPr>
            <a:r>
              <a:rPr dirty="0" sz="1600" spc="-285">
                <a:latin typeface="Arial"/>
                <a:cs typeface="Arial"/>
              </a:rPr>
              <a:t>8.45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60">
                <a:latin typeface="Arial"/>
                <a:cs typeface="Arial"/>
              </a:rPr>
              <a:t>am</a:t>
            </a:r>
            <a:r>
              <a:rPr dirty="0" u="sng" sz="1600" spc="-459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36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15"/>
              </a:spcBef>
              <a:tabLst>
                <a:tab pos="3830954" algn="l"/>
              </a:tabLst>
            </a:pPr>
            <a:r>
              <a:rPr dirty="0" sz="1600" spc="-285">
                <a:latin typeface="Arial"/>
                <a:cs typeface="Arial"/>
              </a:rPr>
              <a:t>9.45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60">
                <a:latin typeface="Arial"/>
                <a:cs typeface="Arial"/>
              </a:rPr>
              <a:t>am</a:t>
            </a:r>
            <a:r>
              <a:rPr dirty="0" u="sng" sz="1600" spc="-459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36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16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Dialogue</a:t>
            </a:r>
            <a:endParaRPr sz="1600">
              <a:latin typeface="Arial"/>
              <a:cs typeface="Arial"/>
            </a:endParaRPr>
          </a:p>
          <a:p>
            <a:pPr marL="12700" marR="2887980">
              <a:lnSpc>
                <a:spcPts val="2270"/>
              </a:lnSpc>
              <a:spcBef>
                <a:spcPts val="12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35">
                <a:latin typeface="Arial"/>
                <a:cs typeface="Arial"/>
              </a:rPr>
              <a:t>Hey </a:t>
            </a:r>
            <a:r>
              <a:rPr dirty="0" sz="1600" spc="-295">
                <a:latin typeface="Arial"/>
                <a:cs typeface="Arial"/>
              </a:rPr>
              <a:t>Jane, </a:t>
            </a:r>
            <a:r>
              <a:rPr dirty="0" sz="1600" spc="-290">
                <a:latin typeface="Arial"/>
                <a:cs typeface="Arial"/>
              </a:rPr>
              <a:t>how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English </a:t>
            </a:r>
            <a:r>
              <a:rPr dirty="0" sz="1600" spc="-225">
                <a:latin typeface="Arial"/>
                <a:cs typeface="Arial"/>
              </a:rPr>
              <a:t>training </a:t>
            </a:r>
            <a:r>
              <a:rPr dirty="0" sz="1600" spc="-280">
                <a:latin typeface="Arial"/>
                <a:cs typeface="Arial"/>
              </a:rPr>
              <a:t>yesterday?  </a:t>
            </a: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50">
                <a:latin typeface="Arial"/>
                <a:cs typeface="Arial"/>
              </a:rPr>
              <a:t>great,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190">
                <a:latin typeface="Arial"/>
                <a:cs typeface="Arial"/>
              </a:rPr>
              <a:t>of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fun.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dirty="0" sz="1600" spc="-310">
                <a:latin typeface="Arial"/>
                <a:cs typeface="Arial"/>
              </a:rPr>
              <a:t>A: 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What   </a:t>
            </a:r>
            <a:r>
              <a:rPr dirty="0" sz="1600" spc="-215">
                <a:latin typeface="Arial"/>
                <a:cs typeface="Arial"/>
              </a:rPr>
              <a:t>time  </a:t>
            </a:r>
            <a:r>
              <a:rPr dirty="0" sz="1600" spc="-210">
                <a:latin typeface="Arial"/>
                <a:cs typeface="Arial"/>
              </a:rPr>
              <a:t>did the </a:t>
            </a:r>
            <a:r>
              <a:rPr dirty="0" sz="1600" spc="-225">
                <a:latin typeface="Arial"/>
                <a:cs typeface="Arial"/>
              </a:rPr>
              <a:t>training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start?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18100"/>
              </a:lnSpc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15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training started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310">
                <a:latin typeface="Arial"/>
                <a:cs typeface="Arial"/>
              </a:rPr>
              <a:t>8.00am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19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morning, </a:t>
            </a:r>
            <a:r>
              <a:rPr dirty="0" sz="1600" spc="-240">
                <a:latin typeface="Arial"/>
                <a:cs typeface="Arial"/>
              </a:rPr>
              <a:t>although </a:t>
            </a:r>
            <a:r>
              <a:rPr dirty="0" sz="1600" spc="-260">
                <a:latin typeface="Arial"/>
                <a:cs typeface="Arial"/>
              </a:rPr>
              <a:t>by </a:t>
            </a:r>
            <a:r>
              <a:rPr dirty="0" sz="1600" spc="-280">
                <a:latin typeface="Arial"/>
                <a:cs typeface="Arial"/>
              </a:rPr>
              <a:t>7.30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265">
                <a:latin typeface="Arial"/>
                <a:cs typeface="Arial"/>
              </a:rPr>
              <a:t>everyone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meeting  </a:t>
            </a:r>
            <a:r>
              <a:rPr dirty="0" sz="1600" spc="-254">
                <a:latin typeface="Arial"/>
                <a:cs typeface="Arial"/>
              </a:rPr>
              <a:t>room.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40">
                <a:latin typeface="Arial"/>
                <a:cs typeface="Arial"/>
              </a:rPr>
              <a:t>long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morning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session?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15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morning </a:t>
            </a:r>
            <a:r>
              <a:rPr dirty="0" sz="1600" spc="-285">
                <a:latin typeface="Arial"/>
                <a:cs typeface="Arial"/>
              </a:rPr>
              <a:t>session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315">
                <a:latin typeface="Arial"/>
                <a:cs typeface="Arial"/>
              </a:rPr>
              <a:t>3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5">
                <a:latin typeface="Arial"/>
                <a:cs typeface="Arial"/>
              </a:rPr>
              <a:t>evening </a:t>
            </a:r>
            <a:r>
              <a:rPr dirty="0" sz="1600" spc="-285">
                <a:latin typeface="Arial"/>
                <a:cs typeface="Arial"/>
              </a:rPr>
              <a:t>session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315">
                <a:latin typeface="Arial"/>
                <a:cs typeface="Arial"/>
              </a:rPr>
              <a:t>4</a:t>
            </a:r>
            <a:r>
              <a:rPr dirty="0" sz="1600" spc="-27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hours</a:t>
            </a:r>
            <a:endParaRPr sz="1600">
              <a:latin typeface="Arial"/>
              <a:cs typeface="Arial"/>
            </a:endParaRPr>
          </a:p>
          <a:p>
            <a:pPr marL="12700" marR="1181100">
              <a:lnSpc>
                <a:spcPct val="118900"/>
              </a:lnSpc>
              <a:spcBef>
                <a:spcPts val="765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Oh, 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afternoon </a:t>
            </a:r>
            <a:r>
              <a:rPr dirty="0" sz="1600" spc="-290">
                <a:latin typeface="Arial"/>
                <a:cs typeface="Arial"/>
              </a:rPr>
              <a:t>session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195">
                <a:latin typeface="Arial"/>
                <a:cs typeface="Arial"/>
              </a:rPr>
              <a:t>really </a:t>
            </a:r>
            <a:r>
              <a:rPr dirty="0" sz="1600" spc="-229">
                <a:latin typeface="Arial"/>
                <a:cs typeface="Arial"/>
              </a:rPr>
              <a:t>long, </a:t>
            </a:r>
            <a:r>
              <a:rPr dirty="0" sz="1600" spc="-260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290">
                <a:latin typeface="Arial"/>
                <a:cs typeface="Arial"/>
              </a:rPr>
              <a:t>back </a:t>
            </a:r>
            <a:r>
              <a:rPr dirty="0" sz="1600" spc="-330">
                <a:latin typeface="Arial"/>
                <a:cs typeface="Arial"/>
              </a:rPr>
              <a:t>home?  </a:t>
            </a: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40">
                <a:latin typeface="Arial"/>
                <a:cs typeface="Arial"/>
              </a:rPr>
              <a:t>got </a:t>
            </a:r>
            <a:r>
              <a:rPr dirty="0" sz="1600" spc="-290">
                <a:latin typeface="Arial"/>
                <a:cs typeface="Arial"/>
              </a:rPr>
              <a:t>back </a:t>
            </a:r>
            <a:r>
              <a:rPr dirty="0" sz="1600" spc="-300">
                <a:latin typeface="Arial"/>
                <a:cs typeface="Arial"/>
              </a:rPr>
              <a:t>home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300">
                <a:latin typeface="Arial"/>
                <a:cs typeface="Arial"/>
              </a:rPr>
              <a:t>6.00pm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50">
                <a:latin typeface="Arial"/>
                <a:cs typeface="Arial"/>
              </a:rPr>
              <a:t>very</a:t>
            </a:r>
            <a:r>
              <a:rPr dirty="0" sz="1600" spc="-110">
                <a:latin typeface="Arial"/>
                <a:cs typeface="Arial"/>
              </a:rPr>
              <a:t> </a:t>
            </a:r>
            <a:r>
              <a:rPr dirty="0" sz="1600" spc="-185">
                <a:latin typeface="Arial"/>
                <a:cs typeface="Arial"/>
              </a:rPr>
              <a:t>tired</a:t>
            </a:r>
            <a:endParaRPr sz="1600">
              <a:latin typeface="Arial"/>
              <a:cs typeface="Arial"/>
            </a:endParaRPr>
          </a:p>
          <a:p>
            <a:pPr marL="12700" marR="2084705">
              <a:lnSpc>
                <a:spcPct val="117500"/>
              </a:lnSpc>
              <a:spcBef>
                <a:spcPts val="79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Well, </a:t>
            </a:r>
            <a:r>
              <a:rPr dirty="0" sz="1600" spc="-130">
                <a:latin typeface="Arial"/>
                <a:cs typeface="Arial"/>
              </a:rPr>
              <a:t>it’s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15">
                <a:latin typeface="Arial"/>
                <a:cs typeface="Arial"/>
              </a:rPr>
              <a:t>fun, </a:t>
            </a:r>
            <a:r>
              <a:rPr dirty="0" sz="1600" spc="-200">
                <a:latin typeface="Arial"/>
                <a:cs typeface="Arial"/>
              </a:rPr>
              <a:t>hopefully </a:t>
            </a:r>
            <a:r>
              <a:rPr dirty="0" sz="1600" spc="-229">
                <a:latin typeface="Arial"/>
                <a:cs typeface="Arial"/>
              </a:rPr>
              <a:t>next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50">
                <a:latin typeface="Arial"/>
                <a:cs typeface="Arial"/>
              </a:rPr>
              <a:t>also </a:t>
            </a:r>
            <a:r>
              <a:rPr dirty="0" sz="1600" spc="-190">
                <a:latin typeface="Arial"/>
                <a:cs typeface="Arial"/>
              </a:rPr>
              <a:t>join  </a:t>
            </a: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70">
                <a:latin typeface="Arial"/>
                <a:cs typeface="Arial"/>
              </a:rPr>
              <a:t>Oh </a:t>
            </a:r>
            <a:r>
              <a:rPr dirty="0" sz="1600" spc="-295">
                <a:latin typeface="Arial"/>
                <a:cs typeface="Arial"/>
              </a:rPr>
              <a:t>yeah </a:t>
            </a:r>
            <a:r>
              <a:rPr dirty="0" sz="1600" spc="-260">
                <a:latin typeface="Arial"/>
                <a:cs typeface="Arial"/>
              </a:rPr>
              <a:t>sure,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40">
                <a:latin typeface="Arial"/>
                <a:cs typeface="Arial"/>
              </a:rPr>
              <a:t>nice </a:t>
            </a:r>
            <a:r>
              <a:rPr dirty="0" sz="1600" spc="-125">
                <a:latin typeface="Arial"/>
                <a:cs typeface="Arial"/>
              </a:rPr>
              <a:t>if </a:t>
            </a:r>
            <a:r>
              <a:rPr dirty="0" sz="1600" spc="-265">
                <a:latin typeface="Arial"/>
                <a:cs typeface="Arial"/>
              </a:rPr>
              <a:t>you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190">
                <a:latin typeface="Arial"/>
                <a:cs typeface="Arial"/>
              </a:rPr>
              <a:t>join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33408"/>
            <a:ext cx="3451225" cy="1072515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u="sng" sz="18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Activity: </a:t>
            </a:r>
            <a:r>
              <a:rPr dirty="0" sz="1800" spc="-280" b="1">
                <a:latin typeface="Arial"/>
                <a:cs typeface="Arial"/>
              </a:rPr>
              <a:t>Telling</a:t>
            </a:r>
            <a:r>
              <a:rPr dirty="0" sz="1800" spc="-120" b="1">
                <a:latin typeface="Arial"/>
                <a:cs typeface="Arial"/>
              </a:rPr>
              <a:t> </a:t>
            </a:r>
            <a:r>
              <a:rPr dirty="0" sz="1800" spc="-275" b="1">
                <a:latin typeface="Arial"/>
                <a:cs typeface="Arial"/>
              </a:rPr>
              <a:t>time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1600" spc="-240">
                <a:latin typeface="Arial"/>
                <a:cs typeface="Arial"/>
              </a:rPr>
              <a:t>In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190">
                <a:latin typeface="Arial"/>
                <a:cs typeface="Arial"/>
              </a:rPr>
              <a:t>activity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below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write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down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time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on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clocks</a:t>
            </a:r>
            <a:endParaRPr sz="16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1110"/>
              </a:spcBef>
            </a:pPr>
            <a:r>
              <a:rPr dirty="0" sz="1800" spc="-254" b="1">
                <a:latin typeface="Arial"/>
                <a:cs typeface="Arial"/>
              </a:rPr>
              <a:t>a) </a:t>
            </a:r>
            <a:r>
              <a:rPr dirty="0" u="sng" sz="1800" spc="-3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Day</a:t>
            </a:r>
            <a:r>
              <a:rPr dirty="0" u="sng" sz="1800" spc="-3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2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31109" y="1848785"/>
            <a:ext cx="4453049" cy="56136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29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92809"/>
            <a:ext cx="10128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4" b="1">
                <a:latin typeface="Arial"/>
                <a:cs typeface="Arial"/>
              </a:rPr>
              <a:t>a)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Night</a:t>
            </a:r>
            <a:r>
              <a:rPr dirty="0" u="sng" sz="1800" spc="-1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2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time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97420" y="1671958"/>
            <a:ext cx="5563831" cy="31492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30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2987167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2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7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05582" y="3418458"/>
            <a:ext cx="2936240" cy="12452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375"/>
              <a:t>NEW</a:t>
            </a:r>
            <a:r>
              <a:rPr dirty="0" spc="-505"/>
              <a:t> </a:t>
            </a:r>
            <a:r>
              <a:rPr dirty="0" spc="-2295"/>
              <a:t>JOB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523504"/>
            <a:ext cx="6142990" cy="6811009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just" marL="2322830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7. </a:t>
            </a:r>
            <a:r>
              <a:rPr dirty="0" u="sng" sz="2000" spc="-47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New</a:t>
            </a:r>
            <a:r>
              <a:rPr dirty="0" u="sng" sz="2000" spc="-4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434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Job</a:t>
            </a:r>
            <a:endParaRPr sz="2000">
              <a:latin typeface="Arial"/>
              <a:cs typeface="Arial"/>
            </a:endParaRPr>
          </a:p>
          <a:p>
            <a:pPr algn="just" marL="12700" marR="4017010" indent="228600">
              <a:lnSpc>
                <a:spcPts val="2750"/>
              </a:lnSpc>
              <a:spcBef>
                <a:spcPts val="65"/>
              </a:spcBef>
              <a:buAutoNum type="arabicPeriod"/>
              <a:tabLst>
                <a:tab pos="469900" algn="l"/>
              </a:tabLst>
            </a:pP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17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 </a:t>
            </a:r>
            <a:r>
              <a:rPr dirty="0" u="sng" sz="18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7: </a:t>
            </a:r>
            <a:r>
              <a:rPr dirty="0" u="sng" sz="1800" spc="-4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Work </a:t>
            </a:r>
            <a:r>
              <a:rPr dirty="0" u="sng" sz="1800" spc="-2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at </a:t>
            </a:r>
            <a:r>
              <a:rPr dirty="0" u="sng" sz="1800" spc="-26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 </a:t>
            </a:r>
            <a:r>
              <a:rPr dirty="0" u="sng" sz="1800" spc="-3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law</a:t>
            </a:r>
            <a:r>
              <a:rPr dirty="0" u="sng" sz="1800" spc="-3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27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firm</a:t>
            </a:r>
            <a:endParaRPr sz="1800">
              <a:latin typeface="Arial"/>
              <a:cs typeface="Arial"/>
            </a:endParaRPr>
          </a:p>
          <a:p>
            <a:pPr algn="just" marL="469265">
              <a:lnSpc>
                <a:spcPct val="100000"/>
              </a:lnSpc>
              <a:spcBef>
                <a:spcPts val="200"/>
              </a:spcBef>
            </a:pPr>
            <a:r>
              <a:rPr dirty="0" sz="1600" spc="-350">
                <a:latin typeface="Arial"/>
                <a:cs typeface="Arial"/>
              </a:rPr>
              <a:t>Casey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29">
                <a:latin typeface="Arial"/>
                <a:cs typeface="Arial"/>
              </a:rPr>
              <a:t>uncle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50">
                <a:latin typeface="Arial"/>
                <a:cs typeface="Arial"/>
              </a:rPr>
              <a:t>his </a:t>
            </a:r>
            <a:r>
              <a:rPr dirty="0" sz="1600" spc="-240">
                <a:latin typeface="Arial"/>
                <a:cs typeface="Arial"/>
              </a:rPr>
              <a:t>law </a:t>
            </a:r>
            <a:r>
              <a:rPr dirty="0" sz="1600" spc="-204">
                <a:latin typeface="Arial"/>
                <a:cs typeface="Arial"/>
              </a:rPr>
              <a:t>firm this </a:t>
            </a:r>
            <a:r>
              <a:rPr dirty="0" sz="1600" spc="-290">
                <a:latin typeface="Arial"/>
                <a:cs typeface="Arial"/>
              </a:rPr>
              <a:t>summer.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4">
                <a:latin typeface="Arial"/>
                <a:cs typeface="Arial"/>
              </a:rPr>
              <a:t>very </a:t>
            </a:r>
            <a:r>
              <a:rPr dirty="0" sz="1600" spc="-225">
                <a:latin typeface="Arial"/>
                <a:cs typeface="Arial"/>
              </a:rPr>
              <a:t>excited.</a:t>
            </a:r>
            <a:r>
              <a:rPr dirty="0" sz="1600" spc="-25">
                <a:latin typeface="Arial"/>
                <a:cs typeface="Arial"/>
              </a:rPr>
              <a:t>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240">
                <a:latin typeface="Arial"/>
                <a:cs typeface="Arial"/>
              </a:rPr>
              <a:t>is</a:t>
            </a:r>
            <a:endParaRPr sz="1600">
              <a:latin typeface="Arial"/>
              <a:cs typeface="Arial"/>
            </a:endParaRPr>
          </a:p>
          <a:p>
            <a:pPr algn="just" marL="12700" marR="5715">
              <a:lnSpc>
                <a:spcPct val="118100"/>
              </a:lnSpc>
            </a:pPr>
            <a:r>
              <a:rPr dirty="0" sz="1600" spc="-215">
                <a:latin typeface="Arial"/>
                <a:cs typeface="Arial"/>
              </a:rPr>
              <a:t>visiting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25">
                <a:latin typeface="Arial"/>
                <a:cs typeface="Arial"/>
              </a:rPr>
              <a:t>uncle. </a:t>
            </a:r>
            <a:r>
              <a:rPr dirty="0" sz="1600" spc="-375">
                <a:latin typeface="Arial"/>
                <a:cs typeface="Arial"/>
              </a:rPr>
              <a:t>He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175">
                <a:latin typeface="Arial"/>
                <a:cs typeface="Arial"/>
              </a:rPr>
              <a:t>telling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90">
                <a:latin typeface="Arial"/>
                <a:cs typeface="Arial"/>
              </a:rPr>
              <a:t>summer. </a:t>
            </a:r>
            <a:r>
              <a:rPr dirty="0" sz="1600" spc="-80">
                <a:latin typeface="Arial"/>
                <a:cs typeface="Arial"/>
              </a:rPr>
              <a:t>“I </a:t>
            </a:r>
            <a:r>
              <a:rPr dirty="0" sz="1600" spc="-145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95">
                <a:latin typeface="Arial"/>
                <a:cs typeface="Arial"/>
              </a:rPr>
              <a:t>charge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54">
                <a:latin typeface="Arial"/>
                <a:cs typeface="Arial"/>
              </a:rPr>
              <a:t>several  </a:t>
            </a:r>
            <a:r>
              <a:rPr dirty="0" sz="1600" spc="-300">
                <a:latin typeface="Arial"/>
                <a:cs typeface="Arial"/>
              </a:rPr>
              <a:t>cases. </a:t>
            </a:r>
            <a:r>
              <a:rPr dirty="0" sz="1600" spc="-33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5">
                <a:latin typeface="Arial"/>
                <a:cs typeface="Arial"/>
              </a:rPr>
              <a:t>help </a:t>
            </a:r>
            <a:r>
              <a:rPr dirty="0" sz="1600" spc="-335">
                <a:latin typeface="Arial"/>
                <a:cs typeface="Arial"/>
              </a:rPr>
              <a:t>me </a:t>
            </a:r>
            <a:r>
              <a:rPr dirty="0" sz="1600" spc="-285">
                <a:latin typeface="Arial"/>
                <a:cs typeface="Arial"/>
              </a:rPr>
              <a:t>keep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90">
                <a:latin typeface="Arial"/>
                <a:cs typeface="Arial"/>
              </a:rPr>
              <a:t>files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29">
                <a:latin typeface="Arial"/>
                <a:cs typeface="Arial"/>
              </a:rPr>
              <a:t>double </a:t>
            </a:r>
            <a:r>
              <a:rPr dirty="0" sz="1600" spc="-280">
                <a:latin typeface="Arial"/>
                <a:cs typeface="Arial"/>
              </a:rPr>
              <a:t>check </a:t>
            </a:r>
            <a:r>
              <a:rPr dirty="0" sz="1600" spc="-210">
                <a:latin typeface="Arial"/>
                <a:cs typeface="Arial"/>
              </a:rPr>
              <a:t>content. </a:t>
            </a:r>
            <a:r>
              <a:rPr dirty="0" sz="1600" spc="-65">
                <a:latin typeface="Arial"/>
                <a:cs typeface="Arial"/>
              </a:rPr>
              <a:t>I’ll </a:t>
            </a:r>
            <a:r>
              <a:rPr dirty="0" sz="1600" spc="-235">
                <a:latin typeface="Arial"/>
                <a:cs typeface="Arial"/>
              </a:rPr>
              <a:t>quiz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305">
                <a:latin typeface="Arial"/>
                <a:cs typeface="Arial"/>
              </a:rPr>
              <a:t>so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300">
                <a:latin typeface="Arial"/>
                <a:cs typeface="Arial"/>
              </a:rPr>
              <a:t>can  </a:t>
            </a:r>
            <a:r>
              <a:rPr dirty="0" sz="1600" spc="-260">
                <a:latin typeface="Arial"/>
                <a:cs typeface="Arial"/>
              </a:rPr>
              <a:t>prepare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5">
                <a:latin typeface="Arial"/>
                <a:cs typeface="Arial"/>
              </a:rPr>
              <a:t>law </a:t>
            </a:r>
            <a:r>
              <a:rPr dirty="0" sz="1600" spc="-195">
                <a:latin typeface="Arial"/>
                <a:cs typeface="Arial"/>
              </a:rPr>
              <a:t>school,” </a:t>
            </a:r>
            <a:r>
              <a:rPr dirty="0" sz="1600" spc="-285">
                <a:latin typeface="Arial"/>
                <a:cs typeface="Arial"/>
              </a:rPr>
              <a:t>he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300">
                <a:latin typeface="Arial"/>
                <a:cs typeface="Arial"/>
              </a:rPr>
              <a:t>says.</a:t>
            </a:r>
            <a:endParaRPr sz="1600">
              <a:latin typeface="Arial"/>
              <a:cs typeface="Arial"/>
            </a:endParaRPr>
          </a:p>
          <a:p>
            <a:pPr algn="just" marL="12700" marR="5080" indent="456565">
              <a:lnSpc>
                <a:spcPct val="118000"/>
              </a:lnSpc>
              <a:spcBef>
                <a:spcPts val="785"/>
              </a:spcBef>
            </a:pPr>
            <a:r>
              <a:rPr dirty="0" sz="1600" spc="-80">
                <a:latin typeface="Arial"/>
                <a:cs typeface="Arial"/>
              </a:rPr>
              <a:t>“I </a:t>
            </a:r>
            <a:r>
              <a:rPr dirty="0" sz="1600" spc="-160">
                <a:latin typeface="Arial"/>
                <a:cs typeface="Arial"/>
              </a:rPr>
              <a:t>don’t </a:t>
            </a:r>
            <a:r>
              <a:rPr dirty="0" sz="1600" spc="-295">
                <a:latin typeface="Arial"/>
                <a:cs typeface="Arial"/>
              </a:rPr>
              <a:t>know </a:t>
            </a:r>
            <a:r>
              <a:rPr dirty="0" sz="1600" spc="-120">
                <a:latin typeface="Arial"/>
                <a:cs typeface="Arial"/>
              </a:rPr>
              <a:t>if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60">
                <a:latin typeface="Arial"/>
                <a:cs typeface="Arial"/>
              </a:rPr>
              <a:t>want </a:t>
            </a:r>
            <a:r>
              <a:rPr dirty="0" sz="1600" spc="-155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00">
                <a:latin typeface="Arial"/>
                <a:cs typeface="Arial"/>
              </a:rPr>
              <a:t>lawyer,” </a:t>
            </a:r>
            <a:r>
              <a:rPr dirty="0" sz="1600" spc="-350">
                <a:latin typeface="Arial"/>
                <a:cs typeface="Arial"/>
              </a:rPr>
              <a:t>Casey </a:t>
            </a:r>
            <a:r>
              <a:rPr dirty="0" sz="1600" spc="-300">
                <a:latin typeface="Arial"/>
                <a:cs typeface="Arial"/>
              </a:rPr>
              <a:t>says. </a:t>
            </a:r>
            <a:r>
              <a:rPr dirty="0" sz="1600" spc="-165">
                <a:latin typeface="Arial"/>
                <a:cs typeface="Arial"/>
              </a:rPr>
              <a:t>If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300">
                <a:latin typeface="Arial"/>
                <a:cs typeface="Arial"/>
              </a:rPr>
              <a:t>becomes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0">
                <a:latin typeface="Arial"/>
                <a:cs typeface="Arial"/>
              </a:rPr>
              <a:t>lawyer,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175">
                <a:latin typeface="Arial"/>
                <a:cs typeface="Arial"/>
              </a:rPr>
              <a:t>follow 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10">
                <a:latin typeface="Arial"/>
                <a:cs typeface="Arial"/>
              </a:rPr>
              <a:t>uncle’s </a:t>
            </a:r>
            <a:r>
              <a:rPr dirty="0" sz="1600" spc="-220">
                <a:latin typeface="Arial"/>
                <a:cs typeface="Arial"/>
              </a:rPr>
              <a:t>footsteps.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195">
                <a:latin typeface="Arial"/>
                <a:cs typeface="Arial"/>
              </a:rPr>
              <a:t>different </a:t>
            </a:r>
            <a:r>
              <a:rPr dirty="0" sz="1600" spc="-300">
                <a:latin typeface="Arial"/>
                <a:cs typeface="Arial"/>
              </a:rPr>
              <a:t>cases. </a:t>
            </a:r>
            <a:r>
              <a:rPr dirty="0" sz="1600" spc="-310">
                <a:latin typeface="Arial"/>
                <a:cs typeface="Arial"/>
              </a:rPr>
              <a:t>Her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uncle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35">
                <a:latin typeface="Arial"/>
                <a:cs typeface="Arial"/>
              </a:rPr>
              <a:t>mentor. </a:t>
            </a:r>
            <a:r>
              <a:rPr dirty="0" sz="1600" spc="-75">
                <a:latin typeface="Arial"/>
                <a:cs typeface="Arial"/>
              </a:rPr>
              <a:t>“It </a:t>
            </a:r>
            <a:r>
              <a:rPr dirty="0" sz="1600" spc="-240">
                <a:latin typeface="Arial"/>
                <a:cs typeface="Arial"/>
              </a:rPr>
              <a:t>is  </a:t>
            </a:r>
            <a:r>
              <a:rPr dirty="0" sz="1600" spc="-215">
                <a:latin typeface="Arial"/>
                <a:cs typeface="Arial"/>
              </a:rPr>
              <a:t>important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5">
                <a:latin typeface="Arial"/>
                <a:cs typeface="Arial"/>
              </a:rPr>
              <a:t>look </a:t>
            </a:r>
            <a:r>
              <a:rPr dirty="0" sz="1600" spc="-235">
                <a:latin typeface="Arial"/>
                <a:cs typeface="Arial"/>
              </a:rPr>
              <a:t>before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175">
                <a:latin typeface="Arial"/>
                <a:cs typeface="Arial"/>
              </a:rPr>
              <a:t>leap,”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29">
                <a:latin typeface="Arial"/>
                <a:cs typeface="Arial"/>
              </a:rPr>
              <a:t>uncle </a:t>
            </a:r>
            <a:r>
              <a:rPr dirty="0" sz="1600" spc="-300">
                <a:latin typeface="Arial"/>
                <a:cs typeface="Arial"/>
              </a:rPr>
              <a:t>says. </a:t>
            </a:r>
            <a:r>
              <a:rPr dirty="0" sz="1600" spc="-350">
                <a:latin typeface="Arial"/>
                <a:cs typeface="Arial"/>
              </a:rPr>
              <a:t>Casey </a:t>
            </a:r>
            <a:r>
              <a:rPr dirty="0" sz="1600" spc="-265">
                <a:latin typeface="Arial"/>
                <a:cs typeface="Arial"/>
              </a:rPr>
              <a:t>nods. </a:t>
            </a:r>
            <a:r>
              <a:rPr dirty="0" sz="1600" spc="-240">
                <a:latin typeface="Arial"/>
                <a:cs typeface="Arial"/>
              </a:rPr>
              <a:t>“What </a:t>
            </a:r>
            <a:r>
              <a:rPr dirty="0" sz="1600" spc="-250">
                <a:latin typeface="Arial"/>
                <a:cs typeface="Arial"/>
              </a:rPr>
              <a:t>else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5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5">
                <a:latin typeface="Arial"/>
                <a:cs typeface="Arial"/>
              </a:rPr>
              <a:t>do?” </a:t>
            </a:r>
            <a:r>
              <a:rPr dirty="0" sz="1600" spc="-305">
                <a:latin typeface="Arial"/>
                <a:cs typeface="Arial"/>
              </a:rPr>
              <a:t>she  asks. </a:t>
            </a:r>
            <a:r>
              <a:rPr dirty="0" sz="1600" spc="-310">
                <a:latin typeface="Arial"/>
                <a:cs typeface="Arial"/>
              </a:rPr>
              <a:t>Her </a:t>
            </a:r>
            <a:r>
              <a:rPr dirty="0" sz="1600" spc="-229">
                <a:latin typeface="Arial"/>
                <a:cs typeface="Arial"/>
              </a:rPr>
              <a:t>uncle </a:t>
            </a:r>
            <a:r>
              <a:rPr dirty="0" sz="1600" spc="-245">
                <a:latin typeface="Arial"/>
                <a:cs typeface="Arial"/>
              </a:rPr>
              <a:t>explains </a:t>
            </a:r>
            <a:r>
              <a:rPr dirty="0" sz="1600" spc="-190">
                <a:latin typeface="Arial"/>
                <a:cs typeface="Arial"/>
              </a:rPr>
              <a:t>that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5">
                <a:latin typeface="Arial"/>
                <a:cs typeface="Arial"/>
              </a:rPr>
              <a:t>meeting </a:t>
            </a:r>
            <a:r>
              <a:rPr dirty="0" sz="1600" spc="-204">
                <a:latin typeface="Arial"/>
                <a:cs typeface="Arial"/>
              </a:rPr>
              <a:t>with clients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0">
                <a:latin typeface="Arial"/>
                <a:cs typeface="Arial"/>
              </a:rPr>
              <a:t>take </a:t>
            </a:r>
            <a:r>
              <a:rPr dirty="0" sz="1600" spc="-240">
                <a:latin typeface="Arial"/>
                <a:cs typeface="Arial"/>
              </a:rPr>
              <a:t>notes. 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320">
                <a:latin typeface="Arial"/>
                <a:cs typeface="Arial"/>
              </a:rPr>
              <a:t>has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0">
                <a:latin typeface="Arial"/>
                <a:cs typeface="Arial"/>
              </a:rPr>
              <a:t>type </a:t>
            </a:r>
            <a:r>
              <a:rPr dirty="0" sz="1600" spc="-260">
                <a:latin typeface="Arial"/>
                <a:cs typeface="Arial"/>
              </a:rPr>
              <a:t>up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notes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25">
                <a:latin typeface="Arial"/>
                <a:cs typeface="Arial"/>
              </a:rPr>
              <a:t>uncle. </a:t>
            </a:r>
            <a:r>
              <a:rPr dirty="0" sz="1600" spc="-370">
                <a:latin typeface="Arial"/>
                <a:cs typeface="Arial"/>
              </a:rPr>
              <a:t>He </a:t>
            </a:r>
            <a:r>
              <a:rPr dirty="0" sz="1600" spc="-250">
                <a:latin typeface="Arial"/>
                <a:cs typeface="Arial"/>
              </a:rPr>
              <a:t>is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05">
                <a:latin typeface="Arial"/>
                <a:cs typeface="Arial"/>
              </a:rPr>
              <a:t>show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335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courtroom.</a:t>
            </a:r>
            <a:endParaRPr sz="1600">
              <a:latin typeface="Arial"/>
              <a:cs typeface="Arial"/>
            </a:endParaRPr>
          </a:p>
          <a:p>
            <a:pPr algn="just" marL="12700" marR="5080" indent="456565">
              <a:lnSpc>
                <a:spcPct val="118200"/>
              </a:lnSpc>
              <a:spcBef>
                <a:spcPts val="780"/>
              </a:spcBef>
            </a:pPr>
            <a:r>
              <a:rPr dirty="0" sz="1600" spc="-145">
                <a:latin typeface="Arial"/>
                <a:cs typeface="Arial"/>
              </a:rPr>
              <a:t>“You’ll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50">
                <a:latin typeface="Arial"/>
                <a:cs typeface="Arial"/>
              </a:rPr>
              <a:t>it’ll </a:t>
            </a:r>
            <a:r>
              <a:rPr dirty="0" sz="1600" spc="-215">
                <a:latin typeface="Arial"/>
                <a:cs typeface="Arial"/>
              </a:rPr>
              <a:t>look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40">
                <a:latin typeface="Arial"/>
                <a:cs typeface="Arial"/>
              </a:rPr>
              <a:t>resume.” </a:t>
            </a:r>
            <a:r>
              <a:rPr dirty="0" sz="1600" spc="-265">
                <a:latin typeface="Arial"/>
                <a:cs typeface="Arial"/>
              </a:rPr>
              <a:t>“Sounds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50">
                <a:latin typeface="Arial"/>
                <a:cs typeface="Arial"/>
              </a:rPr>
              <a:t>piece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20">
                <a:latin typeface="Arial"/>
                <a:cs typeface="Arial"/>
              </a:rPr>
              <a:t>cake,”  </a:t>
            </a:r>
            <a:r>
              <a:rPr dirty="0" sz="1600" spc="-330">
                <a:latin typeface="Arial"/>
                <a:cs typeface="Arial"/>
              </a:rPr>
              <a:t>says </a:t>
            </a:r>
            <a:r>
              <a:rPr dirty="0" sz="1600" spc="-325">
                <a:latin typeface="Arial"/>
                <a:cs typeface="Arial"/>
              </a:rPr>
              <a:t>Casey. </a:t>
            </a:r>
            <a:r>
              <a:rPr dirty="0" sz="1600" spc="-185">
                <a:latin typeface="Arial"/>
                <a:cs typeface="Arial"/>
              </a:rPr>
              <a:t>She’ll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70">
                <a:latin typeface="Arial"/>
                <a:cs typeface="Arial"/>
              </a:rPr>
              <a:t>ready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apply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5">
                <a:latin typeface="Arial"/>
                <a:cs typeface="Arial"/>
              </a:rPr>
              <a:t>law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60">
                <a:latin typeface="Arial"/>
                <a:cs typeface="Arial"/>
              </a:rPr>
              <a:t>by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5">
                <a:latin typeface="Arial"/>
                <a:cs typeface="Arial"/>
              </a:rPr>
              <a:t>end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95">
                <a:latin typeface="Arial"/>
                <a:cs typeface="Arial"/>
              </a:rPr>
              <a:t>summer. </a:t>
            </a:r>
            <a:r>
              <a:rPr dirty="0" sz="1600" spc="-340">
                <a:latin typeface="Arial"/>
                <a:cs typeface="Arial"/>
              </a:rPr>
              <a:t>Law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85">
                <a:latin typeface="Arial"/>
                <a:cs typeface="Arial"/>
              </a:rPr>
              <a:t>be  </a:t>
            </a:r>
            <a:r>
              <a:rPr dirty="0" sz="1600" spc="-240">
                <a:latin typeface="Arial"/>
                <a:cs typeface="Arial"/>
              </a:rPr>
              <a:t>challenging,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5">
                <a:latin typeface="Arial"/>
                <a:cs typeface="Arial"/>
              </a:rPr>
              <a:t>confident. </a:t>
            </a:r>
            <a:r>
              <a:rPr dirty="0" sz="1600" spc="-360">
                <a:latin typeface="Arial"/>
                <a:cs typeface="Arial"/>
              </a:rPr>
              <a:t>She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75">
                <a:latin typeface="Arial"/>
                <a:cs typeface="Arial"/>
              </a:rPr>
              <a:t>sure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95">
                <a:latin typeface="Arial"/>
                <a:cs typeface="Arial"/>
              </a:rPr>
              <a:t>can </a:t>
            </a:r>
            <a:r>
              <a:rPr dirty="0" sz="1600" spc="-225">
                <a:latin typeface="Arial"/>
                <a:cs typeface="Arial"/>
              </a:rPr>
              <a:t>learn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215">
                <a:latin typeface="Arial"/>
                <a:cs typeface="Arial"/>
              </a:rPr>
              <a:t>quickly. </a:t>
            </a:r>
            <a:r>
              <a:rPr dirty="0" sz="1600" spc="-145">
                <a:latin typeface="Arial"/>
                <a:cs typeface="Arial"/>
              </a:rPr>
              <a:t>“You’ll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04">
                <a:latin typeface="Arial"/>
                <a:cs typeface="Arial"/>
              </a:rPr>
              <a:t>great,” </a:t>
            </a:r>
            <a:r>
              <a:rPr dirty="0" sz="1600" spc="-245">
                <a:latin typeface="Arial"/>
                <a:cs typeface="Arial"/>
              </a:rPr>
              <a:t>her  </a:t>
            </a:r>
            <a:r>
              <a:rPr dirty="0" sz="1600" spc="-229">
                <a:latin typeface="Arial"/>
                <a:cs typeface="Arial"/>
              </a:rPr>
              <a:t>uncle </a:t>
            </a:r>
            <a:r>
              <a:rPr dirty="0" sz="1600" spc="-300">
                <a:latin typeface="Arial"/>
                <a:cs typeface="Arial"/>
              </a:rPr>
              <a:t>says.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60">
                <a:latin typeface="Arial"/>
                <a:cs typeface="Arial"/>
              </a:rPr>
              <a:t>smiles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brightly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1505"/>
              </a:spcBef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lesson </a:t>
            </a:r>
            <a:r>
              <a:rPr dirty="0" sz="1600" spc="-315">
                <a:latin typeface="Arial"/>
                <a:cs typeface="Arial"/>
              </a:rPr>
              <a:t>7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65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5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in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“New </a:t>
            </a:r>
            <a:r>
              <a:rPr dirty="0" sz="1600" spc="-140">
                <a:latin typeface="Arial"/>
                <a:cs typeface="Arial"/>
              </a:rPr>
              <a:t>job”</a:t>
            </a:r>
            <a:r>
              <a:rPr dirty="0" sz="1600" spc="-254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4699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86332" y="7641082"/>
          <a:ext cx="5975350" cy="1369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6760"/>
                <a:gridCol w="1469389"/>
                <a:gridCol w="2479675"/>
              </a:tblGrid>
              <a:tr h="272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40">
                          <a:latin typeface="Arial"/>
                          <a:cs typeface="Arial"/>
                        </a:rPr>
                        <a:t>Law  </a:t>
                      </a:r>
                      <a:r>
                        <a:rPr dirty="0" sz="1600" spc="-3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04">
                          <a:latin typeface="Arial"/>
                          <a:cs typeface="Arial"/>
                        </a:rPr>
                        <a:t>firm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Client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Look </a:t>
                      </a:r>
                      <a:r>
                        <a:rPr dirty="0" sz="1600" spc="-235">
                          <a:latin typeface="Arial"/>
                          <a:cs typeface="Arial"/>
                        </a:rPr>
                        <a:t>before </a:t>
                      </a:r>
                      <a:r>
                        <a:rPr dirty="0" sz="1600" spc="-265">
                          <a:latin typeface="Arial"/>
                          <a:cs typeface="Arial"/>
                        </a:rPr>
                        <a:t>you</a:t>
                      </a:r>
                      <a:r>
                        <a:rPr dirty="0" sz="1600" spc="-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29">
                          <a:latin typeface="Arial"/>
                          <a:cs typeface="Arial"/>
                        </a:rPr>
                        <a:t>leap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1272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40">
                          <a:latin typeface="Arial"/>
                          <a:cs typeface="Arial"/>
                        </a:rPr>
                        <a:t>In </a:t>
                      </a:r>
                      <a:r>
                        <a:rPr dirty="0" sz="1600" spc="-295">
                          <a:latin typeface="Arial"/>
                          <a:cs typeface="Arial"/>
                        </a:rPr>
                        <a:t>charge</a:t>
                      </a:r>
                      <a:r>
                        <a:rPr dirty="0" sz="1600" spc="-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190">
                          <a:latin typeface="Arial"/>
                          <a:cs typeface="Arial"/>
                        </a:rPr>
                        <a:t>of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Type</a:t>
                      </a:r>
                      <a:r>
                        <a:rPr dirty="0" sz="1600" spc="-25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60">
                          <a:latin typeface="Arial"/>
                          <a:cs typeface="Arial"/>
                        </a:rPr>
                        <a:t>up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430">
                          <a:latin typeface="Arial"/>
                          <a:cs typeface="Arial"/>
                        </a:rPr>
                        <a:t>A </a:t>
                      </a:r>
                      <a:r>
                        <a:rPr dirty="0" sz="1600" spc="-250">
                          <a:latin typeface="Arial"/>
                          <a:cs typeface="Arial"/>
                        </a:rPr>
                        <a:t>piece </a:t>
                      </a:r>
                      <a:r>
                        <a:rPr dirty="0" sz="1600" spc="-19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600" spc="-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300">
                          <a:latin typeface="Arial"/>
                          <a:cs typeface="Arial"/>
                        </a:rPr>
                        <a:t>cake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5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50">
                          <a:latin typeface="Arial"/>
                          <a:cs typeface="Arial"/>
                        </a:rPr>
                        <a:t>Content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65">
                          <a:latin typeface="Arial"/>
                          <a:cs typeface="Arial"/>
                        </a:rPr>
                        <a:t>Courtroom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45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54">
                          <a:latin typeface="Arial"/>
                          <a:cs typeface="Arial"/>
                        </a:rPr>
                        <a:t>Mentor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70">
                          <a:latin typeface="Arial"/>
                          <a:cs typeface="Arial"/>
                        </a:rPr>
                        <a:t>Challenging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998640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2704252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3410245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4117382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4822993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5528860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6234472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6940084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7646076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71853" y="8353212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993444" y="860152"/>
            <a:ext cx="5019675" cy="795337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377825" indent="-229235">
              <a:lnSpc>
                <a:spcPct val="100000"/>
              </a:lnSpc>
              <a:spcBef>
                <a:spcPts val="355"/>
              </a:spcBef>
              <a:buAutoNum type="arabicPeriod" startAt="4"/>
              <a:tabLst>
                <a:tab pos="378460" algn="l"/>
              </a:tabLst>
            </a:pP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80" b="1">
                <a:latin typeface="Arial"/>
                <a:cs typeface="Arial"/>
              </a:rPr>
              <a:t>story </a:t>
            </a:r>
            <a:r>
              <a:rPr dirty="0" sz="1600" spc="-335" b="1">
                <a:latin typeface="Arial"/>
                <a:cs typeface="Arial"/>
              </a:rPr>
              <a:t>“New </a:t>
            </a:r>
            <a:r>
              <a:rPr dirty="0" sz="1600" spc="-305" b="1">
                <a:latin typeface="Arial"/>
                <a:cs typeface="Arial"/>
              </a:rPr>
              <a:t>Job”</a:t>
            </a:r>
            <a:r>
              <a:rPr dirty="0" sz="1600" spc="-175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spcBef>
                <a:spcPts val="350"/>
              </a:spcBef>
              <a:buAutoNum type="arabicPeriod"/>
              <a:tabLst>
                <a:tab pos="6070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04">
                <a:latin typeface="Arial"/>
                <a:cs typeface="Arial"/>
              </a:rPr>
              <a:t>this</a:t>
            </a:r>
            <a:r>
              <a:rPr dirty="0" sz="1600" spc="-160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summer?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work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with?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40">
                <a:latin typeface="Arial"/>
                <a:cs typeface="Arial"/>
              </a:rPr>
              <a:t>law</a:t>
            </a:r>
            <a:r>
              <a:rPr dirty="0" sz="1600" spc="-170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firm?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60706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355">
                <a:latin typeface="Arial"/>
                <a:cs typeface="Arial"/>
              </a:rPr>
              <a:t>Casey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feel?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350">
                <a:latin typeface="Arial"/>
                <a:cs typeface="Arial"/>
              </a:rPr>
              <a:t>When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7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95">
                <a:latin typeface="Arial"/>
                <a:cs typeface="Arial"/>
              </a:rPr>
              <a:t>charge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54">
                <a:latin typeface="Arial"/>
                <a:cs typeface="Arial"/>
              </a:rPr>
              <a:t>several </a:t>
            </a:r>
            <a:r>
              <a:rPr dirty="0" sz="1600" spc="-345">
                <a:latin typeface="Arial"/>
                <a:cs typeface="Arial"/>
              </a:rPr>
              <a:t>cases?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25">
                <a:latin typeface="Arial"/>
                <a:cs typeface="Arial"/>
              </a:rPr>
              <a:t>or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Uncle?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195">
                <a:latin typeface="Arial"/>
                <a:cs typeface="Arial"/>
              </a:rPr>
              <a:t>Will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35">
                <a:latin typeface="Arial"/>
                <a:cs typeface="Arial"/>
              </a:rPr>
              <a:t>quiz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365">
                <a:latin typeface="Arial"/>
                <a:cs typeface="Arial"/>
              </a:rPr>
              <a:t>Casey?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370">
                <a:latin typeface="Arial"/>
                <a:cs typeface="Arial"/>
              </a:rPr>
              <a:t>Why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29">
                <a:latin typeface="Arial"/>
                <a:cs typeface="Arial"/>
              </a:rPr>
              <a:t>uncle </a:t>
            </a:r>
            <a:r>
              <a:rPr dirty="0" sz="1600" spc="-235">
                <a:latin typeface="Arial"/>
                <a:cs typeface="Arial"/>
              </a:rPr>
              <a:t>quiz</a:t>
            </a:r>
            <a:r>
              <a:rPr dirty="0" sz="1600" spc="-215">
                <a:latin typeface="Arial"/>
                <a:cs typeface="Arial"/>
              </a:rPr>
              <a:t> </a:t>
            </a:r>
            <a:r>
              <a:rPr dirty="0" sz="1600" spc="-300">
                <a:latin typeface="Arial"/>
                <a:cs typeface="Arial"/>
              </a:rPr>
              <a:t>her?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buAutoNum type="arabicPeriod"/>
              <a:tabLst>
                <a:tab pos="60706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310">
                <a:latin typeface="Arial"/>
                <a:cs typeface="Arial"/>
              </a:rPr>
              <a:t>she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sure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75">
                <a:latin typeface="Arial"/>
                <a:cs typeface="Arial"/>
              </a:rPr>
              <a:t>wants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lawyer?</a:t>
            </a:r>
            <a:endParaRPr sz="16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450">
              <a:latin typeface="Arial"/>
              <a:cs typeface="Arial"/>
            </a:endParaRPr>
          </a:p>
          <a:p>
            <a:pPr lvl="1" marL="606425" indent="-22923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60706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80">
                <a:latin typeface="Arial"/>
                <a:cs typeface="Arial"/>
              </a:rPr>
              <a:t>happen </a:t>
            </a:r>
            <a:r>
              <a:rPr dirty="0" sz="1600" spc="-125">
                <a:latin typeface="Arial"/>
                <a:cs typeface="Arial"/>
              </a:rPr>
              <a:t>if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300">
                <a:latin typeface="Arial"/>
                <a:cs typeface="Arial"/>
              </a:rPr>
              <a:t>becomes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lawyer?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71853" y="9058774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33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13196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666408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240957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2815505"/>
            <a:ext cx="5438775" cy="0"/>
          </a:xfrm>
          <a:custGeom>
            <a:avLst/>
            <a:gdLst/>
            <a:ahLst/>
            <a:cxnLst/>
            <a:rect l="l" t="t" r="r" b="b"/>
            <a:pathLst>
              <a:path w="5438775" h="0">
                <a:moveTo>
                  <a:pt x="0" y="0"/>
                </a:moveTo>
                <a:lnTo>
                  <a:pt x="54386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02004" y="598424"/>
            <a:ext cx="4371975" cy="85121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97865" indent="-229235">
              <a:lnSpc>
                <a:spcPct val="100000"/>
              </a:lnSpc>
              <a:spcBef>
                <a:spcPts val="95"/>
              </a:spcBef>
              <a:buAutoNum type="arabicPeriod" startAt="12"/>
              <a:tabLst>
                <a:tab pos="698500" algn="l"/>
              </a:tabLst>
            </a:pPr>
            <a:r>
              <a:rPr dirty="0" sz="1600" spc="-195">
                <a:latin typeface="Arial"/>
                <a:cs typeface="Arial"/>
              </a:rPr>
              <a:t>Will </a:t>
            </a:r>
            <a:r>
              <a:rPr dirty="0" sz="1600" spc="-350">
                <a:latin typeface="Arial"/>
                <a:cs typeface="Arial"/>
              </a:rPr>
              <a:t>Casey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54">
                <a:latin typeface="Arial"/>
                <a:cs typeface="Arial"/>
              </a:rPr>
              <a:t>few </a:t>
            </a:r>
            <a:r>
              <a:rPr dirty="0" sz="1600" spc="-325">
                <a:latin typeface="Arial"/>
                <a:cs typeface="Arial"/>
              </a:rPr>
              <a:t>cases </a:t>
            </a:r>
            <a:r>
              <a:rPr dirty="0" sz="1600" spc="-225">
                <a:latin typeface="Arial"/>
                <a:cs typeface="Arial"/>
              </a:rPr>
              <a:t>or </a:t>
            </a:r>
            <a:r>
              <a:rPr dirty="0" sz="1600" spc="-315">
                <a:latin typeface="Arial"/>
                <a:cs typeface="Arial"/>
              </a:rPr>
              <a:t>many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340">
                <a:latin typeface="Arial"/>
                <a:cs typeface="Arial"/>
              </a:rPr>
              <a:t>cases?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2"/>
            </a:pPr>
            <a:endParaRPr sz="2100">
              <a:latin typeface="Arial"/>
              <a:cs typeface="Arial"/>
            </a:endParaRPr>
          </a:p>
          <a:p>
            <a:pPr marL="697865" indent="-229235">
              <a:lnSpc>
                <a:spcPct val="100000"/>
              </a:lnSpc>
              <a:spcBef>
                <a:spcPts val="5"/>
              </a:spcBef>
              <a:buAutoNum type="arabicPeriod" startAt="12"/>
              <a:tabLst>
                <a:tab pos="6985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29">
                <a:latin typeface="Arial"/>
                <a:cs typeface="Arial"/>
              </a:rPr>
              <a:t>uncle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be?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AutoNum type="arabicPeriod" startAt="12"/>
            </a:pPr>
            <a:endParaRPr sz="2100">
              <a:latin typeface="Arial"/>
              <a:cs typeface="Arial"/>
            </a:endParaRPr>
          </a:p>
          <a:p>
            <a:pPr marL="697865" indent="-229235">
              <a:lnSpc>
                <a:spcPct val="100000"/>
              </a:lnSpc>
              <a:buAutoNum type="arabicPeriod" startAt="12"/>
              <a:tabLst>
                <a:tab pos="698500" algn="l"/>
              </a:tabLst>
            </a:pPr>
            <a:r>
              <a:rPr dirty="0" sz="1600" spc="-350">
                <a:latin typeface="Arial"/>
                <a:cs typeface="Arial"/>
              </a:rPr>
              <a:t>When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355">
                <a:latin typeface="Arial"/>
                <a:cs typeface="Arial"/>
              </a:rPr>
              <a:t>Casey </a:t>
            </a:r>
            <a:r>
              <a:rPr dirty="0" sz="1600" spc="-250">
                <a:latin typeface="Arial"/>
                <a:cs typeface="Arial"/>
              </a:rPr>
              <a:t>take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notes?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12"/>
            </a:pPr>
            <a:endParaRPr sz="2250">
              <a:latin typeface="Arial"/>
              <a:cs typeface="Arial"/>
            </a:endParaRPr>
          </a:p>
          <a:p>
            <a:pPr marL="697865" indent="-229235">
              <a:lnSpc>
                <a:spcPct val="100000"/>
              </a:lnSpc>
              <a:buAutoNum type="arabicPeriod" startAt="12"/>
              <a:tabLst>
                <a:tab pos="6985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0">
                <a:latin typeface="Arial"/>
                <a:cs typeface="Arial"/>
              </a:rPr>
              <a:t>meeting</a:t>
            </a:r>
            <a:r>
              <a:rPr dirty="0" sz="1600" spc="-145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with?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300">
              <a:latin typeface="Arial"/>
              <a:cs typeface="Arial"/>
            </a:endParaRPr>
          </a:p>
          <a:p>
            <a:pPr marL="12700" marR="3503295">
              <a:lnSpc>
                <a:spcPct val="159400"/>
              </a:lnSpc>
            </a:pPr>
            <a:r>
              <a:rPr dirty="0" sz="1600" spc="-475" b="1">
                <a:latin typeface="Arial"/>
                <a:cs typeface="Arial"/>
              </a:rPr>
              <a:t>C</a:t>
            </a:r>
            <a:r>
              <a:rPr dirty="0" sz="1600" spc="-310" b="1">
                <a:latin typeface="Arial"/>
                <a:cs typeface="Arial"/>
              </a:rPr>
              <a:t>onve</a:t>
            </a:r>
            <a:r>
              <a:rPr dirty="0" sz="1600" spc="-204" b="1">
                <a:latin typeface="Arial"/>
                <a:cs typeface="Arial"/>
              </a:rPr>
              <a:t>r</a:t>
            </a:r>
            <a:r>
              <a:rPr dirty="0" sz="1600" spc="-325" b="1">
                <a:latin typeface="Arial"/>
                <a:cs typeface="Arial"/>
              </a:rPr>
              <a:t>sa</a:t>
            </a:r>
            <a:r>
              <a:rPr dirty="0" sz="1600" spc="-204" b="1">
                <a:latin typeface="Arial"/>
                <a:cs typeface="Arial"/>
              </a:rPr>
              <a:t>t</a:t>
            </a:r>
            <a:r>
              <a:rPr dirty="0" sz="1600" spc="-254" b="1">
                <a:latin typeface="Arial"/>
                <a:cs typeface="Arial"/>
              </a:rPr>
              <a:t>io</a:t>
            </a:r>
            <a:r>
              <a:rPr dirty="0" sz="1600" spc="-195" b="1">
                <a:latin typeface="Arial"/>
                <a:cs typeface="Arial"/>
              </a:rPr>
              <a:t>n  </a:t>
            </a:r>
            <a:r>
              <a:rPr dirty="0" u="sng" sz="1600" spc="-26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Situation</a:t>
            </a:r>
            <a:r>
              <a:rPr dirty="0" u="sng" sz="1600" spc="-1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dirty="0" sz="1600" spc="-320">
                <a:latin typeface="Arial"/>
                <a:cs typeface="Arial"/>
              </a:rPr>
              <a:t>Susan: </a:t>
            </a:r>
            <a:r>
              <a:rPr dirty="0" sz="1600" spc="-300">
                <a:latin typeface="Arial"/>
                <a:cs typeface="Arial"/>
              </a:rPr>
              <a:t>Hey, </a:t>
            </a:r>
            <a:r>
              <a:rPr dirty="0" sz="1600" spc="-325">
                <a:latin typeface="Arial"/>
                <a:cs typeface="Arial"/>
              </a:rPr>
              <a:t>Casey.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04">
                <a:latin typeface="Arial"/>
                <a:cs typeface="Arial"/>
              </a:rPr>
              <a:t>this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summer?</a:t>
            </a:r>
            <a:endParaRPr sz="1600">
              <a:latin typeface="Arial"/>
              <a:cs typeface="Arial"/>
            </a:endParaRPr>
          </a:p>
          <a:p>
            <a:pPr marL="12700" marR="1165225">
              <a:lnSpc>
                <a:spcPct val="159400"/>
              </a:lnSpc>
            </a:pPr>
            <a:r>
              <a:rPr dirty="0" sz="1600" spc="-325">
                <a:latin typeface="Arial"/>
                <a:cs typeface="Arial"/>
              </a:rPr>
              <a:t>Casey: </a:t>
            </a:r>
            <a:r>
              <a:rPr dirty="0" sz="1600" spc="-185">
                <a:latin typeface="Arial"/>
                <a:cs typeface="Arial"/>
              </a:rPr>
              <a:t>I’m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10">
                <a:latin typeface="Arial"/>
                <a:cs typeface="Arial"/>
              </a:rPr>
              <a:t>uncle’s </a:t>
            </a:r>
            <a:r>
              <a:rPr dirty="0" sz="1600" spc="-240">
                <a:latin typeface="Arial"/>
                <a:cs typeface="Arial"/>
              </a:rPr>
              <a:t>law </a:t>
            </a:r>
            <a:r>
              <a:rPr dirty="0" sz="1600" spc="-200">
                <a:latin typeface="Arial"/>
                <a:cs typeface="Arial"/>
              </a:rPr>
              <a:t>firm.  </a:t>
            </a:r>
            <a:r>
              <a:rPr dirty="0" sz="1600" spc="-320">
                <a:latin typeface="Arial"/>
                <a:cs typeface="Arial"/>
              </a:rPr>
              <a:t>Susan: </a:t>
            </a:r>
            <a:r>
              <a:rPr dirty="0" sz="1600" spc="-229">
                <a:latin typeface="Arial"/>
                <a:cs typeface="Arial"/>
              </a:rPr>
              <a:t>That’s </a:t>
            </a:r>
            <a:r>
              <a:rPr dirty="0" sz="1600" spc="-220">
                <a:latin typeface="Arial"/>
                <a:cs typeface="Arial"/>
              </a:rPr>
              <a:t>interesting.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70">
                <a:latin typeface="Arial"/>
                <a:cs typeface="Arial"/>
              </a:rPr>
              <a:t>are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340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do?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25">
                <a:latin typeface="Arial"/>
                <a:cs typeface="Arial"/>
              </a:rPr>
              <a:t>Casey: </a:t>
            </a:r>
            <a:r>
              <a:rPr dirty="0" sz="1600" spc="-185">
                <a:latin typeface="Arial"/>
                <a:cs typeface="Arial"/>
              </a:rPr>
              <a:t>I’m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225">
                <a:latin typeface="Arial"/>
                <a:cs typeface="Arial"/>
              </a:rPr>
              <a:t>excited.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29">
                <a:latin typeface="Arial"/>
                <a:cs typeface="Arial"/>
              </a:rPr>
              <a:t>uncle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110">
                <a:latin typeface="Arial"/>
                <a:cs typeface="Arial"/>
              </a:rPr>
              <a:t>tell </a:t>
            </a:r>
            <a:r>
              <a:rPr dirty="0" sz="1600" spc="-335">
                <a:latin typeface="Arial"/>
                <a:cs typeface="Arial"/>
              </a:rPr>
              <a:t>me </a:t>
            </a:r>
            <a:r>
              <a:rPr dirty="0" sz="1600" spc="-145">
                <a:latin typeface="Arial"/>
                <a:cs typeface="Arial"/>
              </a:rPr>
              <a:t>all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work.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20">
                <a:latin typeface="Arial"/>
                <a:cs typeface="Arial"/>
              </a:rPr>
              <a:t>Susan: </a:t>
            </a:r>
            <a:r>
              <a:rPr dirty="0" sz="1600" spc="-280">
                <a:latin typeface="Arial"/>
                <a:cs typeface="Arial"/>
              </a:rPr>
              <a:t>Great!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70">
                <a:latin typeface="Arial"/>
                <a:cs typeface="Arial"/>
              </a:rPr>
              <a:t>hope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40">
                <a:latin typeface="Arial"/>
                <a:cs typeface="Arial"/>
              </a:rPr>
              <a:t>enjoy </a:t>
            </a:r>
            <a:r>
              <a:rPr dirty="0" sz="1600" spc="-245">
                <a:latin typeface="Arial"/>
                <a:cs typeface="Arial"/>
              </a:rPr>
              <a:t>your</a:t>
            </a:r>
            <a:r>
              <a:rPr dirty="0" sz="1600" spc="-320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summer.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25">
                <a:latin typeface="Arial"/>
                <a:cs typeface="Arial"/>
              </a:rPr>
              <a:t>Casey: </a:t>
            </a:r>
            <a:r>
              <a:rPr dirty="0" sz="1600" spc="-310">
                <a:latin typeface="Arial"/>
                <a:cs typeface="Arial"/>
              </a:rPr>
              <a:t>Thank </a:t>
            </a:r>
            <a:r>
              <a:rPr dirty="0" sz="1600" spc="-245">
                <a:latin typeface="Arial"/>
                <a:cs typeface="Arial"/>
              </a:rPr>
              <a:t>you.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310">
                <a:latin typeface="Arial"/>
                <a:cs typeface="Arial"/>
              </a:rPr>
              <a:t>you?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your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plan?</a:t>
            </a:r>
            <a:endParaRPr sz="1600">
              <a:latin typeface="Arial"/>
              <a:cs typeface="Arial"/>
            </a:endParaRPr>
          </a:p>
          <a:p>
            <a:pPr marL="12700" marR="739140">
              <a:lnSpc>
                <a:spcPct val="159400"/>
              </a:lnSpc>
              <a:spcBef>
                <a:spcPts val="10"/>
              </a:spcBef>
            </a:pPr>
            <a:r>
              <a:rPr dirty="0" sz="1600" spc="-320">
                <a:latin typeface="Arial"/>
                <a:cs typeface="Arial"/>
              </a:rPr>
              <a:t>Susan: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185">
                <a:latin typeface="Arial"/>
                <a:cs typeface="Arial"/>
              </a:rPr>
              <a:t>visit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60">
                <a:latin typeface="Arial"/>
                <a:cs typeface="Arial"/>
              </a:rPr>
              <a:t>cousin </a:t>
            </a:r>
            <a:r>
              <a:rPr dirty="0" sz="1600" spc="-285">
                <a:latin typeface="Arial"/>
                <a:cs typeface="Arial"/>
              </a:rPr>
              <a:t>and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00">
                <a:latin typeface="Arial"/>
                <a:cs typeface="Arial"/>
              </a:rPr>
              <a:t>travel </a:t>
            </a:r>
            <a:r>
              <a:rPr dirty="0" sz="1600" spc="-225">
                <a:latin typeface="Arial"/>
                <a:cs typeface="Arial"/>
              </a:rPr>
              <a:t>together.  </a:t>
            </a:r>
            <a:r>
              <a:rPr dirty="0" sz="1600" spc="-325">
                <a:latin typeface="Arial"/>
                <a:cs typeface="Arial"/>
              </a:rPr>
              <a:t>Casey: </a:t>
            </a: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290">
                <a:latin typeface="Arial"/>
                <a:cs typeface="Arial"/>
              </a:rPr>
              <a:t>sounds </a:t>
            </a:r>
            <a:r>
              <a:rPr dirty="0" sz="1600" spc="-220">
                <a:latin typeface="Arial"/>
                <a:cs typeface="Arial"/>
              </a:rPr>
              <a:t>fun! </a:t>
            </a:r>
            <a:r>
              <a:rPr dirty="0" sz="1600" spc="-210">
                <a:latin typeface="Arial"/>
                <a:cs typeface="Arial"/>
              </a:rPr>
              <a:t>I think </a:t>
            </a:r>
            <a:r>
              <a:rPr dirty="0" sz="1600" spc="-240">
                <a:latin typeface="Arial"/>
                <a:cs typeface="Arial"/>
              </a:rPr>
              <a:t>our </a:t>
            </a:r>
            <a:r>
              <a:rPr dirty="0" sz="1600" spc="-310">
                <a:latin typeface="Arial"/>
                <a:cs typeface="Arial"/>
              </a:rPr>
              <a:t>summer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245">
                <a:latin typeface="Arial"/>
                <a:cs typeface="Arial"/>
              </a:rPr>
              <a:t>great.  </a:t>
            </a:r>
            <a:r>
              <a:rPr dirty="0" u="sng" sz="1600" spc="-26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Situation</a:t>
            </a:r>
            <a:r>
              <a:rPr dirty="0" u="sng" sz="1600" spc="-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5"/>
              </a:spcBef>
            </a:pPr>
            <a:r>
              <a:rPr dirty="0" sz="1600" spc="-325">
                <a:latin typeface="Arial"/>
                <a:cs typeface="Arial"/>
              </a:rPr>
              <a:t>Casey: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do?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245">
                <a:latin typeface="Arial"/>
                <a:cs typeface="Arial"/>
              </a:rPr>
              <a:t>Uncle: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95">
                <a:latin typeface="Arial"/>
                <a:cs typeface="Arial"/>
              </a:rPr>
              <a:t>charge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54">
                <a:latin typeface="Arial"/>
                <a:cs typeface="Arial"/>
              </a:rPr>
              <a:t>several </a:t>
            </a:r>
            <a:r>
              <a:rPr dirty="0" sz="1600" spc="-325">
                <a:latin typeface="Arial"/>
                <a:cs typeface="Arial"/>
              </a:rPr>
              <a:t>cases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5">
                <a:latin typeface="Arial"/>
                <a:cs typeface="Arial"/>
              </a:rPr>
              <a:t>help</a:t>
            </a:r>
            <a:r>
              <a:rPr dirty="0" sz="1600" spc="-125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me.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600" spc="-320">
                <a:latin typeface="Arial"/>
                <a:cs typeface="Arial"/>
              </a:rPr>
              <a:t>Susan: </a:t>
            </a:r>
            <a:r>
              <a:rPr dirty="0" sz="1600" spc="-185">
                <a:latin typeface="Arial"/>
                <a:cs typeface="Arial"/>
              </a:rPr>
              <a:t>I’m </a:t>
            </a:r>
            <a:r>
              <a:rPr dirty="0" sz="1600" spc="-270">
                <a:latin typeface="Arial"/>
                <a:cs typeface="Arial"/>
              </a:rPr>
              <a:t>ready </a:t>
            </a:r>
            <a:r>
              <a:rPr dirty="0" sz="1600" spc="-300">
                <a:latin typeface="Arial"/>
                <a:cs typeface="Arial"/>
              </a:rPr>
              <a:t>because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320">
                <a:latin typeface="Arial"/>
                <a:cs typeface="Arial"/>
              </a:rPr>
              <a:t>my</a:t>
            </a:r>
            <a:r>
              <a:rPr dirty="0" sz="1600" spc="-34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mentor.</a:t>
            </a:r>
            <a:endParaRPr sz="1600">
              <a:latin typeface="Arial"/>
              <a:cs typeface="Arial"/>
            </a:endParaRPr>
          </a:p>
          <a:p>
            <a:pPr marL="56515" marR="5080" indent="-44450">
              <a:lnSpc>
                <a:spcPct val="159400"/>
              </a:lnSpc>
              <a:spcBef>
                <a:spcPts val="10"/>
              </a:spcBef>
            </a:pPr>
            <a:r>
              <a:rPr dirty="0" sz="1600" spc="-245">
                <a:latin typeface="Arial"/>
                <a:cs typeface="Arial"/>
              </a:rPr>
              <a:t>Uncle: </a:t>
            </a:r>
            <a:r>
              <a:rPr dirty="0" sz="1600" spc="-290">
                <a:latin typeface="Arial"/>
                <a:cs typeface="Arial"/>
              </a:rPr>
              <a:t>Of </a:t>
            </a:r>
            <a:r>
              <a:rPr dirty="0" sz="1600" spc="-260">
                <a:latin typeface="Arial"/>
                <a:cs typeface="Arial"/>
              </a:rPr>
              <a:t>course.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0">
                <a:latin typeface="Arial"/>
                <a:cs typeface="Arial"/>
              </a:rPr>
              <a:t>meeting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00">
                <a:latin typeface="Arial"/>
                <a:cs typeface="Arial"/>
              </a:rPr>
              <a:t>clients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 </a:t>
            </a:r>
            <a:r>
              <a:rPr dirty="0" sz="1600" spc="-250">
                <a:latin typeface="Arial"/>
                <a:cs typeface="Arial"/>
              </a:rPr>
              <a:t>take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notes.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34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598424"/>
            <a:ext cx="4154804" cy="182498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25">
                <a:latin typeface="Arial"/>
                <a:cs typeface="Arial"/>
              </a:rPr>
              <a:t>Casey: Where </a:t>
            </a:r>
            <a:r>
              <a:rPr dirty="0" sz="1600" spc="-25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court</a:t>
            </a:r>
            <a:r>
              <a:rPr dirty="0" sz="1600" spc="-28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room?</a:t>
            </a:r>
            <a:endParaRPr sz="1600">
              <a:latin typeface="Arial"/>
              <a:cs typeface="Arial"/>
            </a:endParaRPr>
          </a:p>
          <a:p>
            <a:pPr marL="12700" marR="2296795">
              <a:lnSpc>
                <a:spcPct val="159400"/>
              </a:lnSpc>
            </a:pPr>
            <a:r>
              <a:rPr dirty="0" sz="1600" spc="-245">
                <a:latin typeface="Arial"/>
                <a:cs typeface="Arial"/>
              </a:rPr>
              <a:t>Uncle: </a:t>
            </a:r>
            <a:r>
              <a:rPr dirty="0" sz="1600" spc="-180">
                <a:latin typeface="Arial"/>
                <a:cs typeface="Arial"/>
              </a:rPr>
              <a:t>I’m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05">
                <a:latin typeface="Arial"/>
                <a:cs typeface="Arial"/>
              </a:rPr>
              <a:t>show </a:t>
            </a:r>
            <a:r>
              <a:rPr dirty="0" sz="1600" spc="-245">
                <a:latin typeface="Arial"/>
                <a:cs typeface="Arial"/>
              </a:rPr>
              <a:t>you.  </a:t>
            </a:r>
            <a:r>
              <a:rPr dirty="0" sz="1600" spc="-325">
                <a:latin typeface="Arial"/>
                <a:cs typeface="Arial"/>
              </a:rPr>
              <a:t>Casey: </a:t>
            </a:r>
            <a:r>
              <a:rPr dirty="0" sz="1600" spc="-185">
                <a:latin typeface="Arial"/>
                <a:cs typeface="Arial"/>
              </a:rPr>
              <a:t>I’m </a:t>
            </a:r>
            <a:r>
              <a:rPr dirty="0" sz="1600" spc="-250">
                <a:latin typeface="Arial"/>
                <a:cs typeface="Arial"/>
              </a:rPr>
              <a:t>very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excited.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3070"/>
              </a:lnSpc>
              <a:spcBef>
                <a:spcPts val="285"/>
              </a:spcBef>
            </a:pPr>
            <a:r>
              <a:rPr dirty="0" sz="1600" spc="-245">
                <a:latin typeface="Arial"/>
                <a:cs typeface="Arial"/>
              </a:rPr>
              <a:t>Uncle: </a:t>
            </a:r>
            <a:r>
              <a:rPr dirty="0" sz="1600" spc="-175">
                <a:latin typeface="Arial"/>
                <a:cs typeface="Arial"/>
              </a:rPr>
              <a:t>You’ll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50">
                <a:latin typeface="Arial"/>
                <a:cs typeface="Arial"/>
              </a:rPr>
              <a:t>it’ll </a:t>
            </a:r>
            <a:r>
              <a:rPr dirty="0" sz="1600" spc="-210">
                <a:latin typeface="Arial"/>
                <a:cs typeface="Arial"/>
              </a:rPr>
              <a:t>look </a:t>
            </a:r>
            <a:r>
              <a:rPr dirty="0" sz="1600" spc="-260">
                <a:latin typeface="Arial"/>
                <a:cs typeface="Arial"/>
              </a:rPr>
              <a:t>great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65">
                <a:latin typeface="Arial"/>
                <a:cs typeface="Arial"/>
              </a:rPr>
              <a:t>*resume.  </a:t>
            </a:r>
            <a:r>
              <a:rPr dirty="0" sz="1600" spc="-325">
                <a:latin typeface="Arial"/>
                <a:cs typeface="Arial"/>
              </a:rPr>
              <a:t>Casey: </a:t>
            </a:r>
            <a:r>
              <a:rPr dirty="0" sz="1600" spc="-65">
                <a:latin typeface="Arial"/>
                <a:cs typeface="Arial"/>
              </a:rPr>
              <a:t>I’ll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320">
                <a:latin typeface="Arial"/>
                <a:cs typeface="Arial"/>
              </a:rPr>
              <a:t>my</a:t>
            </a:r>
            <a:r>
              <a:rPr dirty="0" sz="1600" spc="-200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best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924427" y="9275774"/>
            <a:ext cx="96520" cy="165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 sz="1100">
                <a:latin typeface="Carlito"/>
                <a:cs typeface="Carlito"/>
              </a:rPr>
              <a:t>1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656203" y="3586098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1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6858" y="4017390"/>
            <a:ext cx="5393690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880"/>
              <a:t>INTRODUCTIONS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3586098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1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8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9170" y="4017390"/>
            <a:ext cx="1909445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070"/>
              <a:t>FOOD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23504"/>
            <a:ext cx="6124575" cy="816927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2461895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3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8:</a:t>
            </a:r>
            <a:r>
              <a:rPr dirty="0" u="sng" sz="20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4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Food</a:t>
            </a:r>
            <a:endParaRPr sz="20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465"/>
              </a:spcBef>
            </a:pPr>
            <a:r>
              <a:rPr dirty="0" sz="1800" spc="-260" b="1">
                <a:solidFill>
                  <a:srgbClr val="2E5395"/>
                </a:solidFill>
                <a:latin typeface="Arial"/>
                <a:cs typeface="Arial"/>
              </a:rPr>
              <a:t>1. </a:t>
            </a: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254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8: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Chloe </a:t>
            </a:r>
            <a:r>
              <a:rPr dirty="0" u="sng" sz="1800" spc="-3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and</a:t>
            </a:r>
            <a:r>
              <a:rPr dirty="0" u="sng" sz="1800" spc="-17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Kevin’s </a:t>
            </a:r>
            <a:r>
              <a:rPr dirty="0" u="sng" sz="18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food</a:t>
            </a:r>
            <a:r>
              <a:rPr dirty="0" u="sng" sz="1800" spc="-1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experience</a:t>
            </a:r>
            <a:endParaRPr sz="1800">
              <a:latin typeface="Arial"/>
              <a:cs typeface="Arial"/>
            </a:endParaRPr>
          </a:p>
          <a:p>
            <a:pPr marL="12700" marR="2701925" indent="456565">
              <a:lnSpc>
                <a:spcPct val="109100"/>
              </a:lnSpc>
              <a:spcBef>
                <a:spcPts val="229"/>
              </a:spcBef>
            </a:pP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40">
                <a:latin typeface="Arial"/>
                <a:cs typeface="Arial"/>
              </a:rPr>
              <a:t>enjoy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200">
                <a:latin typeface="Arial"/>
                <a:cs typeface="Arial"/>
              </a:rPr>
              <a:t>out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00">
                <a:latin typeface="Arial"/>
                <a:cs typeface="Arial"/>
              </a:rPr>
              <a:t>Italian 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restaurants</a:t>
            </a:r>
            <a:r>
              <a:rPr dirty="0" sz="1600" spc="-270">
                <a:latin typeface="Arial"/>
                <a:cs typeface="Arial"/>
              </a:rPr>
              <a:t>. </a:t>
            </a:r>
            <a:r>
              <a:rPr dirty="0" sz="1600" spc="-300">
                <a:latin typeface="Arial"/>
                <a:cs typeface="Arial"/>
              </a:rPr>
              <a:t>They </a:t>
            </a:r>
            <a:r>
              <a:rPr dirty="0" sz="1600" spc="-210">
                <a:latin typeface="Arial"/>
                <a:cs typeface="Arial"/>
              </a:rPr>
              <a:t>love </a:t>
            </a:r>
            <a:r>
              <a:rPr dirty="0" sz="1600" spc="-155">
                <a:latin typeface="Arial"/>
                <a:cs typeface="Arial"/>
              </a:rPr>
              <a:t>to </a:t>
            </a:r>
            <a:r>
              <a:rPr dirty="0" sz="1600" spc="-235">
                <a:latin typeface="Arial"/>
                <a:cs typeface="Arial"/>
              </a:rPr>
              <a:t>eat </a:t>
            </a:r>
            <a:r>
              <a:rPr dirty="0" sz="1600" spc="-260">
                <a:latin typeface="Arial"/>
                <a:cs typeface="Arial"/>
              </a:rPr>
              <a:t>pasta, </a:t>
            </a:r>
            <a:r>
              <a:rPr dirty="0" sz="1600" spc="-290">
                <a:latin typeface="Arial"/>
                <a:cs typeface="Arial"/>
              </a:rPr>
              <a:t>share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dessert</a:t>
            </a:r>
            <a:r>
              <a:rPr dirty="0" sz="1600" spc="-275">
                <a:latin typeface="Arial"/>
                <a:cs typeface="Arial"/>
              </a:rPr>
              <a:t>,  </a:t>
            </a:r>
            <a:r>
              <a:rPr dirty="0" sz="1600" spc="-290">
                <a:latin typeface="Arial"/>
                <a:cs typeface="Arial"/>
              </a:rPr>
              <a:t>and have </a:t>
            </a:r>
            <a:r>
              <a:rPr dirty="0" sz="1600" spc="-295">
                <a:latin typeface="Arial"/>
                <a:cs typeface="Arial"/>
              </a:rPr>
              <a:t>espresso </a:t>
            </a:r>
            <a:r>
              <a:rPr dirty="0" sz="1600" spc="-220">
                <a:latin typeface="Arial"/>
                <a:cs typeface="Arial"/>
              </a:rPr>
              <a:t>coffee.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0">
                <a:latin typeface="Arial"/>
                <a:cs typeface="Arial"/>
              </a:rPr>
              <a:t>Kevin’s 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anniversary </a:t>
            </a:r>
            <a:r>
              <a:rPr dirty="0" sz="1600" spc="-245">
                <a:latin typeface="Arial"/>
                <a:cs typeface="Arial"/>
              </a:rPr>
              <a:t>is </a:t>
            </a:r>
            <a:r>
              <a:rPr dirty="0" sz="1600" spc="-335" b="1">
                <a:solidFill>
                  <a:srgbClr val="FF0000"/>
                </a:solidFill>
                <a:latin typeface="Arial"/>
                <a:cs typeface="Arial"/>
              </a:rPr>
              <a:t>coming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up</a:t>
            </a:r>
            <a:r>
              <a:rPr dirty="0" sz="1600" spc="-265">
                <a:latin typeface="Arial"/>
                <a:cs typeface="Arial"/>
              </a:rPr>
              <a:t>.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75">
                <a:latin typeface="Arial"/>
                <a:cs typeface="Arial"/>
              </a:rPr>
              <a:t>wants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plan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night  </a:t>
            </a:r>
            <a:r>
              <a:rPr dirty="0" sz="1600" spc="-250" b="1">
                <a:solidFill>
                  <a:srgbClr val="FF0000"/>
                </a:solidFill>
                <a:latin typeface="Arial"/>
                <a:cs typeface="Arial"/>
              </a:rPr>
              <a:t>out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305">
                <a:latin typeface="Arial"/>
                <a:cs typeface="Arial"/>
              </a:rPr>
              <a:t>an </a:t>
            </a:r>
            <a:r>
              <a:rPr dirty="0" sz="1600" spc="-200">
                <a:latin typeface="Arial"/>
                <a:cs typeface="Arial"/>
              </a:rPr>
              <a:t>Italian </a:t>
            </a:r>
            <a:r>
              <a:rPr dirty="0" sz="1600" spc="-240">
                <a:latin typeface="Arial"/>
                <a:cs typeface="Arial"/>
              </a:rPr>
              <a:t>restaurant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25">
                <a:latin typeface="Arial"/>
                <a:cs typeface="Arial"/>
              </a:rPr>
              <a:t>town. </a:t>
            </a:r>
            <a:r>
              <a:rPr dirty="0" sz="1600" spc="-370">
                <a:latin typeface="Arial"/>
                <a:cs typeface="Arial"/>
              </a:rPr>
              <a:t>He </a:t>
            </a:r>
            <a:r>
              <a:rPr dirty="0" sz="1600" spc="-210">
                <a:latin typeface="Arial"/>
                <a:cs typeface="Arial"/>
              </a:rPr>
              <a:t>calls </a:t>
            </a:r>
            <a:r>
              <a:rPr dirty="0" sz="1600" spc="-345">
                <a:latin typeface="Arial"/>
                <a:cs typeface="Arial"/>
              </a:rPr>
              <a:t>a  </a:t>
            </a:r>
            <a:r>
              <a:rPr dirty="0" sz="1600" spc="-240">
                <a:latin typeface="Arial"/>
                <a:cs typeface="Arial"/>
              </a:rPr>
              <a:t>restaurant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reservation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65">
                <a:latin typeface="Arial"/>
                <a:cs typeface="Arial"/>
              </a:rPr>
              <a:t>no  </a:t>
            </a:r>
            <a:r>
              <a:rPr dirty="0" sz="1600" spc="-225">
                <a:latin typeface="Arial"/>
                <a:cs typeface="Arial"/>
              </a:rPr>
              <a:t>tables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available</a:t>
            </a:r>
            <a:r>
              <a:rPr dirty="0" sz="1600" spc="-240">
                <a:latin typeface="Arial"/>
                <a:cs typeface="Arial"/>
              </a:rPr>
              <a:t>. </a:t>
            </a:r>
            <a:r>
              <a:rPr dirty="0" sz="1600" spc="-370">
                <a:latin typeface="Arial"/>
                <a:cs typeface="Arial"/>
              </a:rPr>
              <a:t>He </a:t>
            </a:r>
            <a:r>
              <a:rPr dirty="0" sz="1600" spc="-210">
                <a:latin typeface="Arial"/>
                <a:cs typeface="Arial"/>
              </a:rPr>
              <a:t>calls </a:t>
            </a:r>
            <a:r>
              <a:rPr dirty="0" sz="1600" spc="-240">
                <a:latin typeface="Arial"/>
                <a:cs typeface="Arial"/>
              </a:rPr>
              <a:t>another </a:t>
            </a:r>
            <a:r>
              <a:rPr dirty="0" sz="1600" spc="-235">
                <a:latin typeface="Arial"/>
                <a:cs typeface="Arial"/>
              </a:rPr>
              <a:t>restaurant,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225">
                <a:latin typeface="Arial"/>
                <a:cs typeface="Arial"/>
              </a:rPr>
              <a:t>they 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65">
                <a:latin typeface="Arial"/>
                <a:cs typeface="Arial"/>
              </a:rPr>
              <a:t>no </a:t>
            </a:r>
            <a:r>
              <a:rPr dirty="0" sz="1600" spc="-229" b="1">
                <a:solidFill>
                  <a:srgbClr val="FF0000"/>
                </a:solidFill>
                <a:latin typeface="Arial"/>
                <a:cs typeface="Arial"/>
              </a:rPr>
              <a:t>availability</a:t>
            </a:r>
            <a:r>
              <a:rPr dirty="0" sz="1600" spc="-7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04">
                <a:latin typeface="Arial"/>
                <a:cs typeface="Arial"/>
              </a:rPr>
              <a:t>either.</a:t>
            </a:r>
            <a:endParaRPr sz="1600">
              <a:latin typeface="Arial"/>
              <a:cs typeface="Arial"/>
            </a:endParaRPr>
          </a:p>
          <a:p>
            <a:pPr marL="12700" marR="2802255" indent="456565">
              <a:lnSpc>
                <a:spcPct val="109400"/>
              </a:lnSpc>
              <a:spcBef>
                <a:spcPts val="800"/>
              </a:spcBef>
            </a:pP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thinks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30" b="1">
                <a:solidFill>
                  <a:srgbClr val="FF0000"/>
                </a:solidFill>
                <a:latin typeface="Arial"/>
                <a:cs typeface="Arial"/>
              </a:rPr>
              <a:t>walks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around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5">
                <a:latin typeface="Arial"/>
                <a:cs typeface="Arial"/>
              </a:rPr>
              <a:t>house. </a:t>
            </a:r>
            <a:r>
              <a:rPr dirty="0" sz="1600" spc="-370">
                <a:latin typeface="Arial"/>
                <a:cs typeface="Arial"/>
              </a:rPr>
              <a:t>He  </a:t>
            </a:r>
            <a:r>
              <a:rPr dirty="0" sz="1600" spc="-305">
                <a:latin typeface="Arial"/>
                <a:cs typeface="Arial"/>
              </a:rPr>
              <a:t>knows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40">
                <a:latin typeface="Arial"/>
                <a:cs typeface="Arial"/>
              </a:rPr>
              <a:t>loves </a:t>
            </a:r>
            <a:r>
              <a:rPr dirty="0" sz="1600" spc="-200">
                <a:latin typeface="Arial"/>
                <a:cs typeface="Arial"/>
              </a:rPr>
              <a:t>Italian </a:t>
            </a:r>
            <a:r>
              <a:rPr dirty="0" sz="1600" spc="-220">
                <a:latin typeface="Arial"/>
                <a:cs typeface="Arial"/>
              </a:rPr>
              <a:t>food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310" b="1">
                <a:solidFill>
                  <a:srgbClr val="FF0000"/>
                </a:solidFill>
                <a:latin typeface="Arial"/>
                <a:cs typeface="Arial"/>
              </a:rPr>
              <a:t>more 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than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90"/>
              </a:spcBef>
            </a:pP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anything </a:t>
            </a:r>
            <a:r>
              <a:rPr dirty="0" sz="1600" spc="-250" b="1">
                <a:solidFill>
                  <a:srgbClr val="FF0000"/>
                </a:solidFill>
                <a:latin typeface="Arial"/>
                <a:cs typeface="Arial"/>
              </a:rPr>
              <a:t>else</a:t>
            </a:r>
            <a:r>
              <a:rPr dirty="0" sz="1600" spc="-250">
                <a:latin typeface="Arial"/>
                <a:cs typeface="Arial"/>
              </a:rPr>
              <a:t>. </a:t>
            </a:r>
            <a:r>
              <a:rPr dirty="0" sz="1600" spc="-370">
                <a:latin typeface="Arial"/>
                <a:cs typeface="Arial"/>
              </a:rPr>
              <a:t>He </a:t>
            </a:r>
            <a:r>
              <a:rPr dirty="0" sz="1600" spc="-305">
                <a:latin typeface="Arial"/>
                <a:cs typeface="Arial"/>
              </a:rPr>
              <a:t>knows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nothing </a:t>
            </a:r>
            <a:r>
              <a:rPr dirty="0" sz="1600" spc="-350" b="1">
                <a:solidFill>
                  <a:srgbClr val="FF0000"/>
                </a:solidFill>
                <a:latin typeface="Arial"/>
                <a:cs typeface="Arial"/>
              </a:rPr>
              <a:t>makes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her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happier</a:t>
            </a:r>
            <a:r>
              <a:rPr dirty="0" sz="1600" spc="-260">
                <a:latin typeface="Arial"/>
                <a:cs typeface="Arial"/>
              </a:rPr>
              <a:t>. </a:t>
            </a:r>
            <a:r>
              <a:rPr dirty="0" sz="1600" spc="-270">
                <a:latin typeface="Arial"/>
                <a:cs typeface="Arial"/>
              </a:rPr>
              <a:t>But </a:t>
            </a:r>
            <a:r>
              <a:rPr dirty="0" sz="1600" spc="-210">
                <a:latin typeface="Arial"/>
                <a:cs typeface="Arial"/>
              </a:rPr>
              <a:t>the only </a:t>
            </a:r>
            <a:r>
              <a:rPr dirty="0" sz="1600" spc="-229">
                <a:latin typeface="Arial"/>
                <a:cs typeface="Arial"/>
              </a:rPr>
              <a:t>two </a:t>
            </a:r>
            <a:r>
              <a:rPr dirty="0" sz="1600" spc="-200">
                <a:latin typeface="Arial"/>
                <a:cs typeface="Arial"/>
              </a:rPr>
              <a:t>Italian </a:t>
            </a:r>
            <a:r>
              <a:rPr dirty="0" sz="1600" spc="-260">
                <a:latin typeface="Arial"/>
                <a:cs typeface="Arial"/>
              </a:rPr>
              <a:t>places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town 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too </a:t>
            </a:r>
            <a:r>
              <a:rPr dirty="0" sz="1600" spc="-305" b="1">
                <a:solidFill>
                  <a:srgbClr val="FF0000"/>
                </a:solidFill>
                <a:latin typeface="Arial"/>
                <a:cs typeface="Arial"/>
              </a:rPr>
              <a:t>busy</a:t>
            </a:r>
            <a:r>
              <a:rPr dirty="0" sz="1600" spc="-305">
                <a:latin typeface="Arial"/>
                <a:cs typeface="Arial"/>
              </a:rPr>
              <a:t>.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320">
                <a:latin typeface="Arial"/>
                <a:cs typeface="Arial"/>
              </a:rPr>
              <a:t>has </a:t>
            </a:r>
            <a:r>
              <a:rPr dirty="0" sz="1600" spc="-305">
                <a:latin typeface="Arial"/>
                <a:cs typeface="Arial"/>
              </a:rPr>
              <a:t>an </a:t>
            </a:r>
            <a:r>
              <a:rPr dirty="0" sz="1600" spc="-240">
                <a:latin typeface="Arial"/>
                <a:cs typeface="Arial"/>
              </a:rPr>
              <a:t>idea. </a:t>
            </a:r>
            <a:r>
              <a:rPr dirty="0" sz="1600" spc="-320" b="1">
                <a:solidFill>
                  <a:srgbClr val="FF0000"/>
                </a:solidFill>
                <a:latin typeface="Arial"/>
                <a:cs typeface="Arial"/>
              </a:rPr>
              <a:t>What </a:t>
            </a:r>
            <a:r>
              <a:rPr dirty="0" sz="1600" spc="-160" b="1">
                <a:solidFill>
                  <a:srgbClr val="FF0000"/>
                </a:solidFill>
                <a:latin typeface="Arial"/>
                <a:cs typeface="Arial"/>
              </a:rPr>
              <a:t>if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90">
                <a:latin typeface="Arial"/>
                <a:cs typeface="Arial"/>
              </a:rPr>
              <a:t>cooks </a:t>
            </a:r>
            <a:r>
              <a:rPr dirty="0" sz="1600" spc="-270">
                <a:latin typeface="Arial"/>
                <a:cs typeface="Arial"/>
              </a:rPr>
              <a:t>Chloe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320" b="1">
                <a:solidFill>
                  <a:srgbClr val="FF0000"/>
                </a:solidFill>
                <a:latin typeface="Arial"/>
                <a:cs typeface="Arial"/>
              </a:rPr>
              <a:t>homemade </a:t>
            </a:r>
            <a:r>
              <a:rPr dirty="0" sz="1600" spc="-220" b="1">
                <a:solidFill>
                  <a:srgbClr val="FF0000"/>
                </a:solidFill>
                <a:latin typeface="Arial"/>
                <a:cs typeface="Arial"/>
              </a:rPr>
              <a:t>Italian </a:t>
            </a:r>
            <a:r>
              <a:rPr dirty="0" sz="1600" spc="-305" b="1">
                <a:solidFill>
                  <a:srgbClr val="FF0000"/>
                </a:solidFill>
                <a:latin typeface="Arial"/>
                <a:cs typeface="Arial"/>
              </a:rPr>
              <a:t>meal</a:t>
            </a:r>
            <a:r>
              <a:rPr dirty="0" sz="1600" spc="-305">
                <a:latin typeface="Arial"/>
                <a:cs typeface="Arial"/>
              </a:rPr>
              <a:t>? </a:t>
            </a:r>
            <a:r>
              <a:rPr dirty="0" sz="1600" spc="-285">
                <a:latin typeface="Arial"/>
                <a:cs typeface="Arial"/>
              </a:rPr>
              <a:t>Kevin  </a:t>
            </a:r>
            <a:r>
              <a:rPr dirty="0" sz="1600" spc="-229">
                <a:latin typeface="Arial"/>
                <a:cs typeface="Arial"/>
              </a:rPr>
              <a:t>pictures </a:t>
            </a:r>
            <a:r>
              <a:rPr dirty="0" sz="1600" spc="-125">
                <a:latin typeface="Arial"/>
                <a:cs typeface="Arial"/>
              </a:rPr>
              <a:t>it: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35">
                <a:latin typeface="Arial"/>
                <a:cs typeface="Arial"/>
              </a:rPr>
              <a:t>puts </a:t>
            </a:r>
            <a:r>
              <a:rPr dirty="0" sz="1600" spc="-285">
                <a:latin typeface="Arial"/>
                <a:cs typeface="Arial"/>
              </a:rPr>
              <a:t>down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25" b="1">
                <a:solidFill>
                  <a:srgbClr val="FF0000"/>
                </a:solidFill>
                <a:latin typeface="Arial"/>
                <a:cs typeface="Arial"/>
              </a:rPr>
              <a:t>tablecloth</a:t>
            </a:r>
            <a:r>
              <a:rPr dirty="0" sz="1600" spc="-225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lights </a:t>
            </a:r>
            <a:r>
              <a:rPr dirty="0" sz="1600" spc="-355" b="1">
                <a:latin typeface="Arial"/>
                <a:cs typeface="Arial"/>
              </a:rPr>
              <a:t>some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candles</a:t>
            </a:r>
            <a:r>
              <a:rPr dirty="0" sz="1600" spc="-275">
                <a:latin typeface="Arial"/>
                <a:cs typeface="Arial"/>
              </a:rPr>
              <a:t>,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plays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romantic </a:t>
            </a:r>
            <a:r>
              <a:rPr dirty="0" sz="1600" spc="-220" b="1">
                <a:solidFill>
                  <a:srgbClr val="FF0000"/>
                </a:solidFill>
                <a:latin typeface="Arial"/>
                <a:cs typeface="Arial"/>
              </a:rPr>
              <a:t>Italian</a:t>
            </a:r>
            <a:r>
              <a:rPr dirty="0" sz="1600" spc="-9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310" b="1">
                <a:solidFill>
                  <a:srgbClr val="FF0000"/>
                </a:solidFill>
                <a:latin typeface="Arial"/>
                <a:cs typeface="Arial"/>
              </a:rPr>
              <a:t>music</a:t>
            </a:r>
            <a:r>
              <a:rPr dirty="0" sz="1600" spc="-31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spc="-270">
                <a:latin typeface="Arial"/>
                <a:cs typeface="Arial"/>
              </a:rPr>
              <a:t>But </a:t>
            </a:r>
            <a:r>
              <a:rPr dirty="0" sz="1600" spc="-225">
                <a:latin typeface="Arial"/>
                <a:cs typeface="Arial"/>
              </a:rPr>
              <a:t>there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only </a:t>
            </a:r>
            <a:r>
              <a:rPr dirty="0" sz="1600" spc="-275">
                <a:latin typeface="Arial"/>
                <a:cs typeface="Arial"/>
              </a:rPr>
              <a:t>one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problem</a:t>
            </a:r>
            <a:r>
              <a:rPr dirty="0" sz="1600" spc="-265">
                <a:latin typeface="Arial"/>
                <a:cs typeface="Arial"/>
              </a:rPr>
              <a:t>.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185">
                <a:latin typeface="Arial"/>
                <a:cs typeface="Arial"/>
              </a:rPr>
              <a:t>isn't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good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cook.</a:t>
            </a:r>
            <a:endParaRPr sz="1600">
              <a:latin typeface="Arial"/>
              <a:cs typeface="Arial"/>
            </a:endParaRPr>
          </a:p>
          <a:p>
            <a:pPr marL="12700" marR="85090" indent="456565">
              <a:lnSpc>
                <a:spcPct val="109000"/>
              </a:lnSpc>
              <a:spcBef>
                <a:spcPts val="810"/>
              </a:spcBef>
            </a:pPr>
            <a:r>
              <a:rPr dirty="0" sz="1600" spc="-240">
                <a:latin typeface="Arial"/>
                <a:cs typeface="Arial"/>
              </a:rPr>
              <a:t>In </a:t>
            </a:r>
            <a:r>
              <a:rPr dirty="0" sz="1600" spc="-200">
                <a:latin typeface="Arial"/>
                <a:cs typeface="Arial"/>
              </a:rPr>
              <a:t>fact,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very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bad </a:t>
            </a:r>
            <a:r>
              <a:rPr dirty="0" sz="1600" spc="-305" b="1">
                <a:solidFill>
                  <a:srgbClr val="FF0000"/>
                </a:solidFill>
                <a:latin typeface="Arial"/>
                <a:cs typeface="Arial"/>
              </a:rPr>
              <a:t>cook</a:t>
            </a:r>
            <a:r>
              <a:rPr dirty="0" sz="1600" spc="-305">
                <a:latin typeface="Arial"/>
                <a:cs typeface="Arial"/>
              </a:rPr>
              <a:t>. </a:t>
            </a:r>
            <a:r>
              <a:rPr dirty="0" sz="1600" spc="-350">
                <a:latin typeface="Arial"/>
                <a:cs typeface="Arial"/>
              </a:rPr>
              <a:t>When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he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tries </a:t>
            </a:r>
            <a:r>
              <a:rPr dirty="0" sz="1600" spc="-155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245">
                <a:latin typeface="Arial"/>
                <a:cs typeface="Arial"/>
              </a:rPr>
              <a:t>breakfast,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he </a:t>
            </a:r>
            <a:r>
              <a:rPr dirty="0" sz="1600" spc="-310" b="1">
                <a:solidFill>
                  <a:srgbClr val="FF0000"/>
                </a:solidFill>
                <a:latin typeface="Arial"/>
                <a:cs typeface="Arial"/>
              </a:rPr>
              <a:t>burns</a:t>
            </a:r>
            <a:r>
              <a:rPr dirty="0" sz="1600" spc="-18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29" b="1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dirty="0" sz="1600" spc="-355" b="1">
                <a:solidFill>
                  <a:srgbClr val="FF0000"/>
                </a:solidFill>
                <a:latin typeface="Arial"/>
                <a:cs typeface="Arial"/>
              </a:rPr>
              <a:t>eggs</a:t>
            </a:r>
            <a:r>
              <a:rPr dirty="0" sz="1600" spc="-355">
                <a:latin typeface="Arial"/>
                <a:cs typeface="Arial"/>
              </a:rPr>
              <a:t>, 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04">
                <a:latin typeface="Arial"/>
                <a:cs typeface="Arial"/>
              </a:rPr>
              <a:t>tries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lunch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salad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00">
                <a:latin typeface="Arial"/>
                <a:cs typeface="Arial"/>
              </a:rPr>
              <a:t>not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delicious</a:t>
            </a:r>
            <a:r>
              <a:rPr dirty="0" sz="1600" spc="-260">
                <a:latin typeface="Arial"/>
                <a:cs typeface="Arial"/>
              </a:rPr>
              <a:t>,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04">
                <a:latin typeface="Arial"/>
                <a:cs typeface="Arial"/>
              </a:rPr>
              <a:t>tries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dinner </a:t>
            </a:r>
            <a:r>
              <a:rPr dirty="0" sz="1600" spc="-280">
                <a:latin typeface="Arial"/>
                <a:cs typeface="Arial"/>
              </a:rPr>
              <a:t>even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310" b="1">
                <a:solidFill>
                  <a:srgbClr val="FF0000"/>
                </a:solidFill>
                <a:latin typeface="Arial"/>
                <a:cs typeface="Arial"/>
              </a:rPr>
              <a:t>neighbors</a:t>
            </a:r>
            <a:r>
              <a:rPr dirty="0" sz="1600" spc="-18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smell </a:t>
            </a:r>
            <a:r>
              <a:rPr dirty="0" sz="1600" spc="-290">
                <a:latin typeface="Arial"/>
                <a:cs typeface="Arial"/>
              </a:rPr>
              <a:t>how </a:t>
            </a:r>
            <a:r>
              <a:rPr dirty="0" sz="1600" spc="-280">
                <a:latin typeface="Arial"/>
                <a:cs typeface="Arial"/>
              </a:rPr>
              <a:t>bad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25">
                <a:latin typeface="Arial"/>
                <a:cs typeface="Arial"/>
              </a:rPr>
              <a:t>is.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320">
                <a:latin typeface="Arial"/>
                <a:cs typeface="Arial"/>
              </a:rPr>
              <a:t>has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another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idea</a:t>
            </a:r>
            <a:r>
              <a:rPr dirty="0" sz="1600" spc="-245">
                <a:latin typeface="Arial"/>
                <a:cs typeface="Arial"/>
              </a:rPr>
              <a:t>: </a:t>
            </a:r>
            <a:r>
              <a:rPr dirty="0" sz="1600" spc="-125">
                <a:latin typeface="Arial"/>
                <a:cs typeface="Arial"/>
              </a:rPr>
              <a:t>if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10">
                <a:latin typeface="Arial"/>
                <a:cs typeface="Arial"/>
              </a:rPr>
              <a:t>calls </a:t>
            </a:r>
            <a:r>
              <a:rPr dirty="0" sz="1600" spc="-260">
                <a:latin typeface="Arial"/>
                <a:cs typeface="Arial"/>
              </a:rPr>
              <a:t>up </a:t>
            </a:r>
            <a:r>
              <a:rPr dirty="0" sz="1600" spc="-275">
                <a:latin typeface="Arial"/>
                <a:cs typeface="Arial"/>
              </a:rPr>
              <a:t>one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restaurants  </a:t>
            </a:r>
            <a:r>
              <a:rPr dirty="0" sz="1600" spc="-235">
                <a:latin typeface="Arial"/>
                <a:cs typeface="Arial"/>
              </a:rPr>
              <a:t>before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80">
                <a:latin typeface="Arial"/>
                <a:cs typeface="Arial"/>
              </a:rPr>
              <a:t>gets </a:t>
            </a:r>
            <a:r>
              <a:rPr dirty="0" sz="1600" spc="-300">
                <a:latin typeface="Arial"/>
                <a:cs typeface="Arial"/>
              </a:rPr>
              <a:t>home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orders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take-out</a:t>
            </a:r>
            <a:r>
              <a:rPr dirty="0" sz="1600" spc="-240">
                <a:latin typeface="Arial"/>
                <a:cs typeface="Arial"/>
              </a:rPr>
              <a:t>,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95">
                <a:latin typeface="Arial"/>
                <a:cs typeface="Arial"/>
              </a:rPr>
              <a:t>can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serve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220">
                <a:latin typeface="Arial"/>
                <a:cs typeface="Arial"/>
              </a:rPr>
              <a:t>food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instead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50">
                <a:latin typeface="Arial"/>
                <a:cs typeface="Arial"/>
              </a:rPr>
              <a:t>his </a:t>
            </a:r>
            <a:r>
              <a:rPr dirty="0" sz="1600" spc="-285">
                <a:latin typeface="Arial"/>
                <a:cs typeface="Arial"/>
              </a:rPr>
              <a:t>bad </a:t>
            </a:r>
            <a:r>
              <a:rPr dirty="0" sz="1600" spc="-260">
                <a:latin typeface="Arial"/>
                <a:cs typeface="Arial"/>
              </a:rPr>
              <a:t>cooking!  </a:t>
            </a:r>
            <a:r>
              <a:rPr dirty="0" sz="1600" spc="-315">
                <a:latin typeface="Arial"/>
                <a:cs typeface="Arial"/>
              </a:rPr>
              <a:t>The </a:t>
            </a:r>
            <a:r>
              <a:rPr dirty="0" sz="1600" spc="-285">
                <a:latin typeface="Arial"/>
                <a:cs typeface="Arial"/>
              </a:rPr>
              <a:t>day </a:t>
            </a:r>
            <a:r>
              <a:rPr dirty="0" sz="1600" spc="-240">
                <a:latin typeface="Arial"/>
                <a:cs typeface="Arial"/>
              </a:rPr>
              <a:t>arrives.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120">
                <a:latin typeface="Arial"/>
                <a:cs typeface="Arial"/>
              </a:rPr>
              <a:t>still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15">
                <a:latin typeface="Arial"/>
                <a:cs typeface="Arial"/>
              </a:rPr>
              <a:t>while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54">
                <a:latin typeface="Arial"/>
                <a:cs typeface="Arial"/>
              </a:rPr>
              <a:t>orders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food, </a:t>
            </a:r>
            <a:r>
              <a:rPr dirty="0" sz="1600" spc="-315" b="1">
                <a:solidFill>
                  <a:srgbClr val="FF0000"/>
                </a:solidFill>
                <a:latin typeface="Arial"/>
                <a:cs typeface="Arial"/>
              </a:rPr>
              <a:t>picks </a:t>
            </a:r>
            <a:r>
              <a:rPr dirty="0" sz="1600" spc="-155" b="1">
                <a:solidFill>
                  <a:srgbClr val="FF0000"/>
                </a:solidFill>
                <a:latin typeface="Arial"/>
                <a:cs typeface="Arial"/>
              </a:rPr>
              <a:t>it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up</a:t>
            </a:r>
            <a:r>
              <a:rPr dirty="0" sz="1600" spc="-265">
                <a:latin typeface="Arial"/>
                <a:cs typeface="Arial"/>
              </a:rPr>
              <a:t>,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65">
                <a:latin typeface="Arial"/>
                <a:cs typeface="Arial"/>
              </a:rPr>
              <a:t>brings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90">
                <a:latin typeface="Arial"/>
                <a:cs typeface="Arial"/>
              </a:rPr>
              <a:t>back  </a:t>
            </a:r>
            <a:r>
              <a:rPr dirty="0" sz="1600" spc="-275">
                <a:latin typeface="Arial"/>
                <a:cs typeface="Arial"/>
              </a:rPr>
              <a:t>home.</a:t>
            </a:r>
            <a:endParaRPr sz="1600">
              <a:latin typeface="Arial"/>
              <a:cs typeface="Arial"/>
            </a:endParaRPr>
          </a:p>
          <a:p>
            <a:pPr marL="12700" marR="172085" indent="456565">
              <a:lnSpc>
                <a:spcPct val="108700"/>
              </a:lnSpc>
              <a:spcBef>
                <a:spcPts val="819"/>
              </a:spcBef>
            </a:pPr>
            <a:r>
              <a:rPr dirty="0" sz="1600" spc="-390">
                <a:latin typeface="Arial"/>
                <a:cs typeface="Arial"/>
              </a:rPr>
              <a:t>As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lays </a:t>
            </a:r>
            <a:r>
              <a:rPr dirty="0" sz="1600" spc="-350" b="1">
                <a:solidFill>
                  <a:srgbClr val="FF0000"/>
                </a:solidFill>
                <a:latin typeface="Arial"/>
                <a:cs typeface="Arial"/>
              </a:rPr>
              <a:t>down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0" b="1">
                <a:solidFill>
                  <a:srgbClr val="FF0000"/>
                </a:solidFill>
                <a:latin typeface="Arial"/>
                <a:cs typeface="Arial"/>
              </a:rPr>
              <a:t>table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mats</a:t>
            </a:r>
            <a:r>
              <a:rPr dirty="0" sz="1600" spc="-290">
                <a:latin typeface="Arial"/>
                <a:cs typeface="Arial"/>
              </a:rPr>
              <a:t>, </a:t>
            </a:r>
            <a:r>
              <a:rPr dirty="0" sz="1600" spc="-210">
                <a:latin typeface="Arial"/>
                <a:cs typeface="Arial"/>
              </a:rPr>
              <a:t>lights the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candles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35">
                <a:latin typeface="Arial"/>
                <a:cs typeface="Arial"/>
              </a:rPr>
              <a:t>puts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0">
                <a:latin typeface="Arial"/>
                <a:cs typeface="Arial"/>
              </a:rPr>
              <a:t>music </a:t>
            </a:r>
            <a:r>
              <a:rPr dirty="0" sz="1600" spc="-240">
                <a:latin typeface="Arial"/>
                <a:cs typeface="Arial"/>
              </a:rPr>
              <a:t>on,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335" b="1">
                <a:solidFill>
                  <a:srgbClr val="FF0000"/>
                </a:solidFill>
                <a:latin typeface="Arial"/>
                <a:cs typeface="Arial"/>
              </a:rPr>
              <a:t>walks  </a:t>
            </a:r>
            <a:r>
              <a:rPr dirty="0" sz="1600" spc="-220" b="1">
                <a:solidFill>
                  <a:srgbClr val="FF0000"/>
                </a:solidFill>
                <a:latin typeface="Arial"/>
                <a:cs typeface="Arial"/>
              </a:rPr>
              <a:t>in. </a:t>
            </a:r>
            <a:r>
              <a:rPr dirty="0" sz="1600" spc="-300">
                <a:latin typeface="Arial"/>
                <a:cs typeface="Arial"/>
              </a:rPr>
              <a:t>"Happy </a:t>
            </a:r>
            <a:r>
              <a:rPr dirty="0" sz="1600" spc="-265">
                <a:latin typeface="Arial"/>
                <a:cs typeface="Arial"/>
              </a:rPr>
              <a:t>Anniversary!"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155">
                <a:latin typeface="Arial"/>
                <a:cs typeface="Arial"/>
              </a:rPr>
              <a:t>tells </a:t>
            </a:r>
            <a:r>
              <a:rPr dirty="0" sz="1600" spc="-260">
                <a:latin typeface="Arial"/>
                <a:cs typeface="Arial"/>
              </a:rPr>
              <a:t>Chloe. </a:t>
            </a:r>
            <a:r>
              <a:rPr dirty="0" sz="1600" spc="-370">
                <a:latin typeface="Arial"/>
                <a:cs typeface="Arial"/>
              </a:rPr>
              <a:t>He </a:t>
            </a:r>
            <a:r>
              <a:rPr dirty="0" sz="1600" spc="-390" b="1">
                <a:solidFill>
                  <a:srgbClr val="FF0000"/>
                </a:solidFill>
                <a:latin typeface="Arial"/>
                <a:cs typeface="Arial"/>
              </a:rPr>
              <a:t>shows </a:t>
            </a:r>
            <a:r>
              <a:rPr dirty="0" sz="1600" spc="-195" b="1">
                <a:solidFill>
                  <a:srgbClr val="FF0000"/>
                </a:solidFill>
                <a:latin typeface="Arial"/>
                <a:cs typeface="Arial"/>
              </a:rPr>
              <a:t>off </a:t>
            </a:r>
            <a:r>
              <a:rPr dirty="0" sz="1600" spc="-190">
                <a:latin typeface="Arial"/>
                <a:cs typeface="Arial"/>
              </a:rPr>
              <a:t>their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romantic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dinner </a:t>
            </a:r>
            <a:r>
              <a:rPr dirty="0" sz="1600" spc="-220">
                <a:latin typeface="Arial"/>
                <a:cs typeface="Arial"/>
              </a:rPr>
              <a:t>setting,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smiling.</a:t>
            </a:r>
            <a:endParaRPr sz="1600">
              <a:latin typeface="Arial"/>
              <a:cs typeface="Arial"/>
            </a:endParaRPr>
          </a:p>
          <a:p>
            <a:pPr marL="12700" marR="196850" indent="456565">
              <a:lnSpc>
                <a:spcPct val="109100"/>
              </a:lnSpc>
              <a:spcBef>
                <a:spcPts val="810"/>
              </a:spcBef>
            </a:pP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40">
                <a:latin typeface="Arial"/>
                <a:cs typeface="Arial"/>
              </a:rPr>
              <a:t>looks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confused</a:t>
            </a:r>
            <a:r>
              <a:rPr dirty="0" sz="1600" spc="-285">
                <a:latin typeface="Arial"/>
                <a:cs typeface="Arial"/>
              </a:rPr>
              <a:t>. </a:t>
            </a:r>
            <a:r>
              <a:rPr dirty="0" sz="1600" spc="-290">
                <a:latin typeface="Arial"/>
                <a:cs typeface="Arial"/>
              </a:rPr>
              <a:t>"Our </a:t>
            </a:r>
            <a:r>
              <a:rPr dirty="0" sz="1600" spc="-265">
                <a:latin typeface="Arial"/>
                <a:cs typeface="Arial"/>
              </a:rPr>
              <a:t>anniversary </a:t>
            </a:r>
            <a:r>
              <a:rPr dirty="0" sz="1600" spc="-240">
                <a:latin typeface="Arial"/>
                <a:cs typeface="Arial"/>
              </a:rPr>
              <a:t>is tomorrow, </a:t>
            </a:r>
            <a:r>
              <a:rPr dirty="0" sz="1600" spc="-265">
                <a:latin typeface="Arial"/>
                <a:cs typeface="Arial"/>
              </a:rPr>
              <a:t>Kevin."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90">
                <a:latin typeface="Arial"/>
                <a:cs typeface="Arial"/>
              </a:rPr>
              <a:t>pauses, </a:t>
            </a:r>
            <a:r>
              <a:rPr dirty="0" sz="1600" spc="-240">
                <a:latin typeface="Arial"/>
                <a:cs typeface="Arial"/>
              </a:rPr>
              <a:t>looks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calendar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realizes </a:t>
            </a:r>
            <a:r>
              <a:rPr dirty="0" sz="1600" spc="-275">
                <a:latin typeface="Arial"/>
                <a:cs typeface="Arial"/>
              </a:rPr>
              <a:t>she's </a:t>
            </a:r>
            <a:r>
              <a:rPr dirty="0" sz="1600" spc="-204">
                <a:latin typeface="Arial"/>
                <a:cs typeface="Arial"/>
              </a:rPr>
              <a:t>right. </a:t>
            </a:r>
            <a:r>
              <a:rPr dirty="0" sz="1600" spc="-370">
                <a:latin typeface="Arial"/>
                <a:cs typeface="Arial"/>
              </a:rPr>
              <a:t>He </a:t>
            </a:r>
            <a:r>
              <a:rPr dirty="0" sz="1600" spc="-240">
                <a:latin typeface="Arial"/>
                <a:cs typeface="Arial"/>
              </a:rPr>
              <a:t>looks </a:t>
            </a:r>
            <a:r>
              <a:rPr dirty="0" sz="1600" spc="-290">
                <a:latin typeface="Arial"/>
                <a:cs typeface="Arial"/>
              </a:rPr>
              <a:t>back </a:t>
            </a:r>
            <a:r>
              <a:rPr dirty="0" sz="1600" spc="-210">
                <a:latin typeface="Arial"/>
                <a:cs typeface="Arial"/>
              </a:rPr>
              <a:t>at </a:t>
            </a:r>
            <a:r>
              <a:rPr dirty="0" sz="1600" spc="-235">
                <a:latin typeface="Arial"/>
                <a:cs typeface="Arial"/>
              </a:rPr>
              <a:t>her. </a:t>
            </a:r>
            <a:r>
              <a:rPr dirty="0" sz="1600" spc="-225">
                <a:latin typeface="Arial"/>
                <a:cs typeface="Arial"/>
              </a:rPr>
              <a:t>"I </a:t>
            </a:r>
            <a:r>
              <a:rPr dirty="0" sz="1600" spc="-335">
                <a:latin typeface="Arial"/>
                <a:cs typeface="Arial"/>
              </a:rPr>
              <a:t>guess </a:t>
            </a:r>
            <a:r>
              <a:rPr dirty="0" sz="1600" spc="-165">
                <a:latin typeface="Arial"/>
                <a:cs typeface="Arial"/>
              </a:rPr>
              <a:t>it's </a:t>
            </a:r>
            <a:r>
              <a:rPr dirty="0" sz="1600" spc="-280">
                <a:latin typeface="Arial"/>
                <a:cs typeface="Arial"/>
              </a:rPr>
              <a:t>always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practice</a:t>
            </a:r>
            <a:r>
              <a:rPr dirty="0" sz="1600" spc="-254">
                <a:latin typeface="Arial"/>
                <a:cs typeface="Arial"/>
              </a:rPr>
              <a:t>!"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300">
                <a:latin typeface="Arial"/>
                <a:cs typeface="Arial"/>
              </a:rPr>
              <a:t>says.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66590" y="1669033"/>
            <a:ext cx="2496185" cy="25514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37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57666"/>
            <a:ext cx="6137275" cy="140716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370"/>
              </a:spcBef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lesson </a:t>
            </a:r>
            <a:r>
              <a:rPr dirty="0" sz="1600" spc="-315">
                <a:latin typeface="Arial"/>
                <a:cs typeface="Arial"/>
              </a:rPr>
              <a:t>8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65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in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0">
                <a:latin typeface="Arial"/>
                <a:cs typeface="Arial"/>
              </a:rPr>
              <a:t>“Chloe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0">
                <a:latin typeface="Arial"/>
                <a:cs typeface="Arial"/>
              </a:rPr>
              <a:t>Kevin’s </a:t>
            </a:r>
            <a:r>
              <a:rPr dirty="0" sz="1600" spc="-220">
                <a:latin typeface="Arial"/>
                <a:cs typeface="Arial"/>
              </a:rPr>
              <a:t>food </a:t>
            </a:r>
            <a:r>
              <a:rPr dirty="0" sz="1600" spc="-229">
                <a:latin typeface="Arial"/>
                <a:cs typeface="Arial"/>
              </a:rPr>
              <a:t>experience”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3"/>
              <a:tabLst>
                <a:tab pos="4699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71853" y="6171987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674653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5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732108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1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789601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8470561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902004" y="4725398"/>
            <a:ext cx="5579745" cy="405257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35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  <a:spcBef>
                <a:spcPts val="225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80" b="1">
                <a:latin typeface="Arial"/>
                <a:cs typeface="Arial"/>
              </a:rPr>
              <a:t>story </a:t>
            </a:r>
            <a:r>
              <a:rPr dirty="0" sz="1600" spc="-275" b="1">
                <a:latin typeface="Arial"/>
                <a:cs typeface="Arial"/>
              </a:rPr>
              <a:t>“Chloe </a:t>
            </a:r>
            <a:r>
              <a:rPr dirty="0" sz="1600" spc="-295" b="1">
                <a:latin typeface="Arial"/>
                <a:cs typeface="Arial"/>
              </a:rPr>
              <a:t>and </a:t>
            </a:r>
            <a:r>
              <a:rPr dirty="0" sz="1600" spc="-290" b="1">
                <a:latin typeface="Arial"/>
                <a:cs typeface="Arial"/>
              </a:rPr>
              <a:t>Kevin’s</a:t>
            </a:r>
            <a:r>
              <a:rPr dirty="0" sz="1600" spc="-270" b="1">
                <a:latin typeface="Arial"/>
                <a:cs typeface="Arial"/>
              </a:rPr>
              <a:t> </a:t>
            </a:r>
            <a:r>
              <a:rPr dirty="0" sz="1600" spc="-265" b="1">
                <a:latin typeface="Arial"/>
                <a:cs typeface="Arial"/>
              </a:rPr>
              <a:t>food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600" spc="-270" b="1">
                <a:latin typeface="Arial"/>
                <a:cs typeface="Arial"/>
              </a:rPr>
              <a:t>experience”</a:t>
            </a:r>
            <a:r>
              <a:rPr dirty="0" sz="1600" spc="-260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345"/>
              </a:spcBef>
              <a:buAutoNum type="arabicPeriod"/>
              <a:tabLst>
                <a:tab pos="46990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40">
                <a:latin typeface="Arial"/>
                <a:cs typeface="Arial"/>
              </a:rPr>
              <a:t>enjoy </a:t>
            </a:r>
            <a:r>
              <a:rPr dirty="0" sz="1600" spc="-290">
                <a:latin typeface="Arial"/>
                <a:cs typeface="Arial"/>
              </a:rPr>
              <a:t>going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out?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40">
                <a:latin typeface="Arial"/>
                <a:cs typeface="Arial"/>
              </a:rPr>
              <a:t>enjoy </a:t>
            </a:r>
            <a:r>
              <a:rPr dirty="0" sz="1600" spc="-305">
                <a:latin typeface="Arial"/>
                <a:cs typeface="Arial"/>
              </a:rPr>
              <a:t>Chinese </a:t>
            </a:r>
            <a:r>
              <a:rPr dirty="0" sz="1600" spc="-225">
                <a:latin typeface="Arial"/>
                <a:cs typeface="Arial"/>
              </a:rPr>
              <a:t>or </a:t>
            </a:r>
            <a:r>
              <a:rPr dirty="0" sz="1600" spc="-204">
                <a:latin typeface="Arial"/>
                <a:cs typeface="Arial"/>
              </a:rPr>
              <a:t>Italian</a:t>
            </a:r>
            <a:r>
              <a:rPr dirty="0" sz="1600" spc="-30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food?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40">
                <a:latin typeface="Arial"/>
                <a:cs typeface="Arial"/>
              </a:rPr>
              <a:t>Chloe’s </a:t>
            </a:r>
            <a:r>
              <a:rPr dirty="0" sz="1600" spc="-265">
                <a:latin typeface="Arial"/>
                <a:cs typeface="Arial"/>
              </a:rPr>
              <a:t>anniversary </a:t>
            </a:r>
            <a:r>
              <a:rPr dirty="0" sz="1600" spc="-285">
                <a:latin typeface="Arial"/>
                <a:cs typeface="Arial"/>
              </a:rPr>
              <a:t>coming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up?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170">
                <a:latin typeface="Arial"/>
                <a:cs typeface="Arial"/>
              </a:rPr>
              <a:t>call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0">
                <a:latin typeface="Arial"/>
                <a:cs typeface="Arial"/>
              </a:rPr>
              <a:t>restaurant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</a:t>
            </a:r>
            <a:r>
              <a:rPr dirty="0" sz="1600" spc="-32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reservations?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10">
                <a:latin typeface="Arial"/>
                <a:cs typeface="Arial"/>
              </a:rPr>
              <a:t>calls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0">
                <a:latin typeface="Arial"/>
                <a:cs typeface="Arial"/>
              </a:rPr>
              <a:t>restaurant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34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reservation?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0">
                <a:latin typeface="Arial"/>
                <a:cs typeface="Arial"/>
              </a:rPr>
              <a:t>restaurant </a:t>
            </a:r>
            <a:r>
              <a:rPr dirty="0" sz="1600" spc="-290">
                <a:latin typeface="Arial"/>
                <a:cs typeface="Arial"/>
              </a:rPr>
              <a:t>Kevin </a:t>
            </a:r>
            <a:r>
              <a:rPr dirty="0" sz="1600" spc="-210">
                <a:latin typeface="Arial"/>
                <a:cs typeface="Arial"/>
              </a:rPr>
              <a:t>calls </a:t>
            </a:r>
            <a:r>
              <a:rPr dirty="0" sz="1600" spc="-295">
                <a:latin typeface="Arial"/>
                <a:cs typeface="Arial"/>
              </a:rPr>
              <a:t>have any </a:t>
            </a:r>
            <a:r>
              <a:rPr dirty="0" sz="1600" spc="-225">
                <a:latin typeface="Arial"/>
                <a:cs typeface="Arial"/>
              </a:rPr>
              <a:t>tables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available?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71853" y="9045057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914704" y="2106422"/>
          <a:ext cx="6123305" cy="2432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5525"/>
                <a:gridCol w="1658620"/>
                <a:gridCol w="1085215"/>
                <a:gridCol w="1076325"/>
                <a:gridCol w="1268094"/>
              </a:tblGrid>
              <a:tr h="272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Restaurants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54">
                          <a:latin typeface="Arial"/>
                          <a:cs typeface="Arial"/>
                        </a:rPr>
                        <a:t>Too</a:t>
                      </a:r>
                      <a:r>
                        <a:rPr dirty="0" sz="1400" spc="-2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50">
                          <a:latin typeface="Arial"/>
                          <a:cs typeface="Arial"/>
                        </a:rPr>
                        <a:t>busy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225">
                          <a:latin typeface="Arial"/>
                          <a:cs typeface="Arial"/>
                        </a:rPr>
                        <a:t>Lights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Delicious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65">
                          <a:latin typeface="Arial"/>
                          <a:cs typeface="Arial"/>
                        </a:rPr>
                        <a:t>Picks </a:t>
                      </a:r>
                      <a:r>
                        <a:rPr dirty="0" sz="1400" spc="-85">
                          <a:latin typeface="Arial"/>
                          <a:cs typeface="Arial"/>
                        </a:rPr>
                        <a:t>it</a:t>
                      </a:r>
                      <a:r>
                        <a:rPr dirty="0" sz="1400" spc="-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35">
                          <a:latin typeface="Arial"/>
                          <a:cs typeface="Arial"/>
                        </a:rPr>
                        <a:t>up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54">
                          <a:latin typeface="Arial"/>
                          <a:cs typeface="Arial"/>
                        </a:rPr>
                        <a:t>Dessert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75">
                          <a:latin typeface="Arial"/>
                          <a:cs typeface="Arial"/>
                        </a:rPr>
                        <a:t>Walk</a:t>
                      </a:r>
                      <a:r>
                        <a:rPr dirty="0" sz="1400" spc="-2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29">
                          <a:latin typeface="Arial"/>
                          <a:cs typeface="Arial"/>
                        </a:rPr>
                        <a:t>around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254">
                          <a:latin typeface="Arial"/>
                          <a:cs typeface="Arial"/>
                        </a:rPr>
                        <a:t>Candles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04">
                          <a:latin typeface="Arial"/>
                          <a:cs typeface="Arial"/>
                        </a:rPr>
                        <a:t>dinner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85">
                          <a:latin typeface="Arial"/>
                          <a:cs typeface="Arial"/>
                        </a:rPr>
                        <a:t>Lays</a:t>
                      </a:r>
                      <a:r>
                        <a:rPr dirty="0" sz="1400" spc="-2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45">
                          <a:latin typeface="Arial"/>
                          <a:cs typeface="Arial"/>
                        </a:rPr>
                        <a:t>down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7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35">
                          <a:latin typeface="Arial"/>
                          <a:cs typeface="Arial"/>
                        </a:rPr>
                        <a:t>Anniversary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More </a:t>
                      </a:r>
                      <a:r>
                        <a:rPr dirty="0" sz="1400" spc="-210">
                          <a:latin typeface="Arial"/>
                          <a:cs typeface="Arial"/>
                        </a:rPr>
                        <a:t>than </a:t>
                      </a:r>
                      <a:r>
                        <a:rPr dirty="0" sz="1400" spc="-220">
                          <a:latin typeface="Arial"/>
                          <a:cs typeface="Arial"/>
                        </a:rPr>
                        <a:t>anything</a:t>
                      </a:r>
                      <a:r>
                        <a:rPr dirty="0" sz="1400" spc="-1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else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229">
                          <a:latin typeface="Arial"/>
                          <a:cs typeface="Arial"/>
                        </a:rPr>
                        <a:t>Table</a:t>
                      </a:r>
                      <a:r>
                        <a:rPr dirty="0" sz="14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85">
                          <a:latin typeface="Arial"/>
                          <a:cs typeface="Arial"/>
                        </a:rPr>
                        <a:t>cloths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50">
                          <a:latin typeface="Arial"/>
                          <a:cs typeface="Arial"/>
                        </a:rPr>
                        <a:t>Neighbors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29">
                          <a:latin typeface="Arial"/>
                          <a:cs typeface="Arial"/>
                        </a:rPr>
                        <a:t>Table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29">
                          <a:latin typeface="Arial"/>
                          <a:cs typeface="Arial"/>
                        </a:rPr>
                        <a:t>mat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649">
                <a:tc>
                  <a:txBody>
                    <a:bodyPr/>
                    <a:lstStyle/>
                    <a:p>
                      <a:pPr marL="67945">
                        <a:lnSpc>
                          <a:spcPts val="1495"/>
                        </a:lnSpc>
                      </a:pPr>
                      <a:r>
                        <a:rPr dirty="0" sz="1400" spc="-285">
                          <a:latin typeface="Arial"/>
                          <a:cs typeface="Arial"/>
                        </a:rPr>
                        <a:t>Coming</a:t>
                      </a:r>
                      <a:r>
                        <a:rPr dirty="0" sz="1400" spc="-20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25">
                          <a:latin typeface="Arial"/>
                          <a:cs typeface="Arial"/>
                        </a:rPr>
                        <a:t>up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5"/>
                        </a:lnSpc>
                      </a:pPr>
                      <a:r>
                        <a:rPr dirty="0" sz="1400" spc="-229">
                          <a:latin typeface="Arial"/>
                          <a:cs typeface="Arial"/>
                        </a:rPr>
                        <a:t>Nothing </a:t>
                      </a:r>
                      <a:r>
                        <a:rPr dirty="0" sz="1400" spc="-305">
                          <a:latin typeface="Arial"/>
                          <a:cs typeface="Arial"/>
                        </a:rPr>
                        <a:t>Makes </a:t>
                      </a:r>
                      <a:r>
                        <a:rPr dirty="0" sz="1400" spc="-220">
                          <a:latin typeface="Arial"/>
                          <a:cs typeface="Arial"/>
                        </a:rPr>
                        <a:t>her</a:t>
                      </a:r>
                      <a:r>
                        <a:rPr dirty="0" sz="1400" spc="-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happier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5"/>
                        </a:lnSpc>
                      </a:pPr>
                      <a:r>
                        <a:rPr dirty="0" sz="1400" spc="-204">
                          <a:latin typeface="Arial"/>
                          <a:cs typeface="Arial"/>
                        </a:rPr>
                        <a:t>problem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5"/>
                        </a:lnSpc>
                      </a:pPr>
                      <a:r>
                        <a:rPr dirty="0" sz="1400" spc="-195">
                          <a:latin typeface="Arial"/>
                          <a:cs typeface="Arial"/>
                        </a:rPr>
                        <a:t>smell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5"/>
                        </a:lnSpc>
                      </a:pPr>
                      <a:r>
                        <a:rPr dirty="0" sz="1400" spc="-225">
                          <a:latin typeface="Arial"/>
                          <a:cs typeface="Arial"/>
                        </a:rPr>
                        <a:t>candles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7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Plan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180">
                          <a:latin typeface="Arial"/>
                          <a:cs typeface="Arial"/>
                        </a:rPr>
                        <a:t>Available/availability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Very </a:t>
                      </a:r>
                      <a:r>
                        <a:rPr dirty="0" sz="1400" spc="-250">
                          <a:latin typeface="Arial"/>
                          <a:cs typeface="Arial"/>
                        </a:rPr>
                        <a:t>bad</a:t>
                      </a:r>
                      <a:r>
                        <a:rPr dirty="0" sz="1400" spc="-2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40">
                          <a:latin typeface="Arial"/>
                          <a:cs typeface="Arial"/>
                        </a:rPr>
                        <a:t>cook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20">
                          <a:latin typeface="Arial"/>
                          <a:cs typeface="Arial"/>
                        </a:rPr>
                        <a:t>Another</a:t>
                      </a:r>
                      <a:r>
                        <a:rPr dirty="0" sz="14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25">
                          <a:latin typeface="Arial"/>
                          <a:cs typeface="Arial"/>
                        </a:rPr>
                        <a:t>idea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80">
                          <a:latin typeface="Arial"/>
                          <a:cs typeface="Arial"/>
                        </a:rPr>
                        <a:t>Walks</a:t>
                      </a:r>
                      <a:r>
                        <a:rPr dirty="0" sz="1400" spc="-20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75">
                          <a:latin typeface="Arial"/>
                          <a:cs typeface="Arial"/>
                        </a:rPr>
                        <a:t>in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7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29">
                          <a:latin typeface="Arial"/>
                          <a:cs typeface="Arial"/>
                        </a:rPr>
                        <a:t>Night</a:t>
                      </a:r>
                      <a:r>
                        <a:rPr dirty="0" sz="1400" spc="-1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70">
                          <a:latin typeface="Arial"/>
                          <a:cs typeface="Arial"/>
                        </a:rPr>
                        <a:t>out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70">
                          <a:latin typeface="Arial"/>
                          <a:cs typeface="Arial"/>
                        </a:rPr>
                        <a:t>What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05">
                          <a:latin typeface="Arial"/>
                          <a:cs typeface="Arial"/>
                        </a:rPr>
                        <a:t>if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235">
                          <a:latin typeface="Arial"/>
                          <a:cs typeface="Arial"/>
                        </a:rPr>
                        <a:t>Tries </a:t>
                      </a:r>
                      <a:r>
                        <a:rPr dirty="0" sz="1400" spc="-140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400" spc="-11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85">
                          <a:latin typeface="Arial"/>
                          <a:cs typeface="Arial"/>
                        </a:rPr>
                        <a:t>make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Order </a:t>
                      </a:r>
                      <a:r>
                        <a:rPr dirty="0" sz="1400" spc="-220">
                          <a:latin typeface="Arial"/>
                          <a:cs typeface="Arial"/>
                        </a:rPr>
                        <a:t>take</a:t>
                      </a:r>
                      <a:r>
                        <a:rPr dirty="0" sz="1400" spc="-11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70">
                          <a:latin typeface="Arial"/>
                          <a:cs typeface="Arial"/>
                        </a:rPr>
                        <a:t>out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70">
                          <a:latin typeface="Arial"/>
                          <a:cs typeface="Arial"/>
                        </a:rPr>
                        <a:t>Showing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40">
                          <a:latin typeface="Arial"/>
                          <a:cs typeface="Arial"/>
                        </a:rPr>
                        <a:t>off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Reservation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90">
                          <a:latin typeface="Arial"/>
                          <a:cs typeface="Arial"/>
                        </a:rPr>
                        <a:t>Homemade </a:t>
                      </a:r>
                      <a:r>
                        <a:rPr dirty="0" sz="1400" spc="-175">
                          <a:latin typeface="Arial"/>
                          <a:cs typeface="Arial"/>
                        </a:rPr>
                        <a:t>Italian</a:t>
                      </a:r>
                      <a:r>
                        <a:rPr dirty="0" sz="1400" spc="-9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29">
                          <a:latin typeface="Arial"/>
                          <a:cs typeface="Arial"/>
                        </a:rPr>
                        <a:t>meal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270">
                          <a:latin typeface="Arial"/>
                          <a:cs typeface="Arial"/>
                        </a:rPr>
                        <a:t>Burns </a:t>
                      </a:r>
                      <a:r>
                        <a:rPr dirty="0" sz="1400" spc="-185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400" spc="-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315">
                          <a:latin typeface="Arial"/>
                          <a:cs typeface="Arial"/>
                        </a:rPr>
                        <a:t>eggs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70">
                          <a:latin typeface="Arial"/>
                          <a:cs typeface="Arial"/>
                        </a:rPr>
                        <a:t>Serve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50">
                          <a:latin typeface="Arial"/>
                          <a:cs typeface="Arial"/>
                        </a:rPr>
                        <a:t>Romantic</a:t>
                      </a:r>
                      <a:r>
                        <a:rPr dirty="0" sz="1400" spc="-2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4">
                          <a:latin typeface="Arial"/>
                          <a:cs typeface="Arial"/>
                        </a:rPr>
                        <a:t>dinner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Thinks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Plays </a:t>
                      </a:r>
                      <a:r>
                        <a:rPr dirty="0" sz="1400" spc="-210">
                          <a:latin typeface="Arial"/>
                          <a:cs typeface="Arial"/>
                        </a:rPr>
                        <a:t>romantic </a:t>
                      </a:r>
                      <a:r>
                        <a:rPr dirty="0" sz="1400" spc="-175">
                          <a:latin typeface="Arial"/>
                          <a:cs typeface="Arial"/>
                        </a:rPr>
                        <a:t>Italian</a:t>
                      </a:r>
                      <a:r>
                        <a:rPr dirty="0" sz="1400" spc="-1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45">
                          <a:latin typeface="Arial"/>
                          <a:cs typeface="Arial"/>
                        </a:rPr>
                        <a:t>music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195">
                          <a:latin typeface="Arial"/>
                          <a:cs typeface="Arial"/>
                        </a:rPr>
                        <a:t>lunch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instead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54">
                          <a:latin typeface="Arial"/>
                          <a:cs typeface="Arial"/>
                        </a:rPr>
                        <a:t>Confused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Calendar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realizes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490"/>
                        </a:lnSpc>
                      </a:pPr>
                      <a:r>
                        <a:rPr dirty="0" sz="1400" spc="-200">
                          <a:latin typeface="Arial"/>
                          <a:cs typeface="Arial"/>
                        </a:rPr>
                        <a:t>practice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38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330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707557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1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28210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2856652"/>
            <a:ext cx="5436870" cy="0"/>
          </a:xfrm>
          <a:custGeom>
            <a:avLst/>
            <a:gdLst/>
            <a:ahLst/>
            <a:cxnLst/>
            <a:rect l="l" t="t" r="r" b="b"/>
            <a:pathLst>
              <a:path w="5436870" h="0">
                <a:moveTo>
                  <a:pt x="0" y="0"/>
                </a:moveTo>
                <a:lnTo>
                  <a:pt x="5436716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343158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006129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328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458067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5155226"/>
            <a:ext cx="5440680" cy="0"/>
          </a:xfrm>
          <a:custGeom>
            <a:avLst/>
            <a:gdLst/>
            <a:ahLst/>
            <a:cxnLst/>
            <a:rect l="l" t="t" r="r" b="b"/>
            <a:pathLst>
              <a:path w="5440680" h="0">
                <a:moveTo>
                  <a:pt x="0" y="0"/>
                </a:moveTo>
                <a:lnTo>
                  <a:pt x="544017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573155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902004" y="596900"/>
            <a:ext cx="6132830" cy="8295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95"/>
              </a:spcBef>
              <a:buAutoNum type="arabicPeriod" startAt="7"/>
              <a:tabLst>
                <a:tab pos="469900" algn="l"/>
              </a:tabLst>
            </a:pPr>
            <a:r>
              <a:rPr dirty="0" sz="1600" spc="-24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story </a:t>
            </a:r>
            <a:r>
              <a:rPr dirty="0" sz="1600" spc="-265">
                <a:latin typeface="Arial"/>
                <a:cs typeface="Arial"/>
              </a:rPr>
              <a:t>above, </a:t>
            </a:r>
            <a:r>
              <a:rPr dirty="0" sz="1600" spc="-295">
                <a:latin typeface="Arial"/>
                <a:cs typeface="Arial"/>
              </a:rPr>
              <a:t>who </a:t>
            </a:r>
            <a:r>
              <a:rPr dirty="0" sz="1600" spc="-240">
                <a:latin typeface="Arial"/>
                <a:cs typeface="Arial"/>
              </a:rPr>
              <a:t>loves </a:t>
            </a:r>
            <a:r>
              <a:rPr dirty="0" sz="1600" spc="-200">
                <a:latin typeface="Arial"/>
                <a:cs typeface="Arial"/>
              </a:rPr>
              <a:t>Italian </a:t>
            </a:r>
            <a:r>
              <a:rPr dirty="0" sz="1600" spc="-220">
                <a:latin typeface="Arial"/>
                <a:cs typeface="Arial"/>
              </a:rPr>
              <a:t>food </a:t>
            </a:r>
            <a:r>
              <a:rPr dirty="0" sz="1600" spc="-280">
                <a:latin typeface="Arial"/>
                <a:cs typeface="Arial"/>
              </a:rPr>
              <a:t>more </a:t>
            </a:r>
            <a:r>
              <a:rPr dirty="0" sz="1600" spc="-235">
                <a:latin typeface="Arial"/>
                <a:cs typeface="Arial"/>
              </a:rPr>
              <a:t>than </a:t>
            </a:r>
            <a:r>
              <a:rPr dirty="0" sz="1600" spc="-245">
                <a:latin typeface="Arial"/>
                <a:cs typeface="Arial"/>
              </a:rPr>
              <a:t>anything </a:t>
            </a:r>
            <a:r>
              <a:rPr dirty="0" sz="1600" spc="-285">
                <a:latin typeface="Arial"/>
                <a:cs typeface="Arial"/>
              </a:rPr>
              <a:t>else?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7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Kevin’s </a:t>
            </a:r>
            <a:r>
              <a:rPr dirty="0" sz="1600" spc="-170">
                <a:latin typeface="Arial"/>
                <a:cs typeface="Arial"/>
              </a:rPr>
              <a:t>first </a:t>
            </a:r>
            <a:r>
              <a:rPr dirty="0" sz="1600" spc="-254">
                <a:latin typeface="Arial"/>
                <a:cs typeface="Arial"/>
              </a:rPr>
              <a:t>idea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anniversary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dinner?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good</a:t>
            </a:r>
            <a:r>
              <a:rPr dirty="0" sz="1600" spc="-27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cook?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90">
                <a:latin typeface="Arial"/>
                <a:cs typeface="Arial"/>
              </a:rPr>
              <a:t>happens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04">
                <a:latin typeface="Arial"/>
                <a:cs typeface="Arial"/>
              </a:rPr>
              <a:t>tries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breakfast?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7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90">
                <a:latin typeface="Arial"/>
                <a:cs typeface="Arial"/>
              </a:rPr>
              <a:t>happens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04">
                <a:latin typeface="Arial"/>
                <a:cs typeface="Arial"/>
              </a:rPr>
              <a:t>tries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make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lunch?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7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Kevin’s </a:t>
            </a:r>
            <a:r>
              <a:rPr dirty="0" sz="1600" spc="-285">
                <a:latin typeface="Arial"/>
                <a:cs typeface="Arial"/>
              </a:rPr>
              <a:t>second </a:t>
            </a:r>
            <a:r>
              <a:rPr dirty="0" sz="1600" spc="-260">
                <a:latin typeface="Arial"/>
                <a:cs typeface="Arial"/>
              </a:rPr>
              <a:t>idea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anniversary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dinner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Kevin’s </a:t>
            </a:r>
            <a:r>
              <a:rPr dirty="0" sz="1600" spc="-265">
                <a:latin typeface="Arial"/>
                <a:cs typeface="Arial"/>
              </a:rPr>
              <a:t>salad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delicious?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285">
                <a:latin typeface="Arial"/>
                <a:cs typeface="Arial"/>
              </a:rPr>
              <a:t>Kevin </a:t>
            </a:r>
            <a:r>
              <a:rPr dirty="0" sz="1600" spc="-254">
                <a:latin typeface="Arial"/>
                <a:cs typeface="Arial"/>
              </a:rPr>
              <a:t>orders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14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food?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 startAt="7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370">
                <a:latin typeface="Arial"/>
                <a:cs typeface="Arial"/>
              </a:rPr>
              <a:t>Why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275">
                <a:latin typeface="Arial"/>
                <a:cs typeface="Arial"/>
              </a:rPr>
              <a:t>Chloe </a:t>
            </a:r>
            <a:r>
              <a:rPr dirty="0" sz="1600" spc="-215">
                <a:latin typeface="Arial"/>
                <a:cs typeface="Arial"/>
              </a:rPr>
              <a:t>look </a:t>
            </a:r>
            <a:r>
              <a:rPr dirty="0" sz="1600" spc="-260">
                <a:latin typeface="Arial"/>
                <a:cs typeface="Arial"/>
              </a:rPr>
              <a:t>confused </a:t>
            </a:r>
            <a:r>
              <a:rPr dirty="0" sz="1600" spc="-300">
                <a:latin typeface="Arial"/>
                <a:cs typeface="Arial"/>
              </a:rPr>
              <a:t>when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75">
                <a:latin typeface="Arial"/>
                <a:cs typeface="Arial"/>
              </a:rPr>
              <a:t>walks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in?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150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16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Dialogue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1600" spc="-310">
                <a:latin typeface="Arial"/>
                <a:cs typeface="Arial"/>
              </a:rPr>
              <a:t>A: 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Mary,  how  have  </a:t>
            </a:r>
            <a:r>
              <a:rPr dirty="0" sz="1600" spc="-265">
                <a:latin typeface="Arial"/>
                <a:cs typeface="Arial"/>
              </a:rPr>
              <a:t>you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been?</a:t>
            </a:r>
            <a:endParaRPr sz="1600">
              <a:latin typeface="Arial"/>
              <a:cs typeface="Arial"/>
            </a:endParaRPr>
          </a:p>
          <a:p>
            <a:pPr marL="12700" marR="3017520">
              <a:lnSpc>
                <a:spcPts val="2100"/>
              </a:lnSpc>
              <a:spcBef>
                <a:spcPts val="9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65">
                <a:latin typeface="Arial"/>
                <a:cs typeface="Arial"/>
              </a:rPr>
              <a:t>Everything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70">
                <a:latin typeface="Arial"/>
                <a:cs typeface="Arial"/>
              </a:rPr>
              <a:t>good. </a:t>
            </a: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60">
                <a:latin typeface="Arial"/>
                <a:cs typeface="Arial"/>
              </a:rPr>
              <a:t>been, </a:t>
            </a:r>
            <a:r>
              <a:rPr dirty="0" sz="1600" spc="-365">
                <a:latin typeface="Arial"/>
                <a:cs typeface="Arial"/>
              </a:rPr>
              <a:t>James?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Perfect, </a:t>
            </a:r>
            <a:r>
              <a:rPr dirty="0" sz="1600" spc="-195">
                <a:latin typeface="Arial"/>
                <a:cs typeface="Arial"/>
              </a:rPr>
              <a:t>couldn't </a:t>
            </a:r>
            <a:r>
              <a:rPr dirty="0" sz="1600" spc="-275">
                <a:latin typeface="Arial"/>
                <a:cs typeface="Arial"/>
              </a:rPr>
              <a:t>be</a:t>
            </a:r>
            <a:r>
              <a:rPr dirty="0" sz="1600" spc="-120">
                <a:latin typeface="Arial"/>
                <a:cs typeface="Arial"/>
              </a:rPr>
              <a:t> </a:t>
            </a:r>
            <a:r>
              <a:rPr dirty="0" sz="1600" spc="-195">
                <a:latin typeface="Arial"/>
                <a:cs typeface="Arial"/>
              </a:rPr>
              <a:t>better.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2090"/>
              </a:lnSpc>
              <a:spcBef>
                <a:spcPts val="10"/>
              </a:spcBef>
            </a:pPr>
            <a:r>
              <a:rPr dirty="0" sz="1600" spc="-325">
                <a:latin typeface="Arial"/>
                <a:cs typeface="Arial"/>
              </a:rPr>
              <a:t>B: James,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29">
                <a:latin typeface="Arial"/>
                <a:cs typeface="Arial"/>
              </a:rPr>
              <a:t>thinking </a:t>
            </a:r>
            <a:r>
              <a:rPr dirty="0" sz="1600" spc="-190">
                <a:latin typeface="Arial"/>
                <a:cs typeface="Arial"/>
              </a:rPr>
              <a:t>that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50">
                <a:latin typeface="Arial"/>
                <a:cs typeface="Arial"/>
              </a:rPr>
              <a:t>might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35">
                <a:latin typeface="Arial"/>
                <a:cs typeface="Arial"/>
              </a:rPr>
              <a:t>dinner </a:t>
            </a:r>
            <a:r>
              <a:rPr dirty="0" sz="1600" spc="-204">
                <a:latin typeface="Arial"/>
                <a:cs typeface="Arial"/>
              </a:rPr>
              <a:t>tonight. </a:t>
            </a:r>
            <a:r>
              <a:rPr dirty="0" sz="1600" spc="-280">
                <a:latin typeface="Arial"/>
                <a:cs typeface="Arial"/>
              </a:rPr>
              <a:t>Would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25">
                <a:latin typeface="Arial"/>
                <a:cs typeface="Arial"/>
              </a:rPr>
              <a:t>rather </a:t>
            </a:r>
            <a:r>
              <a:rPr dirty="0" sz="1600" spc="-240">
                <a:latin typeface="Arial"/>
                <a:cs typeface="Arial"/>
              </a:rPr>
              <a:t>eat </a:t>
            </a:r>
            <a:r>
              <a:rPr dirty="0" sz="1600" spc="-200">
                <a:latin typeface="Arial"/>
                <a:cs typeface="Arial"/>
              </a:rPr>
              <a:t>Italian </a:t>
            </a:r>
            <a:r>
              <a:rPr dirty="0" sz="1600" spc="-220">
                <a:latin typeface="Arial"/>
                <a:cs typeface="Arial"/>
              </a:rPr>
              <a:t>food  </a:t>
            </a:r>
            <a:r>
              <a:rPr dirty="0" sz="1600" spc="-225">
                <a:latin typeface="Arial"/>
                <a:cs typeface="Arial"/>
              </a:rPr>
              <a:t>or </a:t>
            </a:r>
            <a:r>
              <a:rPr dirty="0" sz="1600" spc="-235">
                <a:latin typeface="Arial"/>
                <a:cs typeface="Arial"/>
              </a:rPr>
              <a:t>eat </a:t>
            </a:r>
            <a:r>
              <a:rPr dirty="0" sz="1600" spc="-245">
                <a:latin typeface="Arial"/>
                <a:cs typeface="Arial"/>
              </a:rPr>
              <a:t>Indian</a:t>
            </a:r>
            <a:r>
              <a:rPr dirty="0" sz="1600" spc="-265">
                <a:latin typeface="Arial"/>
                <a:cs typeface="Arial"/>
              </a:rPr>
              <a:t> food?</a:t>
            </a:r>
            <a:endParaRPr sz="1600">
              <a:latin typeface="Arial"/>
              <a:cs typeface="Arial"/>
            </a:endParaRPr>
          </a:p>
          <a:p>
            <a:pPr marL="12700" marR="165100">
              <a:lnSpc>
                <a:spcPts val="2100"/>
              </a:lnSpc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That’s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229">
                <a:latin typeface="Arial"/>
                <a:cs typeface="Arial"/>
              </a:rPr>
              <a:t>question.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200">
                <a:latin typeface="Arial"/>
                <a:cs typeface="Arial"/>
              </a:rPr>
              <a:t>Italian </a:t>
            </a:r>
            <a:r>
              <a:rPr dirty="0" sz="1600" spc="-220">
                <a:latin typeface="Arial"/>
                <a:cs typeface="Arial"/>
              </a:rPr>
              <a:t>food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145">
                <a:latin typeface="Arial"/>
                <a:cs typeface="Arial"/>
              </a:rPr>
              <a:t>I’d </a:t>
            </a:r>
            <a:r>
              <a:rPr dirty="0" sz="1600" spc="-225">
                <a:latin typeface="Arial"/>
                <a:cs typeface="Arial"/>
              </a:rPr>
              <a:t>rather </a:t>
            </a:r>
            <a:r>
              <a:rPr dirty="0" sz="1600" spc="-240">
                <a:latin typeface="Arial"/>
                <a:cs typeface="Arial"/>
              </a:rPr>
              <a:t>eat </a:t>
            </a:r>
            <a:r>
              <a:rPr dirty="0" sz="1600" spc="-245">
                <a:latin typeface="Arial"/>
                <a:cs typeface="Arial"/>
              </a:rPr>
              <a:t>Indian </a:t>
            </a:r>
            <a:r>
              <a:rPr dirty="0" sz="1600" spc="-220">
                <a:latin typeface="Arial"/>
                <a:cs typeface="Arial"/>
              </a:rPr>
              <a:t>food </a:t>
            </a:r>
            <a:r>
              <a:rPr dirty="0" sz="1600" spc="-240">
                <a:latin typeface="Arial"/>
                <a:cs typeface="Arial"/>
              </a:rPr>
              <a:t>than </a:t>
            </a:r>
            <a:r>
              <a:rPr dirty="0" sz="1600" spc="-200">
                <a:latin typeface="Arial"/>
                <a:cs typeface="Arial"/>
              </a:rPr>
              <a:t>Italian </a:t>
            </a:r>
            <a:r>
              <a:rPr dirty="0" sz="1600" spc="-215">
                <a:latin typeface="Arial"/>
                <a:cs typeface="Arial"/>
              </a:rPr>
              <a:t>food.  </a:t>
            </a:r>
            <a:r>
              <a:rPr dirty="0" sz="1600" spc="-325">
                <a:latin typeface="Arial"/>
                <a:cs typeface="Arial"/>
              </a:rPr>
              <a:t>B: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385">
                <a:latin typeface="Arial"/>
                <a:cs typeface="Arial"/>
              </a:rPr>
              <a:t>Why?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25">
                <a:latin typeface="Arial"/>
                <a:cs typeface="Arial"/>
              </a:rPr>
              <a:t>Well,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110">
                <a:latin typeface="Arial"/>
                <a:cs typeface="Arial"/>
              </a:rPr>
              <a:t>tell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75">
                <a:latin typeface="Arial"/>
                <a:cs typeface="Arial"/>
              </a:rPr>
              <a:t>truth.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5">
                <a:latin typeface="Arial"/>
                <a:cs typeface="Arial"/>
              </a:rPr>
              <a:t>know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10">
                <a:latin typeface="Arial"/>
                <a:cs typeface="Arial"/>
              </a:rPr>
              <a:t>love </a:t>
            </a:r>
            <a:r>
              <a:rPr dirty="0" sz="1600" spc="-245">
                <a:latin typeface="Arial"/>
                <a:cs typeface="Arial"/>
              </a:rPr>
              <a:t>Indian </a:t>
            </a:r>
            <a:r>
              <a:rPr dirty="0" sz="1600" spc="-220">
                <a:latin typeface="Arial"/>
                <a:cs typeface="Arial"/>
              </a:rPr>
              <a:t>food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225">
                <a:latin typeface="Arial"/>
                <a:cs typeface="Arial"/>
              </a:rPr>
              <a:t>rather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35">
                <a:latin typeface="Arial"/>
                <a:cs typeface="Arial"/>
              </a:rPr>
              <a:t>dinner </a:t>
            </a:r>
            <a:r>
              <a:rPr dirty="0" sz="1600" spc="-204">
                <a:latin typeface="Arial"/>
                <a:cs typeface="Arial"/>
              </a:rPr>
              <a:t>with</a:t>
            </a:r>
            <a:r>
              <a:rPr dirty="0" sz="1600" spc="-14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you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600" spc="-210">
                <a:latin typeface="Arial"/>
                <a:cs typeface="Arial"/>
              </a:rPr>
              <a:t>tonight </a:t>
            </a:r>
            <a:r>
              <a:rPr dirty="0" sz="1600" spc="-240">
                <a:latin typeface="Arial"/>
                <a:cs typeface="Arial"/>
              </a:rPr>
              <a:t>than </a:t>
            </a:r>
            <a:r>
              <a:rPr dirty="0" sz="1600" spc="-285">
                <a:latin typeface="Arial"/>
                <a:cs typeface="Arial"/>
              </a:rPr>
              <a:t>anyone </a:t>
            </a:r>
            <a:r>
              <a:rPr dirty="0" sz="1600" spc="-240">
                <a:latin typeface="Arial"/>
                <a:cs typeface="Arial"/>
              </a:rPr>
              <a:t>else. </a:t>
            </a:r>
            <a:r>
              <a:rPr dirty="0" sz="1600" spc="-380">
                <a:latin typeface="Arial"/>
                <a:cs typeface="Arial"/>
              </a:rPr>
              <a:t>So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35">
                <a:latin typeface="Arial"/>
                <a:cs typeface="Arial"/>
              </a:rPr>
              <a:t>would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05">
                <a:latin typeface="Arial"/>
                <a:cs typeface="Arial"/>
              </a:rPr>
              <a:t>an </a:t>
            </a:r>
            <a:r>
              <a:rPr dirty="0" sz="1600" spc="-245">
                <a:latin typeface="Arial"/>
                <a:cs typeface="Arial"/>
              </a:rPr>
              <a:t>Indian </a:t>
            </a:r>
            <a:r>
              <a:rPr dirty="0" sz="1600" spc="-240">
                <a:latin typeface="Arial"/>
                <a:cs typeface="Arial"/>
              </a:rPr>
              <a:t>restaurant </a:t>
            </a:r>
            <a:r>
              <a:rPr dirty="0" sz="1600" spc="-204">
                <a:latin typeface="Arial"/>
                <a:cs typeface="Arial"/>
              </a:rPr>
              <a:t>with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you.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39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76225"/>
            <a:ext cx="5958840" cy="1142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8900"/>
              </a:lnSpc>
              <a:spcBef>
                <a:spcPts val="10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45">
                <a:latin typeface="Arial"/>
                <a:cs typeface="Arial"/>
              </a:rPr>
              <a:t>Wow. </a:t>
            </a:r>
            <a:r>
              <a:rPr dirty="0" sz="1600" spc="-335">
                <a:latin typeface="Arial"/>
                <a:cs typeface="Arial"/>
              </a:rPr>
              <a:t>You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300">
                <a:latin typeface="Arial"/>
                <a:cs typeface="Arial"/>
              </a:rPr>
              <a:t>so </a:t>
            </a:r>
            <a:r>
              <a:rPr dirty="0" sz="1600" spc="-260">
                <a:latin typeface="Arial"/>
                <a:cs typeface="Arial"/>
              </a:rPr>
              <a:t>sweet.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04">
                <a:latin typeface="Arial"/>
                <a:cs typeface="Arial"/>
              </a:rPr>
              <a:t>think </a:t>
            </a:r>
            <a:r>
              <a:rPr dirty="0" sz="1600" spc="-215">
                <a:latin typeface="Arial"/>
                <a:cs typeface="Arial"/>
              </a:rPr>
              <a:t>we’d </a:t>
            </a:r>
            <a:r>
              <a:rPr dirty="0" sz="1600" spc="-195">
                <a:latin typeface="Arial"/>
                <a:cs typeface="Arial"/>
              </a:rPr>
              <a:t>better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35">
                <a:latin typeface="Arial"/>
                <a:cs typeface="Arial"/>
              </a:rPr>
              <a:t>dinner </a:t>
            </a:r>
            <a:r>
              <a:rPr dirty="0" sz="1600" spc="-240">
                <a:latin typeface="Arial"/>
                <a:cs typeface="Arial"/>
              </a:rPr>
              <a:t>reservation </a:t>
            </a:r>
            <a:r>
              <a:rPr dirty="0" sz="1600" spc="-270">
                <a:latin typeface="Arial"/>
                <a:cs typeface="Arial"/>
              </a:rPr>
              <a:t>now.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5">
                <a:latin typeface="Arial"/>
                <a:cs typeface="Arial"/>
              </a:rPr>
              <a:t>know </a:t>
            </a:r>
            <a:r>
              <a:rPr dirty="0" sz="1600" spc="-275">
                <a:latin typeface="Arial"/>
                <a:cs typeface="Arial"/>
              </a:rPr>
              <a:t>one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240">
                <a:latin typeface="Arial"/>
                <a:cs typeface="Arial"/>
              </a:rPr>
              <a:t>best </a:t>
            </a:r>
            <a:r>
              <a:rPr dirty="0" sz="1600" spc="-245">
                <a:latin typeface="Arial"/>
                <a:cs typeface="Arial"/>
              </a:rPr>
              <a:t>Indian </a:t>
            </a:r>
            <a:r>
              <a:rPr dirty="0" sz="1600" spc="-250">
                <a:latin typeface="Arial"/>
                <a:cs typeface="Arial"/>
              </a:rPr>
              <a:t>restaurants </a:t>
            </a:r>
            <a:r>
              <a:rPr dirty="0" sz="1600" spc="-260">
                <a:latin typeface="Arial"/>
                <a:cs typeface="Arial"/>
              </a:rPr>
              <a:t>which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00">
                <a:latin typeface="Arial"/>
                <a:cs typeface="Arial"/>
              </a:rPr>
              <a:t>not </a:t>
            </a:r>
            <a:r>
              <a:rPr dirty="0" sz="1600" spc="-215">
                <a:latin typeface="Arial"/>
                <a:cs typeface="Arial"/>
              </a:rPr>
              <a:t>far </a:t>
            </a:r>
            <a:r>
              <a:rPr dirty="0" sz="1600" spc="-235">
                <a:latin typeface="Arial"/>
                <a:cs typeface="Arial"/>
              </a:rPr>
              <a:t>from</a:t>
            </a:r>
            <a:r>
              <a:rPr dirty="0" sz="1600" spc="-120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here.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Great!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18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Activity</a:t>
            </a:r>
            <a:r>
              <a:rPr dirty="0" sz="1800" spc="-285" b="1">
                <a:solidFill>
                  <a:srgbClr val="2E5395"/>
                </a:solidFill>
                <a:latin typeface="Arial"/>
                <a:cs typeface="Arial"/>
              </a:rPr>
              <a:t>: </a:t>
            </a:r>
            <a:r>
              <a:rPr dirty="0" sz="1800" spc="-375" b="1">
                <a:latin typeface="Arial"/>
                <a:cs typeface="Arial"/>
              </a:rPr>
              <a:t>Food </a:t>
            </a:r>
            <a:r>
              <a:rPr dirty="0" sz="1800" spc="-295" b="1">
                <a:latin typeface="Arial"/>
                <a:cs typeface="Arial"/>
              </a:rPr>
              <a:t>dictionary </a:t>
            </a:r>
            <a:r>
              <a:rPr dirty="0" sz="1800" spc="-270" b="1">
                <a:latin typeface="Arial"/>
                <a:cs typeface="Arial"/>
              </a:rPr>
              <a:t>puzzle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61072" y="1896808"/>
            <a:ext cx="5704205" cy="7012305"/>
            <a:chOff x="961072" y="1896808"/>
            <a:chExt cx="5704205" cy="7012305"/>
          </a:xfrm>
        </p:grpSpPr>
        <p:sp>
          <p:nvSpPr>
            <p:cNvPr id="4" name="object 4"/>
            <p:cNvSpPr/>
            <p:nvPr/>
          </p:nvSpPr>
          <p:spPr>
            <a:xfrm>
              <a:off x="992893" y="1919114"/>
              <a:ext cx="5672059" cy="698977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975360" y="1911095"/>
              <a:ext cx="1400175" cy="266700"/>
            </a:xfrm>
            <a:custGeom>
              <a:avLst/>
              <a:gdLst/>
              <a:ahLst/>
              <a:cxnLst/>
              <a:rect l="l" t="t" r="r" b="b"/>
              <a:pathLst>
                <a:path w="1400175" h="266700">
                  <a:moveTo>
                    <a:pt x="0" y="44450"/>
                  </a:moveTo>
                  <a:lnTo>
                    <a:pt x="3493" y="27110"/>
                  </a:lnTo>
                  <a:lnTo>
                    <a:pt x="13019" y="12985"/>
                  </a:lnTo>
                  <a:lnTo>
                    <a:pt x="27148" y="3480"/>
                  </a:lnTo>
                  <a:lnTo>
                    <a:pt x="44450" y="0"/>
                  </a:lnTo>
                  <a:lnTo>
                    <a:pt x="1355725" y="0"/>
                  </a:lnTo>
                  <a:lnTo>
                    <a:pt x="1373010" y="3480"/>
                  </a:lnTo>
                  <a:lnTo>
                    <a:pt x="1387141" y="12985"/>
                  </a:lnTo>
                  <a:lnTo>
                    <a:pt x="1396676" y="27110"/>
                  </a:lnTo>
                  <a:lnTo>
                    <a:pt x="1400175" y="44450"/>
                  </a:lnTo>
                  <a:lnTo>
                    <a:pt x="1400175" y="222250"/>
                  </a:lnTo>
                  <a:lnTo>
                    <a:pt x="1396676" y="239535"/>
                  </a:lnTo>
                  <a:lnTo>
                    <a:pt x="1387141" y="253666"/>
                  </a:lnTo>
                  <a:lnTo>
                    <a:pt x="1373010" y="263201"/>
                  </a:lnTo>
                  <a:lnTo>
                    <a:pt x="1355725" y="266700"/>
                  </a:lnTo>
                  <a:lnTo>
                    <a:pt x="44450" y="266700"/>
                  </a:lnTo>
                  <a:lnTo>
                    <a:pt x="27148" y="263201"/>
                  </a:lnTo>
                  <a:lnTo>
                    <a:pt x="13019" y="253666"/>
                  </a:lnTo>
                  <a:lnTo>
                    <a:pt x="3493" y="239535"/>
                  </a:lnTo>
                  <a:lnTo>
                    <a:pt x="0" y="222250"/>
                  </a:lnTo>
                  <a:lnTo>
                    <a:pt x="0" y="44450"/>
                  </a:lnTo>
                  <a:close/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40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3884803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1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9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37230" y="4316348"/>
            <a:ext cx="2471420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2125"/>
              <a:t>TRAVEL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23504"/>
            <a:ext cx="6137275" cy="7907020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ctr" marL="5080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   </a:t>
            </a:r>
            <a:r>
              <a:rPr dirty="0" u="sng" sz="2000" spc="-3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9: </a:t>
            </a:r>
            <a:r>
              <a:rPr dirty="0" u="sng" sz="20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5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TRAVEL</a:t>
            </a:r>
            <a:endParaRPr sz="20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465"/>
              </a:spcBef>
              <a:buAutoNum type="arabicPeriod"/>
              <a:tabLst>
                <a:tab pos="469900" algn="l"/>
              </a:tabLst>
            </a:pP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26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9: </a:t>
            </a:r>
            <a:r>
              <a:rPr dirty="0" u="sng" sz="1800" spc="-3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Vacation </a:t>
            </a:r>
            <a:r>
              <a:rPr dirty="0" u="sng" sz="1800" spc="-2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trip </a:t>
            </a:r>
            <a:r>
              <a:rPr dirty="0" u="sng" sz="1800" spc="-2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 </a:t>
            </a:r>
            <a:r>
              <a:rPr dirty="0" u="sng" sz="1800" spc="-3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Chanthaburi</a:t>
            </a:r>
            <a:r>
              <a:rPr dirty="0" u="sng" sz="1800" spc="-3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province</a:t>
            </a:r>
            <a:endParaRPr sz="1800">
              <a:latin typeface="Arial"/>
              <a:cs typeface="Arial"/>
            </a:endParaRPr>
          </a:p>
          <a:p>
            <a:pPr marL="12700" marR="3317240" indent="456565">
              <a:lnSpc>
                <a:spcPct val="118000"/>
              </a:lnSpc>
              <a:spcBef>
                <a:spcPts val="45"/>
              </a:spcBef>
            </a:pPr>
            <a:r>
              <a:rPr dirty="0" sz="1600" spc="-290">
                <a:latin typeface="Arial"/>
                <a:cs typeface="Arial"/>
              </a:rPr>
              <a:t>Everyone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50" b="1">
                <a:solidFill>
                  <a:srgbClr val="FF0000"/>
                </a:solidFill>
                <a:latin typeface="Arial"/>
                <a:cs typeface="Arial"/>
              </a:rPr>
              <a:t>excited</a:t>
            </a:r>
            <a:r>
              <a:rPr dirty="0" sz="1600" spc="-250">
                <a:latin typeface="Arial"/>
                <a:cs typeface="Arial"/>
              </a:rPr>
              <a:t>, </a:t>
            </a:r>
            <a:r>
              <a:rPr dirty="0" sz="1600" spc="-265">
                <a:latin typeface="Arial"/>
                <a:cs typeface="Arial"/>
              </a:rPr>
              <a:t>on Friday </a:t>
            </a:r>
            <a:r>
              <a:rPr dirty="0" sz="1600" spc="-320">
                <a:latin typeface="Arial"/>
                <a:cs typeface="Arial"/>
              </a:rPr>
              <a:t>we  </a:t>
            </a:r>
            <a:r>
              <a:rPr dirty="0" sz="1600" spc="-285">
                <a:latin typeface="Arial"/>
                <a:cs typeface="Arial"/>
              </a:rPr>
              <a:t>were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vacation </a:t>
            </a:r>
            <a:r>
              <a:rPr dirty="0" sz="1600" spc="-210" b="1">
                <a:solidFill>
                  <a:srgbClr val="FF0000"/>
                </a:solidFill>
                <a:latin typeface="Arial"/>
                <a:cs typeface="Arial"/>
              </a:rPr>
              <a:t>trip </a:t>
            </a:r>
            <a:r>
              <a:rPr dirty="0" sz="1600" spc="-204">
                <a:latin typeface="Arial"/>
                <a:cs typeface="Arial"/>
              </a:rPr>
              <a:t>with  </a:t>
            </a:r>
            <a:r>
              <a:rPr dirty="0" sz="1600" spc="-265">
                <a:latin typeface="Arial"/>
                <a:cs typeface="Arial"/>
              </a:rPr>
              <a:t>everyone </a:t>
            </a:r>
            <a:r>
              <a:rPr dirty="0" sz="1600" spc="-330" b="1">
                <a:solidFill>
                  <a:srgbClr val="FF0000"/>
                </a:solidFill>
                <a:latin typeface="Arial"/>
                <a:cs typeface="Arial"/>
              </a:rPr>
              <a:t>working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labor </a:t>
            </a:r>
            <a:r>
              <a:rPr dirty="0" sz="1600" spc="-200">
                <a:latin typeface="Arial"/>
                <a:cs typeface="Arial"/>
              </a:rPr>
              <a:t>office in  </a:t>
            </a:r>
            <a:r>
              <a:rPr dirty="0" sz="1600" spc="-245">
                <a:latin typeface="Arial"/>
                <a:cs typeface="Arial"/>
              </a:rPr>
              <a:t>Phitsanulok.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165">
                <a:latin typeface="Arial"/>
                <a:cs typeface="Arial"/>
              </a:rPr>
              <a:t>to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cities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335" b="1">
                <a:solidFill>
                  <a:srgbClr val="FF0000"/>
                </a:solidFill>
                <a:latin typeface="Arial"/>
                <a:cs typeface="Arial"/>
              </a:rPr>
              <a:t>East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54">
                <a:latin typeface="Arial"/>
                <a:cs typeface="Arial"/>
              </a:rPr>
              <a:t>Thailand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325">
                <a:latin typeface="Arial"/>
                <a:cs typeface="Arial"/>
              </a:rPr>
              <a:t>Rayong, </a:t>
            </a:r>
            <a:r>
              <a:rPr dirty="0" sz="1600" spc="-270">
                <a:latin typeface="Arial"/>
                <a:cs typeface="Arial"/>
              </a:rPr>
              <a:t>Chonburi </a:t>
            </a:r>
            <a:r>
              <a:rPr dirty="0" sz="1600" spc="-290">
                <a:latin typeface="Arial"/>
                <a:cs typeface="Arial"/>
              </a:rPr>
              <a:t>and  </a:t>
            </a:r>
            <a:r>
              <a:rPr dirty="0" sz="1600" spc="-270">
                <a:latin typeface="Arial"/>
                <a:cs typeface="Arial"/>
              </a:rPr>
              <a:t>Pattaya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but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had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never been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60">
                <a:latin typeface="Arial"/>
                <a:cs typeface="Arial"/>
              </a:rPr>
              <a:t>Chanthaburi, 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heard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240">
                <a:latin typeface="Arial"/>
                <a:cs typeface="Arial"/>
              </a:rPr>
              <a:t>about </a:t>
            </a:r>
            <a:r>
              <a:rPr dirty="0" sz="1600" spc="-265">
                <a:latin typeface="Arial"/>
                <a:cs typeface="Arial"/>
              </a:rPr>
              <a:t>Chanthaburi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45">
                <a:latin typeface="Arial"/>
                <a:cs typeface="Arial"/>
              </a:rPr>
              <a:t>was 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275">
                <a:latin typeface="Arial"/>
                <a:cs typeface="Arial"/>
              </a:rPr>
              <a:t>happy </a:t>
            </a:r>
            <a:r>
              <a:rPr dirty="0" sz="1600" spc="-185">
                <a:latin typeface="Arial"/>
                <a:cs typeface="Arial"/>
              </a:rPr>
              <a:t>that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80">
                <a:latin typeface="Arial"/>
                <a:cs typeface="Arial"/>
              </a:rPr>
              <a:t>were </a:t>
            </a:r>
            <a:r>
              <a:rPr dirty="0" sz="1600" spc="-290">
                <a:latin typeface="Arial"/>
                <a:cs typeface="Arial"/>
              </a:rPr>
              <a:t>going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there.</a:t>
            </a:r>
            <a:endParaRPr sz="1600">
              <a:latin typeface="Arial"/>
              <a:cs typeface="Arial"/>
            </a:endParaRPr>
          </a:p>
          <a:p>
            <a:pPr marL="12700" marR="124460" indent="456565">
              <a:lnSpc>
                <a:spcPct val="118100"/>
              </a:lnSpc>
              <a:spcBef>
                <a:spcPts val="780"/>
              </a:spcBef>
            </a:pPr>
            <a:r>
              <a:rPr dirty="0" sz="1600" spc="-390">
                <a:latin typeface="Arial"/>
                <a:cs typeface="Arial"/>
              </a:rPr>
              <a:t>As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early </a:t>
            </a:r>
            <a:r>
              <a:rPr dirty="0" sz="1600" spc="-350">
                <a:latin typeface="Arial"/>
                <a:cs typeface="Arial"/>
              </a:rPr>
              <a:t>as </a:t>
            </a:r>
            <a:r>
              <a:rPr dirty="0" sz="1600" spc="-285">
                <a:latin typeface="Arial"/>
                <a:cs typeface="Arial"/>
              </a:rPr>
              <a:t>5.30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morning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285">
                <a:latin typeface="Arial"/>
                <a:cs typeface="Arial"/>
              </a:rPr>
              <a:t>were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90">
                <a:latin typeface="Arial"/>
                <a:cs typeface="Arial"/>
              </a:rPr>
              <a:t>bus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ready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80">
                <a:latin typeface="Arial"/>
                <a:cs typeface="Arial"/>
              </a:rPr>
              <a:t>go.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breakfast 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90">
                <a:latin typeface="Arial"/>
                <a:cs typeface="Arial"/>
              </a:rPr>
              <a:t>bus and </a:t>
            </a:r>
            <a:r>
              <a:rPr dirty="0" sz="1600" spc="-260">
                <a:latin typeface="Arial"/>
                <a:cs typeface="Arial"/>
              </a:rPr>
              <a:t>by </a:t>
            </a:r>
            <a:r>
              <a:rPr dirty="0" sz="1600" spc="-285">
                <a:latin typeface="Arial"/>
                <a:cs typeface="Arial"/>
              </a:rPr>
              <a:t>6.00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130">
                <a:latin typeface="Arial"/>
                <a:cs typeface="Arial"/>
              </a:rPr>
              <a:t>left </a:t>
            </a:r>
            <a:r>
              <a:rPr dirty="0" sz="1600" spc="-245">
                <a:latin typeface="Arial"/>
                <a:cs typeface="Arial"/>
              </a:rPr>
              <a:t>Phitsanulok. </a:t>
            </a: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240">
                <a:latin typeface="Arial"/>
                <a:cs typeface="Arial"/>
              </a:rPr>
              <a:t>long </a:t>
            </a:r>
            <a:r>
              <a:rPr dirty="0" sz="1600" spc="-160">
                <a:latin typeface="Arial"/>
                <a:cs typeface="Arial"/>
              </a:rPr>
              <a:t>trip to </a:t>
            </a:r>
            <a:r>
              <a:rPr dirty="0" sz="1600" spc="-265">
                <a:latin typeface="Arial"/>
                <a:cs typeface="Arial"/>
              </a:rPr>
              <a:t>Chanthaburi </a:t>
            </a:r>
            <a:r>
              <a:rPr dirty="0" sz="1600" spc="-260">
                <a:latin typeface="Arial"/>
                <a:cs typeface="Arial"/>
              </a:rPr>
              <a:t>by </a:t>
            </a:r>
            <a:r>
              <a:rPr dirty="0" sz="1600" spc="-310">
                <a:latin typeface="Arial"/>
                <a:cs typeface="Arial"/>
              </a:rPr>
              <a:t>10.00am 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285">
                <a:latin typeface="Arial"/>
                <a:cs typeface="Arial"/>
              </a:rPr>
              <a:t>were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335">
                <a:latin typeface="Arial"/>
                <a:cs typeface="Arial"/>
              </a:rPr>
              <a:t>Bangkok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continued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0">
                <a:latin typeface="Arial"/>
                <a:cs typeface="Arial"/>
              </a:rPr>
              <a:t>Chonburi </a:t>
            </a:r>
            <a:r>
              <a:rPr dirty="0" sz="1600" spc="-285">
                <a:latin typeface="Arial"/>
                <a:cs typeface="Arial"/>
              </a:rPr>
              <a:t>and </a:t>
            </a:r>
            <a:r>
              <a:rPr dirty="0" sz="1600" spc="-260">
                <a:latin typeface="Arial"/>
                <a:cs typeface="Arial"/>
              </a:rPr>
              <a:t>by </a:t>
            </a:r>
            <a:r>
              <a:rPr dirty="0" sz="1600" spc="-225">
                <a:latin typeface="Arial"/>
                <a:cs typeface="Arial"/>
              </a:rPr>
              <a:t>lunch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80">
                <a:latin typeface="Arial"/>
                <a:cs typeface="Arial"/>
              </a:rPr>
              <a:t>were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325">
                <a:latin typeface="Arial"/>
                <a:cs typeface="Arial"/>
              </a:rPr>
              <a:t>Rayong, we </a:t>
            </a:r>
            <a:r>
              <a:rPr dirty="0" sz="1600" spc="-285">
                <a:latin typeface="Arial"/>
                <a:cs typeface="Arial"/>
              </a:rPr>
              <a:t>hand 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lunch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325">
                <a:latin typeface="Arial"/>
                <a:cs typeface="Arial"/>
              </a:rPr>
              <a:t>Rayong.</a:t>
            </a:r>
            <a:endParaRPr sz="1600">
              <a:latin typeface="Arial"/>
              <a:cs typeface="Arial"/>
            </a:endParaRPr>
          </a:p>
          <a:p>
            <a:pPr marL="12700" marR="116839" indent="456565">
              <a:lnSpc>
                <a:spcPct val="117900"/>
              </a:lnSpc>
              <a:spcBef>
                <a:spcPts val="790"/>
              </a:spcBef>
            </a:pP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29">
                <a:latin typeface="Arial"/>
                <a:cs typeface="Arial"/>
              </a:rPr>
              <a:t>afternoon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already </a:t>
            </a:r>
            <a:r>
              <a:rPr dirty="0" sz="1600" spc="-295">
                <a:latin typeface="Arial"/>
                <a:cs typeface="Arial"/>
              </a:rPr>
              <a:t>when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40">
                <a:latin typeface="Arial"/>
                <a:cs typeface="Arial"/>
              </a:rPr>
              <a:t>got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60">
                <a:latin typeface="Arial"/>
                <a:cs typeface="Arial"/>
              </a:rPr>
              <a:t>Chanthaburi,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50">
                <a:latin typeface="Arial"/>
                <a:cs typeface="Arial"/>
              </a:rPr>
              <a:t>very </a:t>
            </a:r>
            <a:r>
              <a:rPr dirty="0" sz="1600" spc="-200">
                <a:latin typeface="Arial"/>
                <a:cs typeface="Arial"/>
              </a:rPr>
              <a:t>beautiful </a:t>
            </a:r>
            <a:r>
              <a:rPr dirty="0" sz="1600" spc="-260">
                <a:latin typeface="Arial"/>
                <a:cs typeface="Arial"/>
              </a:rPr>
              <a:t>watching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330" b="1">
                <a:solidFill>
                  <a:srgbClr val="FF0000"/>
                </a:solidFill>
                <a:latin typeface="Arial"/>
                <a:cs typeface="Arial"/>
              </a:rPr>
              <a:t>sea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Neon </a:t>
            </a:r>
            <a:r>
              <a:rPr dirty="0" sz="1600" spc="-325">
                <a:latin typeface="Arial"/>
                <a:cs typeface="Arial"/>
              </a:rPr>
              <a:t>Nangphaya </a:t>
            </a:r>
            <a:r>
              <a:rPr dirty="0" sz="1600" spc="-315" b="1">
                <a:solidFill>
                  <a:srgbClr val="FF0000"/>
                </a:solidFill>
                <a:latin typeface="Arial"/>
                <a:cs typeface="Arial"/>
              </a:rPr>
              <a:t>view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point </a:t>
            </a:r>
            <a:r>
              <a:rPr dirty="0" sz="1600" spc="-280">
                <a:latin typeface="Arial"/>
                <a:cs typeface="Arial"/>
              </a:rPr>
              <a:t>where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250">
                <a:latin typeface="Arial"/>
                <a:cs typeface="Arial"/>
              </a:rPr>
              <a:t>stopped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0">
                <a:latin typeface="Arial"/>
                <a:cs typeface="Arial"/>
              </a:rPr>
              <a:t>take </a:t>
            </a:r>
            <a:r>
              <a:rPr dirty="0" sz="1600" spc="-235">
                <a:latin typeface="Arial"/>
                <a:cs typeface="Arial"/>
              </a:rPr>
              <a:t>photos.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spent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night </a:t>
            </a:r>
            <a:r>
              <a:rPr dirty="0" sz="1600" spc="-204">
                <a:latin typeface="Arial"/>
                <a:cs typeface="Arial"/>
              </a:rPr>
              <a:t>at  </a:t>
            </a:r>
            <a:r>
              <a:rPr dirty="0" sz="1600" spc="-355">
                <a:latin typeface="Arial"/>
                <a:cs typeface="Arial"/>
              </a:rPr>
              <a:t>Baan </a:t>
            </a:r>
            <a:r>
              <a:rPr dirty="0" sz="1600" spc="-305">
                <a:latin typeface="Arial"/>
                <a:cs typeface="Arial"/>
              </a:rPr>
              <a:t>Nokook </a:t>
            </a:r>
            <a:r>
              <a:rPr dirty="0" sz="1600" spc="-270">
                <a:latin typeface="Arial"/>
                <a:cs typeface="Arial"/>
              </a:rPr>
              <a:t>Resort,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355">
                <a:latin typeface="Arial"/>
                <a:cs typeface="Arial"/>
              </a:rPr>
              <a:t>was </a:t>
            </a:r>
            <a:r>
              <a:rPr dirty="0" sz="1600" spc="-260">
                <a:latin typeface="Arial"/>
                <a:cs typeface="Arial"/>
              </a:rPr>
              <a:t>here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met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rest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labor </a:t>
            </a:r>
            <a:r>
              <a:rPr dirty="0" sz="1600" spc="-220">
                <a:latin typeface="Arial"/>
                <a:cs typeface="Arial"/>
              </a:rPr>
              <a:t>officers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95">
                <a:latin typeface="Arial"/>
                <a:cs typeface="Arial"/>
              </a:rPr>
              <a:t>different  </a:t>
            </a:r>
            <a:r>
              <a:rPr dirty="0" sz="1600" spc="-245">
                <a:latin typeface="Arial"/>
                <a:cs typeface="Arial"/>
              </a:rPr>
              <a:t>provinces,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0">
                <a:latin typeface="Arial"/>
                <a:cs typeface="Arial"/>
              </a:rPr>
              <a:t>big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retirement </a:t>
            </a:r>
            <a:r>
              <a:rPr dirty="0" sz="1600" spc="-235">
                <a:latin typeface="Arial"/>
                <a:cs typeface="Arial"/>
              </a:rPr>
              <a:t>dinner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20">
                <a:latin typeface="Arial"/>
                <a:cs typeface="Arial"/>
              </a:rPr>
              <a:t>officers </a:t>
            </a:r>
            <a:r>
              <a:rPr dirty="0" sz="1600" spc="-290">
                <a:latin typeface="Arial"/>
                <a:cs typeface="Arial"/>
              </a:rPr>
              <a:t>who </a:t>
            </a:r>
            <a:r>
              <a:rPr dirty="0" sz="1600" spc="-200">
                <a:latin typeface="Arial"/>
                <a:cs typeface="Arial"/>
              </a:rPr>
              <a:t>retired </a:t>
            </a:r>
            <a:r>
              <a:rPr dirty="0" sz="1600" spc="-185">
                <a:latin typeface="Arial"/>
                <a:cs typeface="Arial"/>
              </a:rPr>
              <a:t>that</a:t>
            </a:r>
            <a:r>
              <a:rPr dirty="0" sz="1600" spc="-13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year.</a:t>
            </a:r>
            <a:endParaRPr sz="16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1125"/>
              </a:spcBef>
            </a:pPr>
            <a:r>
              <a:rPr dirty="0" sz="1600" spc="-370">
                <a:latin typeface="Arial"/>
                <a:cs typeface="Arial"/>
              </a:rPr>
              <a:t>On </a:t>
            </a:r>
            <a:r>
              <a:rPr dirty="0" sz="1600" spc="-240">
                <a:latin typeface="Arial"/>
                <a:cs typeface="Arial"/>
              </a:rPr>
              <a:t>our </a:t>
            </a:r>
            <a:r>
              <a:rPr dirty="0" sz="1600" spc="-320">
                <a:latin typeface="Arial"/>
                <a:cs typeface="Arial"/>
              </a:rPr>
              <a:t>way </a:t>
            </a:r>
            <a:r>
              <a:rPr dirty="0" sz="1600" spc="-290">
                <a:latin typeface="Arial"/>
                <a:cs typeface="Arial"/>
              </a:rPr>
              <a:t>back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45">
                <a:latin typeface="Arial"/>
                <a:cs typeface="Arial"/>
              </a:rPr>
              <a:t>Phitsanulok,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50">
                <a:latin typeface="Arial"/>
                <a:cs typeface="Arial"/>
              </a:rPr>
              <a:t>stopped </a:t>
            </a:r>
            <a:r>
              <a:rPr dirty="0" sz="1600" spc="-260">
                <a:latin typeface="Arial"/>
                <a:cs typeface="Arial"/>
              </a:rPr>
              <a:t>by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beach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50">
                <a:latin typeface="Arial"/>
                <a:cs typeface="Arial"/>
              </a:rPr>
              <a:t>also </a:t>
            </a:r>
            <a:r>
              <a:rPr dirty="0" sz="1600" spc="-265">
                <a:latin typeface="Arial"/>
                <a:cs typeface="Arial"/>
              </a:rPr>
              <a:t>watched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eagles</a:t>
            </a:r>
            <a:r>
              <a:rPr dirty="0" sz="1600" spc="-290">
                <a:latin typeface="Arial"/>
                <a:cs typeface="Arial"/>
              </a:rPr>
              <a:t>. </a:t>
            </a:r>
            <a:r>
              <a:rPr dirty="0" sz="1600" spc="-140">
                <a:latin typeface="Arial"/>
                <a:cs typeface="Arial"/>
              </a:rPr>
              <a:t>It </a:t>
            </a:r>
            <a:r>
              <a:rPr dirty="0" sz="1600" spc="-350">
                <a:latin typeface="Arial"/>
                <a:cs typeface="Arial"/>
              </a:rPr>
              <a:t>was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a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fun </a:t>
            </a:r>
            <a:r>
              <a:rPr dirty="0" sz="1600" spc="-245">
                <a:latin typeface="Arial"/>
                <a:cs typeface="Arial"/>
              </a:rPr>
              <a:t>vacation </a:t>
            </a:r>
            <a:r>
              <a:rPr dirty="0" sz="1600" spc="-160">
                <a:latin typeface="Arial"/>
                <a:cs typeface="Arial"/>
              </a:rPr>
              <a:t>trip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65">
                <a:latin typeface="Arial"/>
                <a:cs typeface="Arial"/>
              </a:rPr>
              <a:t>everyone </a:t>
            </a:r>
            <a:r>
              <a:rPr dirty="0" sz="1600" spc="-350">
                <a:latin typeface="Arial"/>
                <a:cs typeface="Arial"/>
              </a:rPr>
              <a:t>was</a:t>
            </a:r>
            <a:r>
              <a:rPr dirty="0" sz="1600" spc="-31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happy.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lesson </a:t>
            </a:r>
            <a:r>
              <a:rPr dirty="0" sz="1600" spc="-315">
                <a:latin typeface="Arial"/>
                <a:cs typeface="Arial"/>
              </a:rPr>
              <a:t>9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65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</a:t>
            </a:r>
            <a:r>
              <a:rPr dirty="0" sz="1600" spc="-24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in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“Vacation </a:t>
            </a:r>
            <a:r>
              <a:rPr dirty="0" sz="1600" spc="-235">
                <a:latin typeface="Arial"/>
                <a:cs typeface="Arial"/>
              </a:rPr>
              <a:t>Trip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65">
                <a:latin typeface="Arial"/>
                <a:cs typeface="Arial"/>
              </a:rPr>
              <a:t>Chanthaburi </a:t>
            </a:r>
            <a:r>
              <a:rPr dirty="0" sz="1600" spc="-210">
                <a:latin typeface="Arial"/>
                <a:cs typeface="Arial"/>
              </a:rPr>
              <a:t>province”</a:t>
            </a:r>
            <a:r>
              <a:rPr dirty="0" sz="1600" spc="-325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50377" y="1648079"/>
            <a:ext cx="2761488" cy="21151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42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598424"/>
            <a:ext cx="98234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35" b="1">
                <a:solidFill>
                  <a:srgbClr val="2E5395"/>
                </a:solidFill>
                <a:latin typeface="Arial"/>
                <a:cs typeface="Arial"/>
              </a:rPr>
              <a:t>3.</a:t>
            </a:r>
            <a:r>
              <a:rPr dirty="0" sz="1600" spc="-229" b="1">
                <a:solidFill>
                  <a:srgbClr val="2E5395"/>
                </a:solidFill>
                <a:latin typeface="Arial"/>
                <a:cs typeface="Arial"/>
              </a:rPr>
              <a:t> </a:t>
            </a: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704" y="906780"/>
          <a:ext cx="6176645" cy="1914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4290"/>
                <a:gridCol w="1493520"/>
                <a:gridCol w="1998344"/>
                <a:gridCol w="1369695"/>
              </a:tblGrid>
              <a:tr h="273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71272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60">
                          <a:latin typeface="Arial"/>
                          <a:cs typeface="Arial"/>
                        </a:rPr>
                        <a:t>Excited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70">
                          <a:latin typeface="Arial"/>
                          <a:cs typeface="Arial"/>
                        </a:rPr>
                        <a:t>Early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290">
                          <a:latin typeface="Arial"/>
                          <a:cs typeface="Arial"/>
                        </a:rPr>
                        <a:t>Watching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dirty="0" sz="1600" spc="-330">
                          <a:latin typeface="Arial"/>
                          <a:cs typeface="Arial"/>
                        </a:rPr>
                        <a:t>Beach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65">
                          <a:latin typeface="Arial"/>
                          <a:cs typeface="Arial"/>
                        </a:rPr>
                        <a:t>Vacation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45">
                          <a:latin typeface="Arial"/>
                          <a:cs typeface="Arial"/>
                        </a:rPr>
                        <a:t>Ready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80">
                          <a:latin typeface="Arial"/>
                          <a:cs typeface="Arial"/>
                        </a:rPr>
                        <a:t>Sea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25">
                          <a:latin typeface="Arial"/>
                          <a:cs typeface="Arial"/>
                        </a:rPr>
                        <a:t>Eagles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40">
                          <a:latin typeface="Arial"/>
                          <a:cs typeface="Arial"/>
                        </a:rPr>
                        <a:t>Trip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99109">
                        <a:lnSpc>
                          <a:spcPts val="1490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B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eakfast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05">
                          <a:latin typeface="Arial"/>
                          <a:cs typeface="Arial"/>
                        </a:rPr>
                        <a:t>View </a:t>
                      </a:r>
                      <a:r>
                        <a:rPr dirty="0" sz="1600" spc="-2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195">
                          <a:latin typeface="Arial"/>
                          <a:cs typeface="Arial"/>
                        </a:rPr>
                        <a:t>point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20">
                          <a:latin typeface="Arial"/>
                          <a:cs typeface="Arial"/>
                        </a:rPr>
                        <a:t>Fun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5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00">
                          <a:latin typeface="Arial"/>
                          <a:cs typeface="Arial"/>
                        </a:rPr>
                        <a:t>Working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1009">
                        <a:lnSpc>
                          <a:spcPts val="1490"/>
                        </a:lnSpc>
                      </a:pPr>
                      <a:r>
                        <a:rPr dirty="0" sz="1400">
                          <a:latin typeface="Arial"/>
                          <a:cs typeface="Arial"/>
                        </a:rPr>
                        <a:t>C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o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t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400" spc="-10">
                          <a:latin typeface="Arial"/>
                          <a:cs typeface="Arial"/>
                        </a:rPr>
                        <a:t>u</a:t>
                      </a:r>
                      <a:r>
                        <a:rPr dirty="0" sz="1400">
                          <a:latin typeface="Arial"/>
                          <a:cs typeface="Arial"/>
                        </a:rPr>
                        <a:t>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0">
                          <a:latin typeface="Arial"/>
                          <a:cs typeface="Arial"/>
                        </a:rPr>
                        <a:t>Spent </a:t>
                      </a:r>
                      <a:r>
                        <a:rPr dirty="0" sz="1600" spc="-21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600" spc="-8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25">
                          <a:latin typeface="Arial"/>
                          <a:cs typeface="Arial"/>
                        </a:rPr>
                        <a:t>night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54">
                          <a:latin typeface="Arial"/>
                          <a:cs typeface="Arial"/>
                        </a:rPr>
                        <a:t>Retirement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10">
                          <a:latin typeface="Arial"/>
                          <a:cs typeface="Arial"/>
                        </a:rPr>
                        <a:t>cities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85">
                          <a:latin typeface="Arial"/>
                          <a:cs typeface="Arial"/>
                        </a:rPr>
                        <a:t>Lunch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75">
                          <a:latin typeface="Arial"/>
                          <a:cs typeface="Arial"/>
                        </a:rPr>
                        <a:t>Met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20">
                          <a:latin typeface="Arial"/>
                          <a:cs typeface="Arial"/>
                        </a:rPr>
                        <a:t>Beautiful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2796"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20">
                          <a:latin typeface="Arial"/>
                          <a:cs typeface="Arial"/>
                        </a:rPr>
                        <a:t>East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45">
                          <a:latin typeface="Arial"/>
                          <a:cs typeface="Arial"/>
                        </a:rPr>
                        <a:t>already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225">
                          <a:latin typeface="Arial"/>
                          <a:cs typeface="Arial"/>
                        </a:rPr>
                        <a:t>rest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10"/>
                        </a:lnSpc>
                      </a:pPr>
                      <a:r>
                        <a:rPr dirty="0" sz="1600" spc="-350">
                          <a:latin typeface="Arial"/>
                          <a:cs typeface="Arial"/>
                        </a:rPr>
                        <a:t>Had </a:t>
                      </a:r>
                      <a:r>
                        <a:rPr dirty="0" sz="1600" spc="-260">
                          <a:latin typeface="Arial"/>
                          <a:cs typeface="Arial"/>
                        </a:rPr>
                        <a:t>never</a:t>
                      </a:r>
                      <a:r>
                        <a:rPr dirty="0" sz="1600" spc="-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00" spc="-280">
                          <a:latin typeface="Arial"/>
                          <a:cs typeface="Arial"/>
                        </a:rPr>
                        <a:t>been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371853" y="448771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5062261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563706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1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6211611"/>
            <a:ext cx="5440680" cy="0"/>
          </a:xfrm>
          <a:custGeom>
            <a:avLst/>
            <a:gdLst/>
            <a:ahLst/>
            <a:cxnLst/>
            <a:rect l="l" t="t" r="r" b="b"/>
            <a:pathLst>
              <a:path w="5440680" h="0">
                <a:moveTo>
                  <a:pt x="0" y="0"/>
                </a:moveTo>
                <a:lnTo>
                  <a:pt x="4865856" y="0"/>
                </a:lnTo>
              </a:path>
              <a:path w="5440680" h="0">
                <a:moveTo>
                  <a:pt x="4867148" y="0"/>
                </a:moveTo>
                <a:lnTo>
                  <a:pt x="544017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6786160"/>
            <a:ext cx="5436235" cy="0"/>
          </a:xfrm>
          <a:custGeom>
            <a:avLst/>
            <a:gdLst/>
            <a:ahLst/>
            <a:cxnLst/>
            <a:rect l="l" t="t" r="r" b="b"/>
            <a:pathLst>
              <a:path w="5436234" h="0">
                <a:moveTo>
                  <a:pt x="0" y="0"/>
                </a:moveTo>
                <a:lnTo>
                  <a:pt x="543575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73607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371853" y="7935636"/>
            <a:ext cx="5440045" cy="0"/>
          </a:xfrm>
          <a:custGeom>
            <a:avLst/>
            <a:gdLst/>
            <a:ahLst/>
            <a:cxnLst/>
            <a:rect l="l" t="t" r="r" b="b"/>
            <a:pathLst>
              <a:path w="5440045" h="0">
                <a:moveTo>
                  <a:pt x="0" y="0"/>
                </a:moveTo>
                <a:lnTo>
                  <a:pt x="5439701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371853" y="851018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902004" y="3039853"/>
            <a:ext cx="5900420" cy="577659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35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 marR="5080" indent="91440">
              <a:lnSpc>
                <a:spcPts val="2270"/>
              </a:lnSpc>
              <a:spcBef>
                <a:spcPts val="10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80" b="1">
                <a:latin typeface="Arial"/>
                <a:cs typeface="Arial"/>
              </a:rPr>
              <a:t>story </a:t>
            </a:r>
            <a:r>
              <a:rPr dirty="0" sz="1600" spc="-275" b="1">
                <a:latin typeface="Arial"/>
                <a:cs typeface="Arial"/>
              </a:rPr>
              <a:t>“Vacation </a:t>
            </a:r>
            <a:r>
              <a:rPr dirty="0" sz="1600" spc="-210" b="1">
                <a:latin typeface="Arial"/>
                <a:cs typeface="Arial"/>
              </a:rPr>
              <a:t>trip </a:t>
            </a:r>
            <a:r>
              <a:rPr dirty="0" sz="1600" spc="-229" b="1">
                <a:latin typeface="Arial"/>
                <a:cs typeface="Arial"/>
              </a:rPr>
              <a:t>to </a:t>
            </a:r>
            <a:r>
              <a:rPr dirty="0" sz="1600" spc="-285" b="1">
                <a:latin typeface="Arial"/>
                <a:cs typeface="Arial"/>
              </a:rPr>
              <a:t>Chanthaburi  </a:t>
            </a:r>
            <a:r>
              <a:rPr dirty="0" sz="1600" spc="-275" b="1">
                <a:latin typeface="Arial"/>
                <a:cs typeface="Arial"/>
              </a:rPr>
              <a:t>province”</a:t>
            </a:r>
            <a:r>
              <a:rPr dirty="0" sz="1600" spc="-254" b="1">
                <a:latin typeface="Arial"/>
                <a:cs typeface="Arial"/>
              </a:rPr>
              <a:t> </a:t>
            </a:r>
            <a:r>
              <a:rPr dirty="0" sz="1600" spc="-280" b="1">
                <a:latin typeface="Arial"/>
                <a:cs typeface="Arial"/>
              </a:rPr>
              <a:t>above.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200"/>
              </a:spcBef>
              <a:buAutoNum type="arabicPeriod"/>
              <a:tabLst>
                <a:tab pos="469900" algn="l"/>
              </a:tabLst>
            </a:pPr>
            <a:r>
              <a:rPr dirty="0" sz="1600" spc="-370">
                <a:latin typeface="Arial"/>
                <a:cs typeface="Arial"/>
              </a:rPr>
              <a:t>Why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65">
                <a:latin typeface="Arial"/>
                <a:cs typeface="Arial"/>
              </a:rPr>
              <a:t>everyone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excited?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40">
                <a:latin typeface="Arial"/>
                <a:cs typeface="Arial"/>
              </a:rPr>
              <a:t>is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excited?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50">
                <a:latin typeface="Arial"/>
                <a:cs typeface="Arial"/>
              </a:rPr>
              <a:t>Had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person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story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10">
                <a:latin typeface="Arial"/>
                <a:cs typeface="Arial"/>
              </a:rPr>
              <a:t>cities </a:t>
            </a:r>
            <a:r>
              <a:rPr dirty="0" sz="1600" spc="-204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East </a:t>
            </a:r>
            <a:r>
              <a:rPr dirty="0" sz="1600" spc="-190">
                <a:latin typeface="Arial"/>
                <a:cs typeface="Arial"/>
              </a:rPr>
              <a:t>of</a:t>
            </a:r>
            <a:r>
              <a:rPr dirty="0" sz="1600" spc="-21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Thailand?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05">
                <a:latin typeface="Arial"/>
                <a:cs typeface="Arial"/>
              </a:rPr>
              <a:t>Which </a:t>
            </a:r>
            <a:r>
              <a:rPr dirty="0" sz="1600" spc="-210">
                <a:latin typeface="Arial"/>
                <a:cs typeface="Arial"/>
              </a:rPr>
              <a:t>cities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East </a:t>
            </a:r>
            <a:r>
              <a:rPr dirty="0" sz="1600" spc="-195">
                <a:latin typeface="Arial"/>
                <a:cs typeface="Arial"/>
              </a:rPr>
              <a:t>of </a:t>
            </a:r>
            <a:r>
              <a:rPr dirty="0" sz="1600" spc="-254">
                <a:latin typeface="Arial"/>
                <a:cs typeface="Arial"/>
              </a:rPr>
              <a:t>Thailand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80">
                <a:latin typeface="Arial"/>
                <a:cs typeface="Arial"/>
              </a:rPr>
              <a:t>been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to?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45">
                <a:latin typeface="Arial"/>
                <a:cs typeface="Arial"/>
              </a:rPr>
              <a:t>vacation</a:t>
            </a:r>
            <a:r>
              <a:rPr dirty="0" sz="1600" spc="-280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trip?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50">
                <a:latin typeface="Arial"/>
                <a:cs typeface="Arial"/>
              </a:rPr>
              <a:t>Had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65">
                <a:latin typeface="Arial"/>
                <a:cs typeface="Arial"/>
              </a:rPr>
              <a:t>Chanthaburi</a:t>
            </a:r>
            <a:r>
              <a:rPr dirty="0" sz="1600" spc="-204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before?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25">
                <a:latin typeface="Arial"/>
                <a:cs typeface="Arial"/>
              </a:rPr>
              <a:t>Where   </a:t>
            </a:r>
            <a:r>
              <a:rPr dirty="0" sz="1600" spc="-350">
                <a:latin typeface="Arial"/>
                <a:cs typeface="Arial"/>
              </a:rPr>
              <a:t>was    </a:t>
            </a:r>
            <a:r>
              <a:rPr dirty="0" sz="1600" spc="-265">
                <a:latin typeface="Arial"/>
                <a:cs typeface="Arial"/>
              </a:rPr>
              <a:t>everyone  </a:t>
            </a:r>
            <a:r>
              <a:rPr dirty="0" sz="1600" spc="-290">
                <a:latin typeface="Arial"/>
                <a:cs typeface="Arial"/>
              </a:rPr>
              <a:t>going  </a:t>
            </a:r>
            <a:r>
              <a:rPr dirty="0" sz="1600" spc="-190">
                <a:latin typeface="Arial"/>
                <a:cs typeface="Arial"/>
              </a:rPr>
              <a:t>for 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27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vacation?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250">
                <a:latin typeface="Arial"/>
                <a:cs typeface="Arial"/>
              </a:rPr>
              <a:t>At  </a:t>
            </a:r>
            <a:r>
              <a:rPr dirty="0" sz="1600" spc="-260">
                <a:latin typeface="Arial"/>
                <a:cs typeface="Arial"/>
              </a:rPr>
              <a:t>what  </a:t>
            </a:r>
            <a:r>
              <a:rPr dirty="0" sz="1600" spc="-215">
                <a:latin typeface="Arial"/>
                <a:cs typeface="Arial"/>
              </a:rPr>
              <a:t>time  </a:t>
            </a:r>
            <a:r>
              <a:rPr dirty="0" sz="1600" spc="-285">
                <a:latin typeface="Arial"/>
                <a:cs typeface="Arial"/>
              </a:rPr>
              <a:t>were  </a:t>
            </a:r>
            <a:r>
              <a:rPr dirty="0" sz="1600" spc="-225">
                <a:latin typeface="Arial"/>
                <a:cs typeface="Arial"/>
              </a:rPr>
              <a:t>they  </a:t>
            </a:r>
            <a:r>
              <a:rPr dirty="0" sz="1600" spc="-270">
                <a:latin typeface="Arial"/>
                <a:cs typeface="Arial"/>
              </a:rPr>
              <a:t>ready 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bus?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90">
                <a:latin typeface="Arial"/>
                <a:cs typeface="Arial"/>
              </a:rPr>
              <a:t>have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breakfast?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71853" y="9084681"/>
            <a:ext cx="5440680" cy="0"/>
          </a:xfrm>
          <a:custGeom>
            <a:avLst/>
            <a:gdLst/>
            <a:ahLst/>
            <a:cxnLst/>
            <a:rect l="l" t="t" r="r" b="b"/>
            <a:pathLst>
              <a:path w="5440680" h="0">
                <a:moveTo>
                  <a:pt x="0" y="0"/>
                </a:moveTo>
                <a:lnTo>
                  <a:pt x="5295623" y="0"/>
                </a:lnTo>
              </a:path>
              <a:path w="5440680" h="0">
                <a:moveTo>
                  <a:pt x="5296916" y="0"/>
                </a:moveTo>
                <a:lnTo>
                  <a:pt x="544017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43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330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707557"/>
            <a:ext cx="5437505" cy="0"/>
          </a:xfrm>
          <a:custGeom>
            <a:avLst/>
            <a:gdLst/>
            <a:ahLst/>
            <a:cxnLst/>
            <a:rect l="l" t="t" r="r" b="b"/>
            <a:pathLst>
              <a:path w="5437505" h="0">
                <a:moveTo>
                  <a:pt x="0" y="0"/>
                </a:moveTo>
                <a:lnTo>
                  <a:pt x="5437328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28210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2856652"/>
            <a:ext cx="5440680" cy="0"/>
          </a:xfrm>
          <a:custGeom>
            <a:avLst/>
            <a:gdLst/>
            <a:ahLst/>
            <a:cxnLst/>
            <a:rect l="l" t="t" r="r" b="b"/>
            <a:pathLst>
              <a:path w="5440680" h="0">
                <a:moveTo>
                  <a:pt x="0" y="0"/>
                </a:moveTo>
                <a:lnTo>
                  <a:pt x="544017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343158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4160054"/>
            <a:ext cx="5440045" cy="0"/>
          </a:xfrm>
          <a:custGeom>
            <a:avLst/>
            <a:gdLst/>
            <a:ahLst/>
            <a:cxnLst/>
            <a:rect l="l" t="t" r="r" b="b"/>
            <a:pathLst>
              <a:path w="5440045" h="0">
                <a:moveTo>
                  <a:pt x="0" y="0"/>
                </a:moveTo>
                <a:lnTo>
                  <a:pt x="5439698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902004" y="596900"/>
            <a:ext cx="3785870" cy="8615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95"/>
              </a:spcBef>
              <a:buAutoNum type="arabicPeriod" startAt="10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50">
                <a:latin typeface="Arial"/>
                <a:cs typeface="Arial"/>
              </a:rPr>
              <a:t>leave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Phitsanulok?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10"/>
              <a:tabLst>
                <a:tab pos="469900" algn="l"/>
              </a:tabLst>
            </a:pP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60">
                <a:latin typeface="Arial"/>
                <a:cs typeface="Arial"/>
              </a:rPr>
              <a:t>what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75">
                <a:latin typeface="Arial"/>
                <a:cs typeface="Arial"/>
              </a:rPr>
              <a:t>reach</a:t>
            </a:r>
            <a:r>
              <a:rPr dirty="0" sz="1600" spc="-270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Bangkok?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0"/>
              <a:tabLst>
                <a:tab pos="46990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90">
                <a:latin typeface="Arial"/>
                <a:cs typeface="Arial"/>
              </a:rPr>
              <a:t>have</a:t>
            </a:r>
            <a:r>
              <a:rPr dirty="0" sz="1600" spc="-33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lunch?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0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75">
                <a:latin typeface="Arial"/>
                <a:cs typeface="Arial"/>
              </a:rPr>
              <a:t>reach </a:t>
            </a:r>
            <a:r>
              <a:rPr dirty="0" sz="1600" spc="-265">
                <a:latin typeface="Arial"/>
                <a:cs typeface="Arial"/>
              </a:rPr>
              <a:t>Chanthaburi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32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morning?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 startAt="10"/>
            </a:pPr>
            <a:endParaRPr sz="225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10"/>
              <a:tabLst>
                <a:tab pos="469900" algn="l"/>
              </a:tabLst>
            </a:pP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60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place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35">
                <a:latin typeface="Arial"/>
                <a:cs typeface="Arial"/>
              </a:rPr>
              <a:t>stop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50">
                <a:latin typeface="Arial"/>
                <a:cs typeface="Arial"/>
              </a:rPr>
              <a:t>take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pictures?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10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10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0"/>
              <a:tabLst>
                <a:tab pos="46990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85">
                <a:latin typeface="Arial"/>
                <a:cs typeface="Arial"/>
              </a:rPr>
              <a:t>spend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30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night?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150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16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Dialogue</a:t>
            </a:r>
            <a:endParaRPr sz="1600">
              <a:latin typeface="Arial"/>
              <a:cs typeface="Arial"/>
            </a:endParaRPr>
          </a:p>
          <a:p>
            <a:pPr marL="12700" marR="696595">
              <a:lnSpc>
                <a:spcPts val="2270"/>
              </a:lnSpc>
              <a:spcBef>
                <a:spcPts val="12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Jane.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away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85">
                <a:latin typeface="Arial"/>
                <a:cs typeface="Arial"/>
              </a:rPr>
              <a:t>business </a:t>
            </a:r>
            <a:r>
              <a:rPr dirty="0" sz="1600" spc="-229">
                <a:latin typeface="Arial"/>
                <a:cs typeface="Arial"/>
              </a:rPr>
              <a:t>next </a:t>
            </a:r>
            <a:r>
              <a:rPr dirty="0" sz="1600" spc="-285">
                <a:latin typeface="Arial"/>
                <a:cs typeface="Arial"/>
              </a:rPr>
              <a:t>week.  </a:t>
            </a:r>
            <a:r>
              <a:rPr dirty="0" sz="1600" spc="-325">
                <a:latin typeface="Arial"/>
                <a:cs typeface="Arial"/>
              </a:rPr>
              <a:t>B: Where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to?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Japan.</a:t>
            </a:r>
            <a:endParaRPr sz="1600">
              <a:latin typeface="Arial"/>
              <a:cs typeface="Arial"/>
            </a:endParaRPr>
          </a:p>
          <a:p>
            <a:pPr marL="12700" marR="1513205">
              <a:lnSpc>
                <a:spcPct val="117500"/>
              </a:lnSpc>
              <a:spcBef>
                <a:spcPts val="15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20">
                <a:latin typeface="Arial"/>
                <a:cs typeface="Arial"/>
              </a:rPr>
              <a:t>And </a:t>
            </a:r>
            <a:r>
              <a:rPr dirty="0" sz="1600" spc="-254">
                <a:latin typeface="Arial"/>
                <a:cs typeface="Arial"/>
              </a:rPr>
              <a:t>what 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75">
                <a:latin typeface="Arial"/>
                <a:cs typeface="Arial"/>
              </a:rPr>
              <a:t>need </a:t>
            </a:r>
            <a:r>
              <a:rPr dirty="0" sz="1600" spc="-335">
                <a:latin typeface="Arial"/>
                <a:cs typeface="Arial"/>
              </a:rPr>
              <a:t>me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15">
                <a:latin typeface="Arial"/>
                <a:cs typeface="Arial"/>
              </a:rPr>
              <a:t>do?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80">
                <a:latin typeface="Arial"/>
                <a:cs typeface="Arial"/>
              </a:rPr>
              <a:t>need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70">
                <a:latin typeface="Arial"/>
                <a:cs typeface="Arial"/>
              </a:rPr>
              <a:t>organize </a:t>
            </a:r>
            <a:r>
              <a:rPr dirty="0" sz="1600" spc="-320">
                <a:latin typeface="Arial"/>
                <a:cs typeface="Arial"/>
              </a:rPr>
              <a:t>my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trip.</a:t>
            </a:r>
            <a:endParaRPr sz="1600">
              <a:latin typeface="Arial"/>
              <a:cs typeface="Arial"/>
            </a:endParaRPr>
          </a:p>
          <a:p>
            <a:pPr marL="12700" marR="13970">
              <a:lnSpc>
                <a:spcPct val="117500"/>
              </a:lnSpc>
              <a:spcBef>
                <a:spcPts val="1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75">
                <a:latin typeface="Arial"/>
                <a:cs typeface="Arial"/>
              </a:rPr>
              <a:t>OK. </a:t>
            </a:r>
            <a:r>
              <a:rPr dirty="0" sz="1600" spc="-270">
                <a:latin typeface="Arial"/>
                <a:cs typeface="Arial"/>
              </a:rPr>
              <a:t>But </a:t>
            </a:r>
            <a:r>
              <a:rPr dirty="0" sz="1600" spc="-235">
                <a:latin typeface="Arial"/>
                <a:cs typeface="Arial"/>
              </a:rPr>
              <a:t>I'm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80">
                <a:latin typeface="Arial"/>
                <a:cs typeface="Arial"/>
              </a:rPr>
              <a:t>need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20">
                <a:latin typeface="Arial"/>
                <a:cs typeface="Arial"/>
              </a:rPr>
              <a:t>information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175">
                <a:latin typeface="Arial"/>
                <a:cs typeface="Arial"/>
              </a:rPr>
              <a:t>first.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20">
                <a:latin typeface="Arial"/>
                <a:cs typeface="Arial"/>
              </a:rPr>
              <a:t>some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65">
                <a:latin typeface="Arial"/>
                <a:cs typeface="Arial"/>
              </a:rPr>
              <a:t>now, </a:t>
            </a:r>
            <a:r>
              <a:rPr dirty="0" sz="1600" spc="-305">
                <a:latin typeface="Arial"/>
                <a:cs typeface="Arial"/>
              </a:rPr>
              <a:t>so </a:t>
            </a:r>
            <a:r>
              <a:rPr dirty="0" sz="1600" spc="-175">
                <a:latin typeface="Arial"/>
                <a:cs typeface="Arial"/>
              </a:rPr>
              <a:t>let's </a:t>
            </a:r>
            <a:r>
              <a:rPr dirty="0" sz="1600" spc="-254">
                <a:latin typeface="Arial"/>
                <a:cs typeface="Arial"/>
              </a:rPr>
              <a:t>get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started.</a:t>
            </a:r>
            <a:endParaRPr sz="1600">
              <a:latin typeface="Arial"/>
              <a:cs typeface="Arial"/>
            </a:endParaRPr>
          </a:p>
          <a:p>
            <a:pPr marL="12700" marR="1601470">
              <a:lnSpc>
                <a:spcPct val="117500"/>
              </a:lnSpc>
              <a:spcBef>
                <a:spcPts val="1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85">
                <a:latin typeface="Arial"/>
                <a:cs typeface="Arial"/>
              </a:rPr>
              <a:t>day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60">
                <a:latin typeface="Arial"/>
                <a:cs typeface="Arial"/>
              </a:rPr>
              <a:t>want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80">
                <a:latin typeface="Arial"/>
                <a:cs typeface="Arial"/>
              </a:rPr>
              <a:t>leave?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Next </a:t>
            </a:r>
            <a:r>
              <a:rPr dirty="0" sz="1600" spc="-265">
                <a:latin typeface="Arial"/>
                <a:cs typeface="Arial"/>
              </a:rPr>
              <a:t>Friday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12th.</a:t>
            </a:r>
            <a:endParaRPr sz="1600">
              <a:latin typeface="Arial"/>
              <a:cs typeface="Arial"/>
            </a:endParaRPr>
          </a:p>
          <a:p>
            <a:pPr marL="12700" marR="1700530">
              <a:lnSpc>
                <a:spcPct val="117500"/>
              </a:lnSpc>
              <a:spcBef>
                <a:spcPts val="15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20">
                <a:latin typeface="Arial"/>
                <a:cs typeface="Arial"/>
              </a:rPr>
              <a:t>And </a:t>
            </a:r>
            <a:r>
              <a:rPr dirty="0" sz="1600" spc="-260">
                <a:latin typeface="Arial"/>
                <a:cs typeface="Arial"/>
              </a:rPr>
              <a:t>which </a:t>
            </a:r>
            <a:r>
              <a:rPr dirty="0" sz="1600" spc="-185">
                <a:latin typeface="Arial"/>
                <a:cs typeface="Arial"/>
              </a:rPr>
              <a:t>city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40">
                <a:latin typeface="Arial"/>
                <a:cs typeface="Arial"/>
              </a:rPr>
              <a:t>visiting?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235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Osaka.</a:t>
            </a:r>
            <a:endParaRPr sz="1600">
              <a:latin typeface="Arial"/>
              <a:cs typeface="Arial"/>
            </a:endParaRPr>
          </a:p>
          <a:p>
            <a:pPr marL="12700" marR="992505">
              <a:lnSpc>
                <a:spcPct val="117500"/>
              </a:lnSpc>
              <a:spcBef>
                <a:spcPts val="15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320">
                <a:latin typeface="Arial"/>
                <a:cs typeface="Arial"/>
              </a:rPr>
              <a:t>And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90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300">
                <a:latin typeface="Arial"/>
                <a:cs typeface="Arial"/>
              </a:rPr>
              <a:t>days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75">
                <a:latin typeface="Arial"/>
                <a:cs typeface="Arial"/>
              </a:rPr>
              <a:t>be </a:t>
            </a:r>
            <a:r>
              <a:rPr dirty="0" sz="1600" spc="-260">
                <a:latin typeface="Arial"/>
                <a:cs typeface="Arial"/>
              </a:rPr>
              <a:t>there?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7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days.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17500"/>
              </a:lnSpc>
              <a:spcBef>
                <a:spcPts val="10"/>
              </a:spcBef>
            </a:pPr>
            <a:r>
              <a:rPr dirty="0" sz="1600" spc="-325">
                <a:latin typeface="Arial"/>
                <a:cs typeface="Arial"/>
              </a:rPr>
              <a:t>B: </a:t>
            </a:r>
            <a:r>
              <a:rPr dirty="0" sz="1600" spc="-280">
                <a:latin typeface="Arial"/>
                <a:cs typeface="Arial"/>
              </a:rPr>
              <a:t>Is </a:t>
            </a:r>
            <a:r>
              <a:rPr dirty="0" sz="1600" spc="-225">
                <a:latin typeface="Arial"/>
                <a:cs typeface="Arial"/>
              </a:rPr>
              <a:t>there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54">
                <a:latin typeface="Arial"/>
                <a:cs typeface="Arial"/>
              </a:rPr>
              <a:t>budget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170">
                <a:latin typeface="Arial"/>
                <a:cs typeface="Arial"/>
              </a:rPr>
              <a:t>flight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80">
                <a:latin typeface="Arial"/>
                <a:cs typeface="Arial"/>
              </a:rPr>
              <a:t>accommodation?  </a:t>
            </a:r>
            <a:r>
              <a:rPr dirty="0" sz="1600" spc="-310">
                <a:latin typeface="Arial"/>
                <a:cs typeface="Arial"/>
              </a:rPr>
              <a:t>A: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Yes, </a:t>
            </a:r>
            <a:r>
              <a:rPr dirty="0" sz="1600" spc="-175">
                <a:latin typeface="Arial"/>
                <a:cs typeface="Arial"/>
              </a:rPr>
              <a:t>call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00">
                <a:latin typeface="Arial"/>
                <a:cs typeface="Arial"/>
              </a:rPr>
              <a:t>travel </a:t>
            </a:r>
            <a:r>
              <a:rPr dirty="0" sz="1600" spc="-260">
                <a:latin typeface="Arial"/>
                <a:cs typeface="Arial"/>
              </a:rPr>
              <a:t>agent. </a:t>
            </a:r>
            <a:r>
              <a:rPr dirty="0" sz="1600" spc="-295">
                <a:latin typeface="Arial"/>
                <a:cs typeface="Arial"/>
              </a:rPr>
              <a:t>They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180">
                <a:latin typeface="Arial"/>
                <a:cs typeface="Arial"/>
              </a:rPr>
              <a:t>fix</a:t>
            </a:r>
            <a:r>
              <a:rPr dirty="0" sz="1600" spc="35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everything.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44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93852"/>
            <a:ext cx="21437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Activity</a:t>
            </a:r>
            <a:r>
              <a:rPr dirty="0" sz="1800" spc="-285" b="1">
                <a:solidFill>
                  <a:srgbClr val="2E5395"/>
                </a:solidFill>
                <a:latin typeface="Arial"/>
                <a:cs typeface="Arial"/>
              </a:rPr>
              <a:t>: </a:t>
            </a:r>
            <a:r>
              <a:rPr dirty="0" sz="1800" spc="-320" b="1">
                <a:latin typeface="Arial"/>
                <a:cs typeface="Arial"/>
              </a:rPr>
              <a:t>Vacation</a:t>
            </a:r>
            <a:r>
              <a:rPr dirty="0" sz="1800" spc="-145" b="1">
                <a:latin typeface="Arial"/>
                <a:cs typeface="Arial"/>
              </a:rPr>
              <a:t> </a:t>
            </a:r>
            <a:r>
              <a:rPr dirty="0" sz="1800" spc="-320" b="1">
                <a:latin typeface="Arial"/>
                <a:cs typeface="Arial"/>
              </a:rPr>
              <a:t>vocabulary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438275" y="963294"/>
            <a:ext cx="5060950" cy="7155815"/>
            <a:chOff x="1438275" y="963294"/>
            <a:chExt cx="5060950" cy="7155815"/>
          </a:xfrm>
        </p:grpSpPr>
        <p:sp>
          <p:nvSpPr>
            <p:cNvPr id="4" name="object 4"/>
            <p:cNvSpPr/>
            <p:nvPr/>
          </p:nvSpPr>
          <p:spPr>
            <a:xfrm>
              <a:off x="1438275" y="963294"/>
              <a:ext cx="5060696" cy="715581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642110" y="1042034"/>
              <a:ext cx="4652645" cy="5697855"/>
            </a:xfrm>
            <a:custGeom>
              <a:avLst/>
              <a:gdLst/>
              <a:ahLst/>
              <a:cxnLst/>
              <a:rect l="l" t="t" r="r" b="b"/>
              <a:pathLst>
                <a:path w="4652645" h="5697855">
                  <a:moveTo>
                    <a:pt x="1227455" y="3284855"/>
                  </a:moveTo>
                  <a:lnTo>
                    <a:pt x="1015365" y="3284855"/>
                  </a:lnTo>
                  <a:lnTo>
                    <a:pt x="1015365" y="5697855"/>
                  </a:lnTo>
                  <a:lnTo>
                    <a:pt x="1227455" y="5697855"/>
                  </a:lnTo>
                  <a:lnTo>
                    <a:pt x="1227455" y="3284855"/>
                  </a:lnTo>
                  <a:close/>
                </a:path>
                <a:path w="4652645" h="5697855">
                  <a:moveTo>
                    <a:pt x="4652645" y="0"/>
                  </a:moveTo>
                  <a:lnTo>
                    <a:pt x="0" y="0"/>
                  </a:lnTo>
                  <a:lnTo>
                    <a:pt x="0" y="257175"/>
                  </a:lnTo>
                  <a:lnTo>
                    <a:pt x="4652645" y="257175"/>
                  </a:lnTo>
                  <a:lnTo>
                    <a:pt x="46526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73796"/>
            <a:ext cx="6140450" cy="6833870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just" marL="2126615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</a:t>
            </a:r>
            <a:r>
              <a:rPr dirty="0" u="sng" sz="20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1.</a:t>
            </a:r>
            <a:r>
              <a:rPr dirty="0" u="sng" sz="2000" spc="-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Introductions</a:t>
            </a:r>
            <a:endParaRPr sz="2000">
              <a:latin typeface="Arial"/>
              <a:cs typeface="Arial"/>
            </a:endParaRPr>
          </a:p>
          <a:p>
            <a:pPr algn="just" marL="12700" marR="4396740" indent="228600">
              <a:lnSpc>
                <a:spcPts val="2750"/>
              </a:lnSpc>
              <a:spcBef>
                <a:spcPts val="65"/>
              </a:spcBef>
            </a:pPr>
            <a:r>
              <a:rPr dirty="0" sz="1800" spc="-260" b="1">
                <a:solidFill>
                  <a:srgbClr val="2E5395"/>
                </a:solidFill>
                <a:latin typeface="Arial"/>
                <a:cs typeface="Arial"/>
              </a:rPr>
              <a:t>1. </a:t>
            </a: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17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 </a:t>
            </a:r>
            <a:r>
              <a:rPr dirty="0" u="sng" sz="18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1: </a:t>
            </a: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About</a:t>
            </a:r>
            <a:r>
              <a:rPr dirty="0" u="sng" sz="1800" spc="-2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</a:t>
            </a:r>
            <a:endParaRPr sz="1800">
              <a:latin typeface="Arial"/>
              <a:cs typeface="Arial"/>
            </a:endParaRPr>
          </a:p>
          <a:p>
            <a:pPr algn="just" marL="12700" marR="1776095" indent="456565">
              <a:lnSpc>
                <a:spcPct val="109200"/>
              </a:lnSpc>
              <a:spcBef>
                <a:spcPts val="35"/>
              </a:spcBef>
            </a:pP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320" b="1">
                <a:solidFill>
                  <a:srgbClr val="FF0000"/>
                </a:solidFill>
                <a:latin typeface="Arial"/>
                <a:cs typeface="Arial"/>
              </a:rPr>
              <a:t>surname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70">
                <a:latin typeface="Arial"/>
                <a:cs typeface="Arial"/>
              </a:rPr>
              <a:t>Kitsuwan,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20" b="1">
                <a:solidFill>
                  <a:srgbClr val="FF0000"/>
                </a:solidFill>
                <a:latin typeface="Arial"/>
                <a:cs typeface="Arial"/>
              </a:rPr>
              <a:t>first </a:t>
            </a:r>
            <a:r>
              <a:rPr dirty="0" sz="1600" spc="-320" b="1">
                <a:solidFill>
                  <a:srgbClr val="FF0000"/>
                </a:solidFill>
                <a:latin typeface="Arial"/>
                <a:cs typeface="Arial"/>
              </a:rPr>
              <a:t>name </a:t>
            </a:r>
            <a:r>
              <a:rPr dirty="0" sz="1600" spc="-240">
                <a:latin typeface="Arial"/>
                <a:cs typeface="Arial"/>
              </a:rPr>
              <a:t>is Siriporn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320">
                <a:latin typeface="Arial"/>
                <a:cs typeface="Arial"/>
              </a:rPr>
              <a:t>my  </a:t>
            </a:r>
            <a:r>
              <a:rPr dirty="0" sz="1600" spc="-310" b="1">
                <a:solidFill>
                  <a:srgbClr val="FF0000"/>
                </a:solidFill>
                <a:latin typeface="Arial"/>
                <a:cs typeface="Arial"/>
              </a:rPr>
              <a:t>nickname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45">
                <a:latin typeface="Arial"/>
                <a:cs typeface="Arial"/>
              </a:rPr>
              <a:t>Wan,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00">
                <a:latin typeface="Arial"/>
                <a:cs typeface="Arial"/>
              </a:rPr>
              <a:t>father’s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75">
                <a:latin typeface="Arial"/>
                <a:cs typeface="Arial"/>
              </a:rPr>
              <a:t>Chatchai </a:t>
            </a:r>
            <a:r>
              <a:rPr dirty="0" sz="1600" spc="-295">
                <a:latin typeface="Arial"/>
                <a:cs typeface="Arial"/>
              </a:rPr>
              <a:t>Suripawong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20">
                <a:latin typeface="Arial"/>
                <a:cs typeface="Arial"/>
              </a:rPr>
              <a:t>my  </a:t>
            </a:r>
            <a:r>
              <a:rPr dirty="0" sz="1600" spc="-220">
                <a:latin typeface="Arial"/>
                <a:cs typeface="Arial"/>
              </a:rPr>
              <a:t>mother’s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05">
                <a:latin typeface="Arial"/>
                <a:cs typeface="Arial"/>
              </a:rPr>
              <a:t>Kiramus </a:t>
            </a:r>
            <a:r>
              <a:rPr dirty="0" sz="1600" spc="-254">
                <a:latin typeface="Arial"/>
                <a:cs typeface="Arial"/>
              </a:rPr>
              <a:t>Sanuvit.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15">
                <a:latin typeface="Arial"/>
                <a:cs typeface="Arial"/>
              </a:rPr>
              <a:t>father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lives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in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Phichit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320">
                <a:latin typeface="Arial"/>
                <a:cs typeface="Arial"/>
              </a:rPr>
              <a:t>my  </a:t>
            </a:r>
            <a:r>
              <a:rPr dirty="0" sz="1600" spc="-240">
                <a:latin typeface="Arial"/>
                <a:cs typeface="Arial"/>
              </a:rPr>
              <a:t>mother </a:t>
            </a:r>
            <a:r>
              <a:rPr dirty="0" sz="1600" spc="-215">
                <a:latin typeface="Arial"/>
                <a:cs typeface="Arial"/>
              </a:rPr>
              <a:t>lives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85">
                <a:latin typeface="Arial"/>
                <a:cs typeface="Arial"/>
              </a:rPr>
              <a:t>me.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25" b="1">
                <a:solidFill>
                  <a:srgbClr val="FF0000"/>
                </a:solidFill>
                <a:latin typeface="Arial"/>
                <a:cs typeface="Arial"/>
              </a:rPr>
              <a:t>live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Phitsanulok.</a:t>
            </a:r>
            <a:endParaRPr sz="1600">
              <a:latin typeface="Arial"/>
              <a:cs typeface="Arial"/>
            </a:endParaRPr>
          </a:p>
          <a:p>
            <a:pPr algn="just" marL="12700" marR="1776730" indent="456565">
              <a:lnSpc>
                <a:spcPct val="109300"/>
              </a:lnSpc>
              <a:spcBef>
                <a:spcPts val="5"/>
              </a:spcBef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80">
                <a:latin typeface="Arial"/>
                <a:cs typeface="Arial"/>
              </a:rPr>
              <a:t>Thai </a:t>
            </a:r>
            <a:r>
              <a:rPr dirty="0" sz="1600" spc="-270">
                <a:latin typeface="Arial"/>
                <a:cs typeface="Arial"/>
              </a:rPr>
              <a:t>person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10">
                <a:latin typeface="Arial"/>
                <a:cs typeface="Arial"/>
              </a:rPr>
              <a:t>Chiangmai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85" b="1">
                <a:latin typeface="Arial"/>
                <a:cs typeface="Arial"/>
              </a:rPr>
              <a:t>province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250" b="1">
                <a:latin typeface="Arial"/>
                <a:cs typeface="Arial"/>
              </a:rPr>
              <a:t>currently  </a:t>
            </a:r>
            <a:r>
              <a:rPr dirty="0" sz="1600" spc="-180">
                <a:latin typeface="Arial"/>
                <a:cs typeface="Arial"/>
              </a:rPr>
              <a:t>live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45">
                <a:latin typeface="Arial"/>
                <a:cs typeface="Arial"/>
              </a:rPr>
              <a:t>Phitsanulok.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60">
                <a:latin typeface="Arial"/>
                <a:cs typeface="Arial"/>
              </a:rPr>
              <a:t>am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student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95">
                <a:latin typeface="Arial"/>
                <a:cs typeface="Arial"/>
              </a:rPr>
              <a:t>Janokrong  Secondary </a:t>
            </a:r>
            <a:r>
              <a:rPr dirty="0" sz="1600" spc="-235">
                <a:latin typeface="Arial"/>
                <a:cs typeface="Arial"/>
              </a:rPr>
              <a:t>school.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60">
                <a:latin typeface="Arial"/>
                <a:cs typeface="Arial"/>
              </a:rPr>
              <a:t>every </a:t>
            </a:r>
            <a:r>
              <a:rPr dirty="0" sz="1600" spc="-285">
                <a:latin typeface="Arial"/>
                <a:cs typeface="Arial"/>
              </a:rPr>
              <a:t>day </a:t>
            </a:r>
            <a:r>
              <a:rPr dirty="0" sz="1600" spc="-195">
                <a:latin typeface="Arial"/>
                <a:cs typeface="Arial"/>
              </a:rPr>
              <a:t>but </a:t>
            </a:r>
            <a:r>
              <a:rPr dirty="0" sz="1600" spc="-280">
                <a:latin typeface="Arial"/>
                <a:cs typeface="Arial"/>
              </a:rPr>
              <a:t>Saturday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10">
                <a:latin typeface="Arial"/>
                <a:cs typeface="Arial"/>
              </a:rPr>
              <a:t>Sunday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I  </a:t>
            </a:r>
            <a:r>
              <a:rPr dirty="0" sz="1600" spc="-160">
                <a:latin typeface="Arial"/>
                <a:cs typeface="Arial"/>
              </a:rPr>
              <a:t>don’t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35">
                <a:latin typeface="Arial"/>
                <a:cs typeface="Arial"/>
              </a:rPr>
              <a:t>school.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25">
                <a:latin typeface="Arial"/>
                <a:cs typeface="Arial"/>
              </a:rPr>
              <a:t>normally </a:t>
            </a:r>
            <a:r>
              <a:rPr dirty="0" sz="1600" spc="-215">
                <a:latin typeface="Arial"/>
                <a:cs typeface="Arial"/>
              </a:rPr>
              <a:t>ride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29">
                <a:latin typeface="Arial"/>
                <a:cs typeface="Arial"/>
              </a:rPr>
              <a:t>motorcycle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35">
                <a:latin typeface="Arial"/>
                <a:cs typeface="Arial"/>
              </a:rPr>
              <a:t>school.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05">
                <a:latin typeface="Arial"/>
                <a:cs typeface="Arial"/>
              </a:rPr>
              <a:t>so 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29">
                <a:latin typeface="Arial"/>
                <a:cs typeface="Arial"/>
              </a:rPr>
              <a:t>friends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22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school.</a:t>
            </a:r>
            <a:endParaRPr sz="1600">
              <a:latin typeface="Arial"/>
              <a:cs typeface="Arial"/>
            </a:endParaRPr>
          </a:p>
          <a:p>
            <a:pPr algn="just" marL="12700" marR="5080" indent="456565">
              <a:lnSpc>
                <a:spcPts val="2100"/>
              </a:lnSpc>
              <a:spcBef>
                <a:spcPts val="85"/>
              </a:spcBef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90">
                <a:latin typeface="Arial"/>
                <a:cs typeface="Arial"/>
              </a:rPr>
              <a:t>like </a:t>
            </a:r>
            <a:r>
              <a:rPr dirty="0" sz="1600" spc="-250">
                <a:latin typeface="Arial"/>
                <a:cs typeface="Arial"/>
              </a:rPr>
              <a:t>eating </a:t>
            </a:r>
            <a:r>
              <a:rPr dirty="0" sz="1600" spc="-380">
                <a:latin typeface="Arial"/>
                <a:cs typeface="Arial"/>
              </a:rPr>
              <a:t>Som </a:t>
            </a:r>
            <a:r>
              <a:rPr dirty="0" sz="1600" spc="-254">
                <a:latin typeface="Arial"/>
                <a:cs typeface="Arial"/>
              </a:rPr>
              <a:t>tam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favorite </a:t>
            </a:r>
            <a:r>
              <a:rPr dirty="0" sz="1600" spc="-229">
                <a:latin typeface="Arial"/>
                <a:cs typeface="Arial"/>
              </a:rPr>
              <a:t>drink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04">
                <a:latin typeface="Arial"/>
                <a:cs typeface="Arial"/>
              </a:rPr>
              <a:t>cold </a:t>
            </a:r>
            <a:r>
              <a:rPr dirty="0" sz="1600" spc="-290">
                <a:latin typeface="Arial"/>
                <a:cs typeface="Arial"/>
              </a:rPr>
              <a:t>green </a:t>
            </a:r>
            <a:r>
              <a:rPr dirty="0" sz="1600" spc="-220">
                <a:latin typeface="Arial"/>
                <a:cs typeface="Arial"/>
              </a:rPr>
              <a:t>tea.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04">
                <a:latin typeface="Arial"/>
                <a:cs typeface="Arial"/>
              </a:rPr>
              <a:t>pet </a:t>
            </a:r>
            <a:r>
              <a:rPr dirty="0" sz="1600" spc="-275">
                <a:latin typeface="Arial"/>
                <a:cs typeface="Arial"/>
              </a:rPr>
              <a:t>dog, </a:t>
            </a:r>
            <a:r>
              <a:rPr dirty="0" sz="1600" spc="-250">
                <a:latin typeface="Arial"/>
                <a:cs typeface="Arial"/>
              </a:rPr>
              <a:t>his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240">
                <a:latin typeface="Arial"/>
                <a:cs typeface="Arial"/>
              </a:rPr>
              <a:t>is  </a:t>
            </a:r>
            <a:r>
              <a:rPr dirty="0" sz="1600" spc="-300">
                <a:latin typeface="Arial"/>
                <a:cs typeface="Arial"/>
              </a:rPr>
              <a:t>Scooby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85">
                <a:latin typeface="Arial"/>
                <a:cs typeface="Arial"/>
              </a:rPr>
              <a:t>he </a:t>
            </a:r>
            <a:r>
              <a:rPr dirty="0" sz="1600" spc="-225">
                <a:latin typeface="Arial"/>
                <a:cs typeface="Arial"/>
              </a:rPr>
              <a:t>likes </a:t>
            </a:r>
            <a:r>
              <a:rPr dirty="0" sz="1600" spc="-240">
                <a:latin typeface="Arial"/>
                <a:cs typeface="Arial"/>
              </a:rPr>
              <a:t>playing </a:t>
            </a:r>
            <a:r>
              <a:rPr dirty="0" sz="1600" spc="-305">
                <a:latin typeface="Arial"/>
                <a:cs typeface="Arial"/>
              </a:rPr>
              <a:t>so </a:t>
            </a:r>
            <a:r>
              <a:rPr dirty="0" sz="1600" spc="-275">
                <a:latin typeface="Arial"/>
                <a:cs typeface="Arial"/>
              </a:rPr>
              <a:t>much.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305" b="1">
                <a:solidFill>
                  <a:srgbClr val="FF0000"/>
                </a:solidFill>
                <a:latin typeface="Arial"/>
                <a:cs typeface="Arial"/>
              </a:rPr>
              <a:t>hobby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travelling</a:t>
            </a:r>
            <a:r>
              <a:rPr dirty="0" sz="1600" spc="-235">
                <a:latin typeface="Arial"/>
                <a:cs typeface="Arial"/>
              </a:rPr>
              <a:t>,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155">
                <a:latin typeface="Arial"/>
                <a:cs typeface="Arial"/>
              </a:rPr>
              <a:t>to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90" b="1">
                <a:solidFill>
                  <a:srgbClr val="FF0000"/>
                </a:solidFill>
                <a:latin typeface="Arial"/>
                <a:cs typeface="Arial"/>
              </a:rPr>
              <a:t>places </a:t>
            </a:r>
            <a:r>
              <a:rPr dirty="0" sz="1600" spc="-195">
                <a:latin typeface="Arial"/>
                <a:cs typeface="Arial"/>
              </a:rPr>
              <a:t>in  </a:t>
            </a:r>
            <a:r>
              <a:rPr dirty="0" sz="1600" spc="-245">
                <a:latin typeface="Arial"/>
                <a:cs typeface="Arial"/>
              </a:rPr>
              <a:t>Thailand,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hope </a:t>
            </a:r>
            <a:r>
              <a:rPr dirty="0" sz="1600" spc="-275">
                <a:latin typeface="Arial"/>
                <a:cs typeface="Arial"/>
              </a:rPr>
              <a:t>one </a:t>
            </a:r>
            <a:r>
              <a:rPr dirty="0" sz="1600" spc="-285">
                <a:latin typeface="Arial"/>
                <a:cs typeface="Arial"/>
              </a:rPr>
              <a:t>day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140">
                <a:latin typeface="Arial"/>
                <a:cs typeface="Arial"/>
              </a:rPr>
              <a:t>will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280">
                <a:latin typeface="Arial"/>
                <a:cs typeface="Arial"/>
              </a:rPr>
              <a:t>Europe.</a:t>
            </a:r>
            <a:endParaRPr sz="1600">
              <a:latin typeface="Arial"/>
              <a:cs typeface="Arial"/>
            </a:endParaRPr>
          </a:p>
          <a:p>
            <a:pPr algn="just" marL="469265">
              <a:lnSpc>
                <a:spcPct val="100000"/>
              </a:lnSpc>
              <a:spcBef>
                <a:spcPts val="70"/>
              </a:spcBef>
            </a:pP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10">
                <a:latin typeface="Arial"/>
                <a:cs typeface="Arial"/>
              </a:rPr>
              <a:t>favorite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sport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badminton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70" b="1">
                <a:latin typeface="Arial"/>
                <a:cs typeface="Arial"/>
              </a:rPr>
              <a:t>usually </a:t>
            </a:r>
            <a:r>
              <a:rPr dirty="0" sz="1600" spc="-225">
                <a:latin typeface="Arial"/>
                <a:cs typeface="Arial"/>
              </a:rPr>
              <a:t>play </a:t>
            </a:r>
            <a:r>
              <a:rPr dirty="0" sz="1600" spc="-204">
                <a:latin typeface="Arial"/>
                <a:cs typeface="Arial"/>
              </a:rPr>
              <a:t>four </a:t>
            </a:r>
            <a:r>
              <a:rPr dirty="0" sz="1600" spc="-245">
                <a:latin typeface="Arial"/>
                <a:cs typeface="Arial"/>
              </a:rPr>
              <a:t>times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85">
                <a:latin typeface="Arial"/>
                <a:cs typeface="Arial"/>
              </a:rPr>
              <a:t>week.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10">
                <a:latin typeface="Arial"/>
                <a:cs typeface="Arial"/>
              </a:rPr>
              <a:t>favorite </a:t>
            </a:r>
            <a:r>
              <a:rPr dirty="0" sz="1600" spc="-235">
                <a:latin typeface="Arial"/>
                <a:cs typeface="Arial"/>
              </a:rPr>
              <a:t>kind </a:t>
            </a:r>
            <a:r>
              <a:rPr dirty="0" sz="1600" spc="-190">
                <a:latin typeface="Arial"/>
                <a:cs typeface="Arial"/>
              </a:rPr>
              <a:t>of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movie</a:t>
            </a:r>
            <a:endParaRPr sz="16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180"/>
              </a:spcBef>
            </a:pP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25">
                <a:latin typeface="Arial"/>
                <a:cs typeface="Arial"/>
              </a:rPr>
              <a:t>Titanic </a:t>
            </a:r>
            <a:r>
              <a:rPr dirty="0" sz="1600" spc="-315" b="1">
                <a:solidFill>
                  <a:srgbClr val="FF0000"/>
                </a:solidFill>
                <a:latin typeface="Arial"/>
                <a:cs typeface="Arial"/>
              </a:rPr>
              <a:t>because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00">
                <a:latin typeface="Arial"/>
                <a:cs typeface="Arial"/>
              </a:rPr>
              <a:t>so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sad</a:t>
            </a:r>
            <a:r>
              <a:rPr dirty="0" sz="1600" spc="-30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algn="just" marL="12700" marR="5715" indent="456565">
              <a:lnSpc>
                <a:spcPct val="109100"/>
              </a:lnSpc>
              <a:spcBef>
                <a:spcPts val="5"/>
              </a:spcBef>
            </a:pP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29">
                <a:latin typeface="Arial"/>
                <a:cs typeface="Arial"/>
              </a:rPr>
              <a:t>sister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teacher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70">
                <a:latin typeface="Arial"/>
                <a:cs typeface="Arial"/>
              </a:rPr>
              <a:t>teaches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75">
                <a:latin typeface="Arial"/>
                <a:cs typeface="Arial"/>
              </a:rPr>
              <a:t>Teeratada </a:t>
            </a:r>
            <a:r>
              <a:rPr dirty="0" sz="1600" spc="-250">
                <a:latin typeface="Arial"/>
                <a:cs typeface="Arial"/>
              </a:rPr>
              <a:t>primary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45">
                <a:latin typeface="Arial"/>
                <a:cs typeface="Arial"/>
              </a:rPr>
              <a:t>Phitsanulok.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25">
                <a:latin typeface="Arial"/>
                <a:cs typeface="Arial"/>
              </a:rPr>
              <a:t>usually 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ride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29">
                <a:latin typeface="Arial"/>
                <a:cs typeface="Arial"/>
              </a:rPr>
              <a:t>motorcycle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40">
                <a:latin typeface="Arial"/>
                <a:cs typeface="Arial"/>
              </a:rPr>
              <a:t>school </a:t>
            </a:r>
            <a:r>
              <a:rPr dirty="0" sz="1600" spc="-260">
                <a:latin typeface="Arial"/>
                <a:cs typeface="Arial"/>
              </a:rPr>
              <a:t>every 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morning</a:t>
            </a:r>
            <a:r>
              <a:rPr dirty="0" sz="1600" spc="-300">
                <a:latin typeface="Arial"/>
                <a:cs typeface="Arial"/>
              </a:rPr>
              <a:t>. </a:t>
            </a:r>
            <a:r>
              <a:rPr dirty="0" sz="1600" spc="-245" b="1">
                <a:latin typeface="Arial"/>
                <a:cs typeface="Arial"/>
              </a:rPr>
              <a:t>In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order </a:t>
            </a:r>
            <a:r>
              <a:rPr dirty="0" sz="1600" spc="-225" b="1">
                <a:solidFill>
                  <a:srgbClr val="FF0000"/>
                </a:solidFill>
                <a:latin typeface="Arial"/>
                <a:cs typeface="Arial"/>
              </a:rPr>
              <a:t>to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contact </a:t>
            </a:r>
            <a:r>
              <a:rPr dirty="0" sz="1600" spc="-285">
                <a:latin typeface="Arial"/>
                <a:cs typeface="Arial"/>
              </a:rPr>
              <a:t>me,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70">
                <a:latin typeface="Arial"/>
                <a:cs typeface="Arial"/>
              </a:rPr>
              <a:t>phone </a:t>
            </a:r>
            <a:r>
              <a:rPr dirty="0" sz="1600" spc="-275">
                <a:latin typeface="Arial"/>
                <a:cs typeface="Arial"/>
              </a:rPr>
              <a:t>number </a:t>
            </a:r>
            <a:r>
              <a:rPr dirty="0" sz="1600" spc="-240">
                <a:latin typeface="Arial"/>
                <a:cs typeface="Arial"/>
              </a:rPr>
              <a:t>is  </a:t>
            </a:r>
            <a:r>
              <a:rPr dirty="0" sz="1600" spc="-315">
                <a:latin typeface="Arial"/>
                <a:cs typeface="Arial"/>
              </a:rPr>
              <a:t>0983442374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20">
                <a:latin typeface="Arial"/>
                <a:cs typeface="Arial"/>
              </a:rPr>
              <a:t>my </a:t>
            </a:r>
            <a:r>
              <a:rPr dirty="0" sz="1600" spc="-229">
                <a:latin typeface="Arial"/>
                <a:cs typeface="Arial"/>
              </a:rPr>
              <a:t>e-mail </a:t>
            </a:r>
            <a:r>
              <a:rPr dirty="0" sz="1600" spc="-240">
                <a:latin typeface="Arial"/>
                <a:cs typeface="Arial"/>
              </a:rPr>
              <a:t>is</a:t>
            </a:r>
            <a:r>
              <a:rPr dirty="0" sz="1600" spc="-204">
                <a:latin typeface="Arial"/>
                <a:cs typeface="Arial"/>
              </a:rPr>
              <a:t> </a:t>
            </a:r>
            <a:r>
              <a:rPr dirty="0" u="sng" sz="1600" spc="-26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kitsiri@gmail.com</a:t>
            </a:r>
            <a:endParaRPr sz="1600">
              <a:latin typeface="Arial"/>
              <a:cs typeface="Arial"/>
            </a:endParaRPr>
          </a:p>
          <a:p>
            <a:pPr algn="just" marL="469265" indent="-228600">
              <a:lnSpc>
                <a:spcPct val="100000"/>
              </a:lnSpc>
              <a:spcBef>
                <a:spcPts val="150"/>
              </a:spcBef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225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5">
                <a:latin typeface="Arial"/>
                <a:cs typeface="Arial"/>
              </a:rPr>
              <a:t>story </a:t>
            </a:r>
            <a:r>
              <a:rPr dirty="0" sz="1600" spc="-315">
                <a:latin typeface="Arial"/>
                <a:cs typeface="Arial"/>
              </a:rPr>
              <a:t>1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5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70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 </a:t>
            </a:r>
            <a:r>
              <a:rPr dirty="0" sz="1600" spc="-200">
                <a:latin typeface="Arial"/>
                <a:cs typeface="Arial"/>
              </a:rPr>
              <a:t>in</a:t>
            </a:r>
            <a:r>
              <a:rPr dirty="0" sz="1600" spc="15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</a:t>
            </a:r>
            <a:endParaRPr sz="16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165"/>
              </a:spcBef>
            </a:pPr>
            <a:r>
              <a:rPr dirty="0" sz="1600" spc="-204">
                <a:latin typeface="Arial"/>
                <a:cs typeface="Arial"/>
              </a:rPr>
              <a:t>“About </a:t>
            </a:r>
            <a:r>
              <a:rPr dirty="0" sz="1600" spc="-235">
                <a:latin typeface="Arial"/>
                <a:cs typeface="Arial"/>
              </a:rPr>
              <a:t>Me”</a:t>
            </a:r>
            <a:r>
              <a:rPr dirty="0" sz="1600" spc="-229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 algn="just" marL="469265" indent="-228600">
              <a:lnSpc>
                <a:spcPct val="100000"/>
              </a:lnSpc>
              <a:spcBef>
                <a:spcPts val="985"/>
              </a:spcBef>
              <a:buAutoNum type="arabicPeriod" startAt="3"/>
              <a:tabLst>
                <a:tab pos="4699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4704" y="7447153"/>
          <a:ext cx="5948045" cy="1715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3645"/>
                <a:gridCol w="1229995"/>
                <a:gridCol w="1207135"/>
                <a:gridCol w="1202689"/>
                <a:gridCol w="1074419"/>
              </a:tblGrid>
              <a:tr h="2731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80">
                          <a:latin typeface="Arial"/>
                          <a:cs typeface="Arial"/>
                        </a:rPr>
                        <a:t>Surname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Student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50">
                          <a:latin typeface="Arial"/>
                          <a:cs typeface="Arial"/>
                        </a:rPr>
                        <a:t>Nick</a:t>
                      </a:r>
                      <a:r>
                        <a:rPr dirty="0" sz="1400" spc="-11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80">
                          <a:latin typeface="Arial"/>
                          <a:cs typeface="Arial"/>
                        </a:rPr>
                        <a:t>name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Morning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04">
                          <a:latin typeface="Arial"/>
                          <a:cs typeface="Arial"/>
                        </a:rPr>
                        <a:t>Currently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7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00">
                          <a:latin typeface="Arial"/>
                          <a:cs typeface="Arial"/>
                        </a:rPr>
                        <a:t>First</a:t>
                      </a:r>
                      <a:r>
                        <a:rPr dirty="0" sz="14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80">
                          <a:latin typeface="Arial"/>
                          <a:cs typeface="Arial"/>
                        </a:rPr>
                        <a:t>name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school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Usually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In </a:t>
                      </a:r>
                      <a:r>
                        <a:rPr dirty="0" sz="1400" spc="-204">
                          <a:latin typeface="Arial"/>
                          <a:cs typeface="Arial"/>
                        </a:rPr>
                        <a:t>order</a:t>
                      </a:r>
                      <a:r>
                        <a:rPr dirty="0" sz="1400" spc="-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40">
                          <a:latin typeface="Arial"/>
                          <a:cs typeface="Arial"/>
                        </a:rPr>
                        <a:t>to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Places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35">
                          <a:latin typeface="Arial"/>
                          <a:cs typeface="Arial"/>
                        </a:rPr>
                        <a:t>Still</a:t>
                      </a:r>
                      <a:r>
                        <a:rPr dirty="0" sz="1400" spc="-10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90">
                          <a:latin typeface="Arial"/>
                          <a:cs typeface="Arial"/>
                        </a:rPr>
                        <a:t>alive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Favorite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85">
                          <a:latin typeface="Arial"/>
                          <a:cs typeface="Arial"/>
                        </a:rPr>
                        <a:t>Because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490"/>
                        </a:lnSpc>
                      </a:pPr>
                      <a:r>
                        <a:rPr dirty="0" sz="1400" spc="-225">
                          <a:latin typeface="Arial"/>
                          <a:cs typeface="Arial"/>
                        </a:rPr>
                        <a:t>Contact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Movie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7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already</a:t>
                      </a:r>
                      <a:r>
                        <a:rPr dirty="0" sz="14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50">
                          <a:latin typeface="Arial"/>
                          <a:cs typeface="Arial"/>
                        </a:rPr>
                        <a:t>dead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Pet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325">
                          <a:latin typeface="Arial"/>
                          <a:cs typeface="Arial"/>
                        </a:rPr>
                        <a:t>Sad </a:t>
                      </a:r>
                      <a:r>
                        <a:rPr dirty="0" sz="1400" spc="-275">
                          <a:latin typeface="Arial"/>
                          <a:cs typeface="Arial"/>
                        </a:rPr>
                        <a:t>– </a:t>
                      </a:r>
                      <a:r>
                        <a:rPr dirty="0" sz="1400" spc="-240">
                          <a:latin typeface="Arial"/>
                          <a:cs typeface="Arial"/>
                        </a:rPr>
                        <a:t>sia</a:t>
                      </a:r>
                      <a:r>
                        <a:rPr dirty="0" sz="1400" spc="-1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70">
                          <a:latin typeface="Arial"/>
                          <a:cs typeface="Arial"/>
                        </a:rPr>
                        <a:t>jai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20">
                          <a:latin typeface="Arial"/>
                          <a:cs typeface="Arial"/>
                        </a:rPr>
                        <a:t>About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75">
                          <a:latin typeface="Arial"/>
                          <a:cs typeface="Arial"/>
                        </a:rPr>
                        <a:t>Hope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17"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20">
                          <a:latin typeface="Arial"/>
                          <a:cs typeface="Arial"/>
                        </a:rPr>
                        <a:t>Live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Hobby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50">
                          <a:latin typeface="Arial"/>
                          <a:cs typeface="Arial"/>
                        </a:rPr>
                        <a:t>Teacher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85">
                          <a:latin typeface="Arial"/>
                          <a:cs typeface="Arial"/>
                        </a:rPr>
                        <a:t>Work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35">
                          <a:latin typeface="Arial"/>
                          <a:cs typeface="Arial"/>
                        </a:rPr>
                        <a:t>Province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04">
                          <a:latin typeface="Arial"/>
                          <a:cs typeface="Arial"/>
                        </a:rPr>
                        <a:t>Travelling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65">
                          <a:latin typeface="Arial"/>
                          <a:cs typeface="Arial"/>
                        </a:rPr>
                        <a:t>Ride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20">
                          <a:latin typeface="Arial"/>
                          <a:cs typeface="Arial"/>
                        </a:rPr>
                        <a:t>Sport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5686425" y="1803654"/>
            <a:ext cx="723900" cy="1943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924427" y="9275774"/>
            <a:ext cx="96520" cy="165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 sz="1100">
                <a:latin typeface="Carlito"/>
                <a:cs typeface="Carlito"/>
              </a:rPr>
              <a:t>1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15054" y="3586098"/>
            <a:ext cx="7150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1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10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85420">
              <a:lnSpc>
                <a:spcPct val="100000"/>
              </a:lnSpc>
              <a:spcBef>
                <a:spcPts val="105"/>
              </a:spcBef>
            </a:pPr>
            <a:r>
              <a:rPr dirty="0" spc="-2270"/>
              <a:t>PLACES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23504"/>
            <a:ext cx="6138545" cy="710882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620"/>
              </a:spcBef>
            </a:pPr>
            <a:r>
              <a:rPr dirty="0" u="sng" sz="2000" spc="-4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    </a:t>
            </a:r>
            <a:r>
              <a:rPr dirty="0" u="sng" sz="2000" spc="-3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10: </a:t>
            </a:r>
            <a:r>
              <a:rPr dirty="0" u="sng" sz="20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57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PLACES</a:t>
            </a:r>
            <a:endParaRPr sz="20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465"/>
              </a:spcBef>
              <a:buAutoNum type="arabicPeriod"/>
              <a:tabLst>
                <a:tab pos="469900" algn="l"/>
              </a:tabLst>
            </a:pPr>
            <a:r>
              <a:rPr dirty="0" u="sng" sz="1800" spc="-33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Listening</a:t>
            </a:r>
            <a:r>
              <a:rPr dirty="0" u="sng" sz="1800" spc="-26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u="sng" sz="1800" spc="-3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Story </a:t>
            </a:r>
            <a:r>
              <a:rPr dirty="0" u="sng" sz="1800" spc="-3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10: </a:t>
            </a:r>
            <a:r>
              <a:rPr dirty="0" u="sng" sz="1800" spc="-3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Getting </a:t>
            </a:r>
            <a:r>
              <a:rPr dirty="0" u="sng" sz="1800" spc="-27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lost </a:t>
            </a:r>
            <a:r>
              <a:rPr dirty="0" u="sng" sz="1800" spc="-2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</a:t>
            </a:r>
            <a:r>
              <a:rPr dirty="0" u="sng" sz="1800" spc="-18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Nakhonsawan</a:t>
            </a:r>
            <a:endParaRPr sz="1800">
              <a:latin typeface="Arial"/>
              <a:cs typeface="Arial"/>
            </a:endParaRPr>
          </a:p>
          <a:p>
            <a:pPr marL="12700" marR="3040380" indent="456565">
              <a:lnSpc>
                <a:spcPct val="118000"/>
              </a:lnSpc>
              <a:spcBef>
                <a:spcPts val="45"/>
              </a:spcBef>
            </a:pPr>
            <a:r>
              <a:rPr dirty="0" sz="1600" spc="-270">
                <a:latin typeface="Arial"/>
                <a:cs typeface="Arial"/>
              </a:rPr>
              <a:t>Last </a:t>
            </a:r>
            <a:r>
              <a:rPr dirty="0" sz="1600" spc="-275">
                <a:latin typeface="Arial"/>
                <a:cs typeface="Arial"/>
              </a:rPr>
              <a:t>year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305">
                <a:latin typeface="Arial"/>
                <a:cs typeface="Arial"/>
              </a:rPr>
              <a:t>December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35">
                <a:latin typeface="Arial"/>
                <a:cs typeface="Arial"/>
              </a:rPr>
              <a:t>worker’s 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conference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140">
                <a:latin typeface="Arial"/>
                <a:cs typeface="Arial"/>
              </a:rPr>
              <a:t>all </a:t>
            </a:r>
            <a:r>
              <a:rPr dirty="0" sz="1600" spc="-220">
                <a:latin typeface="Arial"/>
                <a:cs typeface="Arial"/>
              </a:rPr>
              <a:t>labor officers </a:t>
            </a:r>
            <a:r>
              <a:rPr dirty="0" sz="1600" spc="-175" b="1">
                <a:solidFill>
                  <a:srgbClr val="FF0000"/>
                </a:solidFill>
                <a:latin typeface="Arial"/>
                <a:cs typeface="Arial"/>
              </a:rPr>
              <a:t>all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over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the 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country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310">
                <a:latin typeface="Arial"/>
                <a:cs typeface="Arial"/>
              </a:rPr>
              <a:t>Nakhonsawan.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Nakhonsawan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310" b="1">
                <a:solidFill>
                  <a:srgbClr val="FF0000"/>
                </a:solidFill>
                <a:latin typeface="Arial"/>
                <a:cs typeface="Arial"/>
              </a:rPr>
              <a:t>two 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hours’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drive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45">
                <a:latin typeface="Arial"/>
                <a:cs typeface="Arial"/>
              </a:rPr>
              <a:t>Phitsanulok. </a:t>
            </a:r>
            <a:r>
              <a:rPr dirty="0" sz="1600" spc="-365">
                <a:latin typeface="Arial"/>
                <a:cs typeface="Arial"/>
              </a:rPr>
              <a:t>My </a:t>
            </a:r>
            <a:r>
              <a:rPr dirty="0" sz="1600" spc="-210">
                <a:latin typeface="Arial"/>
                <a:cs typeface="Arial"/>
              </a:rPr>
              <a:t>friend </a:t>
            </a:r>
            <a:r>
              <a:rPr dirty="0" sz="1600" spc="-270">
                <a:latin typeface="Arial"/>
                <a:cs typeface="Arial"/>
              </a:rPr>
              <a:t>Aof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had 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never been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in </a:t>
            </a:r>
            <a:r>
              <a:rPr dirty="0" sz="1600" spc="-345" b="1">
                <a:solidFill>
                  <a:srgbClr val="FF0000"/>
                </a:solidFill>
                <a:latin typeface="Arial"/>
                <a:cs typeface="Arial"/>
              </a:rPr>
              <a:t>Nakhonsawan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00">
                <a:latin typeface="Arial"/>
                <a:cs typeface="Arial"/>
              </a:rPr>
              <a:t>not </a:t>
            </a:r>
            <a:r>
              <a:rPr dirty="0" sz="1600" spc="-280">
                <a:latin typeface="Arial"/>
                <a:cs typeface="Arial"/>
              </a:rPr>
              <a:t>been 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0">
                <a:latin typeface="Arial"/>
                <a:cs typeface="Arial"/>
              </a:rPr>
              <a:t>Nakhonsawan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5" b="1">
                <a:solidFill>
                  <a:srgbClr val="FF0000"/>
                </a:solidFill>
                <a:latin typeface="Arial"/>
                <a:cs typeface="Arial"/>
              </a:rPr>
              <a:t>long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time</a:t>
            </a:r>
            <a:r>
              <a:rPr dirty="0" sz="1600" spc="-235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130"/>
              </a:spcBef>
            </a:pPr>
            <a:r>
              <a:rPr dirty="0" sz="1600" spc="-315">
                <a:latin typeface="Arial"/>
                <a:cs typeface="Arial"/>
              </a:rPr>
              <a:t>The </a:t>
            </a:r>
            <a:r>
              <a:rPr dirty="0" sz="1600" spc="-254">
                <a:latin typeface="Arial"/>
                <a:cs typeface="Arial"/>
              </a:rPr>
              <a:t>conference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85">
                <a:latin typeface="Arial"/>
                <a:cs typeface="Arial"/>
              </a:rPr>
              <a:t>River</a:t>
            </a:r>
            <a:r>
              <a:rPr dirty="0" sz="1600" spc="-20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view</a:t>
            </a:r>
            <a:endParaRPr sz="1600">
              <a:latin typeface="Arial"/>
              <a:cs typeface="Arial"/>
            </a:endParaRPr>
          </a:p>
          <a:p>
            <a:pPr marL="12700" marR="74930">
              <a:lnSpc>
                <a:spcPct val="117900"/>
              </a:lnSpc>
              <a:spcBef>
                <a:spcPts val="5"/>
              </a:spcBef>
            </a:pP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conventional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center </a:t>
            </a:r>
            <a:r>
              <a:rPr dirty="0" sz="1600" spc="-245">
                <a:latin typeface="Arial"/>
                <a:cs typeface="Arial"/>
              </a:rPr>
              <a:t>behind </a:t>
            </a:r>
            <a:r>
              <a:rPr dirty="0" sz="1600" spc="-330">
                <a:latin typeface="Arial"/>
                <a:cs typeface="Arial"/>
              </a:rPr>
              <a:t>Big </a:t>
            </a:r>
            <a:r>
              <a:rPr dirty="0" sz="1600" spc="-509">
                <a:latin typeface="Arial"/>
                <a:cs typeface="Arial"/>
              </a:rPr>
              <a:t>C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70">
                <a:latin typeface="Arial"/>
                <a:cs typeface="Arial"/>
              </a:rPr>
              <a:t>near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04" b="1">
                <a:solidFill>
                  <a:srgbClr val="FF0000"/>
                </a:solidFill>
                <a:latin typeface="Arial"/>
                <a:cs typeface="Arial"/>
              </a:rPr>
              <a:t>traffic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lights.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reached </a:t>
            </a:r>
            <a:r>
              <a:rPr dirty="0" sz="1600" spc="-320">
                <a:latin typeface="Arial"/>
                <a:cs typeface="Arial"/>
              </a:rPr>
              <a:t>Nakhonsawan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afternoon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next </a:t>
            </a:r>
            <a:r>
              <a:rPr dirty="0" sz="1600" spc="-315" b="1">
                <a:solidFill>
                  <a:srgbClr val="FF0000"/>
                </a:solidFill>
                <a:latin typeface="Arial"/>
                <a:cs typeface="Arial"/>
              </a:rPr>
              <a:t>morning </a:t>
            </a:r>
            <a:r>
              <a:rPr dirty="0" sz="1600" spc="-325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conference. </a:t>
            </a:r>
            <a:r>
              <a:rPr dirty="0" sz="1600" spc="-310" b="1">
                <a:solidFill>
                  <a:srgbClr val="FF0000"/>
                </a:solidFill>
                <a:latin typeface="Arial"/>
                <a:cs typeface="Arial"/>
              </a:rPr>
              <a:t>However</a:t>
            </a:r>
            <a:r>
              <a:rPr dirty="0" sz="1600" spc="-310">
                <a:latin typeface="Arial"/>
                <a:cs typeface="Arial"/>
              </a:rPr>
              <a:t>,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300" b="1">
                <a:solidFill>
                  <a:srgbClr val="FF0000"/>
                </a:solidFill>
                <a:latin typeface="Arial"/>
                <a:cs typeface="Arial"/>
              </a:rPr>
              <a:t>got </a:t>
            </a:r>
            <a:r>
              <a:rPr dirty="0" sz="1600" spc="-305" b="1">
                <a:solidFill>
                  <a:srgbClr val="FF0000"/>
                </a:solidFill>
                <a:latin typeface="Arial"/>
                <a:cs typeface="Arial"/>
              </a:rPr>
              <a:t>a </a:t>
            </a:r>
            <a:r>
              <a:rPr dirty="0" sz="1600" spc="-155" b="1">
                <a:solidFill>
                  <a:srgbClr val="FF0000"/>
                </a:solidFill>
                <a:latin typeface="Arial"/>
                <a:cs typeface="Arial"/>
              </a:rPr>
              <a:t>little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lost 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90">
                <a:latin typeface="Arial"/>
                <a:cs typeface="Arial"/>
              </a:rPr>
              <a:t>way.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235">
                <a:latin typeface="Arial"/>
                <a:cs typeface="Arial"/>
              </a:rPr>
              <a:t>stood </a:t>
            </a:r>
            <a:r>
              <a:rPr dirty="0" sz="1600" spc="-270">
                <a:latin typeface="Arial"/>
                <a:cs typeface="Arial"/>
              </a:rPr>
              <a:t>on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15">
                <a:latin typeface="Arial"/>
                <a:cs typeface="Arial"/>
              </a:rPr>
              <a:t>street </a:t>
            </a:r>
            <a:r>
              <a:rPr dirty="0" sz="1600" spc="-245">
                <a:latin typeface="Arial"/>
                <a:cs typeface="Arial"/>
              </a:rPr>
              <a:t>corner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90">
                <a:latin typeface="Arial"/>
                <a:cs typeface="Arial"/>
              </a:rPr>
              <a:t>map, </a:t>
            </a:r>
            <a:r>
              <a:rPr dirty="0" sz="1600" spc="-220">
                <a:latin typeface="Arial"/>
                <a:cs typeface="Arial"/>
              </a:rPr>
              <a:t>trying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35">
                <a:latin typeface="Arial"/>
                <a:cs typeface="Arial"/>
              </a:rPr>
              <a:t>figure </a:t>
            </a:r>
            <a:r>
              <a:rPr dirty="0" sz="1600" spc="-200">
                <a:latin typeface="Arial"/>
                <a:cs typeface="Arial"/>
              </a:rPr>
              <a:t>out </a:t>
            </a:r>
            <a:r>
              <a:rPr dirty="0" sz="1600" spc="-280">
                <a:latin typeface="Arial"/>
                <a:cs typeface="Arial"/>
              </a:rPr>
              <a:t>where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320" b="1">
                <a:solidFill>
                  <a:srgbClr val="FF0000"/>
                </a:solidFill>
                <a:latin typeface="Arial"/>
                <a:cs typeface="Arial"/>
              </a:rPr>
              <a:t>made </a:t>
            </a:r>
            <a:r>
              <a:rPr dirty="0" sz="1600" spc="-305" b="1">
                <a:solidFill>
                  <a:srgbClr val="FF0000"/>
                </a:solidFill>
                <a:latin typeface="Arial"/>
                <a:cs typeface="Arial"/>
              </a:rPr>
              <a:t>a  </a:t>
            </a:r>
            <a:r>
              <a:rPr dirty="0" sz="1600" spc="-360" b="1">
                <a:solidFill>
                  <a:srgbClr val="FF0000"/>
                </a:solidFill>
                <a:latin typeface="Arial"/>
                <a:cs typeface="Arial"/>
              </a:rPr>
              <a:t>wrong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turn</a:t>
            </a:r>
            <a:r>
              <a:rPr dirty="0" sz="1600" spc="-235">
                <a:latin typeface="Arial"/>
                <a:cs typeface="Arial"/>
              </a:rPr>
              <a:t>. </a:t>
            </a:r>
            <a:r>
              <a:rPr dirty="0" sz="1600" spc="-430">
                <a:latin typeface="Arial"/>
                <a:cs typeface="Arial"/>
              </a:rPr>
              <a:t>A </a:t>
            </a:r>
            <a:r>
              <a:rPr dirty="0" sz="1600" spc="-320">
                <a:latin typeface="Arial"/>
                <a:cs typeface="Arial"/>
              </a:rPr>
              <a:t>woman </a:t>
            </a:r>
            <a:r>
              <a:rPr dirty="0" sz="1600" spc="-250">
                <a:latin typeface="Arial"/>
                <a:cs typeface="Arial"/>
              </a:rPr>
              <a:t>stopped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30">
                <a:latin typeface="Arial"/>
                <a:cs typeface="Arial"/>
              </a:rPr>
              <a:t>ask </a:t>
            </a:r>
            <a:r>
              <a:rPr dirty="0" sz="1600" spc="-310">
                <a:latin typeface="Arial"/>
                <a:cs typeface="Arial"/>
              </a:rPr>
              <a:t>us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125">
                <a:latin typeface="Arial"/>
                <a:cs typeface="Arial"/>
              </a:rPr>
              <a:t>if </a:t>
            </a:r>
            <a:r>
              <a:rPr dirty="0" sz="1600" spc="-320">
                <a:latin typeface="Arial"/>
                <a:cs typeface="Arial"/>
              </a:rPr>
              <a:t>we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needed</a:t>
            </a:r>
            <a:r>
              <a:rPr dirty="0" sz="1600" spc="-20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35" b="1">
                <a:solidFill>
                  <a:srgbClr val="FF0000"/>
                </a:solidFill>
                <a:latin typeface="Arial"/>
                <a:cs typeface="Arial"/>
              </a:rPr>
              <a:t>help</a:t>
            </a:r>
            <a:r>
              <a:rPr dirty="0" sz="1600" spc="-235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  <a:p>
            <a:pPr marL="12700" marR="63500" indent="456565">
              <a:lnSpc>
                <a:spcPct val="118000"/>
              </a:lnSpc>
              <a:spcBef>
                <a:spcPts val="780"/>
              </a:spcBef>
            </a:pPr>
            <a:r>
              <a:rPr dirty="0" sz="1600" spc="-150">
                <a:latin typeface="Arial"/>
                <a:cs typeface="Arial"/>
              </a:rPr>
              <a:t>“At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4" b="1">
                <a:solidFill>
                  <a:srgbClr val="FF0000"/>
                </a:solidFill>
                <a:latin typeface="Arial"/>
                <a:cs typeface="Arial"/>
              </a:rPr>
              <a:t>police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station</a:t>
            </a:r>
            <a:r>
              <a:rPr dirty="0" sz="1600" spc="-245">
                <a:latin typeface="Arial"/>
                <a:cs typeface="Arial"/>
              </a:rPr>
              <a:t>, </a:t>
            </a:r>
            <a:r>
              <a:rPr dirty="0" sz="1600" spc="-240" b="1">
                <a:solidFill>
                  <a:srgbClr val="FF0000"/>
                </a:solidFill>
                <a:latin typeface="Arial"/>
                <a:cs typeface="Arial"/>
              </a:rPr>
              <a:t>turn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right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385" b="1">
                <a:solidFill>
                  <a:srgbClr val="FF0000"/>
                </a:solidFill>
                <a:latin typeface="Arial"/>
                <a:cs typeface="Arial"/>
              </a:rPr>
              <a:t>go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straight </a:t>
            </a:r>
            <a:r>
              <a:rPr dirty="0" sz="1600" spc="-330">
                <a:latin typeface="Arial"/>
                <a:cs typeface="Arial"/>
              </a:rPr>
              <a:t>make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U-turn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near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0">
                <a:latin typeface="Arial"/>
                <a:cs typeface="Arial"/>
              </a:rPr>
              <a:t>restaurant </a:t>
            </a:r>
            <a:r>
              <a:rPr dirty="0" sz="1600" spc="-290">
                <a:latin typeface="Arial"/>
                <a:cs typeface="Arial"/>
              </a:rPr>
              <a:t>and 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turn </a:t>
            </a:r>
            <a:r>
              <a:rPr dirty="0" sz="1600" spc="-155" b="1">
                <a:solidFill>
                  <a:srgbClr val="FF0000"/>
                </a:solidFill>
                <a:latin typeface="Arial"/>
                <a:cs typeface="Arial"/>
              </a:rPr>
              <a:t>left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29">
                <a:latin typeface="Arial"/>
                <a:cs typeface="Arial"/>
              </a:rPr>
              <a:t>stop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330">
                <a:latin typeface="Arial"/>
                <a:cs typeface="Arial"/>
              </a:rPr>
              <a:t>Big </a:t>
            </a:r>
            <a:r>
              <a:rPr dirty="0" sz="1600" spc="-509">
                <a:latin typeface="Arial"/>
                <a:cs typeface="Arial"/>
              </a:rPr>
              <a:t>C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conventional </a:t>
            </a:r>
            <a:r>
              <a:rPr dirty="0" sz="1600" spc="-235">
                <a:latin typeface="Arial"/>
                <a:cs typeface="Arial"/>
              </a:rPr>
              <a:t>center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behind </a:t>
            </a:r>
            <a:r>
              <a:rPr dirty="0" sz="1600" spc="-330">
                <a:latin typeface="Arial"/>
                <a:cs typeface="Arial"/>
              </a:rPr>
              <a:t>Big </a:t>
            </a:r>
            <a:r>
              <a:rPr dirty="0" sz="1600" spc="-225">
                <a:latin typeface="Arial"/>
                <a:cs typeface="Arial"/>
              </a:rPr>
              <a:t>C”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woman </a:t>
            </a:r>
            <a:r>
              <a:rPr dirty="0" sz="1600" spc="-270">
                <a:latin typeface="Arial"/>
                <a:cs typeface="Arial"/>
              </a:rPr>
              <a:t>said </a:t>
            </a:r>
            <a:r>
              <a:rPr dirty="0" sz="1600" spc="-265">
                <a:latin typeface="Arial"/>
                <a:cs typeface="Arial"/>
              </a:rPr>
              <a:t>giving </a:t>
            </a:r>
            <a:r>
              <a:rPr dirty="0" sz="1600" spc="-310">
                <a:latin typeface="Arial"/>
                <a:cs typeface="Arial"/>
              </a:rPr>
              <a:t>us 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directions</a:t>
            </a:r>
            <a:r>
              <a:rPr dirty="0" sz="1600" spc="-260">
                <a:latin typeface="Arial"/>
                <a:cs typeface="Arial"/>
              </a:rPr>
              <a:t>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170">
                <a:latin typeface="Arial"/>
                <a:cs typeface="Arial"/>
              </a:rPr>
              <a:t>finally </a:t>
            </a:r>
            <a:r>
              <a:rPr dirty="0" sz="1600" spc="-265" b="1">
                <a:solidFill>
                  <a:srgbClr val="FF0000"/>
                </a:solidFill>
                <a:latin typeface="Arial"/>
                <a:cs typeface="Arial"/>
              </a:rPr>
              <a:t>arrived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4">
                <a:latin typeface="Arial"/>
                <a:cs typeface="Arial"/>
              </a:rPr>
              <a:t>conference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260" b="1">
                <a:solidFill>
                  <a:srgbClr val="FF0000"/>
                </a:solidFill>
                <a:latin typeface="Arial"/>
                <a:cs typeface="Arial"/>
              </a:rPr>
              <a:t>already </a:t>
            </a:r>
            <a:r>
              <a:rPr dirty="0" sz="1600" spc="-245" b="1">
                <a:solidFill>
                  <a:srgbClr val="FF0000"/>
                </a:solidFill>
                <a:latin typeface="Arial"/>
                <a:cs typeface="Arial"/>
              </a:rPr>
              <a:t>started</a:t>
            </a:r>
            <a:r>
              <a:rPr dirty="0" sz="1600" spc="-245">
                <a:latin typeface="Arial"/>
                <a:cs typeface="Arial"/>
              </a:rPr>
              <a:t>. </a:t>
            </a:r>
            <a:r>
              <a:rPr dirty="0" sz="1600" spc="-430">
                <a:latin typeface="Arial"/>
                <a:cs typeface="Arial"/>
              </a:rPr>
              <a:t>We </a:t>
            </a:r>
            <a:r>
              <a:rPr dirty="0" sz="1600" spc="-280" b="1">
                <a:solidFill>
                  <a:srgbClr val="FF0000"/>
                </a:solidFill>
                <a:latin typeface="Arial"/>
                <a:cs typeface="Arial"/>
              </a:rPr>
              <a:t>took </a:t>
            </a:r>
            <a:r>
              <a:rPr dirty="0" sz="1600" spc="-270" b="1">
                <a:solidFill>
                  <a:srgbClr val="FF0000"/>
                </a:solidFill>
                <a:latin typeface="Arial"/>
                <a:cs typeface="Arial"/>
              </a:rPr>
              <a:t>notes</a:t>
            </a:r>
            <a:r>
              <a:rPr dirty="0" sz="1600" spc="-270">
                <a:latin typeface="Arial"/>
                <a:cs typeface="Arial"/>
              </a:rPr>
              <a:t>, </a:t>
            </a:r>
            <a:r>
              <a:rPr dirty="0" sz="1600" spc="-195">
                <a:latin typeface="Arial"/>
                <a:cs typeface="Arial"/>
              </a:rPr>
              <a:t>but really  </a:t>
            </a:r>
            <a:r>
              <a:rPr dirty="0" sz="1600" spc="-275" b="1">
                <a:solidFill>
                  <a:srgbClr val="FF0000"/>
                </a:solidFill>
                <a:latin typeface="Arial"/>
                <a:cs typeface="Arial"/>
              </a:rPr>
              <a:t>looked </a:t>
            </a:r>
            <a:r>
              <a:rPr dirty="0" sz="1600" spc="-285" b="1">
                <a:solidFill>
                  <a:srgbClr val="FF0000"/>
                </a:solidFill>
                <a:latin typeface="Arial"/>
                <a:cs typeface="Arial"/>
              </a:rPr>
              <a:t>forward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320" b="1">
                <a:solidFill>
                  <a:srgbClr val="FF0000"/>
                </a:solidFill>
                <a:latin typeface="Arial"/>
                <a:cs typeface="Arial"/>
              </a:rPr>
              <a:t>speaking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other labor </a:t>
            </a:r>
            <a:r>
              <a:rPr dirty="0" sz="1600" spc="-220">
                <a:latin typeface="Arial"/>
                <a:cs typeface="Arial"/>
              </a:rPr>
              <a:t>officers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0">
                <a:latin typeface="Arial"/>
                <a:cs typeface="Arial"/>
              </a:rPr>
              <a:t>meet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35">
                <a:latin typeface="Arial"/>
                <a:cs typeface="Arial"/>
              </a:rPr>
              <a:t>greet. </a:t>
            </a:r>
            <a:r>
              <a:rPr dirty="0" sz="1600" spc="-434">
                <a:latin typeface="Arial"/>
                <a:cs typeface="Arial"/>
              </a:rPr>
              <a:t>We </a:t>
            </a:r>
            <a:r>
              <a:rPr dirty="0" sz="1600" spc="-290">
                <a:latin typeface="Arial"/>
                <a:cs typeface="Arial"/>
              </a:rPr>
              <a:t>had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good 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00">
                <a:latin typeface="Arial"/>
                <a:cs typeface="Arial"/>
              </a:rPr>
              <a:t>learnt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0">
                <a:latin typeface="Arial"/>
                <a:cs typeface="Arial"/>
              </a:rPr>
              <a:t>lot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45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conference.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1110"/>
              </a:spcBef>
              <a:buAutoNum type="arabicPeriod" startAt="2"/>
              <a:tabLst>
                <a:tab pos="469900" algn="l"/>
              </a:tabLst>
            </a:pPr>
            <a:r>
              <a:rPr dirty="0" u="sng" sz="1800" spc="-37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Reading</a:t>
            </a:r>
            <a:r>
              <a:rPr dirty="0" u="sng" sz="1800" spc="-35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600" spc="-2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65">
                <a:latin typeface="Arial"/>
                <a:cs typeface="Arial"/>
              </a:rPr>
              <a:t>lesson </a:t>
            </a:r>
            <a:r>
              <a:rPr dirty="0" sz="1600" spc="-315">
                <a:latin typeface="Arial"/>
                <a:cs typeface="Arial"/>
              </a:rPr>
              <a:t>10 </a:t>
            </a:r>
            <a:r>
              <a:rPr dirty="0" sz="1600" spc="-265">
                <a:latin typeface="Arial"/>
                <a:cs typeface="Arial"/>
              </a:rPr>
              <a:t>above, please </a:t>
            </a:r>
            <a:r>
              <a:rPr dirty="0" sz="1600" spc="-270">
                <a:latin typeface="Arial"/>
                <a:cs typeface="Arial"/>
              </a:rPr>
              <a:t>read </a:t>
            </a:r>
            <a:r>
              <a:rPr dirty="0" sz="1600" spc="-240">
                <a:latin typeface="Arial"/>
                <a:cs typeface="Arial"/>
              </a:rPr>
              <a:t>through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35">
                <a:latin typeface="Arial"/>
                <a:cs typeface="Arial"/>
              </a:rPr>
              <a:t>order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29">
                <a:latin typeface="Arial"/>
                <a:cs typeface="Arial"/>
              </a:rPr>
              <a:t>practice </a:t>
            </a:r>
            <a:r>
              <a:rPr dirty="0" sz="1600" spc="-265">
                <a:latin typeface="Arial"/>
                <a:cs typeface="Arial"/>
              </a:rPr>
              <a:t>reading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vocabulary </a:t>
            </a:r>
            <a:r>
              <a:rPr dirty="0" sz="1600" spc="-280">
                <a:latin typeface="Arial"/>
                <a:cs typeface="Arial"/>
              </a:rPr>
              <a:t>words</a:t>
            </a:r>
            <a:r>
              <a:rPr dirty="0" sz="1600" spc="-215">
                <a:latin typeface="Arial"/>
                <a:cs typeface="Arial"/>
              </a:rPr>
              <a:t> </a:t>
            </a:r>
            <a:r>
              <a:rPr dirty="0" sz="1600" spc="-200">
                <a:latin typeface="Arial"/>
                <a:cs typeface="Arial"/>
              </a:rPr>
              <a:t>in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15">
                <a:latin typeface="Arial"/>
                <a:cs typeface="Arial"/>
              </a:rPr>
              <a:t>“Getting </a:t>
            </a:r>
            <a:r>
              <a:rPr dirty="0" sz="1600" spc="-185">
                <a:latin typeface="Arial"/>
                <a:cs typeface="Arial"/>
              </a:rPr>
              <a:t>lost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90">
                <a:latin typeface="Arial"/>
                <a:cs typeface="Arial"/>
              </a:rPr>
              <a:t>Nakhonsawan”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story.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180"/>
              </a:spcBef>
              <a:buAutoNum type="arabicPeriod" startAt="3"/>
              <a:tabLst>
                <a:tab pos="469900" algn="l"/>
              </a:tabLst>
            </a:pPr>
            <a:r>
              <a:rPr dirty="0" u="sng" sz="1600" spc="-29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endParaRPr sz="1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7408" y="7671561"/>
          <a:ext cx="6579234" cy="1475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6340"/>
                <a:gridCol w="1429385"/>
                <a:gridCol w="1371600"/>
                <a:gridCol w="1257300"/>
                <a:gridCol w="1313179"/>
              </a:tblGrid>
              <a:tr h="2727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</a:tr>
              <a:tr h="239267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Conference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Conventional</a:t>
                      </a:r>
                      <a:r>
                        <a:rPr dirty="0" sz="1400" spc="-1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4">
                          <a:latin typeface="Arial"/>
                          <a:cs typeface="Arial"/>
                        </a:rPr>
                        <a:t>center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60">
                          <a:latin typeface="Arial"/>
                          <a:cs typeface="Arial"/>
                        </a:rPr>
                        <a:t>However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Turn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85">
                          <a:latin typeface="Arial"/>
                          <a:cs typeface="Arial"/>
                        </a:rPr>
                        <a:t>right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15">
                          <a:latin typeface="Arial"/>
                          <a:cs typeface="Arial"/>
                        </a:rPr>
                        <a:t>Directions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95">
                          <a:latin typeface="Arial"/>
                          <a:cs typeface="Arial"/>
                        </a:rPr>
                        <a:t>Traffic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85">
                          <a:latin typeface="Arial"/>
                          <a:cs typeface="Arial"/>
                        </a:rPr>
                        <a:t>lights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45">
                          <a:latin typeface="Arial"/>
                          <a:cs typeface="Arial"/>
                        </a:rPr>
                        <a:t>All 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over </a:t>
                      </a:r>
                      <a:r>
                        <a:rPr dirty="0" sz="1400" spc="-180"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400" spc="-114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0">
                          <a:latin typeface="Arial"/>
                          <a:cs typeface="Arial"/>
                        </a:rPr>
                        <a:t>country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54">
                          <a:latin typeface="Arial"/>
                          <a:cs typeface="Arial"/>
                        </a:rPr>
                        <a:t>Got </a:t>
                      </a:r>
                      <a:r>
                        <a:rPr dirty="0" sz="1400" spc="-300">
                          <a:latin typeface="Arial"/>
                          <a:cs typeface="Arial"/>
                        </a:rPr>
                        <a:t>a 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little</a:t>
                      </a:r>
                      <a:r>
                        <a:rPr dirty="0" sz="14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60">
                          <a:latin typeface="Arial"/>
                          <a:cs typeface="Arial"/>
                        </a:rPr>
                        <a:t>lost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360">
                          <a:latin typeface="Arial"/>
                          <a:cs typeface="Arial"/>
                        </a:rPr>
                        <a:t>Go</a:t>
                      </a:r>
                      <a:r>
                        <a:rPr dirty="0" sz="1400" spc="-3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00">
                          <a:latin typeface="Arial"/>
                          <a:cs typeface="Arial"/>
                        </a:rPr>
                        <a:t>straight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04">
                          <a:latin typeface="Arial"/>
                          <a:cs typeface="Arial"/>
                        </a:rPr>
                        <a:t>arrived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95"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400" spc="-190">
                          <a:latin typeface="Arial"/>
                          <a:cs typeface="Arial"/>
                        </a:rPr>
                        <a:t>hours’</a:t>
                      </a:r>
                      <a:r>
                        <a:rPr dirty="0" sz="1400" spc="-200">
                          <a:latin typeface="Arial"/>
                          <a:cs typeface="Arial"/>
                        </a:rPr>
                        <a:t> drive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80">
                          <a:latin typeface="Arial"/>
                          <a:cs typeface="Arial"/>
                        </a:rPr>
                        <a:t>Reached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95">
                          <a:latin typeface="Arial"/>
                          <a:cs typeface="Arial"/>
                        </a:rPr>
                        <a:t>Made </a:t>
                      </a:r>
                      <a:r>
                        <a:rPr dirty="0" sz="1400" spc="-300">
                          <a:latin typeface="Arial"/>
                          <a:cs typeface="Arial"/>
                        </a:rPr>
                        <a:t>a </a:t>
                      </a:r>
                      <a:r>
                        <a:rPr dirty="0" sz="1400" spc="-254">
                          <a:latin typeface="Arial"/>
                          <a:cs typeface="Arial"/>
                        </a:rPr>
                        <a:t>wrong</a:t>
                      </a:r>
                      <a:r>
                        <a:rPr dirty="0" sz="1400" spc="-2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70">
                          <a:latin typeface="Arial"/>
                          <a:cs typeface="Arial"/>
                        </a:rPr>
                        <a:t>turn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185">
                          <a:latin typeface="Arial"/>
                          <a:cs typeface="Arial"/>
                        </a:rPr>
                        <a:t>u-turn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25">
                          <a:latin typeface="Arial"/>
                          <a:cs typeface="Arial"/>
                        </a:rPr>
                        <a:t>Already</a:t>
                      </a:r>
                      <a:r>
                        <a:rPr dirty="0" sz="14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95">
                          <a:latin typeface="Arial"/>
                          <a:cs typeface="Arial"/>
                        </a:rPr>
                        <a:t>started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17"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Afternoon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305">
                          <a:latin typeface="Arial"/>
                          <a:cs typeface="Arial"/>
                        </a:rPr>
                        <a:t>Had </a:t>
                      </a:r>
                      <a:r>
                        <a:rPr dirty="0" sz="1400" spc="-229">
                          <a:latin typeface="Arial"/>
                          <a:cs typeface="Arial"/>
                        </a:rPr>
                        <a:t>never</a:t>
                      </a:r>
                      <a:r>
                        <a:rPr dirty="0" sz="1400" spc="-1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45">
                          <a:latin typeface="Arial"/>
                          <a:cs typeface="Arial"/>
                        </a:rPr>
                        <a:t>been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490"/>
                        </a:lnSpc>
                      </a:pPr>
                      <a:r>
                        <a:rPr dirty="0" sz="1400" spc="-270">
                          <a:latin typeface="Arial"/>
                          <a:cs typeface="Arial"/>
                        </a:rPr>
                        <a:t>Needed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90">
                          <a:latin typeface="Arial"/>
                          <a:cs typeface="Arial"/>
                        </a:rPr>
                        <a:t>help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80">
                          <a:latin typeface="Arial"/>
                          <a:cs typeface="Arial"/>
                        </a:rPr>
                        <a:t>Near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54">
                          <a:latin typeface="Arial"/>
                          <a:cs typeface="Arial"/>
                        </a:rPr>
                        <a:t>Took</a:t>
                      </a:r>
                      <a:r>
                        <a:rPr dirty="0" sz="1400" spc="-2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20">
                          <a:latin typeface="Arial"/>
                          <a:cs typeface="Arial"/>
                        </a:rPr>
                        <a:t>notes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9268">
                <a:tc>
                  <a:txBody>
                    <a:bodyPr/>
                    <a:lstStyle/>
                    <a:p>
                      <a:pPr algn="ctr" marL="1270">
                        <a:lnSpc>
                          <a:spcPts val="1490"/>
                        </a:lnSpc>
                      </a:pPr>
                      <a:r>
                        <a:rPr dirty="0" sz="1400" spc="-270">
                          <a:latin typeface="Arial"/>
                          <a:cs typeface="Arial"/>
                        </a:rPr>
                        <a:t>Long</a:t>
                      </a:r>
                      <a:r>
                        <a:rPr dirty="0" sz="1400" spc="-2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90">
                          <a:latin typeface="Arial"/>
                          <a:cs typeface="Arial"/>
                        </a:rPr>
                        <a:t>time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Next</a:t>
                      </a:r>
                      <a:r>
                        <a:rPr dirty="0" sz="1400" spc="-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235">
                          <a:latin typeface="Arial"/>
                          <a:cs typeface="Arial"/>
                        </a:rPr>
                        <a:t>morning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10">
                          <a:latin typeface="Arial"/>
                          <a:cs typeface="Arial"/>
                        </a:rPr>
                        <a:t>Police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85">
                          <a:latin typeface="Arial"/>
                          <a:cs typeface="Arial"/>
                        </a:rPr>
                        <a:t>station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0">
                          <a:latin typeface="Arial"/>
                          <a:cs typeface="Arial"/>
                        </a:rPr>
                        <a:t>Turn</a:t>
                      </a:r>
                      <a:r>
                        <a:rPr dirty="0" sz="1400" spc="-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400" spc="-114">
                          <a:latin typeface="Arial"/>
                          <a:cs typeface="Arial"/>
                        </a:rPr>
                        <a:t>left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90"/>
                        </a:lnSpc>
                      </a:pPr>
                      <a:r>
                        <a:rPr dirty="0" sz="1400" spc="-245">
                          <a:latin typeface="Arial"/>
                          <a:cs typeface="Arial"/>
                        </a:rPr>
                        <a:t>Looked </a:t>
                      </a:r>
                      <a:r>
                        <a:rPr dirty="0" sz="1400" spc="-215">
                          <a:latin typeface="Arial"/>
                          <a:cs typeface="Arial"/>
                        </a:rPr>
                        <a:t>forward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4248150" y="1714754"/>
            <a:ext cx="2743200" cy="2063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47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2007784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2734732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3462061"/>
            <a:ext cx="5367655" cy="0"/>
          </a:xfrm>
          <a:custGeom>
            <a:avLst/>
            <a:gdLst/>
            <a:ahLst/>
            <a:cxnLst/>
            <a:rect l="l" t="t" r="r" b="b"/>
            <a:pathLst>
              <a:path w="5367655" h="0">
                <a:moveTo>
                  <a:pt x="0" y="0"/>
                </a:moveTo>
                <a:lnTo>
                  <a:pt x="536725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4189010"/>
            <a:ext cx="5440680" cy="0"/>
          </a:xfrm>
          <a:custGeom>
            <a:avLst/>
            <a:gdLst/>
            <a:ahLst/>
            <a:cxnLst/>
            <a:rect l="l" t="t" r="r" b="b"/>
            <a:pathLst>
              <a:path w="5440680" h="0">
                <a:moveTo>
                  <a:pt x="0" y="0"/>
                </a:moveTo>
                <a:lnTo>
                  <a:pt x="5080741" y="0"/>
                </a:lnTo>
              </a:path>
              <a:path w="5440680" h="0">
                <a:moveTo>
                  <a:pt x="5082032" y="0"/>
                </a:moveTo>
                <a:lnTo>
                  <a:pt x="5440173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491595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371853" y="63701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71853" y="709705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371853" y="782438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902004" y="559384"/>
            <a:ext cx="5964555" cy="7723505"/>
          </a:xfrm>
          <a:prstGeom prst="rect">
            <a:avLst/>
          </a:prstGeom>
        </p:spPr>
        <p:txBody>
          <a:bodyPr wrap="square" lIns="0" tIns="45719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359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 marR="5080" indent="91440">
              <a:lnSpc>
                <a:spcPts val="2270"/>
              </a:lnSpc>
              <a:spcBef>
                <a:spcPts val="10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</a:t>
            </a:r>
            <a:r>
              <a:rPr dirty="0" sz="1600" spc="-225" b="1">
                <a:latin typeface="Arial"/>
                <a:cs typeface="Arial"/>
              </a:rPr>
              <a:t>the </a:t>
            </a:r>
            <a:r>
              <a:rPr dirty="0" sz="1600" spc="-280" b="1">
                <a:latin typeface="Arial"/>
                <a:cs typeface="Arial"/>
              </a:rPr>
              <a:t>story </a:t>
            </a:r>
            <a:r>
              <a:rPr dirty="0" sz="1600" spc="-270" b="1">
                <a:latin typeface="Arial"/>
                <a:cs typeface="Arial"/>
              </a:rPr>
              <a:t>“Getting </a:t>
            </a:r>
            <a:r>
              <a:rPr dirty="0" sz="1600" spc="-245" b="1">
                <a:latin typeface="Arial"/>
                <a:cs typeface="Arial"/>
              </a:rPr>
              <a:t>lost in </a:t>
            </a:r>
            <a:r>
              <a:rPr dirty="0" sz="1600" spc="-330" b="1">
                <a:latin typeface="Arial"/>
                <a:cs typeface="Arial"/>
              </a:rPr>
              <a:t>Nakhonsawan”  </a:t>
            </a:r>
            <a:r>
              <a:rPr dirty="0" sz="1600" spc="-280" b="1">
                <a:latin typeface="Arial"/>
                <a:cs typeface="Arial"/>
              </a:rPr>
              <a:t>above.</a:t>
            </a: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200"/>
              </a:spcBef>
              <a:buAutoNum type="arabicPeriod"/>
              <a:tabLst>
                <a:tab pos="469900" algn="l"/>
              </a:tabLst>
            </a:pPr>
            <a:r>
              <a:rPr dirty="0" sz="1600" spc="-240">
                <a:latin typeface="Arial"/>
                <a:cs typeface="Arial"/>
              </a:rPr>
              <a:t>In </a:t>
            </a:r>
            <a:r>
              <a:rPr dirty="0" sz="1600" spc="-260">
                <a:latin typeface="Arial"/>
                <a:cs typeface="Arial"/>
              </a:rPr>
              <a:t>which </a:t>
            </a:r>
            <a:r>
              <a:rPr dirty="0" sz="1600" spc="-240">
                <a:latin typeface="Arial"/>
                <a:cs typeface="Arial"/>
              </a:rPr>
              <a:t>province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70">
                <a:latin typeface="Arial"/>
                <a:cs typeface="Arial"/>
              </a:rPr>
              <a:t> conference?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AutoNum type="arabicPeriod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55">
                <a:latin typeface="Arial"/>
                <a:cs typeface="Arial"/>
              </a:rPr>
              <a:t>How </a:t>
            </a:r>
            <a:r>
              <a:rPr dirty="0" sz="1600" spc="-315">
                <a:latin typeface="Arial"/>
                <a:cs typeface="Arial"/>
              </a:rPr>
              <a:t>many </a:t>
            </a:r>
            <a:r>
              <a:rPr dirty="0" sz="1600" spc="-270">
                <a:latin typeface="Arial"/>
                <a:cs typeface="Arial"/>
              </a:rPr>
              <a:t>hours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100">
                <a:latin typeface="Arial"/>
                <a:cs typeface="Arial"/>
              </a:rPr>
              <a:t>it </a:t>
            </a:r>
            <a:r>
              <a:rPr dirty="0" sz="1600" spc="-235">
                <a:latin typeface="Arial"/>
                <a:cs typeface="Arial"/>
              </a:rPr>
              <a:t>driving from </a:t>
            </a:r>
            <a:r>
              <a:rPr dirty="0" sz="1600" spc="-250">
                <a:latin typeface="Arial"/>
                <a:cs typeface="Arial"/>
              </a:rPr>
              <a:t>Phitsanulok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200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Nakhonsawan?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50">
                <a:latin typeface="Arial"/>
                <a:cs typeface="Arial"/>
              </a:rPr>
              <a:t>his</a:t>
            </a:r>
            <a:r>
              <a:rPr dirty="0" sz="1600" spc="-265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friend?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AutoNum type="arabicPeriod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dirty="0" sz="1600" spc="-350">
                <a:latin typeface="Arial"/>
                <a:cs typeface="Arial"/>
              </a:rPr>
              <a:t>Had </a:t>
            </a:r>
            <a:r>
              <a:rPr dirty="0" sz="1600" spc="-270">
                <a:latin typeface="Arial"/>
                <a:cs typeface="Arial"/>
              </a:rPr>
              <a:t>Aof </a:t>
            </a:r>
            <a:r>
              <a:rPr dirty="0" sz="1600" spc="-260">
                <a:latin typeface="Arial"/>
                <a:cs typeface="Arial"/>
              </a:rPr>
              <a:t>ever </a:t>
            </a:r>
            <a:r>
              <a:rPr dirty="0" sz="1600" spc="-280">
                <a:latin typeface="Arial"/>
                <a:cs typeface="Arial"/>
              </a:rPr>
              <a:t>been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330">
                <a:latin typeface="Arial"/>
                <a:cs typeface="Arial"/>
              </a:rPr>
              <a:t>Nakhonsawan?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AutoNum type="arabicPeriod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600" spc="-250">
                <a:latin typeface="Arial"/>
                <a:cs typeface="Arial"/>
              </a:rPr>
              <a:t>At </a:t>
            </a:r>
            <a:r>
              <a:rPr dirty="0" sz="1600" spc="-260">
                <a:latin typeface="Arial"/>
                <a:cs typeface="Arial"/>
              </a:rPr>
              <a:t>what </a:t>
            </a:r>
            <a:r>
              <a:rPr dirty="0" sz="1600" spc="-229">
                <a:latin typeface="Arial"/>
                <a:cs typeface="Arial"/>
              </a:rPr>
              <a:t>conventional center </a:t>
            </a:r>
            <a:r>
              <a:rPr dirty="0" sz="1600" spc="-350">
                <a:latin typeface="Arial"/>
                <a:cs typeface="Arial"/>
              </a:rPr>
              <a:t>was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conference?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AutoNum type="arabicPeriod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45">
                <a:latin typeface="Arial"/>
                <a:cs typeface="Arial"/>
              </a:rPr>
              <a:t>behind </a:t>
            </a:r>
            <a:r>
              <a:rPr dirty="0" sz="1600" spc="-330">
                <a:latin typeface="Arial"/>
                <a:cs typeface="Arial"/>
              </a:rPr>
              <a:t>Big </a:t>
            </a:r>
            <a:r>
              <a:rPr dirty="0" sz="1600" spc="-509">
                <a:latin typeface="Arial"/>
                <a:cs typeface="Arial"/>
              </a:rPr>
              <a:t>C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75">
                <a:latin typeface="Arial"/>
                <a:cs typeface="Arial"/>
              </a:rPr>
              <a:t>near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80">
                <a:latin typeface="Arial"/>
                <a:cs typeface="Arial"/>
              </a:rPr>
              <a:t>traffic</a:t>
            </a:r>
            <a:r>
              <a:rPr dirty="0" sz="1600" spc="-114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lights?</a:t>
            </a:r>
            <a:endParaRPr sz="16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350"/>
              </a:spcBef>
              <a:tabLst>
                <a:tab pos="5838190" algn="l"/>
              </a:tabLst>
            </a:pP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sz="1600" spc="-330">
                <a:latin typeface="Arial"/>
                <a:cs typeface="Arial"/>
              </a:rPr>
              <a:t>_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75">
                <a:latin typeface="Arial"/>
                <a:cs typeface="Arial"/>
              </a:rPr>
              <a:t>reach </a:t>
            </a:r>
            <a:r>
              <a:rPr dirty="0" sz="1600" spc="-325">
                <a:latin typeface="Arial"/>
                <a:cs typeface="Arial"/>
              </a:rPr>
              <a:t>Nakhonsawan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17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night?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7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AutoNum type="arabicPeriod" startAt="7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AutoNum type="arabicPeriod" startAt="7"/>
              <a:tabLst>
                <a:tab pos="46990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10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next</a:t>
            </a:r>
            <a:r>
              <a:rPr dirty="0" sz="1600" spc="-265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morning?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7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7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180">
                <a:latin typeface="Arial"/>
                <a:cs typeface="Arial"/>
              </a:rPr>
              <a:t>lost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15">
                <a:latin typeface="Arial"/>
                <a:cs typeface="Arial"/>
              </a:rPr>
              <a:t>the</a:t>
            </a:r>
            <a:r>
              <a:rPr dirty="0" sz="1600" spc="-140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way?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7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7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7"/>
              <a:tabLst>
                <a:tab pos="469900" algn="l"/>
              </a:tabLst>
            </a:pPr>
            <a:r>
              <a:rPr dirty="0" sz="1600" spc="-365">
                <a:latin typeface="Arial"/>
                <a:cs typeface="Arial"/>
              </a:rPr>
              <a:t>Who </a:t>
            </a:r>
            <a:r>
              <a:rPr dirty="0" sz="1600" spc="-235">
                <a:latin typeface="Arial"/>
                <a:cs typeface="Arial"/>
              </a:rPr>
              <a:t>helped </a:t>
            </a:r>
            <a:r>
              <a:rPr dirty="0" sz="1600" spc="-250">
                <a:latin typeface="Arial"/>
                <a:cs typeface="Arial"/>
              </a:rPr>
              <a:t>them </a:t>
            </a:r>
            <a:r>
              <a:rPr dirty="0" sz="1600" spc="-204">
                <a:latin typeface="Arial"/>
                <a:cs typeface="Arial"/>
              </a:rPr>
              <a:t>with </a:t>
            </a:r>
            <a:r>
              <a:rPr dirty="0" sz="1600" spc="-220">
                <a:latin typeface="Arial"/>
                <a:cs typeface="Arial"/>
              </a:rPr>
              <a:t>directions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250">
                <a:latin typeface="Arial"/>
                <a:cs typeface="Arial"/>
              </a:rPr>
              <a:t>conference,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320">
                <a:latin typeface="Arial"/>
                <a:cs typeface="Arial"/>
              </a:rPr>
              <a:t>woman </a:t>
            </a:r>
            <a:r>
              <a:rPr dirty="0" sz="1600" spc="-225">
                <a:latin typeface="Arial"/>
                <a:cs typeface="Arial"/>
              </a:rPr>
              <a:t>or</a:t>
            </a:r>
            <a:r>
              <a:rPr dirty="0" sz="1600" spc="-325">
                <a:latin typeface="Arial"/>
                <a:cs typeface="Arial"/>
              </a:rPr>
              <a:t> </a:t>
            </a:r>
            <a:r>
              <a:rPr dirty="0" sz="1600" spc="-355">
                <a:latin typeface="Arial"/>
                <a:cs typeface="Arial"/>
              </a:rPr>
              <a:t>man?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71853" y="8551333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48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853" y="1133008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371853" y="1859957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79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71853" y="2586905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888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71853" y="3314233"/>
            <a:ext cx="5439410" cy="0"/>
          </a:xfrm>
          <a:custGeom>
            <a:avLst/>
            <a:gdLst/>
            <a:ahLst/>
            <a:cxnLst/>
            <a:rect l="l" t="t" r="r" b="b"/>
            <a:pathLst>
              <a:path w="5439409" h="0">
                <a:moveTo>
                  <a:pt x="0" y="0"/>
                </a:moveTo>
                <a:lnTo>
                  <a:pt x="5439355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71853" y="4041182"/>
            <a:ext cx="5434965" cy="0"/>
          </a:xfrm>
          <a:custGeom>
            <a:avLst/>
            <a:gdLst/>
            <a:ahLst/>
            <a:cxnLst/>
            <a:rect l="l" t="t" r="r" b="b"/>
            <a:pathLst>
              <a:path w="5434965" h="0">
                <a:moveTo>
                  <a:pt x="0" y="0"/>
                </a:moveTo>
                <a:lnTo>
                  <a:pt x="5434855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02004" y="596900"/>
            <a:ext cx="6035675" cy="814768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95"/>
              </a:spcBef>
              <a:buAutoNum type="arabicPeriod" startAt="11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170">
                <a:latin typeface="Arial"/>
                <a:cs typeface="Arial"/>
              </a:rPr>
              <a:t>finally </a:t>
            </a:r>
            <a:r>
              <a:rPr dirty="0" sz="1600" spc="-235">
                <a:latin typeface="Arial"/>
                <a:cs typeface="Arial"/>
              </a:rPr>
              <a:t>arrive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5">
                <a:latin typeface="Arial"/>
                <a:cs typeface="Arial"/>
              </a:rPr>
              <a:t>the</a:t>
            </a:r>
            <a:r>
              <a:rPr dirty="0" sz="1600" spc="-30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conference?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11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11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1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35">
                <a:latin typeface="Arial"/>
                <a:cs typeface="Arial"/>
              </a:rPr>
              <a:t>arrive </a:t>
            </a:r>
            <a:r>
              <a:rPr dirty="0" sz="1600" spc="-265">
                <a:latin typeface="Arial"/>
                <a:cs typeface="Arial"/>
              </a:rPr>
              <a:t>on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25">
                <a:latin typeface="Arial"/>
                <a:cs typeface="Arial"/>
              </a:rPr>
              <a:t>or they </a:t>
            </a:r>
            <a:r>
              <a:rPr dirty="0" sz="1600" spc="-235">
                <a:latin typeface="Arial"/>
                <a:cs typeface="Arial"/>
              </a:rPr>
              <a:t>arrived</a:t>
            </a:r>
            <a:r>
              <a:rPr dirty="0" sz="1600" spc="-320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late?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11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11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1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good </a:t>
            </a:r>
            <a:r>
              <a:rPr dirty="0" sz="1600" spc="-215">
                <a:latin typeface="Arial"/>
                <a:cs typeface="Arial"/>
              </a:rPr>
              <a:t>time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4">
                <a:latin typeface="Arial"/>
                <a:cs typeface="Arial"/>
              </a:rPr>
              <a:t>conference</a:t>
            </a:r>
            <a:r>
              <a:rPr dirty="0" sz="1600" spc="-27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center?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11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11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1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</a:t>
            </a:r>
            <a:r>
              <a:rPr dirty="0" sz="1600" spc="-250">
                <a:latin typeface="Arial"/>
                <a:cs typeface="Arial"/>
              </a:rPr>
              <a:t>take notes </a:t>
            </a:r>
            <a:r>
              <a:rPr dirty="0" sz="1600" spc="-210">
                <a:latin typeface="Arial"/>
                <a:cs typeface="Arial"/>
              </a:rPr>
              <a:t>at </a:t>
            </a:r>
            <a:r>
              <a:rPr dirty="0" sz="1600" spc="-215">
                <a:latin typeface="Arial"/>
                <a:cs typeface="Arial"/>
              </a:rPr>
              <a:t>the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conference?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 startAt="11"/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11"/>
            </a:pPr>
            <a:endParaRPr sz="1600">
              <a:latin typeface="Arial"/>
              <a:cs typeface="Arial"/>
            </a:endParaRPr>
          </a:p>
          <a:p>
            <a:pPr marL="469265" indent="-228600">
              <a:lnSpc>
                <a:spcPct val="100000"/>
              </a:lnSpc>
              <a:buAutoNum type="arabicPeriod" startAt="11"/>
              <a:tabLst>
                <a:tab pos="469900" algn="l"/>
              </a:tabLst>
            </a:pPr>
            <a:r>
              <a:rPr dirty="0" sz="1600" spc="-285">
                <a:latin typeface="Arial"/>
                <a:cs typeface="Arial"/>
              </a:rPr>
              <a:t>Did </a:t>
            </a:r>
            <a:r>
              <a:rPr dirty="0" sz="1600" spc="-225">
                <a:latin typeface="Arial"/>
                <a:cs typeface="Arial"/>
              </a:rPr>
              <a:t>they learn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125">
                <a:latin typeface="Arial"/>
                <a:cs typeface="Arial"/>
              </a:rPr>
              <a:t>lot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54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conference?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55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16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Dialogue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u="sng" sz="16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Conversations</a:t>
            </a:r>
            <a:r>
              <a:rPr dirty="0" sz="1600" spc="-235" b="1">
                <a:latin typeface="Arial"/>
                <a:cs typeface="Arial"/>
                <a:hlinkClick r:id="rId2"/>
              </a:rPr>
              <a:t> </a:t>
            </a:r>
            <a:r>
              <a:rPr dirty="0" sz="1600" spc="-315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315" b="1">
                <a:latin typeface="Arial"/>
                <a:cs typeface="Arial"/>
              </a:rPr>
              <a:t>Jane: </a:t>
            </a:r>
            <a:r>
              <a:rPr dirty="0" sz="1600" spc="-330">
                <a:latin typeface="Arial"/>
                <a:cs typeface="Arial"/>
              </a:rPr>
              <a:t>Excuse </a:t>
            </a:r>
            <a:r>
              <a:rPr dirty="0" sz="1600" spc="-295">
                <a:latin typeface="Arial"/>
                <a:cs typeface="Arial"/>
              </a:rPr>
              <a:t>me! </a:t>
            </a:r>
            <a:r>
              <a:rPr dirty="0" sz="1600" spc="-375">
                <a:latin typeface="Arial"/>
                <a:cs typeface="Arial"/>
              </a:rPr>
              <a:t>Can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110">
                <a:latin typeface="Arial"/>
                <a:cs typeface="Arial"/>
              </a:rPr>
              <a:t>tell </a:t>
            </a:r>
            <a:r>
              <a:rPr dirty="0" sz="1600" spc="-335">
                <a:latin typeface="Arial"/>
                <a:cs typeface="Arial"/>
              </a:rPr>
              <a:t>me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20">
                <a:latin typeface="Arial"/>
                <a:cs typeface="Arial"/>
              </a:rPr>
              <a:t>way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340">
                <a:latin typeface="Arial"/>
                <a:cs typeface="Arial"/>
              </a:rPr>
              <a:t>museum?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2270"/>
              </a:lnSpc>
              <a:spcBef>
                <a:spcPts val="120"/>
              </a:spcBef>
            </a:pPr>
            <a:r>
              <a:rPr dirty="0" sz="1600" spc="-295" b="1">
                <a:latin typeface="Arial"/>
                <a:cs typeface="Arial"/>
              </a:rPr>
              <a:t>Mike: </a:t>
            </a:r>
            <a:r>
              <a:rPr dirty="0" sz="1600" spc="-150">
                <a:latin typeface="Arial"/>
                <a:cs typeface="Arial"/>
              </a:rPr>
              <a:t>It’s </a:t>
            </a:r>
            <a:r>
              <a:rPr dirty="0" sz="1600" spc="-204">
                <a:latin typeface="Arial"/>
                <a:cs typeface="Arial"/>
              </a:rPr>
              <a:t>this </a:t>
            </a:r>
            <a:r>
              <a:rPr dirty="0" sz="1600" spc="-290">
                <a:latin typeface="Arial"/>
                <a:cs typeface="Arial"/>
              </a:rPr>
              <a:t>way. </a:t>
            </a:r>
            <a:r>
              <a:rPr dirty="0" sz="1600" spc="-409">
                <a:latin typeface="Arial"/>
                <a:cs typeface="Arial"/>
              </a:rPr>
              <a:t>Go </a:t>
            </a:r>
            <a:r>
              <a:rPr dirty="0" sz="1600" spc="-229">
                <a:latin typeface="Arial"/>
                <a:cs typeface="Arial"/>
              </a:rPr>
              <a:t>straight </a:t>
            </a:r>
            <a:r>
              <a:rPr dirty="0" sz="1600" spc="-300">
                <a:latin typeface="Arial"/>
                <a:cs typeface="Arial"/>
              </a:rPr>
              <a:t>ahead </a:t>
            </a:r>
            <a:r>
              <a:rPr dirty="0" sz="1600" spc="-204">
                <a:latin typeface="Arial"/>
                <a:cs typeface="Arial"/>
              </a:rPr>
              <a:t>at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80">
                <a:latin typeface="Arial"/>
                <a:cs typeface="Arial"/>
              </a:rPr>
              <a:t>traffic </a:t>
            </a:r>
            <a:r>
              <a:rPr dirty="0" sz="1600" spc="-204">
                <a:latin typeface="Arial"/>
                <a:cs typeface="Arial"/>
              </a:rPr>
              <a:t>lights. </a:t>
            </a:r>
            <a:r>
              <a:rPr dirty="0" sz="1600" spc="-275">
                <a:latin typeface="Arial"/>
                <a:cs typeface="Arial"/>
              </a:rPr>
              <a:t>Turn </a:t>
            </a:r>
            <a:r>
              <a:rPr dirty="0" sz="1600" spc="-204">
                <a:latin typeface="Arial"/>
                <a:cs typeface="Arial"/>
              </a:rPr>
              <a:t>right. </a:t>
            </a:r>
            <a:r>
              <a:rPr dirty="0" sz="1600" spc="-409">
                <a:latin typeface="Arial"/>
                <a:cs typeface="Arial"/>
              </a:rPr>
              <a:t>Go </a:t>
            </a:r>
            <a:r>
              <a:rPr dirty="0" sz="1600" spc="-265">
                <a:latin typeface="Arial"/>
                <a:cs typeface="Arial"/>
              </a:rPr>
              <a:t>along </a:t>
            </a:r>
            <a:r>
              <a:rPr dirty="0" sz="1600" spc="-210">
                <a:latin typeface="Arial"/>
                <a:cs typeface="Arial"/>
              </a:rPr>
              <a:t>the street. </a:t>
            </a:r>
            <a:r>
              <a:rPr dirty="0" sz="1600" spc="-310">
                <a:latin typeface="Arial"/>
                <a:cs typeface="Arial"/>
              </a:rPr>
              <a:t>Walk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254">
                <a:latin typeface="Arial"/>
                <a:cs typeface="Arial"/>
              </a:rPr>
              <a:t>past  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54">
                <a:latin typeface="Arial"/>
                <a:cs typeface="Arial"/>
              </a:rPr>
              <a:t>park, </a:t>
            </a:r>
            <a:r>
              <a:rPr dirty="0" sz="1600" spc="-290">
                <a:latin typeface="Arial"/>
                <a:cs typeface="Arial"/>
              </a:rPr>
              <a:t>and </a:t>
            </a:r>
            <a:r>
              <a:rPr dirty="0" sz="1600" spc="-285">
                <a:latin typeface="Arial"/>
                <a:cs typeface="Arial"/>
              </a:rPr>
              <a:t>keep </a:t>
            </a:r>
            <a:r>
              <a:rPr dirty="0" sz="1600" spc="-290">
                <a:latin typeface="Arial"/>
                <a:cs typeface="Arial"/>
              </a:rPr>
              <a:t>going </a:t>
            </a:r>
            <a:r>
              <a:rPr dirty="0" sz="1600" spc="-225">
                <a:latin typeface="Arial"/>
                <a:cs typeface="Arial"/>
              </a:rPr>
              <a:t>straight </a:t>
            </a:r>
            <a:r>
              <a:rPr dirty="0" sz="1600" spc="-155">
                <a:latin typeface="Arial"/>
                <a:cs typeface="Arial"/>
              </a:rPr>
              <a:t>until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315">
                <a:latin typeface="Arial"/>
                <a:cs typeface="Arial"/>
              </a:rPr>
              <a:t>see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85">
                <a:latin typeface="Arial"/>
                <a:cs typeface="Arial"/>
              </a:rPr>
              <a:t>sign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museum.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600" spc="-315" b="1">
                <a:latin typeface="Arial"/>
                <a:cs typeface="Arial"/>
              </a:rPr>
              <a:t>Jane: </a:t>
            </a:r>
            <a:r>
              <a:rPr dirty="0" sz="1600" spc="-280">
                <a:latin typeface="Arial"/>
                <a:cs typeface="Arial"/>
              </a:rPr>
              <a:t>Great! </a:t>
            </a:r>
            <a:r>
              <a:rPr dirty="0" sz="1600" spc="-320">
                <a:latin typeface="Arial"/>
                <a:cs typeface="Arial"/>
              </a:rPr>
              <a:t>Thanks </a:t>
            </a:r>
            <a:r>
              <a:rPr dirty="0" sz="1600" spc="-190">
                <a:latin typeface="Arial"/>
                <a:cs typeface="Arial"/>
              </a:rPr>
              <a:t>for </a:t>
            </a:r>
            <a:r>
              <a:rPr dirty="0" sz="1600" spc="-250">
                <a:latin typeface="Arial"/>
                <a:cs typeface="Arial"/>
              </a:rPr>
              <a:t>your</a:t>
            </a:r>
            <a:r>
              <a:rPr dirty="0" sz="1600" spc="-315">
                <a:latin typeface="Arial"/>
                <a:cs typeface="Arial"/>
              </a:rPr>
              <a:t> </a:t>
            </a:r>
            <a:r>
              <a:rPr dirty="0" sz="1600" spc="-210">
                <a:latin typeface="Arial"/>
                <a:cs typeface="Arial"/>
              </a:rPr>
              <a:t>help.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295" b="1">
                <a:latin typeface="Arial"/>
                <a:cs typeface="Arial"/>
              </a:rPr>
              <a:t>Mike: </a:t>
            </a:r>
            <a:r>
              <a:rPr dirty="0" sz="1600" spc="-245">
                <a:latin typeface="Arial"/>
                <a:cs typeface="Arial"/>
              </a:rPr>
              <a:t>You’re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welcome.</a:t>
            </a:r>
            <a:endParaRPr sz="1600">
              <a:latin typeface="Arial"/>
              <a:cs typeface="Arial"/>
            </a:endParaRPr>
          </a:p>
          <a:p>
            <a:pPr marL="57785">
              <a:lnSpc>
                <a:spcPct val="100000"/>
              </a:lnSpc>
              <a:spcBef>
                <a:spcPts val="335"/>
              </a:spcBef>
            </a:pPr>
            <a:r>
              <a:rPr dirty="0" u="sng" sz="16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2"/>
              </a:rPr>
              <a:t>Conversations</a:t>
            </a:r>
            <a:r>
              <a:rPr dirty="0" sz="1600" spc="-245" b="1">
                <a:latin typeface="Arial"/>
                <a:cs typeface="Arial"/>
                <a:hlinkClick r:id="rId2"/>
              </a:rPr>
              <a:t> </a:t>
            </a:r>
            <a:r>
              <a:rPr dirty="0" sz="1600" spc="-315"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1600" spc="-295" b="1">
                <a:latin typeface="Arial"/>
                <a:cs typeface="Arial"/>
              </a:rPr>
              <a:t>Kate: </a:t>
            </a:r>
            <a:r>
              <a:rPr dirty="0" sz="1600" spc="-330">
                <a:latin typeface="Arial"/>
                <a:cs typeface="Arial"/>
              </a:rPr>
              <a:t>Excuse </a:t>
            </a:r>
            <a:r>
              <a:rPr dirty="0" sz="1600" spc="-295">
                <a:latin typeface="Arial"/>
                <a:cs typeface="Arial"/>
              </a:rPr>
              <a:t>me! </a:t>
            </a:r>
            <a:r>
              <a:rPr dirty="0" sz="1600" spc="-350">
                <a:latin typeface="Arial"/>
                <a:cs typeface="Arial"/>
              </a:rPr>
              <a:t>How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160">
                <a:latin typeface="Arial"/>
                <a:cs typeface="Arial"/>
              </a:rPr>
              <a:t>to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9">
                <a:latin typeface="Arial"/>
                <a:cs typeface="Arial"/>
              </a:rPr>
              <a:t>post</a:t>
            </a:r>
            <a:r>
              <a:rPr dirty="0" sz="1600" spc="-285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office?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600" spc="-305" b="1">
                <a:latin typeface="Arial"/>
                <a:cs typeface="Arial"/>
              </a:rPr>
              <a:t>Mary: </a:t>
            </a:r>
            <a:r>
              <a:rPr dirty="0" sz="1600" spc="-265">
                <a:latin typeface="Arial"/>
                <a:cs typeface="Arial"/>
              </a:rPr>
              <a:t>Sorry, </a:t>
            </a:r>
            <a:r>
              <a:rPr dirty="0" sz="1600" spc="-180">
                <a:latin typeface="Arial"/>
                <a:cs typeface="Arial"/>
              </a:rPr>
              <a:t>I’m </a:t>
            </a:r>
            <a:r>
              <a:rPr dirty="0" sz="1600" spc="-200">
                <a:latin typeface="Arial"/>
                <a:cs typeface="Arial"/>
              </a:rPr>
              <a:t>not </a:t>
            </a:r>
            <a:r>
              <a:rPr dirty="0" sz="1600" spc="-235">
                <a:latin typeface="Arial"/>
                <a:cs typeface="Arial"/>
              </a:rPr>
              <a:t>from </a:t>
            </a:r>
            <a:r>
              <a:rPr dirty="0" sz="1600" spc="-265">
                <a:latin typeface="Arial"/>
                <a:cs typeface="Arial"/>
              </a:rPr>
              <a:t>around</a:t>
            </a:r>
            <a:r>
              <a:rPr dirty="0" sz="1600" spc="-310">
                <a:latin typeface="Arial"/>
                <a:cs typeface="Arial"/>
              </a:rPr>
              <a:t> </a:t>
            </a:r>
            <a:r>
              <a:rPr dirty="0" sz="1600" spc="-250">
                <a:latin typeface="Arial"/>
                <a:cs typeface="Arial"/>
              </a:rPr>
              <a:t>here.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290" b="1">
                <a:latin typeface="Arial"/>
                <a:cs typeface="Arial"/>
              </a:rPr>
              <a:t>Kate: </a:t>
            </a:r>
            <a:r>
              <a:rPr dirty="0" sz="1600" spc="-365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5">
                <a:latin typeface="Arial"/>
                <a:cs typeface="Arial"/>
              </a:rPr>
              <a:t>know </a:t>
            </a:r>
            <a:r>
              <a:rPr dirty="0" sz="1600" spc="-280">
                <a:latin typeface="Arial"/>
                <a:cs typeface="Arial"/>
              </a:rPr>
              <a:t>where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35">
                <a:latin typeface="Arial"/>
                <a:cs typeface="Arial"/>
              </a:rPr>
              <a:t>closest </a:t>
            </a:r>
            <a:r>
              <a:rPr dirty="0" sz="1600" spc="-290">
                <a:latin typeface="Arial"/>
                <a:cs typeface="Arial"/>
              </a:rPr>
              <a:t>bank</a:t>
            </a:r>
            <a:r>
              <a:rPr dirty="0" sz="1600" spc="-17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is?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600" spc="-305" b="1">
                <a:latin typeface="Arial"/>
                <a:cs typeface="Arial"/>
              </a:rPr>
              <a:t>Mary: </a:t>
            </a:r>
            <a:r>
              <a:rPr dirty="0" sz="1600" spc="-165">
                <a:latin typeface="Arial"/>
                <a:cs typeface="Arial"/>
              </a:rPr>
              <a:t>If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85">
                <a:latin typeface="Arial"/>
                <a:cs typeface="Arial"/>
              </a:rPr>
              <a:t>cross </a:t>
            </a:r>
            <a:r>
              <a:rPr dirty="0" sz="1600" spc="-210">
                <a:latin typeface="Arial"/>
                <a:cs typeface="Arial"/>
              </a:rPr>
              <a:t>the street, </a:t>
            </a:r>
            <a:r>
              <a:rPr dirty="0" sz="1600" spc="-140">
                <a:latin typeface="Arial"/>
                <a:cs typeface="Arial"/>
              </a:rPr>
              <a:t>you’ll </a:t>
            </a:r>
            <a:r>
              <a:rPr dirty="0" sz="1600" spc="-195">
                <a:latin typeface="Arial"/>
                <a:cs typeface="Arial"/>
              </a:rPr>
              <a:t>find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90">
                <a:latin typeface="Arial"/>
                <a:cs typeface="Arial"/>
              </a:rPr>
              <a:t>bank</a:t>
            </a:r>
            <a:r>
              <a:rPr dirty="0" sz="1600" spc="-254">
                <a:latin typeface="Arial"/>
                <a:cs typeface="Arial"/>
              </a:rPr>
              <a:t> </a:t>
            </a:r>
            <a:r>
              <a:rPr dirty="0" sz="1600" spc="-220">
                <a:latin typeface="Arial"/>
                <a:cs typeface="Arial"/>
              </a:rPr>
              <a:t>there!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1600" spc="-290" b="1">
                <a:latin typeface="Arial"/>
                <a:cs typeface="Arial"/>
              </a:rPr>
              <a:t>Kate: </a:t>
            </a:r>
            <a:r>
              <a:rPr dirty="0" sz="1600" spc="-310">
                <a:latin typeface="Arial"/>
                <a:cs typeface="Arial"/>
              </a:rPr>
              <a:t>Thank</a:t>
            </a:r>
            <a:r>
              <a:rPr dirty="0" sz="1600" spc="-204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you.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600" spc="-305" b="1">
                <a:latin typeface="Arial"/>
                <a:cs typeface="Arial"/>
              </a:rPr>
              <a:t>Mary: </a:t>
            </a:r>
            <a:r>
              <a:rPr dirty="0" sz="1600" spc="-204">
                <a:latin typeface="Arial"/>
                <a:cs typeface="Arial"/>
              </a:rPr>
              <a:t>Don’t </a:t>
            </a:r>
            <a:r>
              <a:rPr dirty="0" sz="1600" spc="-240">
                <a:latin typeface="Arial"/>
                <a:cs typeface="Arial"/>
              </a:rPr>
              <a:t>mention</a:t>
            </a:r>
            <a:r>
              <a:rPr dirty="0" sz="1600" spc="-300">
                <a:latin typeface="Arial"/>
                <a:cs typeface="Arial"/>
              </a:rPr>
              <a:t> </a:t>
            </a:r>
            <a:r>
              <a:rPr dirty="0" sz="1600" spc="-125">
                <a:latin typeface="Arial"/>
                <a:cs typeface="Arial"/>
              </a:rPr>
              <a:t>it.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49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93852"/>
            <a:ext cx="19723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2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Activity</a:t>
            </a:r>
            <a:r>
              <a:rPr dirty="0" sz="1800" spc="-285" b="1">
                <a:solidFill>
                  <a:srgbClr val="2E5395"/>
                </a:solidFill>
                <a:latin typeface="Arial"/>
                <a:cs typeface="Arial"/>
              </a:rPr>
              <a:t>: </a:t>
            </a:r>
            <a:r>
              <a:rPr dirty="0" sz="1800" spc="-350" b="1">
                <a:latin typeface="Arial"/>
                <a:cs typeface="Arial"/>
              </a:rPr>
              <a:t>Places</a:t>
            </a:r>
            <a:r>
              <a:rPr dirty="0" sz="1800" spc="-315" b="1">
                <a:latin typeface="Arial"/>
                <a:cs typeface="Arial"/>
              </a:rPr>
              <a:t> </a:t>
            </a:r>
            <a:r>
              <a:rPr dirty="0" sz="1800" spc="-320" b="1">
                <a:latin typeface="Arial"/>
                <a:cs typeface="Arial"/>
              </a:rPr>
              <a:t>vocabulary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6056" y="5338045"/>
            <a:ext cx="5499491" cy="14083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965623" y="1140030"/>
            <a:ext cx="3684494" cy="36844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50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30165"/>
            <a:ext cx="5201285" cy="948690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590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4. </a:t>
            </a:r>
            <a:r>
              <a:rPr dirty="0" u="sng" sz="1800" spc="-3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Writing</a:t>
            </a:r>
            <a:r>
              <a:rPr dirty="0" u="sng" sz="1800" spc="-254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1600" spc="-3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WH-Questions:-</a:t>
            </a:r>
            <a:endParaRPr sz="1600">
              <a:latin typeface="Arial"/>
              <a:cs typeface="Arial"/>
            </a:endParaRPr>
          </a:p>
          <a:p>
            <a:pPr marL="104139">
              <a:lnSpc>
                <a:spcPct val="100000"/>
              </a:lnSpc>
              <a:spcBef>
                <a:spcPts val="345"/>
              </a:spcBef>
            </a:pPr>
            <a:r>
              <a:rPr dirty="0" sz="1600" spc="-320" b="1">
                <a:latin typeface="Arial"/>
                <a:cs typeface="Arial"/>
              </a:rPr>
              <a:t>For </a:t>
            </a:r>
            <a:r>
              <a:rPr dirty="0" sz="1600" spc="-295" b="1">
                <a:latin typeface="Arial"/>
                <a:cs typeface="Arial"/>
              </a:rPr>
              <a:t>questions </a:t>
            </a:r>
            <a:r>
              <a:rPr dirty="0" sz="1600" spc="-275" b="1">
                <a:latin typeface="Arial"/>
                <a:cs typeface="Arial"/>
              </a:rPr>
              <a:t>below, </a:t>
            </a:r>
            <a:r>
              <a:rPr dirty="0" sz="1600" spc="-280" b="1">
                <a:latin typeface="Arial"/>
                <a:cs typeface="Arial"/>
              </a:rPr>
              <a:t>please </a:t>
            </a:r>
            <a:r>
              <a:rPr dirty="0" sz="1600" spc="-335" b="1">
                <a:latin typeface="Arial"/>
                <a:cs typeface="Arial"/>
              </a:rPr>
              <a:t>answer </a:t>
            </a:r>
            <a:r>
              <a:rPr dirty="0" sz="1600" spc="-305" b="1">
                <a:latin typeface="Arial"/>
                <a:cs typeface="Arial"/>
              </a:rPr>
              <a:t>according </a:t>
            </a:r>
            <a:r>
              <a:rPr dirty="0" sz="1600" spc="-229" b="1">
                <a:latin typeface="Arial"/>
                <a:cs typeface="Arial"/>
              </a:rPr>
              <a:t>to the </a:t>
            </a:r>
            <a:r>
              <a:rPr dirty="0" sz="1600" spc="-285" b="1">
                <a:latin typeface="Arial"/>
                <a:cs typeface="Arial"/>
              </a:rPr>
              <a:t>story </a:t>
            </a:r>
            <a:r>
              <a:rPr dirty="0" sz="1600" spc="-280" b="1">
                <a:latin typeface="Arial"/>
                <a:cs typeface="Arial"/>
              </a:rPr>
              <a:t>“About </a:t>
            </a:r>
            <a:r>
              <a:rPr dirty="0" sz="1600" spc="-290" b="1">
                <a:latin typeface="Arial"/>
                <a:cs typeface="Arial"/>
              </a:rPr>
              <a:t>Me”</a:t>
            </a:r>
            <a:r>
              <a:rPr dirty="0" sz="1600" spc="-254" b="1">
                <a:latin typeface="Arial"/>
                <a:cs typeface="Arial"/>
              </a:rPr>
              <a:t> </a:t>
            </a:r>
            <a:r>
              <a:rPr dirty="0" sz="1600" spc="-300" b="1">
                <a:latin typeface="Arial"/>
                <a:cs typeface="Arial"/>
              </a:rPr>
              <a:t>above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4704" y="3219364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914704" y="3751622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914704" y="4283497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914704" y="4816897"/>
            <a:ext cx="5941695" cy="0"/>
          </a:xfrm>
          <a:custGeom>
            <a:avLst/>
            <a:gdLst/>
            <a:ahLst/>
            <a:cxnLst/>
            <a:rect l="l" t="t" r="r" b="b"/>
            <a:pathLst>
              <a:path w="5941695" h="0">
                <a:moveTo>
                  <a:pt x="0" y="0"/>
                </a:moveTo>
                <a:lnTo>
                  <a:pt x="5941519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914704" y="5348773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914704" y="5880904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914704" y="6414304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14704" y="6946179"/>
            <a:ext cx="5941060" cy="0"/>
          </a:xfrm>
          <a:custGeom>
            <a:avLst/>
            <a:gdLst/>
            <a:ahLst/>
            <a:cxnLst/>
            <a:rect l="l" t="t" r="r" b="b"/>
            <a:pathLst>
              <a:path w="5941059" h="0">
                <a:moveTo>
                  <a:pt x="0" y="0"/>
                </a:moveTo>
                <a:lnTo>
                  <a:pt x="5940701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914704" y="7478055"/>
            <a:ext cx="5935980" cy="0"/>
          </a:xfrm>
          <a:custGeom>
            <a:avLst/>
            <a:gdLst/>
            <a:ahLst/>
            <a:cxnLst/>
            <a:rect l="l" t="t" r="r" b="b"/>
            <a:pathLst>
              <a:path w="5935980" h="0">
                <a:moveTo>
                  <a:pt x="0" y="0"/>
                </a:moveTo>
                <a:lnTo>
                  <a:pt x="5935734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902004" y="2703322"/>
            <a:ext cx="3543300" cy="50615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63195" indent="-1511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16383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70">
                <a:latin typeface="Arial"/>
                <a:cs typeface="Arial"/>
              </a:rPr>
              <a:t>first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person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9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story?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383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300">
                <a:latin typeface="Arial"/>
                <a:cs typeface="Arial"/>
              </a:rPr>
              <a:t>surname </a:t>
            </a:r>
            <a:r>
              <a:rPr dirty="0" sz="1600" spc="-325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person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17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story?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buAutoNum type="arabicPeriod"/>
              <a:tabLst>
                <a:tab pos="16383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45">
                <a:latin typeface="Arial"/>
                <a:cs typeface="Arial"/>
              </a:rPr>
              <a:t>nick </a:t>
            </a:r>
            <a:r>
              <a:rPr dirty="0" sz="1600" spc="-320">
                <a:latin typeface="Arial"/>
                <a:cs typeface="Arial"/>
              </a:rPr>
              <a:t>name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70">
                <a:latin typeface="Arial"/>
                <a:cs typeface="Arial"/>
              </a:rPr>
              <a:t>person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</a:t>
            </a:r>
            <a:r>
              <a:rPr dirty="0" sz="1600" spc="-34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story?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buAutoNum type="arabicPeriod"/>
              <a:tabLst>
                <a:tab pos="163830" algn="l"/>
              </a:tabLst>
            </a:pPr>
            <a:r>
              <a:rPr dirty="0" sz="1600" spc="-315">
                <a:latin typeface="Arial"/>
                <a:cs typeface="Arial"/>
              </a:rPr>
              <a:t>What   </a:t>
            </a:r>
            <a:r>
              <a:rPr dirty="0" sz="1600" spc="-240">
                <a:latin typeface="Arial"/>
                <a:cs typeface="Arial"/>
              </a:rPr>
              <a:t>is 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00">
                <a:latin typeface="Arial"/>
                <a:cs typeface="Arial"/>
              </a:rPr>
              <a:t>father’s </a:t>
            </a:r>
            <a:r>
              <a:rPr dirty="0" sz="1600" spc="-325">
                <a:latin typeface="Arial"/>
                <a:cs typeface="Arial"/>
              </a:rPr>
              <a:t>name  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270">
                <a:latin typeface="Arial"/>
                <a:cs typeface="Arial"/>
              </a:rPr>
              <a:t>person 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135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story?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buAutoNum type="arabicPeriod"/>
              <a:tabLst>
                <a:tab pos="163830" algn="l"/>
              </a:tabLst>
            </a:pPr>
            <a:r>
              <a:rPr dirty="0" sz="1600" spc="-315">
                <a:latin typeface="Arial"/>
                <a:cs typeface="Arial"/>
              </a:rPr>
              <a:t>What   </a:t>
            </a:r>
            <a:r>
              <a:rPr dirty="0" sz="1600" spc="-240">
                <a:latin typeface="Arial"/>
                <a:cs typeface="Arial"/>
              </a:rPr>
              <a:t>is  </a:t>
            </a:r>
            <a:r>
              <a:rPr dirty="0" sz="1600" spc="-210">
                <a:latin typeface="Arial"/>
                <a:cs typeface="Arial"/>
              </a:rPr>
              <a:t>the </a:t>
            </a:r>
            <a:r>
              <a:rPr dirty="0" sz="1600" spc="-220">
                <a:latin typeface="Arial"/>
                <a:cs typeface="Arial"/>
              </a:rPr>
              <a:t>mother’s </a:t>
            </a:r>
            <a:r>
              <a:rPr dirty="0" sz="1600" spc="-320">
                <a:latin typeface="Arial"/>
                <a:cs typeface="Arial"/>
              </a:rPr>
              <a:t>name   </a:t>
            </a:r>
            <a:r>
              <a:rPr dirty="0" sz="1600" spc="-190">
                <a:latin typeface="Arial"/>
                <a:cs typeface="Arial"/>
              </a:rPr>
              <a:t>of </a:t>
            </a:r>
            <a:r>
              <a:rPr dirty="0" sz="1600" spc="-210">
                <a:latin typeface="Arial"/>
                <a:cs typeface="Arial"/>
              </a:rPr>
              <a:t>the  </a:t>
            </a:r>
            <a:r>
              <a:rPr dirty="0" sz="1600" spc="-270">
                <a:latin typeface="Arial"/>
                <a:cs typeface="Arial"/>
              </a:rPr>
              <a:t>person  </a:t>
            </a:r>
            <a:r>
              <a:rPr dirty="0" sz="1600" spc="-200">
                <a:latin typeface="Arial"/>
                <a:cs typeface="Arial"/>
              </a:rPr>
              <a:t>in </a:t>
            </a:r>
            <a:r>
              <a:rPr dirty="0" sz="1600" spc="-215">
                <a:latin typeface="Arial"/>
                <a:cs typeface="Arial"/>
              </a:rPr>
              <a:t>the 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story?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buAutoNum type="arabicPeriod"/>
              <a:tabLst>
                <a:tab pos="163830" algn="l"/>
              </a:tabLst>
            </a:pPr>
            <a:r>
              <a:rPr dirty="0" sz="1600" spc="-325">
                <a:latin typeface="Arial"/>
                <a:cs typeface="Arial"/>
              </a:rPr>
              <a:t>Where   </a:t>
            </a:r>
            <a:r>
              <a:rPr dirty="0" sz="1600" spc="-240">
                <a:latin typeface="Arial"/>
                <a:cs typeface="Arial"/>
              </a:rPr>
              <a:t>is  </a:t>
            </a:r>
            <a:r>
              <a:rPr dirty="0" sz="1600" spc="-305">
                <a:latin typeface="Arial"/>
                <a:cs typeface="Arial"/>
              </a:rPr>
              <a:t>she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from?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3830" algn="l"/>
              </a:tabLst>
            </a:pPr>
            <a:r>
              <a:rPr dirty="0" sz="1600" spc="-315">
                <a:latin typeface="Arial"/>
                <a:cs typeface="Arial"/>
              </a:rPr>
              <a:t>What   </a:t>
            </a:r>
            <a:r>
              <a:rPr dirty="0" sz="1600" spc="-240">
                <a:latin typeface="Arial"/>
                <a:cs typeface="Arial"/>
              </a:rPr>
              <a:t>is  </a:t>
            </a:r>
            <a:r>
              <a:rPr dirty="0" sz="1600" spc="-250">
                <a:latin typeface="Arial"/>
                <a:cs typeface="Arial"/>
              </a:rPr>
              <a:t>her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290">
                <a:latin typeface="Arial"/>
                <a:cs typeface="Arial"/>
              </a:rPr>
              <a:t>hobby?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63830" algn="l"/>
              </a:tabLst>
            </a:pPr>
            <a:r>
              <a:rPr dirty="0" sz="1600" spc="-345">
                <a:latin typeface="Arial"/>
                <a:cs typeface="Arial"/>
              </a:rPr>
              <a:t>Does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pet?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163195" indent="-151130">
              <a:lnSpc>
                <a:spcPct val="100000"/>
              </a:lnSpc>
              <a:buAutoNum type="arabicPeriod"/>
              <a:tabLst>
                <a:tab pos="16383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5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190">
                <a:latin typeface="Arial"/>
                <a:cs typeface="Arial"/>
              </a:rPr>
              <a:t>pet’s</a:t>
            </a:r>
            <a:r>
              <a:rPr dirty="0" sz="1600" spc="-225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name?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1950">
              <a:latin typeface="Arial"/>
              <a:cs typeface="Arial"/>
            </a:endParaRPr>
          </a:p>
          <a:p>
            <a:pPr marL="235585" indent="-223520">
              <a:lnSpc>
                <a:spcPct val="100000"/>
              </a:lnSpc>
              <a:buAutoNum type="arabicPeriod"/>
              <a:tabLst>
                <a:tab pos="23622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305">
                <a:latin typeface="Arial"/>
                <a:cs typeface="Arial"/>
              </a:rPr>
              <a:t>she</a:t>
            </a:r>
            <a:r>
              <a:rPr dirty="0" sz="1600" spc="-21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live?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14704" y="8011836"/>
            <a:ext cx="5941695" cy="0"/>
          </a:xfrm>
          <a:custGeom>
            <a:avLst/>
            <a:gdLst/>
            <a:ahLst/>
            <a:cxnLst/>
            <a:rect l="l" t="t" r="r" b="b"/>
            <a:pathLst>
              <a:path w="5941695" h="0">
                <a:moveTo>
                  <a:pt x="0" y="0"/>
                </a:moveTo>
                <a:lnTo>
                  <a:pt x="594114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843145" y="7762493"/>
            <a:ext cx="17081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30">
                <a:latin typeface="Arial"/>
                <a:cs typeface="Arial"/>
              </a:rPr>
              <a:t>1</a:t>
            </a:r>
            <a:r>
              <a:rPr dirty="0" sz="1600" spc="-315">
                <a:latin typeface="Arial"/>
                <a:cs typeface="Arial"/>
              </a:rPr>
              <a:t>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02004" y="8027669"/>
            <a:ext cx="18167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4">
                <a:latin typeface="Arial"/>
                <a:cs typeface="Arial"/>
              </a:rPr>
              <a:t>her </a:t>
            </a:r>
            <a:r>
              <a:rPr dirty="0" sz="1600" spc="-270">
                <a:latin typeface="Arial"/>
                <a:cs typeface="Arial"/>
              </a:rPr>
              <a:t>phone</a:t>
            </a:r>
            <a:r>
              <a:rPr dirty="0" sz="1600" spc="-155">
                <a:latin typeface="Arial"/>
                <a:cs typeface="Arial"/>
              </a:rPr>
              <a:t> </a:t>
            </a:r>
            <a:r>
              <a:rPr dirty="0" sz="1600" spc="-300">
                <a:latin typeface="Arial"/>
                <a:cs typeface="Arial"/>
              </a:rPr>
              <a:t>number?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14704" y="8543712"/>
            <a:ext cx="5941060" cy="0"/>
          </a:xfrm>
          <a:custGeom>
            <a:avLst/>
            <a:gdLst/>
            <a:ahLst/>
            <a:cxnLst/>
            <a:rect l="l" t="t" r="r" b="b"/>
            <a:pathLst>
              <a:path w="5941059" h="0">
                <a:moveTo>
                  <a:pt x="0" y="0"/>
                </a:moveTo>
                <a:lnTo>
                  <a:pt x="5941047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6843052" y="8294369"/>
            <a:ext cx="1714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30">
                <a:latin typeface="Arial"/>
                <a:cs typeface="Arial"/>
              </a:rPr>
              <a:t>1</a:t>
            </a:r>
            <a:r>
              <a:rPr dirty="0" sz="1600" spc="-315">
                <a:latin typeface="Arial"/>
                <a:cs typeface="Arial"/>
              </a:rPr>
              <a:t>2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02004" y="8561069"/>
            <a:ext cx="17430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4">
                <a:latin typeface="Arial"/>
                <a:cs typeface="Arial"/>
              </a:rPr>
              <a:t>her </a:t>
            </a:r>
            <a:r>
              <a:rPr dirty="0" sz="1600" spc="-235">
                <a:latin typeface="Arial"/>
                <a:cs typeface="Arial"/>
              </a:rPr>
              <a:t>email</a:t>
            </a:r>
            <a:r>
              <a:rPr dirty="0" sz="1600" spc="-18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address?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14704" y="9075538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005201" y="1539494"/>
            <a:ext cx="1932813" cy="12052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704" y="1113196"/>
            <a:ext cx="5941695" cy="0"/>
          </a:xfrm>
          <a:custGeom>
            <a:avLst/>
            <a:gdLst/>
            <a:ahLst/>
            <a:cxnLst/>
            <a:rect l="l" t="t" r="r" b="b"/>
            <a:pathLst>
              <a:path w="5941695" h="0">
                <a:moveTo>
                  <a:pt x="0" y="0"/>
                </a:moveTo>
                <a:lnTo>
                  <a:pt x="5941519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02004" y="598424"/>
            <a:ext cx="1828800" cy="8013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35585" indent="-223520">
              <a:lnSpc>
                <a:spcPct val="100000"/>
              </a:lnSpc>
              <a:spcBef>
                <a:spcPts val="95"/>
              </a:spcBef>
              <a:buAutoNum type="arabicPeriod" startAt="13"/>
              <a:tabLst>
                <a:tab pos="23622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5">
                <a:latin typeface="Arial"/>
                <a:cs typeface="Arial"/>
              </a:rPr>
              <a:t>is </a:t>
            </a:r>
            <a:r>
              <a:rPr dirty="0" sz="1600" spc="-250">
                <a:latin typeface="Arial"/>
                <a:cs typeface="Arial"/>
              </a:rPr>
              <a:t>her </a:t>
            </a:r>
            <a:r>
              <a:rPr dirty="0" sz="1600" spc="-210">
                <a:latin typeface="Arial"/>
                <a:cs typeface="Arial"/>
              </a:rPr>
              <a:t>favorite</a:t>
            </a:r>
            <a:r>
              <a:rPr dirty="0" sz="1600" spc="-25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food?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AutoNum type="arabicPeriod" startAt="13"/>
            </a:pPr>
            <a:endParaRPr sz="1950">
              <a:latin typeface="Arial"/>
              <a:cs typeface="Arial"/>
            </a:endParaRPr>
          </a:p>
          <a:p>
            <a:pPr marL="235585" indent="-223520">
              <a:lnSpc>
                <a:spcPct val="100000"/>
              </a:lnSpc>
              <a:buAutoNum type="arabicPeriod" startAt="13"/>
              <a:tabLst>
                <a:tab pos="236220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10">
                <a:latin typeface="Arial"/>
                <a:cs typeface="Arial"/>
              </a:rPr>
              <a:t>favorite</a:t>
            </a:r>
            <a:r>
              <a:rPr dirty="0" sz="1600" spc="-200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drink?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704" y="1646596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842285" y="1397253"/>
            <a:ext cx="1720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20">
                <a:latin typeface="Arial"/>
                <a:cs typeface="Arial"/>
              </a:rPr>
              <a:t>1</a:t>
            </a:r>
            <a:r>
              <a:rPr dirty="0" sz="1600" spc="-315">
                <a:latin typeface="Arial"/>
                <a:cs typeface="Arial"/>
              </a:rPr>
              <a:t>5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1662429"/>
            <a:ext cx="17094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4">
                <a:latin typeface="Arial"/>
                <a:cs typeface="Arial"/>
              </a:rPr>
              <a:t>her </a:t>
            </a:r>
            <a:r>
              <a:rPr dirty="0" sz="1600" spc="-210">
                <a:latin typeface="Arial"/>
                <a:cs typeface="Arial"/>
              </a:rPr>
              <a:t>favorite</a:t>
            </a:r>
            <a:r>
              <a:rPr dirty="0" sz="1600" spc="-150">
                <a:latin typeface="Arial"/>
                <a:cs typeface="Arial"/>
              </a:rPr>
              <a:t> </a:t>
            </a:r>
            <a:r>
              <a:rPr dirty="0" sz="1600" spc="-260">
                <a:latin typeface="Arial"/>
                <a:cs typeface="Arial"/>
              </a:rPr>
              <a:t>sport?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14704" y="2178472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27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842232" y="1929129"/>
            <a:ext cx="1720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20">
                <a:latin typeface="Arial"/>
                <a:cs typeface="Arial"/>
              </a:rPr>
              <a:t>1</a:t>
            </a:r>
            <a:r>
              <a:rPr dirty="0" sz="1600" spc="-315">
                <a:latin typeface="Arial"/>
                <a:cs typeface="Arial"/>
              </a:rPr>
              <a:t>6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2004" y="2195829"/>
            <a:ext cx="214249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40">
                <a:latin typeface="Arial"/>
                <a:cs typeface="Arial"/>
              </a:rPr>
              <a:t>is </a:t>
            </a:r>
            <a:r>
              <a:rPr dirty="0" sz="1600" spc="-254">
                <a:latin typeface="Arial"/>
                <a:cs typeface="Arial"/>
              </a:rPr>
              <a:t>her </a:t>
            </a:r>
            <a:r>
              <a:rPr dirty="0" sz="1600" spc="-210">
                <a:latin typeface="Arial"/>
                <a:cs typeface="Arial"/>
              </a:rPr>
              <a:t>favorite </a:t>
            </a:r>
            <a:r>
              <a:rPr dirty="0" sz="1600" spc="-295">
                <a:latin typeface="Arial"/>
                <a:cs typeface="Arial"/>
              </a:rPr>
              <a:t>movie?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385">
                <a:latin typeface="Arial"/>
                <a:cs typeface="Arial"/>
              </a:rPr>
              <a:t>Why?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14704" y="2710348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842285" y="2461005"/>
            <a:ext cx="1720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20">
                <a:latin typeface="Arial"/>
                <a:cs typeface="Arial"/>
              </a:rPr>
              <a:t>1</a:t>
            </a:r>
            <a:r>
              <a:rPr dirty="0" sz="1600" spc="-315">
                <a:latin typeface="Arial"/>
                <a:cs typeface="Arial"/>
              </a:rPr>
              <a:t>7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2004" y="2727705"/>
            <a:ext cx="127952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305">
                <a:latin typeface="Arial"/>
                <a:cs typeface="Arial"/>
              </a:rPr>
              <a:t>she</a:t>
            </a:r>
            <a:r>
              <a:rPr dirty="0" sz="1600" spc="-20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do?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14704" y="3244130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280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842285" y="2994787"/>
            <a:ext cx="1720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20">
                <a:latin typeface="Arial"/>
                <a:cs typeface="Arial"/>
              </a:rPr>
              <a:t>1</a:t>
            </a:r>
            <a:r>
              <a:rPr dirty="0" sz="1600" spc="-315">
                <a:latin typeface="Arial"/>
                <a:cs typeface="Arial"/>
              </a:rPr>
              <a:t>8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02004" y="3259963"/>
            <a:ext cx="18840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350">
                <a:latin typeface="Arial"/>
                <a:cs typeface="Arial"/>
              </a:rPr>
              <a:t>How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254">
                <a:latin typeface="Arial"/>
                <a:cs typeface="Arial"/>
              </a:rPr>
              <a:t>get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16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school?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14704" y="3776005"/>
            <a:ext cx="5940425" cy="0"/>
          </a:xfrm>
          <a:custGeom>
            <a:avLst/>
            <a:gdLst/>
            <a:ahLst/>
            <a:cxnLst/>
            <a:rect l="l" t="t" r="r" b="b"/>
            <a:pathLst>
              <a:path w="5940425" h="0">
                <a:moveTo>
                  <a:pt x="0" y="0"/>
                </a:moveTo>
                <a:lnTo>
                  <a:pt x="594032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6843521" y="3526663"/>
            <a:ext cx="1689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330">
                <a:latin typeface="Arial"/>
                <a:cs typeface="Arial"/>
              </a:rPr>
              <a:t>19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14704" y="4307882"/>
            <a:ext cx="5941060" cy="0"/>
          </a:xfrm>
          <a:custGeom>
            <a:avLst/>
            <a:gdLst/>
            <a:ahLst/>
            <a:cxnLst/>
            <a:rect l="l" t="t" r="r" b="b"/>
            <a:pathLst>
              <a:path w="5941059" h="0">
                <a:moveTo>
                  <a:pt x="0" y="0"/>
                </a:moveTo>
                <a:lnTo>
                  <a:pt x="5940702" y="0"/>
                </a:lnTo>
              </a:path>
            </a:pathLst>
          </a:custGeom>
          <a:ln w="628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902004" y="3793363"/>
            <a:ext cx="2423160" cy="5379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90">
                <a:latin typeface="Arial"/>
                <a:cs typeface="Arial"/>
              </a:rPr>
              <a:t>. </a:t>
            </a: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90">
                <a:latin typeface="Arial"/>
                <a:cs typeface="Arial"/>
              </a:rPr>
              <a:t>does </a:t>
            </a:r>
            <a:r>
              <a:rPr dirty="0" sz="1600" spc="-305">
                <a:latin typeface="Arial"/>
                <a:cs typeface="Arial"/>
              </a:rPr>
              <a:t>she </a:t>
            </a:r>
            <a:r>
              <a:rPr dirty="0" sz="1600" spc="-325">
                <a:latin typeface="Arial"/>
                <a:cs typeface="Arial"/>
              </a:rPr>
              <a:t>go </a:t>
            </a:r>
            <a:r>
              <a:rPr dirty="0" sz="1600" spc="-160">
                <a:latin typeface="Arial"/>
                <a:cs typeface="Arial"/>
              </a:rPr>
              <a:t>to</a:t>
            </a:r>
            <a:r>
              <a:rPr dirty="0" sz="1600" spc="-85">
                <a:latin typeface="Arial"/>
                <a:cs typeface="Arial"/>
              </a:rPr>
              <a:t> </a:t>
            </a:r>
            <a:r>
              <a:rPr dirty="0" sz="1600" spc="-270">
                <a:latin typeface="Arial"/>
                <a:cs typeface="Arial"/>
              </a:rPr>
              <a:t>school?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dirty="0" sz="1800" spc="-260" b="1">
                <a:solidFill>
                  <a:srgbClr val="4471C4"/>
                </a:solidFill>
                <a:latin typeface="Arial"/>
                <a:cs typeface="Arial"/>
              </a:rPr>
              <a:t>5. </a:t>
            </a:r>
            <a:r>
              <a:rPr dirty="0" u="sng" sz="1800" spc="-37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Speaking</a:t>
            </a:r>
            <a:r>
              <a:rPr dirty="0" u="sng" sz="1800" spc="-28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1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Arial"/>
                <a:cs typeface="Arial"/>
              </a:rPr>
              <a:t>Practice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1600" spc="-30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Role</a:t>
            </a:r>
            <a:r>
              <a:rPr dirty="0" u="sng" sz="1600" spc="-229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9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Play</a:t>
            </a:r>
            <a:endParaRPr sz="1600">
              <a:latin typeface="Arial"/>
              <a:cs typeface="Arial"/>
            </a:endParaRPr>
          </a:p>
          <a:p>
            <a:pPr marL="180975" indent="-168910">
              <a:lnSpc>
                <a:spcPct val="100000"/>
              </a:lnSpc>
              <a:spcBef>
                <a:spcPts val="340"/>
              </a:spcBef>
              <a:buFont typeface="Arial"/>
              <a:buAutoNum type="alphaUcPeriod"/>
              <a:tabLst>
                <a:tab pos="181610" algn="l"/>
              </a:tabLst>
            </a:pPr>
            <a:r>
              <a:rPr dirty="0" sz="1600" spc="-210">
                <a:latin typeface="Arial"/>
                <a:cs typeface="Arial"/>
              </a:rPr>
              <a:t>Hullo, </a:t>
            </a:r>
            <a:r>
              <a:rPr dirty="0" sz="1600" spc="-260">
                <a:latin typeface="Arial"/>
                <a:cs typeface="Arial"/>
              </a:rPr>
              <a:t>What’s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175">
                <a:latin typeface="Arial"/>
                <a:cs typeface="Arial"/>
              </a:rPr>
              <a:t>first</a:t>
            </a:r>
            <a:r>
              <a:rPr dirty="0" sz="1600" spc="-310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name?</a:t>
            </a:r>
            <a:endParaRPr sz="1600">
              <a:latin typeface="Arial"/>
              <a:cs typeface="Arial"/>
            </a:endParaRPr>
          </a:p>
          <a:p>
            <a:pPr marL="170180" indent="-158115">
              <a:lnSpc>
                <a:spcPct val="100000"/>
              </a:lnSpc>
              <a:spcBef>
                <a:spcPts val="180"/>
              </a:spcBef>
              <a:buFont typeface="Arial"/>
              <a:buAutoNum type="alphaUcPeriod"/>
              <a:tabLst>
                <a:tab pos="170815" algn="l"/>
                <a:tab pos="2363470" algn="l"/>
              </a:tabLst>
            </a:pPr>
            <a:r>
              <a:rPr dirty="0" sz="1600" spc="-365">
                <a:latin typeface="Arial"/>
                <a:cs typeface="Arial"/>
              </a:rPr>
              <a:t>My    </a:t>
            </a:r>
            <a:r>
              <a:rPr dirty="0" sz="1600" spc="-170">
                <a:latin typeface="Arial"/>
                <a:cs typeface="Arial"/>
              </a:rPr>
              <a:t>first </a:t>
            </a:r>
            <a:r>
              <a:rPr dirty="0" sz="1600" spc="-325">
                <a:latin typeface="Arial"/>
                <a:cs typeface="Arial"/>
              </a:rPr>
              <a:t>name  </a:t>
            </a:r>
            <a:r>
              <a:rPr dirty="0" sz="1600" spc="-295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is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80975" indent="-168910">
              <a:lnSpc>
                <a:spcPct val="100000"/>
              </a:lnSpc>
              <a:spcBef>
                <a:spcPts val="490"/>
              </a:spcBef>
              <a:buFont typeface="Arial"/>
              <a:buAutoNum type="alphaUcPeriod"/>
              <a:tabLst>
                <a:tab pos="181610" algn="l"/>
              </a:tabLst>
            </a:pPr>
            <a:r>
              <a:rPr dirty="0" sz="1600" spc="-210">
                <a:latin typeface="Arial"/>
                <a:cs typeface="Arial"/>
              </a:rPr>
              <a:t>Hullo, </a:t>
            </a:r>
            <a:r>
              <a:rPr dirty="0" sz="1600" spc="-260">
                <a:latin typeface="Arial"/>
                <a:cs typeface="Arial"/>
              </a:rPr>
              <a:t>What’s </a:t>
            </a:r>
            <a:r>
              <a:rPr dirty="0" sz="1600" spc="-245">
                <a:latin typeface="Arial"/>
                <a:cs typeface="Arial"/>
              </a:rPr>
              <a:t>your</a:t>
            </a:r>
            <a:r>
              <a:rPr dirty="0" sz="1600" spc="-260">
                <a:latin typeface="Arial"/>
                <a:cs typeface="Arial"/>
              </a:rPr>
              <a:t> </a:t>
            </a:r>
            <a:r>
              <a:rPr dirty="0" sz="1600" spc="-320">
                <a:latin typeface="Arial"/>
                <a:cs typeface="Arial"/>
              </a:rPr>
              <a:t>surname?</a:t>
            </a:r>
            <a:endParaRPr sz="1600">
              <a:latin typeface="Arial"/>
              <a:cs typeface="Arial"/>
            </a:endParaRPr>
          </a:p>
          <a:p>
            <a:pPr marL="172720" indent="-160020">
              <a:lnSpc>
                <a:spcPct val="100000"/>
              </a:lnSpc>
              <a:spcBef>
                <a:spcPts val="180"/>
              </a:spcBef>
              <a:buFont typeface="Arial"/>
              <a:buAutoNum type="alphaUcPeriod"/>
              <a:tabLst>
                <a:tab pos="172720" algn="l"/>
                <a:tab pos="2281555" algn="l"/>
              </a:tabLst>
            </a:pPr>
            <a:r>
              <a:rPr dirty="0" sz="1600" spc="-365">
                <a:latin typeface="Arial"/>
                <a:cs typeface="Arial"/>
              </a:rPr>
              <a:t>My    </a:t>
            </a:r>
            <a:r>
              <a:rPr dirty="0" sz="1600" spc="-300">
                <a:latin typeface="Arial"/>
                <a:cs typeface="Arial"/>
              </a:rPr>
              <a:t>surname </a:t>
            </a:r>
            <a:r>
              <a:rPr dirty="0" sz="1600" spc="-275">
                <a:latin typeface="Arial"/>
                <a:cs typeface="Arial"/>
              </a:rPr>
              <a:t> </a:t>
            </a:r>
            <a:r>
              <a:rPr dirty="0" sz="1600" spc="-245">
                <a:latin typeface="Arial"/>
                <a:cs typeface="Arial"/>
              </a:rPr>
              <a:t>is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80975" indent="-168910">
              <a:lnSpc>
                <a:spcPct val="100000"/>
              </a:lnSpc>
              <a:spcBef>
                <a:spcPts val="480"/>
              </a:spcBef>
              <a:buFont typeface="Arial"/>
              <a:buAutoNum type="alphaUcPeriod"/>
              <a:tabLst>
                <a:tab pos="181610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75">
                <a:latin typeface="Arial"/>
                <a:cs typeface="Arial"/>
              </a:rPr>
              <a:t>are </a:t>
            </a:r>
            <a:r>
              <a:rPr dirty="0" sz="1600" spc="-265">
                <a:latin typeface="Arial"/>
                <a:cs typeface="Arial"/>
              </a:rPr>
              <a:t>you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275">
                <a:latin typeface="Arial"/>
                <a:cs typeface="Arial"/>
              </a:rPr>
              <a:t>from?</a:t>
            </a:r>
            <a:endParaRPr sz="1600">
              <a:latin typeface="Arial"/>
              <a:cs typeface="Arial"/>
            </a:endParaRPr>
          </a:p>
          <a:p>
            <a:pPr marL="170180" indent="-158115">
              <a:lnSpc>
                <a:spcPct val="100000"/>
              </a:lnSpc>
              <a:spcBef>
                <a:spcPts val="180"/>
              </a:spcBef>
              <a:buFont typeface="Arial"/>
              <a:buAutoNum type="alphaUcPeriod"/>
              <a:tabLst>
                <a:tab pos="170815" algn="l"/>
                <a:tab pos="2210435" algn="l"/>
              </a:tabLst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60">
                <a:latin typeface="Arial"/>
                <a:cs typeface="Arial"/>
              </a:rPr>
              <a:t>am   </a:t>
            </a:r>
            <a:r>
              <a:rPr dirty="0" sz="1600" spc="-330">
                <a:latin typeface="Arial"/>
                <a:cs typeface="Arial"/>
              </a:rPr>
              <a:t> </a:t>
            </a:r>
            <a:r>
              <a:rPr dirty="0" sz="1600" spc="-235">
                <a:latin typeface="Arial"/>
                <a:cs typeface="Arial"/>
              </a:rPr>
              <a:t>from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80975" indent="-168910">
              <a:lnSpc>
                <a:spcPct val="100000"/>
              </a:lnSpc>
              <a:spcBef>
                <a:spcPts val="495"/>
              </a:spcBef>
              <a:buFont typeface="Arial"/>
              <a:buAutoNum type="alphaUcPeriod"/>
              <a:tabLst>
                <a:tab pos="181610" algn="l"/>
              </a:tabLst>
            </a:pPr>
            <a:r>
              <a:rPr dirty="0" sz="1600" spc="-260">
                <a:latin typeface="Arial"/>
                <a:cs typeface="Arial"/>
              </a:rPr>
              <a:t>What’s </a:t>
            </a:r>
            <a:r>
              <a:rPr dirty="0" sz="1600" spc="-245">
                <a:latin typeface="Arial"/>
                <a:cs typeface="Arial"/>
              </a:rPr>
              <a:t>your </a:t>
            </a:r>
            <a:r>
              <a:rPr dirty="0" sz="1600" spc="-210">
                <a:latin typeface="Arial"/>
                <a:cs typeface="Arial"/>
              </a:rPr>
              <a:t>favorite</a:t>
            </a:r>
            <a:r>
              <a:rPr dirty="0" sz="1600" spc="-175">
                <a:latin typeface="Arial"/>
                <a:cs typeface="Arial"/>
              </a:rPr>
              <a:t> </a:t>
            </a:r>
            <a:r>
              <a:rPr dirty="0" sz="1600" spc="-265">
                <a:latin typeface="Arial"/>
                <a:cs typeface="Arial"/>
              </a:rPr>
              <a:t>drink?</a:t>
            </a:r>
            <a:endParaRPr sz="1600">
              <a:latin typeface="Arial"/>
              <a:cs typeface="Arial"/>
            </a:endParaRPr>
          </a:p>
          <a:p>
            <a:pPr marL="170180" indent="-158115">
              <a:lnSpc>
                <a:spcPct val="100000"/>
              </a:lnSpc>
              <a:spcBef>
                <a:spcPts val="180"/>
              </a:spcBef>
              <a:buFont typeface="Arial"/>
              <a:buAutoNum type="alphaUcPeriod"/>
              <a:tabLst>
                <a:tab pos="170815" algn="l"/>
                <a:tab pos="2409825" algn="l"/>
              </a:tabLst>
            </a:pPr>
            <a:r>
              <a:rPr dirty="0" sz="1600" spc="-365">
                <a:latin typeface="Arial"/>
                <a:cs typeface="Arial"/>
              </a:rPr>
              <a:t>My    </a:t>
            </a:r>
            <a:r>
              <a:rPr dirty="0" sz="1600" spc="-204">
                <a:latin typeface="Arial"/>
                <a:cs typeface="Arial"/>
              </a:rPr>
              <a:t>favorite  </a:t>
            </a:r>
            <a:r>
              <a:rPr dirty="0" sz="1600" spc="-229">
                <a:latin typeface="Arial"/>
                <a:cs typeface="Arial"/>
              </a:rPr>
              <a:t>drink</a:t>
            </a:r>
            <a:r>
              <a:rPr dirty="0" sz="1600" spc="-265">
                <a:latin typeface="Arial"/>
                <a:cs typeface="Arial"/>
              </a:rPr>
              <a:t> </a:t>
            </a:r>
            <a:r>
              <a:rPr dirty="0" sz="1600" spc="-240">
                <a:latin typeface="Arial"/>
                <a:cs typeface="Arial"/>
              </a:rPr>
              <a:t>is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80975" indent="-168910">
              <a:lnSpc>
                <a:spcPct val="100000"/>
              </a:lnSpc>
              <a:spcBef>
                <a:spcPts val="495"/>
              </a:spcBef>
              <a:buFont typeface="Arial"/>
              <a:buAutoNum type="alphaUcPeriod"/>
              <a:tabLst>
                <a:tab pos="181610" algn="l"/>
              </a:tabLst>
            </a:pPr>
            <a:r>
              <a:rPr dirty="0" sz="1600" spc="-365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 </a:t>
            </a:r>
            <a:r>
              <a:rPr dirty="0" sz="1600" spc="-290">
                <a:latin typeface="Arial"/>
                <a:cs typeface="Arial"/>
              </a:rPr>
              <a:t>have </a:t>
            </a:r>
            <a:r>
              <a:rPr dirty="0" sz="1600" spc="-345">
                <a:latin typeface="Arial"/>
                <a:cs typeface="Arial"/>
              </a:rPr>
              <a:t>a </a:t>
            </a:r>
            <a:r>
              <a:rPr dirty="0" sz="1600" spc="-265">
                <a:latin typeface="Arial"/>
                <a:cs typeface="Arial"/>
              </a:rPr>
              <a:t>pet?</a:t>
            </a:r>
            <a:endParaRPr sz="1600">
              <a:latin typeface="Arial"/>
              <a:cs typeface="Arial"/>
            </a:endParaRPr>
          </a:p>
          <a:p>
            <a:pPr marL="172720" indent="-160020">
              <a:lnSpc>
                <a:spcPct val="100000"/>
              </a:lnSpc>
              <a:spcBef>
                <a:spcPts val="180"/>
              </a:spcBef>
              <a:buFont typeface="Arial"/>
              <a:buAutoNum type="alphaUcPeriod"/>
              <a:tabLst>
                <a:tab pos="172720" algn="l"/>
              </a:tabLst>
            </a:pPr>
            <a:r>
              <a:rPr dirty="0" sz="1600" spc="-335">
                <a:latin typeface="Arial"/>
                <a:cs typeface="Arial"/>
              </a:rPr>
              <a:t>Yes, </a:t>
            </a:r>
            <a:r>
              <a:rPr dirty="0" sz="1600" spc="-210">
                <a:latin typeface="Arial"/>
                <a:cs typeface="Arial"/>
              </a:rPr>
              <a:t>I</a:t>
            </a:r>
            <a:r>
              <a:rPr dirty="0" sz="1600" spc="-85">
                <a:latin typeface="Arial"/>
                <a:cs typeface="Arial"/>
              </a:rPr>
              <a:t> </a:t>
            </a:r>
            <a:r>
              <a:rPr dirty="0" sz="1600" spc="-295">
                <a:latin typeface="Arial"/>
                <a:cs typeface="Arial"/>
              </a:rPr>
              <a:t>have</a:t>
            </a:r>
            <a:endParaRPr sz="1600">
              <a:latin typeface="Arial"/>
              <a:cs typeface="Arial"/>
            </a:endParaRPr>
          </a:p>
          <a:p>
            <a:pPr marL="181610" indent="-169545">
              <a:lnSpc>
                <a:spcPct val="100000"/>
              </a:lnSpc>
              <a:spcBef>
                <a:spcPts val="480"/>
              </a:spcBef>
              <a:buFont typeface="Arial"/>
              <a:buAutoNum type="alphaUcPeriod"/>
              <a:tabLst>
                <a:tab pos="182245" algn="l"/>
              </a:tabLst>
            </a:pPr>
            <a:r>
              <a:rPr dirty="0" sz="1600" spc="-315">
                <a:latin typeface="Arial"/>
                <a:cs typeface="Arial"/>
              </a:rPr>
              <a:t>What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</a:t>
            </a:r>
            <a:r>
              <a:rPr dirty="0" sz="1600" spc="-180">
                <a:latin typeface="Arial"/>
                <a:cs typeface="Arial"/>
              </a:rPr>
              <a:t> </a:t>
            </a:r>
            <a:r>
              <a:rPr dirty="0" sz="1600" spc="-315">
                <a:latin typeface="Arial"/>
                <a:cs typeface="Arial"/>
              </a:rPr>
              <a:t>do?</a:t>
            </a:r>
            <a:endParaRPr sz="1600">
              <a:latin typeface="Arial"/>
              <a:cs typeface="Arial"/>
            </a:endParaRPr>
          </a:p>
          <a:p>
            <a:pPr marL="170180" indent="-158115">
              <a:lnSpc>
                <a:spcPct val="100000"/>
              </a:lnSpc>
              <a:spcBef>
                <a:spcPts val="180"/>
              </a:spcBef>
              <a:buFont typeface="Arial"/>
              <a:buAutoNum type="alphaUcPeriod"/>
              <a:tabLst>
                <a:tab pos="170815" algn="l"/>
                <a:tab pos="1847850" algn="l"/>
              </a:tabLst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360">
                <a:latin typeface="Arial"/>
                <a:cs typeface="Arial"/>
              </a:rPr>
              <a:t>am   </a:t>
            </a:r>
            <a:r>
              <a:rPr dirty="0" sz="1600" spc="-335">
                <a:latin typeface="Arial"/>
                <a:cs typeface="Arial"/>
              </a:rPr>
              <a:t> </a:t>
            </a:r>
            <a:r>
              <a:rPr dirty="0" sz="1600" spc="-345">
                <a:latin typeface="Arial"/>
                <a:cs typeface="Arial"/>
              </a:rPr>
              <a:t>a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  <a:p>
            <a:pPr marL="182880" indent="-170815">
              <a:lnSpc>
                <a:spcPct val="100000"/>
              </a:lnSpc>
              <a:spcBef>
                <a:spcPts val="490"/>
              </a:spcBef>
              <a:buFont typeface="Arial"/>
              <a:buAutoNum type="alphaUcPeriod"/>
              <a:tabLst>
                <a:tab pos="183515" algn="l"/>
              </a:tabLst>
            </a:pPr>
            <a:r>
              <a:rPr dirty="0" sz="1600" spc="-325">
                <a:latin typeface="Arial"/>
                <a:cs typeface="Arial"/>
              </a:rPr>
              <a:t>Where </a:t>
            </a:r>
            <a:r>
              <a:rPr dirty="0" sz="1600" spc="-254">
                <a:latin typeface="Arial"/>
                <a:cs typeface="Arial"/>
              </a:rPr>
              <a:t>do </a:t>
            </a:r>
            <a:r>
              <a:rPr dirty="0" sz="1600" spc="-265">
                <a:latin typeface="Arial"/>
                <a:cs typeface="Arial"/>
              </a:rPr>
              <a:t>you</a:t>
            </a:r>
            <a:r>
              <a:rPr dirty="0" sz="1600" spc="-145">
                <a:latin typeface="Arial"/>
                <a:cs typeface="Arial"/>
              </a:rPr>
              <a:t> </a:t>
            </a:r>
            <a:r>
              <a:rPr dirty="0" sz="1600" spc="-310">
                <a:latin typeface="Arial"/>
                <a:cs typeface="Arial"/>
              </a:rPr>
              <a:t>work?</a:t>
            </a:r>
            <a:endParaRPr sz="1600">
              <a:latin typeface="Arial"/>
              <a:cs typeface="Arial"/>
            </a:endParaRPr>
          </a:p>
          <a:p>
            <a:pPr marL="172720" indent="-160020">
              <a:lnSpc>
                <a:spcPct val="100000"/>
              </a:lnSpc>
              <a:spcBef>
                <a:spcPts val="170"/>
              </a:spcBef>
              <a:buFont typeface="Arial"/>
              <a:buAutoNum type="alphaUcPeriod"/>
              <a:tabLst>
                <a:tab pos="172720" algn="l"/>
                <a:tab pos="2070735" algn="l"/>
              </a:tabLst>
            </a:pPr>
            <a:r>
              <a:rPr dirty="0" sz="1600" spc="-210">
                <a:latin typeface="Arial"/>
                <a:cs typeface="Arial"/>
              </a:rPr>
              <a:t>I </a:t>
            </a:r>
            <a:r>
              <a:rPr dirty="0" sz="1600" spc="-275">
                <a:latin typeface="Arial"/>
                <a:cs typeface="Arial"/>
              </a:rPr>
              <a:t>work </a:t>
            </a:r>
            <a:r>
              <a:rPr dirty="0" sz="1600" spc="-240">
                <a:latin typeface="Arial"/>
                <a:cs typeface="Arial"/>
              </a:rPr>
              <a:t> </a:t>
            </a:r>
            <a:r>
              <a:rPr dirty="0" sz="1600" spc="-204">
                <a:latin typeface="Arial"/>
                <a:cs typeface="Arial"/>
              </a:rPr>
              <a:t>at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u="sng" sz="1600" spc="-1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6714"/>
            <a:ext cx="199008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28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Activity: </a:t>
            </a:r>
            <a:r>
              <a:rPr dirty="0" u="sng" sz="1800" spc="-33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Vocabulary</a:t>
            </a:r>
            <a:r>
              <a:rPr dirty="0" u="sng" sz="1800" spc="-320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415" b="1">
                <a:solidFill>
                  <a:srgbClr val="2E5395"/>
                </a:solidFill>
                <a:uFill>
                  <a:solidFill>
                    <a:srgbClr val="2E5395"/>
                  </a:solidFill>
                </a:uFill>
                <a:latin typeface="Arial"/>
                <a:cs typeface="Arial"/>
              </a:rPr>
              <a:t>games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52500" y="1526349"/>
            <a:ext cx="3905250" cy="5186045"/>
            <a:chOff x="952500" y="1526349"/>
            <a:chExt cx="3905250" cy="5186045"/>
          </a:xfrm>
        </p:grpSpPr>
        <p:sp>
          <p:nvSpPr>
            <p:cNvPr id="4" name="object 4"/>
            <p:cNvSpPr/>
            <p:nvPr/>
          </p:nvSpPr>
          <p:spPr>
            <a:xfrm>
              <a:off x="952500" y="1568702"/>
              <a:ext cx="3905250" cy="514337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466850" y="1540636"/>
              <a:ext cx="219075" cy="1409700"/>
            </a:xfrm>
            <a:custGeom>
              <a:avLst/>
              <a:gdLst/>
              <a:ahLst/>
              <a:cxnLst/>
              <a:rect l="l" t="t" r="r" b="b"/>
              <a:pathLst>
                <a:path w="219075" h="1409700">
                  <a:moveTo>
                    <a:pt x="0" y="36449"/>
                  </a:moveTo>
                  <a:lnTo>
                    <a:pt x="2875" y="22234"/>
                  </a:lnTo>
                  <a:lnTo>
                    <a:pt x="10715" y="10652"/>
                  </a:lnTo>
                  <a:lnTo>
                    <a:pt x="22342" y="2855"/>
                  </a:lnTo>
                  <a:lnTo>
                    <a:pt x="36575" y="0"/>
                  </a:lnTo>
                  <a:lnTo>
                    <a:pt x="182499" y="0"/>
                  </a:lnTo>
                  <a:lnTo>
                    <a:pt x="196732" y="2855"/>
                  </a:lnTo>
                  <a:lnTo>
                    <a:pt x="208359" y="10652"/>
                  </a:lnTo>
                  <a:lnTo>
                    <a:pt x="216199" y="22234"/>
                  </a:lnTo>
                  <a:lnTo>
                    <a:pt x="219075" y="36449"/>
                  </a:lnTo>
                  <a:lnTo>
                    <a:pt x="219075" y="1373124"/>
                  </a:lnTo>
                  <a:lnTo>
                    <a:pt x="216199" y="1387357"/>
                  </a:lnTo>
                  <a:lnTo>
                    <a:pt x="208359" y="1398984"/>
                  </a:lnTo>
                  <a:lnTo>
                    <a:pt x="196732" y="1406824"/>
                  </a:lnTo>
                  <a:lnTo>
                    <a:pt x="182499" y="1409700"/>
                  </a:lnTo>
                  <a:lnTo>
                    <a:pt x="36575" y="1409700"/>
                  </a:lnTo>
                  <a:lnTo>
                    <a:pt x="22342" y="1406824"/>
                  </a:lnTo>
                  <a:lnTo>
                    <a:pt x="10715" y="1398984"/>
                  </a:lnTo>
                  <a:lnTo>
                    <a:pt x="2875" y="1387357"/>
                  </a:lnTo>
                  <a:lnTo>
                    <a:pt x="0" y="1373124"/>
                  </a:lnTo>
                  <a:lnTo>
                    <a:pt x="0" y="36449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50"/>
              </a:lnSpc>
            </a:pPr>
            <a:r>
              <a:rPr dirty="0"/>
              <a:t>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3656203" y="3851275"/>
            <a:ext cx="6330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Lesson</a:t>
            </a:r>
            <a:r>
              <a:rPr dirty="0" u="sng" sz="1800" spc="-32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3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40510" y="4284090"/>
            <a:ext cx="4866005" cy="12452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845"/>
              <a:t>AT </a:t>
            </a:r>
            <a:r>
              <a:rPr dirty="0" spc="-2000"/>
              <a:t>THE</a:t>
            </a:r>
            <a:r>
              <a:rPr dirty="0" spc="-1889"/>
              <a:t> </a:t>
            </a:r>
            <a:r>
              <a:rPr dirty="0" spc="-1975"/>
              <a:t>OFFICE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Ivvy West</dc:creator>
  <dcterms:created xsi:type="dcterms:W3CDTF">2023-10-14T07:01:00Z</dcterms:created>
  <dcterms:modified xsi:type="dcterms:W3CDTF">2023-10-14T07:01:00Z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2023-10-14T00:00:00Z</vt:filetime>
  </property>
</Properties>
</file>