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22" autoAdjust="0"/>
  </p:normalViewPr>
  <p:slideViewPr>
    <p:cSldViewPr>
      <p:cViewPr varScale="1">
        <p:scale>
          <a:sx n="114" d="100"/>
          <a:sy n="114" d="100"/>
        </p:scale>
        <p:origin x="41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blank" preserve="1">
  <p:cSld name="Blank">
    <p:bg>
      <p:bgPr>
        <a:solidFill>
          <a:srgbClr val="FFFFFF"/>
        </a:solidFill>
        <a:effectLst/>
      </p:bgPr>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标题幻灯片">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a:off x="0" y="0"/>
            <a:ext cx="12192000" cy="6857999"/>
          </a:xfrm>
          <a:prstGeom prst="rect">
            <a:avLst/>
          </a:prstGeom>
          <a:blipFill>
            <a:blip r:embed="rId2"/>
            <a:srcRect/>
            <a:stretch>
              <a:fillRect/>
            </a:stretch>
          </a:blipFill>
          <a:ln cap="flat" cmpd="sng">
            <a:prstDash val="solid"/>
          </a:ln>
        </p:spPr>
        <p:txBody>
          <a:bodyPr vert="horz" lIns="91440" tIns="45720" rIns="91440" bIns="45720" anchor="ctr">
            <a:normAutofit/>
          </a:bodyPr>
          <a:lstStyle/>
          <a:p>
            <a:pPr marL="0" algn="ctr"/>
            <a:endParaRPr/>
          </a:p>
        </p:txBody>
      </p:sp>
      <p:sp>
        <p:nvSpPr>
          <p:cNvPr id="3" name="AutoShape 3"/>
          <p:cNvSpPr/>
          <p:nvPr/>
        </p:nvSpPr>
        <p:spPr>
          <a:xfrm>
            <a:off x="0" y="0"/>
            <a:ext cx="12192000" cy="6857999"/>
          </a:xfrm>
          <a:prstGeom prst="rect">
            <a:avLst/>
          </a:prstGeom>
          <a:solidFill>
            <a:srgbClr val="000000">
              <a:alpha val="20000"/>
            </a:srgbClr>
          </a:solidFill>
          <a:ln cap="flat" cmpd="sng">
            <a:prstDash val="solid"/>
          </a:ln>
        </p:spPr>
        <p:txBody>
          <a:bodyPr vert="horz" lIns="91440" tIns="45720" rIns="91440" bIns="45720" anchor="ctr">
            <a:normAutofit/>
          </a:bodyPr>
          <a:lstStyle/>
          <a:p>
            <a:pPr marL="0" algn="ctr"/>
            <a:endParaRPr/>
          </a:p>
        </p:txBody>
      </p:sp>
      <p:sp>
        <p:nvSpPr>
          <p:cNvPr id="4" name="AutoShape 4"/>
          <p:cNvSpPr>
            <a:spLocks noGrp="1"/>
          </p:cNvSpPr>
          <p:nvPr>
            <p:ph type="subTitle" idx="1"/>
          </p:nvPr>
        </p:nvSpPr>
        <p:spPr>
          <a:xfrm>
            <a:off x="685006" y="1828891"/>
            <a:ext cx="10821988" cy="558799"/>
          </a:xfrm>
        </p:spPr>
        <p:txBody>
          <a:bodyPr vert="horz" lIns="91440" tIns="45720" rIns="91440" bIns="45720" anchor="ctr">
            <a:normAutofit/>
          </a:bodyPr>
          <a:lstStyle/>
          <a:p>
            <a:pPr marL="0" indent="0" algn="ctr">
              <a:lnSpc>
                <a:spcPct val="90000"/>
              </a:lnSpc>
              <a:spcBef>
                <a:spcPts val="1000"/>
              </a:spcBef>
            </a:pPr>
            <a:r>
              <a:rPr lang="en-US" sz="2000" b="0" i="0" u="none" baseline="0">
                <a:solidFill>
                  <a:srgbClr val="FFFFFF"/>
                </a:solidFill>
                <a:latin typeface="Arial"/>
                <a:ea typeface="Arial"/>
              </a:rPr>
              <a:t>Click to edit Master subtitle style</a:t>
            </a:r>
          </a:p>
        </p:txBody>
      </p:sp>
      <p:sp>
        <p:nvSpPr>
          <p:cNvPr id="5" name="AutoShape 5"/>
          <p:cNvSpPr>
            <a:spLocks noGrp="1"/>
          </p:cNvSpPr>
          <p:nvPr>
            <p:ph type="ctrTitle"/>
          </p:nvPr>
        </p:nvSpPr>
        <p:spPr>
          <a:xfrm>
            <a:off x="685006" y="1130300"/>
            <a:ext cx="10821988" cy="698591"/>
          </a:xfrm>
        </p:spPr>
        <p:txBody>
          <a:bodyPr vert="horz" lIns="91440" tIns="45720" rIns="91440" bIns="45720" anchor="ctr">
            <a:normAutofit/>
          </a:bodyPr>
          <a:lstStyle/>
          <a:p>
            <a:pPr algn="ctr">
              <a:lnSpc>
                <a:spcPct val="90000"/>
              </a:lnSpc>
              <a:spcBef>
                <a:spcPct val="0"/>
              </a:spcBef>
            </a:pPr>
            <a:r>
              <a:rPr lang="en-US" sz="4000" b="1" i="0" u="none" baseline="0">
                <a:solidFill>
                  <a:srgbClr val="FFFFFF"/>
                </a:solidFill>
                <a:latin typeface="Arial"/>
                <a:ea typeface="Arial"/>
              </a:rPr>
              <a:t>Click to edit Master title style</a:t>
            </a:r>
          </a:p>
        </p:txBody>
      </p:sp>
      <p:sp>
        <p:nvSpPr>
          <p:cNvPr id="6" name="AutoShape 6"/>
          <p:cNvSpPr>
            <a:spLocks noGrp="1"/>
          </p:cNvSpPr>
          <p:nvPr>
            <p:ph type="body" sz="quarter" idx="10"/>
          </p:nvPr>
        </p:nvSpPr>
        <p:spPr>
          <a:xfrm>
            <a:off x="685006" y="5544733"/>
            <a:ext cx="10845800" cy="296271"/>
          </a:xfrm>
        </p:spPr>
        <p:txBody>
          <a:bodyPr vert="horz" lIns="91440" tIns="45720" rIns="91440" bIns="45720" anchor="ctr">
            <a:noAutofit/>
          </a:bodyPr>
          <a:lstStyle/>
          <a:p>
            <a:pPr marL="0" indent="0" algn="ctr">
              <a:lnSpc>
                <a:spcPct val="90000"/>
              </a:lnSpc>
              <a:spcBef>
                <a:spcPts val="1000"/>
              </a:spcBef>
            </a:pPr>
            <a:r>
              <a:rPr lang="en-US" sz="1500" b="0" i="0" u="none" baseline="0">
                <a:solidFill>
                  <a:srgbClr val="FFFFFF"/>
                </a:solidFill>
                <a:latin typeface="Arial"/>
                <a:ea typeface="Arial"/>
              </a:rPr>
              <a:t>Signature</a:t>
            </a:r>
          </a:p>
        </p:txBody>
      </p:sp>
      <p:sp>
        <p:nvSpPr>
          <p:cNvPr id="7" name="AutoShape 7"/>
          <p:cNvSpPr>
            <a:spLocks noGrp="1"/>
          </p:cNvSpPr>
          <p:nvPr>
            <p:ph type="body" sz="quarter" idx="11"/>
          </p:nvPr>
        </p:nvSpPr>
        <p:spPr>
          <a:xfrm>
            <a:off x="685006" y="5841004"/>
            <a:ext cx="10845800" cy="296271"/>
          </a:xfrm>
        </p:spPr>
        <p:txBody>
          <a:bodyPr vert="horz" lIns="91440" tIns="45720" rIns="91440" bIns="45720" anchor="ctr">
            <a:noAutofit/>
          </a:bodyPr>
          <a:lstStyle/>
          <a:p>
            <a:pPr marL="0" indent="0" algn="ctr">
              <a:lnSpc>
                <a:spcPct val="90000"/>
              </a:lnSpc>
              <a:spcBef>
                <a:spcPts val="1000"/>
              </a:spcBef>
            </a:pPr>
            <a:r>
              <a:rPr lang="en-US" sz="1500" b="0" i="0" u="none" baseline="0">
                <a:solidFill>
                  <a:srgbClr val="FFFFFF"/>
                </a:solidFill>
                <a:latin typeface="Arial"/>
                <a:ea typeface="Arial"/>
              </a:rPr>
              <a:t>Date</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标题和内容">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dt" sz="half" idx="10"/>
          </p:nvPr>
        </p:nvSpPr>
        <p:spPr>
          <a:xfrm>
            <a:off x="5401732" y="6240463"/>
            <a:ext cx="1388536" cy="206381"/>
          </a:xfrm>
        </p:spPr>
        <p:txBody>
          <a:bodyPr vert="horz" lIns="91440" tIns="45720" rIns="91440" bIns="45720" anchor="ctr">
            <a:normAutofit/>
          </a:bodyPr>
          <a:lstStyle/>
          <a:p>
            <a:pPr marL="0" algn="ctr"/>
            <a:r>
              <a:rPr lang="zh-CN" altLang="en-US" sz="1000" b="0" i="0" u="none" baseline="0">
                <a:solidFill>
                  <a:srgbClr val="000000">
                    <a:lumMod val="50000"/>
                    <a:lumOff val="50000"/>
                  </a:srgbClr>
                </a:solidFill>
                <a:latin typeface="Arial"/>
                <a:ea typeface="Arial"/>
              </a:rPr>
              <a:t>2024/8/12</a:t>
            </a:r>
          </a:p>
        </p:txBody>
      </p:sp>
      <p:sp>
        <p:nvSpPr>
          <p:cNvPr id="3" name="AutoShape 3"/>
          <p:cNvSpPr>
            <a:spLocks noGrp="1"/>
          </p:cNvSpPr>
          <p:nvPr>
            <p:ph type="sldNum" sz="quarter" idx="12"/>
          </p:nvPr>
        </p:nvSpPr>
        <p:spPr>
          <a:xfrm>
            <a:off x="8610599" y="6240463"/>
            <a:ext cx="2909888" cy="206381"/>
          </a:xfrm>
        </p:spPr>
        <p:txBody>
          <a:bodyPr vert="horz" lIns="91440" tIns="45720" rIns="91440" bIns="45720" anchor="ctr">
            <a:normAutofit/>
          </a:bodyPr>
          <a:lstStyle/>
          <a:p>
            <a:pPr marL="0" algn="r"/>
            <a:fld id="{3386411A-70EE-422D-B97C-F56BEE3FF077}" type="slidenum">
              <a:rPr lang="zh-CN" altLang="en-US" sz="1000" b="0" i="0" u="none" baseline="0">
                <a:solidFill>
                  <a:srgbClr val="000000">
                    <a:lumMod val="50000"/>
                    <a:lumOff val="50000"/>
                  </a:srgbClr>
                </a:solidFill>
                <a:latin typeface="Arial"/>
                <a:ea typeface="Arial"/>
              </a:rPr>
              <a:t>‹#›</a:t>
            </a:fld>
            <a:endParaRPr lang="zh-CN" altLang="en-US" sz="1000" b="0" i="0" u="none" baseline="0">
              <a:solidFill>
                <a:srgbClr val="000000">
                  <a:lumMod val="50000"/>
                  <a:lumOff val="50000"/>
                </a:srgbClr>
              </a:solidFill>
              <a:latin typeface="Arial"/>
              <a:ea typeface="Arial"/>
            </a:endParaRPr>
          </a:p>
        </p:txBody>
      </p:sp>
      <p:sp>
        <p:nvSpPr>
          <p:cNvPr id="4" name="AutoShape 4"/>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Arial"/>
                <a:ea typeface="Arial"/>
              </a:rPr>
              <a:t>Click to edit Master title style</a:t>
            </a:r>
          </a:p>
        </p:txBody>
      </p:sp>
      <p:sp>
        <p:nvSpPr>
          <p:cNvPr id="5" name="AutoShape 5"/>
          <p:cNvSpPr>
            <a:spLocks noGrp="1"/>
          </p:cNvSpPr>
          <p:nvPr>
            <p:ph sz="quarter" idx="13"/>
          </p:nvPr>
        </p:nvSpPr>
        <p:spPr>
          <a:xfrm>
            <a:off x="669925" y="1130299"/>
            <a:ext cx="10850563" cy="5006975"/>
          </a:xfrm>
        </p:spPr>
        <p:txBody>
          <a:bodyPr vert="horz" lIns="91440" tIns="45720" rIns="91440" bIns="45720" anchor="t">
            <a:normAutofit/>
          </a:bodyPr>
          <a:lstStyle/>
          <a:p>
            <a:pPr marL="228589" indent="-228589" algn="l">
              <a:lnSpc>
                <a:spcPct val="90000"/>
              </a:lnSpc>
              <a:spcBef>
                <a:spcPts val="1000"/>
              </a:spcBef>
            </a:pPr>
            <a:r>
              <a:rPr lang="en-US" sz="1800" b="0" i="0" u="none" baseline="0">
                <a:solidFill>
                  <a:srgbClr val="000000"/>
                </a:solidFill>
                <a:latin typeface="Arial"/>
                <a:ea typeface="Arial"/>
              </a:rPr>
              <a:t>Edit Master text styles</a:t>
            </a:r>
          </a:p>
          <a:p>
            <a:pPr marL="685766" lvl="1" indent="-228589" algn="l">
              <a:lnSpc>
                <a:spcPct val="90000"/>
              </a:lnSpc>
              <a:spcBef>
                <a:spcPts val="500"/>
              </a:spcBef>
            </a:pPr>
            <a:r>
              <a:rPr lang="en-US" sz="1600" b="0" i="0" u="none" baseline="0">
                <a:solidFill>
                  <a:srgbClr val="000000"/>
                </a:solidFill>
                <a:latin typeface="Arial"/>
                <a:ea typeface="Arial"/>
              </a:rPr>
              <a:t>Second level</a:t>
            </a:r>
          </a:p>
          <a:p>
            <a:pPr marL="1142942" lvl="2" indent="-228589" algn="l">
              <a:lnSpc>
                <a:spcPct val="90000"/>
              </a:lnSpc>
              <a:spcBef>
                <a:spcPts val="500"/>
              </a:spcBef>
            </a:pPr>
            <a:r>
              <a:rPr lang="en-US" sz="1400" b="0" i="0" u="none" baseline="0">
                <a:solidFill>
                  <a:srgbClr val="000000"/>
                </a:solidFill>
                <a:latin typeface="Arial"/>
                <a:ea typeface="Arial"/>
              </a:rPr>
              <a:t>Third level</a:t>
            </a:r>
          </a:p>
          <a:p>
            <a:pPr marL="1600120" lvl="3" indent="-228589" algn="l">
              <a:lnSpc>
                <a:spcPct val="90000"/>
              </a:lnSpc>
              <a:spcBef>
                <a:spcPts val="500"/>
              </a:spcBef>
            </a:pPr>
            <a:r>
              <a:rPr lang="en-US" sz="1200" b="0" i="0" u="none" baseline="0">
                <a:solidFill>
                  <a:srgbClr val="000000"/>
                </a:solidFill>
                <a:latin typeface="Arial"/>
                <a:ea typeface="Arial"/>
              </a:rPr>
              <a:t>Fourth level</a:t>
            </a:r>
          </a:p>
          <a:p>
            <a:pPr marL="2057298" lvl="4" indent="-228589" algn="l">
              <a:lnSpc>
                <a:spcPct val="90000"/>
              </a:lnSpc>
              <a:spcBef>
                <a:spcPts val="500"/>
              </a:spcBef>
            </a:pPr>
            <a:r>
              <a:rPr lang="en-US" sz="1200" b="0" i="0" u="none" baseline="0">
                <a:solidFill>
                  <a:srgbClr val="000000"/>
                </a:solidFill>
                <a:latin typeface="Arial"/>
                <a:ea typeface="Arial"/>
              </a:rPr>
              <a:t>Fifth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节标题">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rot="10800000">
            <a:off x="669925" y="1130300"/>
            <a:ext cx="769443" cy="2021676"/>
          </a:xfrm>
          <a:prstGeom prst="rect">
            <a:avLst/>
          </a:prstGeom>
          <a:solidFill>
            <a:schemeClr val="accent3">
              <a:lumMod val="60000"/>
              <a:lumOff val="40000"/>
            </a:schemeClr>
          </a:solidFill>
          <a:ln cap="flat" cmpd="sng">
            <a:prstDash val="solid"/>
          </a:ln>
        </p:spPr>
        <p:txBody>
          <a:bodyPr vert="horz" lIns="91440" tIns="45720" rIns="91440" bIns="45720" anchor="ctr">
            <a:normAutofit/>
          </a:bodyPr>
          <a:lstStyle/>
          <a:p>
            <a:pPr marL="0" algn="ctr"/>
            <a:endParaRPr/>
          </a:p>
        </p:txBody>
      </p:sp>
      <p:sp>
        <p:nvSpPr>
          <p:cNvPr id="3" name="AutoShape 3"/>
          <p:cNvSpPr>
            <a:spLocks noGrp="1"/>
          </p:cNvSpPr>
          <p:nvPr>
            <p:ph type="title"/>
          </p:nvPr>
        </p:nvSpPr>
        <p:spPr>
          <a:xfrm>
            <a:off x="3522731" y="2204626"/>
            <a:ext cx="5419185" cy="895350"/>
          </a:xfrm>
        </p:spPr>
        <p:txBody>
          <a:bodyPr vert="horz" lIns="91440" tIns="45720" rIns="91440" bIns="45720" anchor="b">
            <a:normAutofit/>
          </a:bodyPr>
          <a:lstStyle/>
          <a:p>
            <a:pPr algn="l">
              <a:lnSpc>
                <a:spcPct val="90000"/>
              </a:lnSpc>
              <a:spcBef>
                <a:spcPct val="0"/>
              </a:spcBef>
            </a:pPr>
            <a:r>
              <a:rPr lang="en-US" sz="2400" b="1" i="0" u="none" baseline="0">
                <a:solidFill>
                  <a:srgbClr val="000000"/>
                </a:solidFill>
                <a:latin typeface="Arial"/>
                <a:ea typeface="Arial"/>
              </a:rPr>
              <a:t>Click to edit Master title style</a:t>
            </a:r>
          </a:p>
        </p:txBody>
      </p:sp>
      <p:sp>
        <p:nvSpPr>
          <p:cNvPr id="4" name="AutoShape 4"/>
          <p:cNvSpPr>
            <a:spLocks noGrp="1"/>
          </p:cNvSpPr>
          <p:nvPr>
            <p:ph type="body" idx="1"/>
          </p:nvPr>
        </p:nvSpPr>
        <p:spPr>
          <a:xfrm>
            <a:off x="3523847" y="3099976"/>
            <a:ext cx="5419185" cy="1015623"/>
          </a:xfrm>
        </p:spPr>
        <p:txBody>
          <a:bodyPr vert="horz" lIns="91440" tIns="45720" rIns="91440" bIns="45720" anchor="t">
            <a:normAutofit/>
          </a:bodyPr>
          <a:lstStyle/>
          <a:p>
            <a:pPr marL="0" indent="0" algn="l">
              <a:lnSpc>
                <a:spcPct val="100000"/>
              </a:lnSpc>
              <a:spcBef>
                <a:spcPts val="1000"/>
              </a:spcBef>
            </a:pPr>
            <a:r>
              <a:rPr lang="en-US" sz="1100" b="0" i="0" u="none" baseline="0">
                <a:solidFill>
                  <a:srgbClr val="000000"/>
                </a:solidFill>
                <a:latin typeface="Arial"/>
                <a:ea typeface="Arial"/>
              </a:rPr>
              <a:t>Edit Master text styles</a:t>
            </a:r>
          </a:p>
        </p:txBody>
      </p:sp>
      <p:sp>
        <p:nvSpPr>
          <p:cNvPr id="5" name="AutoShape 5"/>
          <p:cNvSpPr/>
          <p:nvPr/>
        </p:nvSpPr>
        <p:spPr>
          <a:xfrm rot="10800000">
            <a:off x="1439367" y="1130300"/>
            <a:ext cx="2083364" cy="2021676"/>
          </a:xfrm>
          <a:prstGeom prst="rect">
            <a:avLst/>
          </a:prstGeom>
          <a:blipFill>
            <a:blip r:embed="rId2"/>
            <a:srcRect/>
            <a:tile tx="0" ty="-603250" sx="100000" sy="100000" algn="tl"/>
          </a:blipFill>
          <a:ln cap="flat" cmpd="sng">
            <a:prstDash val="solid"/>
          </a:ln>
        </p:spPr>
        <p:txBody>
          <a:bodyPr vert="horz" lIns="91440" tIns="45720" rIns="91440" bIns="45720" anchor="ctr">
            <a:normAutofit/>
          </a:bodyPr>
          <a:lstStyle/>
          <a:p>
            <a:pPr marL="0" algn="ctr"/>
            <a:endParaRPr/>
          </a:p>
        </p:txBody>
      </p:sp>
      <p:sp>
        <p:nvSpPr>
          <p:cNvPr id="6" name="AutoShape 6"/>
          <p:cNvSpPr/>
          <p:nvPr/>
        </p:nvSpPr>
        <p:spPr>
          <a:xfrm rot="10800000" flipV="1">
            <a:off x="8667681" y="4115599"/>
            <a:ext cx="2083364" cy="2021676"/>
          </a:xfrm>
          <a:prstGeom prst="rect">
            <a:avLst/>
          </a:prstGeom>
          <a:blipFill>
            <a:blip r:embed="rId2"/>
            <a:srcRect/>
            <a:tile tx="0" ty="-603250" sx="100000" sy="100000" algn="tl"/>
          </a:blipFill>
          <a:ln cap="flat" cmpd="sng">
            <a:prstDash val="solid"/>
          </a:ln>
        </p:spPr>
        <p:txBody>
          <a:bodyPr vert="horz" lIns="91440" tIns="45720" rIns="91440" bIns="45720" anchor="ctr">
            <a:normAutofit/>
          </a:bodyPr>
          <a:lstStyle/>
          <a:p>
            <a:pPr marL="0" algn="ctr"/>
            <a:endParaRPr/>
          </a:p>
        </p:txBody>
      </p:sp>
      <p:sp>
        <p:nvSpPr>
          <p:cNvPr id="7" name="AutoShape 7"/>
          <p:cNvSpPr/>
          <p:nvPr/>
        </p:nvSpPr>
        <p:spPr>
          <a:xfrm rot="10800000">
            <a:off x="10751045" y="4115599"/>
            <a:ext cx="769443" cy="2021676"/>
          </a:xfrm>
          <a:prstGeom prst="rect">
            <a:avLst/>
          </a:prstGeom>
          <a:solidFill>
            <a:schemeClr val="accent2">
              <a:lumMod val="60000"/>
              <a:lumOff val="40000"/>
            </a:schemeClr>
          </a:solidFill>
          <a:ln cap="flat" cmpd="sng">
            <a:prstDash val="solid"/>
          </a:ln>
        </p:spPr>
        <p:txBody>
          <a:bodyPr vert="horz" lIns="91440" tIns="45720" rIns="91440" bIns="45720" anchor="ctr">
            <a:normAutofit/>
          </a:bodyPr>
          <a:lstStyle/>
          <a:p>
            <a:pPr marL="0" algn="ct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仅标题页">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Arial"/>
                <a:ea typeface="Arial"/>
              </a:rPr>
              <a:t>Click to edit Master title style</a:t>
            </a:r>
          </a:p>
        </p:txBody>
      </p:sp>
      <p:sp>
        <p:nvSpPr>
          <p:cNvPr id="3" name="AutoShape 3"/>
          <p:cNvSpPr>
            <a:spLocks noGrp="1"/>
          </p:cNvSpPr>
          <p:nvPr>
            <p:ph type="dt" sz="half" idx="10"/>
          </p:nvPr>
        </p:nvSpPr>
        <p:spPr>
          <a:xfrm>
            <a:off x="5401732" y="6240463"/>
            <a:ext cx="1388536" cy="206381"/>
          </a:xfrm>
        </p:spPr>
        <p:txBody>
          <a:bodyPr vert="horz" lIns="91440" tIns="45720" rIns="91440" bIns="45720" anchor="ctr">
            <a:normAutofit/>
          </a:bodyPr>
          <a:lstStyle/>
          <a:p>
            <a:pPr marL="0" algn="ctr"/>
            <a:r>
              <a:rPr lang="zh-CN" altLang="en-US" sz="1000" b="0" i="0" u="none" baseline="0">
                <a:solidFill>
                  <a:srgbClr val="000000">
                    <a:lumMod val="50000"/>
                    <a:lumOff val="50000"/>
                  </a:srgbClr>
                </a:solidFill>
                <a:latin typeface="Arial"/>
                <a:ea typeface="Arial"/>
              </a:rPr>
              <a:t>2024/8/12</a:t>
            </a:r>
          </a:p>
        </p:txBody>
      </p:sp>
      <p:sp>
        <p:nvSpPr>
          <p:cNvPr id="4" name="AutoShape 4"/>
          <p:cNvSpPr>
            <a:spLocks noGrp="1"/>
          </p:cNvSpPr>
          <p:nvPr>
            <p:ph type="sldNum" sz="quarter" idx="12"/>
          </p:nvPr>
        </p:nvSpPr>
        <p:spPr>
          <a:xfrm>
            <a:off x="8610599" y="6240463"/>
            <a:ext cx="2909888" cy="206381"/>
          </a:xfrm>
        </p:spPr>
        <p:txBody>
          <a:bodyPr vert="horz" lIns="91440" tIns="45720" rIns="91440" bIns="45720" anchor="ctr">
            <a:normAutofit/>
          </a:bodyPr>
          <a:lstStyle/>
          <a:p>
            <a:pPr marL="0" algn="r"/>
            <a:fld id="{3386411A-70EE-422D-B97C-F56BEE3FF077}" type="slidenum">
              <a:rPr lang="zh-CN" altLang="en-US" sz="1000" b="0" i="0" u="none" baseline="0">
                <a:solidFill>
                  <a:srgbClr val="000000">
                    <a:lumMod val="50000"/>
                    <a:lumOff val="50000"/>
                  </a:srgbClr>
                </a:solidFill>
                <a:latin typeface="Arial"/>
                <a:ea typeface="Arial"/>
              </a:rPr>
              <a:t>‹#›</a:t>
            </a:fld>
            <a:endParaRPr lang="zh-CN" altLang="en-US" sz="1000" b="0" i="0" u="none" baseline="0">
              <a:solidFill>
                <a:srgbClr val="000000">
                  <a:lumMod val="50000"/>
                  <a:lumOff val="50000"/>
                </a:srgbClr>
              </a:solidFill>
              <a:latin typeface="Arial"/>
              <a:ea typeface="Arial"/>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末尾幻灯片">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a:off x="-12700" y="-12700"/>
            <a:ext cx="12192000" cy="6857999"/>
          </a:xfrm>
          <a:prstGeom prst="rect">
            <a:avLst/>
          </a:prstGeom>
          <a:blipFill>
            <a:blip r:embed="rId2"/>
            <a:srcRect/>
            <a:stretch>
              <a:fillRect/>
            </a:stretch>
          </a:blipFill>
          <a:ln cap="flat" cmpd="sng">
            <a:prstDash val="solid"/>
          </a:ln>
        </p:spPr>
        <p:txBody>
          <a:bodyPr vert="horz" lIns="91440" tIns="45720" rIns="91440" bIns="45720" anchor="ctr">
            <a:normAutofit/>
          </a:bodyPr>
          <a:lstStyle/>
          <a:p>
            <a:pPr marL="0" algn="ctr"/>
            <a:endParaRPr/>
          </a:p>
        </p:txBody>
      </p:sp>
      <p:sp>
        <p:nvSpPr>
          <p:cNvPr id="3" name="AutoShape 3"/>
          <p:cNvSpPr/>
          <p:nvPr/>
        </p:nvSpPr>
        <p:spPr>
          <a:xfrm>
            <a:off x="-12700" y="0"/>
            <a:ext cx="12192000" cy="6857999"/>
          </a:xfrm>
          <a:prstGeom prst="rect">
            <a:avLst/>
          </a:prstGeom>
          <a:solidFill>
            <a:srgbClr val="000000">
              <a:alpha val="20000"/>
            </a:srgbClr>
          </a:solidFill>
          <a:ln cap="flat" cmpd="sng">
            <a:prstDash val="solid"/>
          </a:ln>
        </p:spPr>
        <p:txBody>
          <a:bodyPr vert="horz" lIns="91440" tIns="45720" rIns="91440" bIns="45720" anchor="ctr">
            <a:normAutofit/>
          </a:bodyPr>
          <a:lstStyle/>
          <a:p>
            <a:pPr marL="0" algn="ctr"/>
            <a:endParaRPr/>
          </a:p>
        </p:txBody>
      </p:sp>
      <p:sp>
        <p:nvSpPr>
          <p:cNvPr id="4" name="AutoShape 4"/>
          <p:cNvSpPr>
            <a:spLocks noGrp="1"/>
          </p:cNvSpPr>
          <p:nvPr>
            <p:ph type="ctrTitle"/>
          </p:nvPr>
        </p:nvSpPr>
        <p:spPr>
          <a:xfrm>
            <a:off x="673100" y="1135063"/>
            <a:ext cx="10845798" cy="1621509"/>
          </a:xfrm>
        </p:spPr>
        <p:txBody>
          <a:bodyPr vert="horz" lIns="91440" tIns="45720" rIns="91440" bIns="45720" anchor="b">
            <a:normAutofit/>
          </a:bodyPr>
          <a:lstStyle/>
          <a:p>
            <a:pPr marL="0" indent="0" algn="ctr">
              <a:lnSpc>
                <a:spcPct val="90000"/>
              </a:lnSpc>
              <a:spcBef>
                <a:spcPct val="0"/>
              </a:spcBef>
            </a:pPr>
            <a:r>
              <a:rPr lang="en-US" sz="3200" b="1" i="0" u="none" baseline="0">
                <a:solidFill>
                  <a:srgbClr val="FFFFFF"/>
                </a:solidFill>
                <a:latin typeface="Arial"/>
                <a:ea typeface="Arial"/>
              </a:rPr>
              <a:t>Conclusion</a:t>
            </a:r>
          </a:p>
        </p:txBody>
      </p:sp>
      <p:sp>
        <p:nvSpPr>
          <p:cNvPr id="5" name="AutoShape 5"/>
          <p:cNvSpPr>
            <a:spLocks noGrp="1"/>
          </p:cNvSpPr>
          <p:nvPr>
            <p:ph type="body" sz="quarter" idx="18"/>
          </p:nvPr>
        </p:nvSpPr>
        <p:spPr>
          <a:xfrm>
            <a:off x="673100" y="3441299"/>
            <a:ext cx="10845798" cy="310871"/>
          </a:xfrm>
        </p:spPr>
        <p:txBody>
          <a:bodyPr vert="horz" lIns="91440" tIns="45720" rIns="91440" bIns="45720" anchor="t">
            <a:normAutofit/>
          </a:bodyPr>
          <a:lstStyle/>
          <a:p>
            <a:pPr marL="228589" marR="0" indent="-228589" algn="ctr" fontAlgn="auto">
              <a:lnSpc>
                <a:spcPct val="90000"/>
              </a:lnSpc>
              <a:spcBef>
                <a:spcPts val="1000"/>
              </a:spcBef>
              <a:spcAft>
                <a:spcPct val="0"/>
              </a:spcAft>
            </a:pPr>
            <a:r>
              <a:rPr lang="en-US" sz="1500" b="0" i="0" u="none" baseline="0">
                <a:solidFill>
                  <a:srgbClr val="FFFFFF"/>
                </a:solidFill>
                <a:latin typeface="Arial"/>
                <a:ea typeface="Arial"/>
              </a:rPr>
              <a:t>Data</a:t>
            </a:r>
          </a:p>
        </p:txBody>
      </p:sp>
      <p:sp>
        <p:nvSpPr>
          <p:cNvPr id="6" name="AutoShape 6"/>
          <p:cNvSpPr>
            <a:spLocks noGrp="1"/>
          </p:cNvSpPr>
          <p:nvPr>
            <p:ph type="body" sz="quarter" idx="10"/>
          </p:nvPr>
        </p:nvSpPr>
        <p:spPr>
          <a:xfrm>
            <a:off x="673102" y="3145028"/>
            <a:ext cx="10845798" cy="296271"/>
          </a:xfrm>
        </p:spPr>
        <p:txBody>
          <a:bodyPr vert="horz" lIns="91440" tIns="45720" rIns="91440" bIns="45720" anchor="ctr">
            <a:noAutofit/>
          </a:bodyPr>
          <a:lstStyle/>
          <a:p>
            <a:pPr marL="0" indent="0" algn="ctr">
              <a:lnSpc>
                <a:spcPct val="90000"/>
              </a:lnSpc>
              <a:spcBef>
                <a:spcPts val="1000"/>
              </a:spcBef>
            </a:pPr>
            <a:r>
              <a:rPr lang="en-US" sz="1500" b="0" i="0" u="none" baseline="0">
                <a:solidFill>
                  <a:srgbClr val="FFFFFF"/>
                </a:solidFill>
                <a:latin typeface="Arial"/>
                <a:ea typeface="Arial"/>
              </a:rPr>
              <a:t>Signature</a:t>
            </a: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a:prstGeom prst="rect">
            <a:avLst/>
          </a:prstGeo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Arial"/>
                <a:ea typeface="Arial"/>
              </a:rPr>
              <a:t>Click to edit Master title style</a:t>
            </a:r>
          </a:p>
        </p:txBody>
      </p:sp>
      <p:sp>
        <p:nvSpPr>
          <p:cNvPr id="3" name="AutoShape 3"/>
          <p:cNvSpPr>
            <a:spLocks noGrp="1"/>
          </p:cNvSpPr>
          <p:nvPr>
            <p:ph type="body" idx="1"/>
          </p:nvPr>
        </p:nvSpPr>
        <p:spPr>
          <a:xfrm>
            <a:off x="669924" y="1123950"/>
            <a:ext cx="10850563" cy="5019675"/>
          </a:xfrm>
          <a:prstGeom prst="rect">
            <a:avLst/>
          </a:prstGeom>
        </p:spPr>
        <p:txBody>
          <a:bodyPr vert="horz" lIns="91440" tIns="45720" rIns="91440" bIns="45720" anchor="t">
            <a:normAutofit/>
          </a:bodyPr>
          <a:lstStyle/>
          <a:p>
            <a:pPr marL="228589" indent="-228589" algn="l">
              <a:lnSpc>
                <a:spcPct val="90000"/>
              </a:lnSpc>
              <a:spcBef>
                <a:spcPts val="1000"/>
              </a:spcBef>
            </a:pPr>
            <a:r>
              <a:rPr lang="en-US" sz="1800" b="0" i="0" u="none" baseline="0">
                <a:solidFill>
                  <a:srgbClr val="000000"/>
                </a:solidFill>
                <a:latin typeface="Arial"/>
                <a:ea typeface="Arial"/>
              </a:rPr>
              <a:t>Edit Master text styles</a:t>
            </a:r>
          </a:p>
          <a:p>
            <a:pPr marL="685766" lvl="1" indent="-228589" algn="l">
              <a:lnSpc>
                <a:spcPct val="90000"/>
              </a:lnSpc>
              <a:spcBef>
                <a:spcPts val="500"/>
              </a:spcBef>
            </a:pPr>
            <a:r>
              <a:rPr lang="en-US" sz="1600" b="0" i="0" u="none" baseline="0">
                <a:solidFill>
                  <a:srgbClr val="000000"/>
                </a:solidFill>
                <a:latin typeface="Arial"/>
                <a:ea typeface="Arial"/>
              </a:rPr>
              <a:t>Second level</a:t>
            </a:r>
          </a:p>
          <a:p>
            <a:pPr marL="1142942" lvl="2" indent="-228589" algn="l">
              <a:lnSpc>
                <a:spcPct val="90000"/>
              </a:lnSpc>
              <a:spcBef>
                <a:spcPts val="500"/>
              </a:spcBef>
            </a:pPr>
            <a:r>
              <a:rPr lang="en-US" sz="1400" b="0" i="0" u="none" baseline="0">
                <a:solidFill>
                  <a:srgbClr val="000000"/>
                </a:solidFill>
                <a:latin typeface="Arial"/>
                <a:ea typeface="Arial"/>
              </a:rPr>
              <a:t>Third level</a:t>
            </a:r>
          </a:p>
          <a:p>
            <a:pPr marL="1600120" lvl="3" indent="-228589" algn="l">
              <a:lnSpc>
                <a:spcPct val="90000"/>
              </a:lnSpc>
              <a:spcBef>
                <a:spcPts val="500"/>
              </a:spcBef>
            </a:pPr>
            <a:r>
              <a:rPr lang="en-US" sz="1200" b="0" i="0" u="none" baseline="0">
                <a:solidFill>
                  <a:srgbClr val="000000"/>
                </a:solidFill>
                <a:latin typeface="Arial"/>
                <a:ea typeface="Arial"/>
              </a:rPr>
              <a:t>Fourth level</a:t>
            </a:r>
          </a:p>
          <a:p>
            <a:pPr marL="2057298" lvl="4" indent="-228589" algn="l">
              <a:lnSpc>
                <a:spcPct val="90000"/>
              </a:lnSpc>
              <a:spcBef>
                <a:spcPts val="500"/>
              </a:spcBef>
            </a:pPr>
            <a:r>
              <a:rPr lang="en-US" sz="1200" b="0" i="0" u="none" baseline="0">
                <a:solidFill>
                  <a:srgbClr val="000000"/>
                </a:solidFill>
                <a:latin typeface="Arial"/>
                <a:ea typeface="Arial"/>
              </a:rPr>
              <a:t>Fifth level</a:t>
            </a:r>
          </a:p>
        </p:txBody>
      </p:sp>
      <p:cxnSp>
        <p:nvCxnSpPr>
          <p:cNvPr id="4" name="Connector 4"/>
          <p:cNvCxnSpPr/>
          <p:nvPr/>
        </p:nvCxnSpPr>
        <p:spPr>
          <a:xfrm>
            <a:off x="669924" y="1028700"/>
            <a:ext cx="10850563" cy="0"/>
          </a:xfrm>
          <a:prstGeom prst="line">
            <a:avLst/>
          </a:prstGeom>
          <a:ln w="3175" cap="flat" cmpd="sng">
            <a:solidFill>
              <a:srgbClr val="000000">
                <a:lumMod val="50000"/>
                <a:lumOff val="50000"/>
              </a:srgbClr>
            </a:solidFill>
            <a:prstDash val="solid"/>
          </a:ln>
        </p:spPr>
      </p:cxnSp>
      <p:sp>
        <p:nvSpPr>
          <p:cNvPr id="5" name="AutoShape 5"/>
          <p:cNvSpPr>
            <a:spLocks noGrp="1"/>
          </p:cNvSpPr>
          <p:nvPr>
            <p:ph type="dt" sz="half" idx="2"/>
          </p:nvPr>
        </p:nvSpPr>
        <p:spPr>
          <a:xfrm>
            <a:off x="5401732" y="6240463"/>
            <a:ext cx="1388536" cy="206381"/>
          </a:xfrm>
          <a:prstGeom prst="rect">
            <a:avLst/>
          </a:prstGeom>
        </p:spPr>
        <p:txBody>
          <a:bodyPr vert="horz" lIns="91440" tIns="45720" rIns="91440" bIns="45720" anchor="ctr">
            <a:normAutofit/>
          </a:bodyPr>
          <a:lstStyle/>
          <a:p>
            <a:pPr marL="0" algn="l"/>
            <a:r>
              <a:rPr lang="zh-CN" altLang="en-US" sz="1800" b="0" i="0" u="none" baseline="0">
                <a:solidFill>
                  <a:srgbClr val="000000"/>
                </a:solidFill>
                <a:latin typeface="Arial"/>
                <a:ea typeface="Arial"/>
              </a:rPr>
              <a:t>2024/8/12</a:t>
            </a:r>
          </a:p>
        </p:txBody>
      </p:sp>
      <p:sp>
        <p:nvSpPr>
          <p:cNvPr id="6" name="AutoShape 6"/>
          <p:cNvSpPr>
            <a:spLocks noGrp="1"/>
          </p:cNvSpPr>
          <p:nvPr>
            <p:ph type="sldNum" sz="quarter" idx="4"/>
          </p:nvPr>
        </p:nvSpPr>
        <p:spPr>
          <a:xfrm>
            <a:off x="8610599" y="6240463"/>
            <a:ext cx="2909888" cy="206381"/>
          </a:xfrm>
          <a:prstGeom prst="rect">
            <a:avLst/>
          </a:prstGeom>
        </p:spPr>
        <p:txBody>
          <a:bodyPr vert="horz" lIns="91440" tIns="45720" rIns="91440" bIns="45720" anchor="ctr">
            <a:normAutofit/>
          </a:bodyPr>
          <a:lstStyle/>
          <a:p>
            <a:pPr marL="0" algn="l"/>
            <a:fld id="{3386411A-70EE-422D-B97C-F56BEE3FF077}" type="slidenum">
              <a:rPr lang="zh-CN" altLang="en-US" sz="1800" b="0" i="0" u="none" baseline="0">
                <a:solidFill>
                  <a:srgbClr val="000000"/>
                </a:solidFill>
                <a:latin typeface="Arial"/>
                <a:ea typeface="Arial"/>
              </a:rPr>
              <a:t>‹#›</a:t>
            </a:fld>
            <a:endParaRPr lang="zh-CN" altLang="en-US" sz="1800" b="0" i="0" u="none" baseline="0">
              <a:solidFill>
                <a:srgbClr val="000000"/>
              </a:solidFill>
              <a:latin typeface="Arial"/>
              <a:ea typeface="Arial"/>
            </a:endParaRPr>
          </a:p>
        </p:txBody>
      </p:sp>
    </p:spTree>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Lst>
  <p:hf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eg"/><Relationship Id="rId1" Type="http://schemas.openxmlformats.org/officeDocument/2006/relationships/slideLayout" Target="../slideLayouts/slideLayout5.xml"/><Relationship Id="rId4" Type="http://schemas.openxmlformats.org/officeDocument/2006/relationships/image" Target="../media/image12.jpeg"/></Relationships>
</file>

<file path=ppt/slides/_rels/slide21.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image" Target="../media/image13.jpeg"/><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hidden="1"/>
          <p:cNvSpPr/>
          <p:nvPr/>
        </p:nvSpPr>
        <p:spPr>
          <a:xfrm>
            <a:off x="0" y="0"/>
            <a:ext cx="158750" cy="158750"/>
          </a:xfrm>
          <a:prstGeom prst="rect">
            <a:avLst/>
          </a:prstGeom>
          <a:solidFill>
            <a:schemeClr val="accent1"/>
          </a:solidFill>
          <a:ln w="12700" cap="flat" cmpd="sng">
            <a:solidFill>
              <a:schemeClr val="accent1">
                <a:shade val="50000"/>
              </a:schemeClr>
            </a:solidFill>
            <a:prstDash val="solid"/>
          </a:ln>
        </p:spPr>
        <p:txBody>
          <a:bodyPr vert="horz" wrap="none" lIns="0" tIns="0" rIns="0" bIns="0" anchor="ctr">
            <a:noAutofit/>
          </a:bodyPr>
          <a:lstStyle/>
          <a:p>
            <a:pPr marL="0" algn="ctr">
              <a:lnSpc>
                <a:spcPct val="90000"/>
              </a:lnSpc>
              <a:spcBef>
                <a:spcPct val="0"/>
              </a:spcBef>
              <a:spcAft>
                <a:spcPct val="0"/>
              </a:spcAft>
            </a:pPr>
            <a:endParaRPr/>
          </a:p>
        </p:txBody>
      </p:sp>
      <p:sp>
        <p:nvSpPr>
          <p:cNvPr id="4" name="AutoShape 4"/>
          <p:cNvSpPr>
            <a:spLocks noGrp="1"/>
          </p:cNvSpPr>
          <p:nvPr>
            <p:ph type="ctrTitle"/>
          </p:nvPr>
        </p:nvSpPr>
        <p:spPr>
          <a:xfrm>
            <a:off x="658811" y="2451009"/>
            <a:ext cx="10850563" cy="698591"/>
          </a:xfrm>
        </p:spPr>
        <p:txBody>
          <a:bodyPr vert="horz" lIns="91440" tIns="45720" rIns="91440" bIns="45720" anchor="ctr">
            <a:noAutofit/>
          </a:bodyPr>
          <a:lstStyle/>
          <a:p>
            <a:pPr algn="ctr">
              <a:lnSpc>
                <a:spcPct val="90000"/>
              </a:lnSpc>
              <a:spcBef>
                <a:spcPct val="0"/>
              </a:spcBef>
            </a:pPr>
            <a:r>
              <a:rPr lang="en-US" sz="4400" b="1" i="0" u="none" baseline="0">
                <a:solidFill>
                  <a:srgbClr val="FFFFFF"/>
                </a:solidFill>
                <a:latin typeface="+mn-ea"/>
                <a:ea typeface="+mn-ea"/>
              </a:rPr>
              <a:t>Rounding Off Numbers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Rounding in Everyday Life</a:t>
            </a:r>
          </a:p>
        </p:txBody>
      </p:sp>
      <p:sp>
        <p:nvSpPr>
          <p:cNvPr id="3" name="AutoShape 3"/>
          <p:cNvSpPr/>
          <p:nvPr/>
        </p:nvSpPr>
        <p:spPr>
          <a:xfrm flipH="1">
            <a:off x="2104873" y="4078266"/>
            <a:ext cx="7340600" cy="2400299"/>
          </a:xfrm>
          <a:prstGeom prst="snip1Rect">
            <a:avLst>
              <a:gd name="adj" fmla="val 43571"/>
            </a:avLst>
          </a:prstGeom>
          <a:blipFill>
            <a:blip r:embed="rId2"/>
            <a:stretch>
              <a:fillRect/>
            </a:stretch>
          </a:blipFill>
          <a:ln cap="flat">
            <a:prstDash val="solid"/>
          </a:ln>
        </p:spPr>
        <p:txBody>
          <a:bodyPr vert="horz" lIns="91440" tIns="45720" rIns="91440" bIns="45720" anchor="ctr">
            <a:normAutofit/>
          </a:bodyPr>
          <a:lstStyle/>
          <a:p>
            <a:pPr marL="0" algn="ctr"/>
            <a:endParaRPr/>
          </a:p>
        </p:txBody>
      </p:sp>
      <p:sp>
        <p:nvSpPr>
          <p:cNvPr id="4" name="AutoShape 4"/>
          <p:cNvSpPr/>
          <p:nvPr/>
        </p:nvSpPr>
        <p:spPr>
          <a:xfrm>
            <a:off x="1814159" y="1961573"/>
            <a:ext cx="2930773" cy="338554"/>
          </a:xfrm>
          <a:prstGeom prst="rect">
            <a:avLst/>
          </a:prstGeom>
          <a:noFill/>
          <a:ln cap="flat" cmpd="sng">
            <a:prstDash val="solid"/>
          </a:ln>
        </p:spPr>
        <p:txBody>
          <a:bodyPr vert="horz" wrap="square" lIns="91440" tIns="45720" rIns="91440" bIns="45720" anchor="t">
            <a:spAutoFit/>
          </a:bodyPr>
          <a:lstStyle/>
          <a:p>
            <a:pPr marL="0" algn="l"/>
            <a:r>
              <a:rPr lang="en-US" sz="1600" b="1" i="0" u="none" baseline="0">
                <a:solidFill>
                  <a:srgbClr val="000000"/>
                </a:solidFill>
                <a:latin typeface="Arial"/>
                <a:ea typeface="Arial"/>
              </a:rPr>
              <a:t>Financial Shortcuts</a:t>
            </a:r>
          </a:p>
        </p:txBody>
      </p:sp>
      <p:sp>
        <p:nvSpPr>
          <p:cNvPr id="5" name="AutoShape 5"/>
          <p:cNvSpPr/>
          <p:nvPr/>
        </p:nvSpPr>
        <p:spPr>
          <a:xfrm>
            <a:off x="1814160" y="2283285"/>
            <a:ext cx="2930774" cy="1668214"/>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en-US" sz="1400" b="0" i="0" u="none" baseline="0">
                <a:solidFill>
                  <a:srgbClr val="000000"/>
                </a:solidFill>
                <a:latin typeface="Arial"/>
                <a:ea typeface="Arial"/>
              </a:rPr>
              <a:t>Rounding helps in making quick financial calculations, such as budgets and expenditures. Rounding prices to the nearest dollar simplifies transactions, making it easier for consumers to manage their finances and compare prices.</a:t>
            </a:r>
          </a:p>
        </p:txBody>
      </p:sp>
      <p:sp>
        <p:nvSpPr>
          <p:cNvPr id="6" name="AutoShape 6"/>
          <p:cNvSpPr/>
          <p:nvPr/>
        </p:nvSpPr>
        <p:spPr>
          <a:xfrm>
            <a:off x="6723699" y="1961573"/>
            <a:ext cx="2930773" cy="338554"/>
          </a:xfrm>
          <a:prstGeom prst="rect">
            <a:avLst/>
          </a:prstGeom>
          <a:noFill/>
          <a:ln cap="flat" cmpd="sng">
            <a:prstDash val="solid"/>
          </a:ln>
        </p:spPr>
        <p:txBody>
          <a:bodyPr vert="horz" wrap="square" lIns="91440" tIns="45720" rIns="91440" bIns="45720" anchor="t">
            <a:spAutoFit/>
          </a:bodyPr>
          <a:lstStyle/>
          <a:p>
            <a:pPr marL="0" algn="l"/>
            <a:r>
              <a:rPr lang="en-US" sz="1600" b="1" i="0" u="none" baseline="0">
                <a:solidFill>
                  <a:srgbClr val="000000"/>
                </a:solidFill>
                <a:latin typeface="Arial"/>
                <a:ea typeface="Arial"/>
              </a:rPr>
              <a:t>Estimation in Shopping</a:t>
            </a:r>
          </a:p>
        </p:txBody>
      </p:sp>
      <p:sp>
        <p:nvSpPr>
          <p:cNvPr id="7" name="AutoShape 7"/>
          <p:cNvSpPr/>
          <p:nvPr/>
        </p:nvSpPr>
        <p:spPr>
          <a:xfrm>
            <a:off x="6723700" y="2283285"/>
            <a:ext cx="2930774" cy="1668214"/>
          </a:xfrm>
          <a:prstGeom prst="rect">
            <a:avLst/>
          </a:prstGeom>
          <a:noFill/>
          <a:ln cap="flat" cmpd="sng">
            <a:prstDash val="solid"/>
          </a:ln>
        </p:spPr>
        <p:txBody>
          <a:bodyPr vert="horz" wrap="square" lIns="91440" tIns="45720" rIns="91440" bIns="45720" anchor="t">
            <a:spAutoFit/>
          </a:bodyPr>
          <a:lstStyle/>
          <a:p>
            <a:pPr marL="0" algn="l">
              <a:lnSpc>
                <a:spcPct val="150000"/>
              </a:lnSpc>
            </a:pPr>
            <a:r>
              <a:rPr lang="en-US" sz="1400" b="0" i="0" u="none" baseline="0">
                <a:solidFill>
                  <a:srgbClr val="000000"/>
                </a:solidFill>
                <a:latin typeface="Arial"/>
                <a:ea typeface="Arial"/>
              </a:rPr>
              <a:t>During shopping, individuals often round prices to estimate total costs. This technique aids consumers in making informed purchasing decisions while ensuring they remain within budget without overly complex mental calculations.</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7697"/>
            <a:ext cx="10850563" cy="1028699"/>
          </a:xfrm>
        </p:spPr>
        <p:txBody>
          <a:bodyPr vert="horz" lIns="91440" tIns="45720" rIns="91440" bIns="45720" anchor="b">
            <a:normAutofit/>
          </a:bodyPr>
          <a:lstStyle/>
          <a:p>
            <a:pPr algn="l">
              <a:lnSpc>
                <a:spcPct val="90000"/>
              </a:lnSpc>
              <a:spcBef>
                <a:spcPct val="0"/>
              </a:spcBef>
            </a:pPr>
            <a:r>
              <a:rPr lang="zh-CN" altLang="en-US" sz="2800" b="1" i="0" u="none" baseline="0">
                <a:solidFill>
                  <a:srgbClr val="000000"/>
                </a:solidFill>
                <a:latin typeface="微软雅黑"/>
                <a:ea typeface="微软雅黑"/>
              </a:rPr>
              <a:t>Rounding in Science and Engineering</a:t>
            </a:r>
          </a:p>
        </p:txBody>
      </p:sp>
      <p:sp>
        <p:nvSpPr>
          <p:cNvPr id="3" name="AutoShape 3"/>
          <p:cNvSpPr/>
          <p:nvPr/>
        </p:nvSpPr>
        <p:spPr>
          <a:xfrm>
            <a:off x="666750" y="1363436"/>
            <a:ext cx="10858500" cy="1926635"/>
          </a:xfrm>
          <a:prstGeom prst="rect">
            <a:avLst/>
          </a:prstGeom>
          <a:solidFill>
            <a:srgbClr val="768394">
              <a:alpha val="15000"/>
            </a:srgbClr>
          </a:solidFill>
          <a:ln cap="flat" cmpd="sng">
            <a:prstDash val="solid"/>
          </a:ln>
        </p:spPr>
        <p:txBody>
          <a:bodyPr vert="horz" lIns="91440" tIns="45720" rIns="91440" bIns="45720" anchor="ctr">
            <a:normAutofit/>
          </a:bodyPr>
          <a:lstStyle/>
          <a:p>
            <a:pPr marL="0" algn="ctr"/>
            <a:endParaRPr/>
          </a:p>
        </p:txBody>
      </p:sp>
      <p:sp>
        <p:nvSpPr>
          <p:cNvPr id="4" name="AutoShape 4"/>
          <p:cNvSpPr/>
          <p:nvPr/>
        </p:nvSpPr>
        <p:spPr>
          <a:xfrm>
            <a:off x="1123950" y="1614352"/>
            <a:ext cx="1440000" cy="1440000"/>
          </a:xfrm>
          <a:prstGeom prst="ellipse">
            <a:avLst/>
          </a:prstGeom>
          <a:blipFill>
            <a:blip r:embed="rId2">
              <a:duotone>
                <a:prstClr val="black"/>
                <a:schemeClr val="accent5">
                  <a:satMod val="400000"/>
                  <a:tint val="45000"/>
                </a:schemeClr>
              </a:duotone>
            </a:blip>
            <a:srcRect/>
            <a:stretch>
              <a:fillRect l="-25250" r="-24810"/>
            </a:stretch>
          </a:blipFill>
          <a:ln cap="flat">
            <a:prstDash val="solid"/>
          </a:ln>
        </p:spPr>
        <p:txBody>
          <a:bodyPr rot="0" vert="horz" wrap="square" lIns="91440" tIns="45720" rIns="91440" bIns="45720" anchor="ctr">
            <a:prstTxWarp prst="textNoShape">
              <a:avLst/>
            </a:prstTxWarp>
            <a:noAutofit/>
          </a:bodyPr>
          <a:lstStyle/>
          <a:p>
            <a:pPr marL="0" algn="ctr"/>
            <a:endParaRPr/>
          </a:p>
        </p:txBody>
      </p:sp>
      <p:sp>
        <p:nvSpPr>
          <p:cNvPr id="5" name="AutoShape 5"/>
          <p:cNvSpPr/>
          <p:nvPr/>
        </p:nvSpPr>
        <p:spPr>
          <a:xfrm>
            <a:off x="2750185" y="1614353"/>
            <a:ext cx="6089920" cy="904863"/>
          </a:xfrm>
          <a:prstGeom prst="rect">
            <a:avLst/>
          </a:prstGeom>
          <a:noFill/>
          <a:ln cap="flat" cmpd="sng">
            <a:prstDash val="solid"/>
          </a:ln>
        </p:spPr>
        <p:txBody>
          <a:bodyPr vert="horz" wrap="square" lIns="91440" tIns="45720" rIns="91440" bIns="45720" anchor="t">
            <a:spAutoFit/>
          </a:bodyPr>
          <a:lstStyle/>
          <a:p>
            <a:pPr marL="0" algn="l">
              <a:lnSpc>
                <a:spcPct val="130000"/>
              </a:lnSpc>
            </a:pPr>
            <a:r>
              <a:rPr lang="zh-CN" altLang="en-US" sz="1400" b="0" i="0" u="none" baseline="0">
                <a:solidFill>
                  <a:srgbClr val="000000"/>
                </a:solidFill>
                <a:latin typeface="微软雅黑"/>
                <a:ea typeface="微软雅黑"/>
              </a:rPr>
              <a:t>In scientific experiments, rounding aids in simplifying data presentation. Researchers often round off measured values to ensure clarity in reporting results, allowing easier interpretation and analysis of findings by audiences.</a:t>
            </a:r>
          </a:p>
        </p:txBody>
      </p:sp>
      <p:cxnSp>
        <p:nvCxnSpPr>
          <p:cNvPr id="6" name="Connector 6"/>
          <p:cNvCxnSpPr/>
          <p:nvPr/>
        </p:nvCxnSpPr>
        <p:spPr>
          <a:xfrm flipH="1">
            <a:off x="9119504" y="1614353"/>
            <a:ext cx="1" cy="1424801"/>
          </a:xfrm>
          <a:prstGeom prst="line">
            <a:avLst/>
          </a:prstGeom>
          <a:ln w="12700" cap="flat" cmpd="sng">
            <a:solidFill>
              <a:schemeClr val="accent1"/>
            </a:solidFill>
            <a:prstDash val="solid"/>
          </a:ln>
        </p:spPr>
      </p:cxnSp>
      <p:sp>
        <p:nvSpPr>
          <p:cNvPr id="7" name="AutoShape 7"/>
          <p:cNvSpPr/>
          <p:nvPr/>
        </p:nvSpPr>
        <p:spPr>
          <a:xfrm>
            <a:off x="666750" y="3567929"/>
            <a:ext cx="10858500" cy="1926635"/>
          </a:xfrm>
          <a:prstGeom prst="rect">
            <a:avLst/>
          </a:prstGeom>
          <a:solidFill>
            <a:srgbClr val="768394">
              <a:alpha val="15000"/>
            </a:srgbClr>
          </a:solidFill>
          <a:ln cap="flat" cmpd="sng">
            <a:prstDash val="solid"/>
          </a:ln>
        </p:spPr>
        <p:txBody>
          <a:bodyPr vert="horz" lIns="91440" tIns="45720" rIns="91440" bIns="45720" anchor="ctr">
            <a:normAutofit/>
          </a:bodyPr>
          <a:lstStyle/>
          <a:p>
            <a:pPr marL="0" algn="ctr"/>
            <a:endParaRPr/>
          </a:p>
        </p:txBody>
      </p:sp>
      <p:sp>
        <p:nvSpPr>
          <p:cNvPr id="8" name="AutoShape 8"/>
          <p:cNvSpPr/>
          <p:nvPr/>
        </p:nvSpPr>
        <p:spPr>
          <a:xfrm>
            <a:off x="1123950" y="3818845"/>
            <a:ext cx="1440000" cy="1440000"/>
          </a:xfrm>
          <a:prstGeom prst="ellipse">
            <a:avLst/>
          </a:prstGeom>
          <a:blipFill>
            <a:blip r:embed="rId3">
              <a:duotone>
                <a:prstClr val="black"/>
                <a:schemeClr val="accent5">
                  <a:satMod val="400000"/>
                  <a:tint val="45000"/>
                </a:schemeClr>
              </a:duotone>
            </a:blip>
            <a:srcRect/>
            <a:stretch>
              <a:fillRect l="-25250" r="-24810"/>
            </a:stretch>
          </a:blipFill>
          <a:ln cap="flat">
            <a:prstDash val="solid"/>
          </a:ln>
        </p:spPr>
        <p:txBody>
          <a:bodyPr rot="0" vert="horz" wrap="square" lIns="91440" tIns="45720" rIns="91440" bIns="45720" anchor="ctr">
            <a:prstTxWarp prst="textNoShape">
              <a:avLst/>
            </a:prstTxWarp>
            <a:noAutofit/>
          </a:bodyPr>
          <a:lstStyle/>
          <a:p>
            <a:pPr marL="0" algn="ctr"/>
            <a:endParaRPr/>
          </a:p>
        </p:txBody>
      </p:sp>
      <p:sp>
        <p:nvSpPr>
          <p:cNvPr id="9" name="AutoShape 9"/>
          <p:cNvSpPr/>
          <p:nvPr/>
        </p:nvSpPr>
        <p:spPr>
          <a:xfrm>
            <a:off x="2750185" y="3818846"/>
            <a:ext cx="6089920" cy="904863"/>
          </a:xfrm>
          <a:prstGeom prst="rect">
            <a:avLst/>
          </a:prstGeom>
          <a:noFill/>
          <a:ln cap="flat" cmpd="sng">
            <a:prstDash val="solid"/>
          </a:ln>
        </p:spPr>
        <p:txBody>
          <a:bodyPr vert="horz" wrap="square" lIns="91440" tIns="45720" rIns="91440" bIns="45720" anchor="t">
            <a:spAutoFit/>
          </a:bodyPr>
          <a:lstStyle/>
          <a:p>
            <a:pPr marL="0" algn="l">
              <a:lnSpc>
                <a:spcPct val="130000"/>
              </a:lnSpc>
            </a:pPr>
            <a:r>
              <a:rPr lang="zh-CN" altLang="en-US" sz="1400" b="0" i="0" u="none" baseline="0">
                <a:solidFill>
                  <a:srgbClr val="000000"/>
                </a:solidFill>
                <a:latin typeface="微软雅黑"/>
                <a:ea typeface="微软雅黑"/>
              </a:rPr>
              <a:t>Accurate rounding of measurements is vital in engineering to maintain the integrity and safety of designs. Engineers round figures to ensure they comply with safety standards while allowing clear communication of dimensions and tolerances.</a:t>
            </a:r>
          </a:p>
        </p:txBody>
      </p:sp>
      <p:sp>
        <p:nvSpPr>
          <p:cNvPr id="10" name="AutoShape 10"/>
          <p:cNvSpPr/>
          <p:nvPr/>
        </p:nvSpPr>
        <p:spPr>
          <a:xfrm>
            <a:off x="9210361" y="3860133"/>
            <a:ext cx="2249717" cy="338554"/>
          </a:xfrm>
          <a:prstGeom prst="rect">
            <a:avLst/>
          </a:prstGeom>
          <a:noFill/>
          <a:ln cap="flat" cmpd="sng">
            <a:prstDash val="solid"/>
          </a:ln>
        </p:spPr>
        <p:txBody>
          <a:bodyPr vert="horz" wrap="square" lIns="91440" tIns="45720" rIns="91440" bIns="45720" anchor="t">
            <a:spAutoFit/>
          </a:bodyPr>
          <a:lstStyle/>
          <a:p>
            <a:pPr marL="0" algn="l"/>
            <a:r>
              <a:rPr lang="zh-CN" altLang="en-US" sz="1600" b="1" i="0" u="none" baseline="0">
                <a:solidFill>
                  <a:srgbClr val="000000"/>
                </a:solidFill>
                <a:latin typeface="微软雅黑"/>
                <a:ea typeface="微软雅黑"/>
              </a:rPr>
              <a:t>Importance in Measurements</a:t>
            </a:r>
          </a:p>
        </p:txBody>
      </p:sp>
      <p:cxnSp>
        <p:nvCxnSpPr>
          <p:cNvPr id="11" name="Connector 11"/>
          <p:cNvCxnSpPr/>
          <p:nvPr/>
        </p:nvCxnSpPr>
        <p:spPr>
          <a:xfrm flipH="1">
            <a:off x="9119504" y="3818846"/>
            <a:ext cx="1" cy="1424801"/>
          </a:xfrm>
          <a:prstGeom prst="line">
            <a:avLst/>
          </a:prstGeom>
          <a:ln w="12700" cap="flat" cmpd="sng">
            <a:solidFill>
              <a:schemeClr val="accent1"/>
            </a:solidFill>
            <a:prstDash val="solid"/>
          </a:ln>
        </p:spPr>
      </p:cxnSp>
      <p:sp>
        <p:nvSpPr>
          <p:cNvPr id="12" name="AutoShape 12"/>
          <p:cNvSpPr/>
          <p:nvPr/>
        </p:nvSpPr>
        <p:spPr>
          <a:xfrm>
            <a:off x="9210361" y="1630945"/>
            <a:ext cx="2249717" cy="338554"/>
          </a:xfrm>
          <a:prstGeom prst="rect">
            <a:avLst/>
          </a:prstGeom>
          <a:noFill/>
          <a:ln cap="flat" cmpd="sng">
            <a:prstDash val="solid"/>
          </a:ln>
        </p:spPr>
        <p:txBody>
          <a:bodyPr vert="horz" wrap="square" lIns="91440" tIns="45720" rIns="91440" bIns="45720" anchor="t">
            <a:spAutoFit/>
          </a:bodyPr>
          <a:lstStyle/>
          <a:p>
            <a:pPr marL="0" algn="l"/>
            <a:r>
              <a:rPr lang="zh-CN" altLang="en-US" sz="1600" b="1" i="0" u="none" baseline="0">
                <a:solidFill>
                  <a:srgbClr val="000000"/>
                </a:solidFill>
                <a:latin typeface="微软雅黑"/>
                <a:ea typeface="微软雅黑"/>
              </a:rPr>
              <a:t>Data Simplification</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Rounding in Statistics</a:t>
            </a:r>
          </a:p>
        </p:txBody>
      </p:sp>
      <p:grpSp>
        <p:nvGrpSpPr>
          <p:cNvPr id="3" name="Group 3"/>
          <p:cNvGrpSpPr/>
          <p:nvPr/>
        </p:nvGrpSpPr>
        <p:grpSpPr>
          <a:xfrm>
            <a:off x="673101" y="1481328"/>
            <a:ext cx="10847386" cy="4151376"/>
            <a:chOff x="673101" y="1481328"/>
            <a:chExt cx="10847386" cy="4151376"/>
          </a:xfrm>
        </p:grpSpPr>
        <p:grpSp>
          <p:nvGrpSpPr>
            <p:cNvPr id="4" name="Group 4"/>
            <p:cNvGrpSpPr/>
            <p:nvPr/>
          </p:nvGrpSpPr>
          <p:grpSpPr>
            <a:xfrm>
              <a:off x="3863972" y="1481328"/>
              <a:ext cx="4464056" cy="4151376"/>
              <a:chOff x="3602974" y="1384622"/>
              <a:chExt cx="4745292" cy="4412914"/>
            </a:xfrm>
          </p:grpSpPr>
          <p:sp>
            <p:nvSpPr>
              <p:cNvPr id="5" name="Freeform 5"/>
              <p:cNvSpPr/>
              <p:nvPr/>
            </p:nvSpPr>
            <p:spPr>
              <a:xfrm rot="1690565">
                <a:off x="3843734" y="1384622"/>
                <a:ext cx="4504532" cy="3928269"/>
              </a:xfrm>
              <a:custGeom>
                <a:avLst/>
                <a:gdLst/>
                <a:ahLst/>
                <a:cxnLst/>
                <a:rect l="l" t="t" r="r" b="b"/>
                <a:pathLst>
                  <a:path w="21410" h="21460">
                    <a:moveTo>
                      <a:pt x="10087" y="1"/>
                    </a:moveTo>
                    <a:cubicBezTo>
                      <a:pt x="10004" y="-1"/>
                      <a:pt x="9920" y="0"/>
                      <a:pt x="9836" y="6"/>
                    </a:cubicBezTo>
                    <a:cubicBezTo>
                      <a:pt x="8489" y="98"/>
                      <a:pt x="7334" y="1235"/>
                      <a:pt x="7100" y="2753"/>
                    </a:cubicBezTo>
                    <a:cubicBezTo>
                      <a:pt x="6862" y="4295"/>
                      <a:pt x="7371" y="5484"/>
                      <a:pt x="8475" y="6368"/>
                    </a:cubicBezTo>
                    <a:cubicBezTo>
                      <a:pt x="9015" y="6801"/>
                      <a:pt x="9217" y="7418"/>
                      <a:pt x="9104" y="8148"/>
                    </a:cubicBezTo>
                    <a:cubicBezTo>
                      <a:pt x="8997" y="8863"/>
                      <a:pt x="8639" y="9355"/>
                      <a:pt x="8019" y="9582"/>
                    </a:cubicBezTo>
                    <a:cubicBezTo>
                      <a:pt x="7593" y="9738"/>
                      <a:pt x="7177" y="9921"/>
                      <a:pt x="6789" y="10183"/>
                    </a:cubicBezTo>
                    <a:cubicBezTo>
                      <a:pt x="6216" y="10568"/>
                      <a:pt x="5627" y="10604"/>
                      <a:pt x="5059" y="10185"/>
                    </a:cubicBezTo>
                    <a:cubicBezTo>
                      <a:pt x="4495" y="9770"/>
                      <a:pt x="4253" y="9160"/>
                      <a:pt x="4331" y="8392"/>
                    </a:cubicBezTo>
                    <a:cubicBezTo>
                      <a:pt x="4375" y="7950"/>
                      <a:pt x="4324" y="7528"/>
                      <a:pt x="4162" y="7122"/>
                    </a:cubicBezTo>
                    <a:cubicBezTo>
                      <a:pt x="3814" y="6252"/>
                      <a:pt x="3220" y="5773"/>
                      <a:pt x="2397" y="5725"/>
                    </a:cubicBezTo>
                    <a:cubicBezTo>
                      <a:pt x="1542" y="5676"/>
                      <a:pt x="877" y="6108"/>
                      <a:pt x="473" y="6978"/>
                    </a:cubicBezTo>
                    <a:cubicBezTo>
                      <a:pt x="84" y="7815"/>
                      <a:pt x="139" y="8668"/>
                      <a:pt x="615" y="9438"/>
                    </a:cubicBezTo>
                    <a:cubicBezTo>
                      <a:pt x="1175" y="10345"/>
                      <a:pt x="1970" y="10582"/>
                      <a:pt x="2890" y="10364"/>
                    </a:cubicBezTo>
                    <a:cubicBezTo>
                      <a:pt x="3411" y="10239"/>
                      <a:pt x="3861" y="10412"/>
                      <a:pt x="4243" y="10814"/>
                    </a:cubicBezTo>
                    <a:cubicBezTo>
                      <a:pt x="4798" y="11395"/>
                      <a:pt x="4894" y="12143"/>
                      <a:pt x="4553" y="13089"/>
                    </a:cubicBezTo>
                    <a:cubicBezTo>
                      <a:pt x="4293" y="13810"/>
                      <a:pt x="4158" y="14530"/>
                      <a:pt x="4139" y="15252"/>
                    </a:cubicBezTo>
                    <a:lnTo>
                      <a:pt x="4137" y="15237"/>
                    </a:lnTo>
                    <a:cubicBezTo>
                      <a:pt x="4088" y="15740"/>
                      <a:pt x="3871" y="16114"/>
                      <a:pt x="3452" y="16295"/>
                    </a:cubicBezTo>
                    <a:cubicBezTo>
                      <a:pt x="3035" y="16473"/>
                      <a:pt x="2657" y="16379"/>
                      <a:pt x="2331" y="16026"/>
                    </a:cubicBezTo>
                    <a:cubicBezTo>
                      <a:pt x="2145" y="15823"/>
                      <a:pt x="1929" y="15688"/>
                      <a:pt x="1677" y="15625"/>
                    </a:cubicBezTo>
                    <a:cubicBezTo>
                      <a:pt x="1136" y="15491"/>
                      <a:pt x="676" y="15662"/>
                      <a:pt x="328" y="16148"/>
                    </a:cubicBezTo>
                    <a:cubicBezTo>
                      <a:pt x="-34" y="16650"/>
                      <a:pt x="-98" y="17229"/>
                      <a:pt x="143" y="17823"/>
                    </a:cubicBezTo>
                    <a:cubicBezTo>
                      <a:pt x="377" y="18393"/>
                      <a:pt x="792" y="18697"/>
                      <a:pt x="1337" y="18713"/>
                    </a:cubicBezTo>
                    <a:cubicBezTo>
                      <a:pt x="1980" y="18731"/>
                      <a:pt x="2406" y="18341"/>
                      <a:pt x="2671" y="17690"/>
                    </a:cubicBezTo>
                    <a:cubicBezTo>
                      <a:pt x="2820" y="17323"/>
                      <a:pt x="3079" y="17117"/>
                      <a:pt x="3416" y="17042"/>
                    </a:cubicBezTo>
                    <a:cubicBezTo>
                      <a:pt x="3854" y="16946"/>
                      <a:pt x="4210" y="17077"/>
                      <a:pt x="4519" y="17667"/>
                    </a:cubicBezTo>
                    <a:cubicBezTo>
                      <a:pt x="4534" y="17712"/>
                      <a:pt x="4844" y="18471"/>
                      <a:pt x="5042" y="18820"/>
                    </a:cubicBezTo>
                    <a:cubicBezTo>
                      <a:pt x="5340" y="19343"/>
                      <a:pt x="5710" y="19797"/>
                      <a:pt x="6126" y="20175"/>
                    </a:cubicBezTo>
                    <a:cubicBezTo>
                      <a:pt x="6126" y="20175"/>
                      <a:pt x="6162" y="20211"/>
                      <a:pt x="6244" y="20282"/>
                    </a:cubicBezTo>
                    <a:lnTo>
                      <a:pt x="6237" y="20279"/>
                    </a:lnTo>
                    <a:cubicBezTo>
                      <a:pt x="6241" y="20283"/>
                      <a:pt x="6246" y="20287"/>
                      <a:pt x="6250" y="20291"/>
                    </a:cubicBezTo>
                    <a:cubicBezTo>
                      <a:pt x="7100" y="21006"/>
                      <a:pt x="8135" y="21438"/>
                      <a:pt x="9250" y="21457"/>
                    </a:cubicBezTo>
                    <a:cubicBezTo>
                      <a:pt x="10097" y="21487"/>
                      <a:pt x="10913" y="21286"/>
                      <a:pt x="11638" y="20903"/>
                    </a:cubicBezTo>
                    <a:cubicBezTo>
                      <a:pt x="12539" y="20410"/>
                      <a:pt x="13259" y="19679"/>
                      <a:pt x="13837" y="18730"/>
                    </a:cubicBezTo>
                    <a:cubicBezTo>
                      <a:pt x="14194" y="18144"/>
                      <a:pt x="14708" y="17915"/>
                      <a:pt x="15319" y="18009"/>
                    </a:cubicBezTo>
                    <a:cubicBezTo>
                      <a:pt x="15928" y="18105"/>
                      <a:pt x="16359" y="18483"/>
                      <a:pt x="16591" y="19150"/>
                    </a:cubicBezTo>
                    <a:cubicBezTo>
                      <a:pt x="16680" y="19406"/>
                      <a:pt x="16737" y="19673"/>
                      <a:pt x="16849" y="19921"/>
                    </a:cubicBezTo>
                    <a:cubicBezTo>
                      <a:pt x="17336" y="21003"/>
                      <a:pt x="18386" y="21598"/>
                      <a:pt x="19439" y="21373"/>
                    </a:cubicBezTo>
                    <a:cubicBezTo>
                      <a:pt x="20487" y="21148"/>
                      <a:pt x="21296" y="20132"/>
                      <a:pt x="21399" y="18907"/>
                    </a:cubicBezTo>
                    <a:cubicBezTo>
                      <a:pt x="21501" y="17691"/>
                      <a:pt x="20870" y="16487"/>
                      <a:pt x="19887" y="16060"/>
                    </a:cubicBezTo>
                    <a:cubicBezTo>
                      <a:pt x="18905" y="15631"/>
                      <a:pt x="18039" y="15899"/>
                      <a:pt x="17261" y="16670"/>
                    </a:cubicBezTo>
                    <a:cubicBezTo>
                      <a:pt x="16774" y="17152"/>
                      <a:pt x="16217" y="17206"/>
                      <a:pt x="15646" y="16928"/>
                    </a:cubicBezTo>
                    <a:cubicBezTo>
                      <a:pt x="15087" y="16656"/>
                      <a:pt x="14734" y="16170"/>
                      <a:pt x="14692" y="15444"/>
                    </a:cubicBezTo>
                    <a:cubicBezTo>
                      <a:pt x="14658" y="14883"/>
                      <a:pt x="14601" y="14326"/>
                      <a:pt x="14488" y="13780"/>
                    </a:cubicBezTo>
                    <a:lnTo>
                      <a:pt x="14479" y="13765"/>
                    </a:lnTo>
                    <a:cubicBezTo>
                      <a:pt x="14327" y="13035"/>
                      <a:pt x="14462" y="12374"/>
                      <a:pt x="14958" y="11839"/>
                    </a:cubicBezTo>
                    <a:cubicBezTo>
                      <a:pt x="15480" y="11275"/>
                      <a:pt x="16094" y="11145"/>
                      <a:pt x="16767" y="11438"/>
                    </a:cubicBezTo>
                    <a:cubicBezTo>
                      <a:pt x="17155" y="11607"/>
                      <a:pt x="17549" y="11654"/>
                      <a:pt x="17957" y="11568"/>
                    </a:cubicBezTo>
                    <a:cubicBezTo>
                      <a:pt x="18833" y="11381"/>
                      <a:pt x="19424" y="10797"/>
                      <a:pt x="19681" y="9827"/>
                    </a:cubicBezTo>
                    <a:cubicBezTo>
                      <a:pt x="19948" y="8820"/>
                      <a:pt x="19730" y="7915"/>
                      <a:pt x="19050" y="7206"/>
                    </a:cubicBezTo>
                    <a:cubicBezTo>
                      <a:pt x="18397" y="6524"/>
                      <a:pt x="17614" y="6367"/>
                      <a:pt x="16794" y="6733"/>
                    </a:cubicBezTo>
                    <a:cubicBezTo>
                      <a:pt x="15828" y="7164"/>
                      <a:pt x="15406" y="8050"/>
                      <a:pt x="15364" y="9206"/>
                    </a:cubicBezTo>
                    <a:cubicBezTo>
                      <a:pt x="15340" y="9859"/>
                      <a:pt x="15067" y="10350"/>
                      <a:pt x="14604" y="10700"/>
                    </a:cubicBezTo>
                    <a:cubicBezTo>
                      <a:pt x="13935" y="11210"/>
                      <a:pt x="13235" y="11130"/>
                      <a:pt x="12469" y="10476"/>
                    </a:cubicBezTo>
                    <a:cubicBezTo>
                      <a:pt x="12469" y="10476"/>
                      <a:pt x="11702" y="9992"/>
                      <a:pt x="11302" y="9766"/>
                    </a:cubicBezTo>
                    <a:cubicBezTo>
                      <a:pt x="10245" y="9174"/>
                      <a:pt x="10121" y="7465"/>
                      <a:pt x="11070" y="6668"/>
                    </a:cubicBezTo>
                    <a:cubicBezTo>
                      <a:pt x="11236" y="6529"/>
                      <a:pt x="11428" y="6435"/>
                      <a:pt x="11604" y="6312"/>
                    </a:cubicBezTo>
                    <a:cubicBezTo>
                      <a:pt x="12745" y="5503"/>
                      <a:pt x="13256" y="3864"/>
                      <a:pt x="12841" y="2360"/>
                    </a:cubicBezTo>
                    <a:cubicBezTo>
                      <a:pt x="12462" y="984"/>
                      <a:pt x="11338" y="38"/>
                      <a:pt x="10087" y="1"/>
                    </a:cubicBezTo>
                    <a:close/>
                    <a:moveTo>
                      <a:pt x="9231" y="10126"/>
                    </a:moveTo>
                    <a:cubicBezTo>
                      <a:pt x="9387" y="10117"/>
                      <a:pt x="9544" y="10116"/>
                      <a:pt x="9704" y="10126"/>
                    </a:cubicBezTo>
                    <a:cubicBezTo>
                      <a:pt x="12172" y="10277"/>
                      <a:pt x="14141" y="12744"/>
                      <a:pt x="14021" y="15643"/>
                    </a:cubicBezTo>
                    <a:cubicBezTo>
                      <a:pt x="13906" y="18437"/>
                      <a:pt x="11810" y="20694"/>
                      <a:pt x="9330" y="20606"/>
                    </a:cubicBezTo>
                    <a:cubicBezTo>
                      <a:pt x="6814" y="20563"/>
                      <a:pt x="4772" y="18048"/>
                      <a:pt x="4897" y="15109"/>
                    </a:cubicBezTo>
                    <a:cubicBezTo>
                      <a:pt x="5010" y="12454"/>
                      <a:pt x="6895" y="10263"/>
                      <a:pt x="9231" y="10126"/>
                    </a:cubicBezTo>
                    <a:close/>
                  </a:path>
                </a:pathLst>
              </a:custGeom>
              <a:solidFill>
                <a:srgbClr val="FFFFFF">
                  <a:alpha val="60000"/>
                  <a:lumMod val="85000"/>
                </a:srgbClr>
              </a:solidFill>
            </p:spPr>
            <p:txBody>
              <a:bodyPr vert="horz" wrap="square" lIns="91440" tIns="45720" rIns="91440" bIns="45720" anchor="ctr">
                <a:normAutofit/>
              </a:bodyPr>
              <a:lstStyle/>
              <a:p>
                <a:pPr marL="0" algn="l"/>
                <a:endParaRPr/>
              </a:p>
            </p:txBody>
          </p:sp>
          <p:sp>
            <p:nvSpPr>
              <p:cNvPr id="6" name="AutoShape 6"/>
              <p:cNvSpPr/>
              <p:nvPr/>
            </p:nvSpPr>
            <p:spPr>
              <a:xfrm>
                <a:off x="3602974" y="3246240"/>
                <a:ext cx="420386" cy="420384"/>
              </a:xfrm>
              <a:prstGeom prst="ellipse">
                <a:avLst/>
              </a:prstGeom>
              <a:solidFill>
                <a:schemeClr val="accent1"/>
              </a:solidFill>
              <a:ln cap="flat" cmpd="sng">
                <a:prstDash val="solid"/>
              </a:ln>
            </p:spPr>
            <p:txBody>
              <a:bodyPr vert="horz" wrap="square" lIns="91440" tIns="45720" rIns="91440" bIns="45720" anchor="ctr">
                <a:normAutofit/>
              </a:bodyPr>
              <a:lstStyle/>
              <a:p>
                <a:pPr marL="0" algn="ctr"/>
                <a:r>
                  <a:rPr lang="en-US" sz="1295" b="1" i="1" u="none" baseline="0">
                    <a:solidFill>
                      <a:srgbClr val="FFFFFF"/>
                    </a:solidFill>
                    <a:latin typeface="Arial"/>
                    <a:ea typeface="Arial"/>
                  </a:rPr>
                  <a:t>A</a:t>
                </a:r>
              </a:p>
            </p:txBody>
          </p:sp>
          <p:sp>
            <p:nvSpPr>
              <p:cNvPr id="7" name="AutoShape 7"/>
              <p:cNvSpPr/>
              <p:nvPr/>
            </p:nvSpPr>
            <p:spPr>
              <a:xfrm>
                <a:off x="4425934" y="1755769"/>
                <a:ext cx="658130" cy="658126"/>
              </a:xfrm>
              <a:prstGeom prst="ellipse">
                <a:avLst/>
              </a:prstGeom>
              <a:solidFill>
                <a:schemeClr val="accent2"/>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B</a:t>
                </a:r>
              </a:p>
            </p:txBody>
          </p:sp>
          <p:sp>
            <p:nvSpPr>
              <p:cNvPr id="8" name="AutoShape 8"/>
              <p:cNvSpPr/>
              <p:nvPr/>
            </p:nvSpPr>
            <p:spPr>
              <a:xfrm>
                <a:off x="6106264" y="1599239"/>
                <a:ext cx="971192" cy="971186"/>
              </a:xfrm>
              <a:prstGeom prst="ellipse">
                <a:avLst/>
              </a:prstGeom>
              <a:solidFill>
                <a:schemeClr val="accent3"/>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C</a:t>
                </a:r>
              </a:p>
            </p:txBody>
          </p:sp>
          <p:sp>
            <p:nvSpPr>
              <p:cNvPr id="9" name="AutoShape 9"/>
              <p:cNvSpPr/>
              <p:nvPr/>
            </p:nvSpPr>
            <p:spPr>
              <a:xfrm>
                <a:off x="7195242" y="3410712"/>
                <a:ext cx="676900" cy="676896"/>
              </a:xfrm>
              <a:prstGeom prst="ellipse">
                <a:avLst/>
              </a:prstGeom>
              <a:solidFill>
                <a:schemeClr val="accent4"/>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D</a:t>
                </a:r>
              </a:p>
            </p:txBody>
          </p:sp>
          <p:sp>
            <p:nvSpPr>
              <p:cNvPr id="10" name="AutoShape 10"/>
              <p:cNvSpPr/>
              <p:nvPr/>
            </p:nvSpPr>
            <p:spPr>
              <a:xfrm>
                <a:off x="6637458" y="5120640"/>
                <a:ext cx="676900" cy="676896"/>
              </a:xfrm>
              <a:prstGeom prst="ellipse">
                <a:avLst/>
              </a:prstGeom>
              <a:solidFill>
                <a:schemeClr val="accent5"/>
              </a:solidFill>
              <a:ln cap="flat" cmpd="sng">
                <a:prstDash val="solid"/>
              </a:ln>
            </p:spPr>
            <p:txBody>
              <a:bodyPr vert="horz" wrap="square" lIns="91440" tIns="45720" rIns="91440" bIns="45720" anchor="ctr">
                <a:normAutofit/>
              </a:bodyPr>
              <a:lstStyle/>
              <a:p>
                <a:pPr marL="0" algn="ctr"/>
                <a:r>
                  <a:rPr lang="en-US" sz="1400" b="1" i="1" u="none" baseline="0">
                    <a:solidFill>
                      <a:srgbClr val="FFFFFF"/>
                    </a:solidFill>
                    <a:latin typeface="Arial"/>
                    <a:ea typeface="Arial"/>
                  </a:rPr>
                  <a:t>E</a:t>
                </a:r>
              </a:p>
            </p:txBody>
          </p:sp>
        </p:grpSp>
        <p:sp>
          <p:nvSpPr>
            <p:cNvPr id="11" name="TextBox 11"/>
            <p:cNvSpPr txBox="1"/>
            <p:nvPr/>
          </p:nvSpPr>
          <p:spPr>
            <a:xfrm>
              <a:off x="673103" y="2828682"/>
              <a:ext cx="2783329" cy="852162"/>
            </a:xfrm>
            <a:prstGeom prst="rect">
              <a:avLst/>
            </a:prstGeom>
            <a:noFill/>
          </p:spPr>
          <p:txBody>
            <a:bodyPr vert="horz" wrap="square" lIns="91440" tIns="45720" rIns="91440" bIns="45720" rtlCol="0" anchor="b">
              <a:noAutofit/>
            </a:bodyPr>
            <a:lstStyle/>
            <a:p>
              <a:pPr marL="0" algn="l">
                <a:defRPr/>
              </a:pPr>
              <a:r>
                <a:rPr lang="zh-CN" altLang="en-US" sz="1600" b="1" i="0" u="none" baseline="0">
                  <a:solidFill>
                    <a:srgbClr val="000000"/>
                  </a:solidFill>
                  <a:latin typeface="微软雅黑"/>
                  <a:ea typeface="微软雅黑"/>
                </a:rPr>
                <a:t>Impact on Results</a:t>
              </a:r>
              <a:endParaRPr lang="en-US" sz="1100"/>
            </a:p>
          </p:txBody>
        </p:sp>
        <p:sp>
          <p:nvSpPr>
            <p:cNvPr id="12" name="TextBox 12"/>
            <p:cNvSpPr txBox="1"/>
            <p:nvPr/>
          </p:nvSpPr>
          <p:spPr>
            <a:xfrm>
              <a:off x="673101" y="3806297"/>
              <a:ext cx="3633723" cy="1345048"/>
            </a:xfrm>
            <a:prstGeom prst="rect">
              <a:avLst/>
            </a:prstGeom>
            <a:noFill/>
          </p:spPr>
          <p:txBody>
            <a:bodyPr vert="horz" wrap="square" lIns="91440" tIns="45720" rIns="91440" bIns="45720" rtlCol="0" anchor="ctr">
              <a:spAutoFit/>
            </a:bodyPr>
            <a:lstStyle/>
            <a:p>
              <a:pPr marL="0" algn="l">
                <a:lnSpc>
                  <a:spcPct val="150000"/>
                </a:lnSpc>
                <a:defRPr/>
              </a:pPr>
              <a:r>
                <a:rPr lang="en-US" sz="1400" b="0" i="0" u="none" baseline="0">
                  <a:solidFill>
                    <a:srgbClr val="000000"/>
                  </a:solidFill>
                  <a:latin typeface="Arial"/>
                  <a:ea typeface="Arial"/>
                </a:rPr>
                <a:t>The method of rounding can influence statistical results significantly, potentially affecting outcomes in analyses and interpretations. Understanding the impact of rounding methods ensures more accurate conclusions and informed decision-making processes.</a:t>
              </a:r>
              <a:endParaRPr lang="en-US" sz="1100"/>
            </a:p>
          </p:txBody>
        </p:sp>
        <p:sp>
          <p:nvSpPr>
            <p:cNvPr id="13" name="TextBox 13"/>
            <p:cNvSpPr txBox="1"/>
            <p:nvPr/>
          </p:nvSpPr>
          <p:spPr>
            <a:xfrm>
              <a:off x="8455682" y="2590062"/>
              <a:ext cx="3064805" cy="441805"/>
            </a:xfrm>
            <a:prstGeom prst="rect">
              <a:avLst/>
            </a:prstGeom>
            <a:solidFill>
              <a:schemeClr val="accent1"/>
            </a:solidFill>
          </p:spPr>
          <p:txBody>
            <a:bodyPr vert="horz" wrap="square" lIns="91440" tIns="45720" rIns="91440" bIns="45720" rtlCol="0" anchor="ctr">
              <a:noAutofit/>
            </a:bodyPr>
            <a:lstStyle/>
            <a:p>
              <a:pPr marL="0" algn="ctr">
                <a:lnSpc>
                  <a:spcPct val="100000"/>
                </a:lnSpc>
                <a:spcBef>
                  <a:spcPct val="0"/>
                </a:spcBef>
                <a:defRPr/>
              </a:pPr>
              <a:r>
                <a:rPr lang="zh-CN" altLang="en-US" sz="1600" b="1" i="0" u="none" baseline="0">
                  <a:solidFill>
                    <a:srgbClr val="FFFFFF"/>
                  </a:solidFill>
                  <a:latin typeface="微软雅黑"/>
                  <a:ea typeface="微软雅黑"/>
                </a:rPr>
                <a:t>Data Presentation</a:t>
              </a:r>
              <a:endParaRPr lang="en-US" sz="1100"/>
            </a:p>
          </p:txBody>
        </p:sp>
        <p:sp>
          <p:nvSpPr>
            <p:cNvPr id="14" name="AutoShape 14"/>
            <p:cNvSpPr/>
            <p:nvPr/>
          </p:nvSpPr>
          <p:spPr>
            <a:xfrm>
              <a:off x="8430769" y="3115539"/>
              <a:ext cx="3078096" cy="1021883"/>
            </a:xfrm>
            <a:prstGeom prst="rect">
              <a:avLst/>
            </a:prstGeom>
            <a:noFill/>
          </p:spPr>
          <p:txBody>
            <a:bodyPr vert="horz" wrap="square" lIns="91440" tIns="45720" rIns="91440" bIns="45720" anchor="t">
              <a:spAutoFit/>
            </a:bodyPr>
            <a:lstStyle/>
            <a:p>
              <a:pPr marL="0" algn="ctr">
                <a:lnSpc>
                  <a:spcPct val="150000"/>
                </a:lnSpc>
              </a:pPr>
              <a:r>
                <a:rPr lang="en-US" sz="1400" b="0" i="0" u="none" baseline="0">
                  <a:solidFill>
                    <a:srgbClr val="000000"/>
                  </a:solidFill>
                  <a:latin typeface="Arial"/>
                  <a:ea typeface="Arial"/>
                </a:rPr>
                <a:t>Rounding plays a significant role in statistics by simplifying the presentation of data sets. Presenting rounded figures improves comprehension for audiences, enabling quicker understanding of trends and patterns within the data.</a:t>
              </a:r>
            </a:p>
          </p:txBody>
        </p:sp>
        <p:sp>
          <p:nvSpPr>
            <p:cNvPr id="15" name="Freeform 15"/>
            <p:cNvSpPr/>
            <p:nvPr/>
          </p:nvSpPr>
          <p:spPr>
            <a:xfrm>
              <a:off x="5161078" y="3449076"/>
              <a:ext cx="934922" cy="1044532"/>
            </a:xfrm>
            <a:custGeom>
              <a:avLst/>
              <a:gdLst/>
              <a:ahLst/>
              <a:cxnLst/>
              <a:rect l="l" t="t" r="r" b="b"/>
              <a:pathLst>
                <a:path w="145" h="162">
                  <a:moveTo>
                    <a:pt x="139" y="5"/>
                  </a:moveTo>
                  <a:cubicBezTo>
                    <a:pt x="123" y="5"/>
                    <a:pt x="123" y="5"/>
                    <a:pt x="123" y="5"/>
                  </a:cubicBezTo>
                  <a:cubicBezTo>
                    <a:pt x="120" y="5"/>
                    <a:pt x="118" y="3"/>
                    <a:pt x="118" y="0"/>
                  </a:cubicBezTo>
                  <a:cubicBezTo>
                    <a:pt x="31" y="0"/>
                    <a:pt x="31" y="0"/>
                    <a:pt x="31" y="0"/>
                  </a:cubicBezTo>
                  <a:cubicBezTo>
                    <a:pt x="29" y="0"/>
                    <a:pt x="27" y="2"/>
                    <a:pt x="27" y="5"/>
                  </a:cubicBezTo>
                  <a:cubicBezTo>
                    <a:pt x="5" y="5"/>
                    <a:pt x="5" y="5"/>
                    <a:pt x="5" y="5"/>
                  </a:cubicBezTo>
                  <a:cubicBezTo>
                    <a:pt x="2" y="5"/>
                    <a:pt x="0" y="8"/>
                    <a:pt x="0" y="11"/>
                  </a:cubicBezTo>
                  <a:cubicBezTo>
                    <a:pt x="0" y="31"/>
                    <a:pt x="0" y="31"/>
                    <a:pt x="0" y="31"/>
                  </a:cubicBezTo>
                  <a:cubicBezTo>
                    <a:pt x="0" y="59"/>
                    <a:pt x="46" y="83"/>
                    <a:pt x="64" y="91"/>
                  </a:cubicBezTo>
                  <a:cubicBezTo>
                    <a:pt x="64" y="124"/>
                    <a:pt x="64" y="124"/>
                    <a:pt x="64" y="124"/>
                  </a:cubicBezTo>
                  <a:cubicBezTo>
                    <a:pt x="64" y="124"/>
                    <a:pt x="50" y="126"/>
                    <a:pt x="39" y="131"/>
                  </a:cubicBezTo>
                  <a:cubicBezTo>
                    <a:pt x="37" y="132"/>
                    <a:pt x="36" y="133"/>
                    <a:pt x="36" y="135"/>
                  </a:cubicBezTo>
                  <a:cubicBezTo>
                    <a:pt x="36" y="139"/>
                    <a:pt x="36" y="139"/>
                    <a:pt x="36" y="139"/>
                  </a:cubicBezTo>
                  <a:cubicBezTo>
                    <a:pt x="36" y="141"/>
                    <a:pt x="34" y="143"/>
                    <a:pt x="31" y="143"/>
                  </a:cubicBezTo>
                  <a:cubicBezTo>
                    <a:pt x="29" y="143"/>
                    <a:pt x="27" y="145"/>
                    <a:pt x="27" y="148"/>
                  </a:cubicBezTo>
                  <a:cubicBezTo>
                    <a:pt x="27" y="157"/>
                    <a:pt x="27" y="157"/>
                    <a:pt x="27" y="157"/>
                  </a:cubicBezTo>
                  <a:cubicBezTo>
                    <a:pt x="27" y="160"/>
                    <a:pt x="29" y="162"/>
                    <a:pt x="31" y="162"/>
                  </a:cubicBezTo>
                  <a:cubicBezTo>
                    <a:pt x="113" y="162"/>
                    <a:pt x="113" y="162"/>
                    <a:pt x="113" y="162"/>
                  </a:cubicBezTo>
                  <a:cubicBezTo>
                    <a:pt x="116" y="162"/>
                    <a:pt x="118" y="160"/>
                    <a:pt x="118" y="157"/>
                  </a:cubicBezTo>
                  <a:cubicBezTo>
                    <a:pt x="118" y="148"/>
                    <a:pt x="118" y="148"/>
                    <a:pt x="118" y="148"/>
                  </a:cubicBezTo>
                  <a:cubicBezTo>
                    <a:pt x="118" y="145"/>
                    <a:pt x="116" y="143"/>
                    <a:pt x="113" y="143"/>
                  </a:cubicBezTo>
                  <a:cubicBezTo>
                    <a:pt x="110" y="143"/>
                    <a:pt x="108" y="141"/>
                    <a:pt x="108" y="139"/>
                  </a:cubicBezTo>
                  <a:cubicBezTo>
                    <a:pt x="108" y="135"/>
                    <a:pt x="108" y="135"/>
                    <a:pt x="108" y="135"/>
                  </a:cubicBezTo>
                  <a:cubicBezTo>
                    <a:pt x="108" y="133"/>
                    <a:pt x="107" y="132"/>
                    <a:pt x="106" y="131"/>
                  </a:cubicBezTo>
                  <a:cubicBezTo>
                    <a:pt x="95" y="126"/>
                    <a:pt x="80" y="124"/>
                    <a:pt x="80" y="124"/>
                  </a:cubicBezTo>
                  <a:cubicBezTo>
                    <a:pt x="80" y="91"/>
                    <a:pt x="80" y="91"/>
                    <a:pt x="80" y="91"/>
                  </a:cubicBezTo>
                  <a:cubicBezTo>
                    <a:pt x="99" y="83"/>
                    <a:pt x="145" y="59"/>
                    <a:pt x="145" y="31"/>
                  </a:cubicBezTo>
                  <a:cubicBezTo>
                    <a:pt x="145" y="11"/>
                    <a:pt x="145" y="11"/>
                    <a:pt x="145" y="11"/>
                  </a:cubicBezTo>
                  <a:cubicBezTo>
                    <a:pt x="145" y="8"/>
                    <a:pt x="142" y="5"/>
                    <a:pt x="139" y="5"/>
                  </a:cubicBezTo>
                  <a:close/>
                  <a:moveTo>
                    <a:pt x="9" y="28"/>
                  </a:moveTo>
                  <a:cubicBezTo>
                    <a:pt x="9" y="21"/>
                    <a:pt x="9" y="21"/>
                    <a:pt x="9" y="21"/>
                  </a:cubicBezTo>
                  <a:cubicBezTo>
                    <a:pt x="9" y="18"/>
                    <a:pt x="12" y="16"/>
                    <a:pt x="15" y="16"/>
                  </a:cubicBezTo>
                  <a:cubicBezTo>
                    <a:pt x="27" y="16"/>
                    <a:pt x="27" y="16"/>
                    <a:pt x="27" y="16"/>
                  </a:cubicBezTo>
                  <a:cubicBezTo>
                    <a:pt x="27" y="16"/>
                    <a:pt x="28" y="47"/>
                    <a:pt x="36" y="60"/>
                  </a:cubicBezTo>
                  <a:cubicBezTo>
                    <a:pt x="36" y="60"/>
                    <a:pt x="9" y="49"/>
                    <a:pt x="9" y="28"/>
                  </a:cubicBezTo>
                  <a:close/>
                  <a:moveTo>
                    <a:pt x="135" y="28"/>
                  </a:moveTo>
                  <a:cubicBezTo>
                    <a:pt x="135" y="49"/>
                    <a:pt x="108" y="60"/>
                    <a:pt x="108" y="60"/>
                  </a:cubicBezTo>
                  <a:cubicBezTo>
                    <a:pt x="117" y="47"/>
                    <a:pt x="117" y="16"/>
                    <a:pt x="117" y="16"/>
                  </a:cubicBezTo>
                  <a:cubicBezTo>
                    <a:pt x="129" y="16"/>
                    <a:pt x="129" y="16"/>
                    <a:pt x="129" y="16"/>
                  </a:cubicBezTo>
                  <a:cubicBezTo>
                    <a:pt x="133" y="16"/>
                    <a:pt x="135" y="18"/>
                    <a:pt x="135" y="21"/>
                  </a:cubicBezTo>
                  <a:lnTo>
                    <a:pt x="135" y="28"/>
                  </a:lnTo>
                  <a:close/>
                </a:path>
              </a:pathLst>
            </a:custGeom>
            <a:solidFill>
              <a:srgbClr val="000000">
                <a:lumMod val="50000"/>
                <a:lumOff val="50000"/>
              </a:srgbClr>
            </a:solidFill>
          </p:spPr>
          <p:txBody>
            <a:bodyPr vert="horz" wrap="square" lIns="91440" tIns="45720" rIns="91440" bIns="45720" anchor="t">
              <a:prstTxWarp prst="textNoShape">
                <a:avLst/>
              </a:prstTxWarp>
              <a:normAutofit/>
            </a:bodyPr>
            <a:lstStyle/>
            <a:p>
              <a:pPr marL="0" marR="0" indent="0" algn="l" fontAlgn="auto">
                <a:lnSpc>
                  <a:spcPct val="100000"/>
                </a:lnSpc>
                <a:spcBef>
                  <a:spcPct val="0"/>
                </a:spcBef>
                <a:spcAft>
                  <a:spcPct val="0"/>
                </a:spcAft>
              </a:pPr>
              <a:endParaRPr/>
            </a:p>
          </p:txBody>
        </p:sp>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Rounding Errors</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04</a:t>
            </a:r>
            <a:endParaRPr lang="en-US" sz="11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7697"/>
            <a:ext cx="10850563" cy="1028699"/>
          </a:xfrm>
        </p:spPr>
        <p:txBody>
          <a:bodyPr vert="horz" lIns="91440" tIns="45720" rIns="91440" bIns="45720" anchor="b">
            <a:normAutofit/>
          </a:bodyPr>
          <a:lstStyle/>
          <a:p>
            <a:pPr algn="l">
              <a:lnSpc>
                <a:spcPct val="90000"/>
              </a:lnSpc>
              <a:spcBef>
                <a:spcPct val="0"/>
              </a:spcBef>
            </a:pPr>
            <a:r>
              <a:rPr lang="zh-CN" altLang="en-US" sz="2800" b="1" i="0" u="none" baseline="0">
                <a:solidFill>
                  <a:srgbClr val="000000"/>
                </a:solidFill>
                <a:latin typeface="微软雅黑"/>
                <a:ea typeface="微软雅黑"/>
              </a:rPr>
              <a:t>Understanding Rounding Errors</a:t>
            </a:r>
          </a:p>
        </p:txBody>
      </p:sp>
      <p:sp>
        <p:nvSpPr>
          <p:cNvPr id="3" name="AutoShape 3"/>
          <p:cNvSpPr/>
          <p:nvPr/>
        </p:nvSpPr>
        <p:spPr>
          <a:xfrm>
            <a:off x="734756" y="1314282"/>
            <a:ext cx="5272293" cy="2224470"/>
          </a:xfrm>
          <a:prstGeom prst="roundRect">
            <a:avLst>
              <a:gd name="adj" fmla="val 0"/>
            </a:avLst>
          </a:prstGeom>
          <a:blipFill>
            <a:blip r:embed="rId2"/>
            <a:stretch>
              <a:fillRect t="-45063" b="-44548"/>
            </a:stretch>
          </a:blipFill>
          <a:ln cap="flat" cmpd="sng">
            <a:prstDash val="solid"/>
          </a:ln>
        </p:spPr>
        <p:txBody>
          <a:bodyPr rot="0" vert="horz" wrap="square" lIns="91440" tIns="45720" rIns="91440" bIns="45720" anchor="t">
            <a:prstTxWarp prst="textNoShape">
              <a:avLst/>
            </a:prstTxWarp>
            <a:noAutofit/>
          </a:bodyPr>
          <a:lstStyle/>
          <a:p>
            <a:pPr marL="0" algn="ctr"/>
            <a:endParaRPr/>
          </a:p>
        </p:txBody>
      </p:sp>
      <p:sp>
        <p:nvSpPr>
          <p:cNvPr id="4" name="AutoShape 4"/>
          <p:cNvSpPr/>
          <p:nvPr/>
        </p:nvSpPr>
        <p:spPr>
          <a:xfrm>
            <a:off x="734756" y="3660443"/>
            <a:ext cx="5272293" cy="2224470"/>
          </a:xfrm>
          <a:prstGeom prst="roundRect">
            <a:avLst>
              <a:gd name="adj" fmla="val 0"/>
            </a:avLst>
          </a:prstGeom>
          <a:blipFill>
            <a:blip r:embed="rId3"/>
            <a:stretch>
              <a:fillRect t="-129109" b="-127646"/>
            </a:stretch>
          </a:blipFill>
          <a:ln cap="flat" cmpd="sng">
            <a:prstDash val="solid"/>
          </a:ln>
        </p:spPr>
        <p:txBody>
          <a:bodyPr rot="0" vert="horz" wrap="square" lIns="91440" tIns="45720" rIns="91440" bIns="45720" anchor="t">
            <a:prstTxWarp prst="textNoShape">
              <a:avLst/>
            </a:prstTxWarp>
            <a:noAutofit/>
          </a:bodyPr>
          <a:lstStyle/>
          <a:p>
            <a:pPr marL="0" algn="ctr"/>
            <a:endParaRPr/>
          </a:p>
        </p:txBody>
      </p:sp>
      <p:sp>
        <p:nvSpPr>
          <p:cNvPr id="5" name="AutoShape 5"/>
          <p:cNvSpPr/>
          <p:nvPr/>
        </p:nvSpPr>
        <p:spPr>
          <a:xfrm>
            <a:off x="6940066" y="1316524"/>
            <a:ext cx="4377066" cy="495108"/>
          </a:xfrm>
          <a:prstGeom prst="rect">
            <a:avLst/>
          </a:prstGeom>
          <a:solidFill>
            <a:srgbClr val="FFFFFF"/>
          </a:solidFill>
          <a:ln w="6350" cap="flat" cmpd="sng">
            <a:solidFill>
              <a:srgbClr val="000000">
                <a:alpha val="20000"/>
              </a:srgbClr>
            </a:solidFill>
            <a:prstDash val="solid"/>
          </a:ln>
        </p:spPr>
        <p:txBody>
          <a:bodyPr vert="horz" lIns="91440" tIns="45720" rIns="91440" bIns="45720" anchor="ctr">
            <a:normAutofit/>
          </a:bodyPr>
          <a:lstStyle/>
          <a:p>
            <a:pPr marL="0" algn="l">
              <a:lnSpc>
                <a:spcPct val="130000"/>
              </a:lnSpc>
              <a:spcBef>
                <a:spcPct val="0"/>
              </a:spcBef>
            </a:pPr>
            <a:r>
              <a:rPr lang="zh-CN" altLang="en-US" sz="1600" b="1" i="0" u="none" baseline="0">
                <a:solidFill>
                  <a:srgbClr val="000000"/>
                </a:solidFill>
                <a:latin typeface="微软雅黑"/>
                <a:ea typeface="微软雅黑"/>
              </a:rPr>
              <a:t>Types of Errors</a:t>
            </a:r>
          </a:p>
        </p:txBody>
      </p:sp>
      <p:sp>
        <p:nvSpPr>
          <p:cNvPr id="6" name="AutoShape 6"/>
          <p:cNvSpPr/>
          <p:nvPr/>
        </p:nvSpPr>
        <p:spPr>
          <a:xfrm>
            <a:off x="6940066" y="1817306"/>
            <a:ext cx="4377067" cy="1472299"/>
          </a:xfrm>
          <a:prstGeom prst="rect">
            <a:avLst/>
          </a:prstGeom>
          <a:noFill/>
          <a:ln cap="flat" cmpd="sng">
            <a:prstDash val="solid"/>
          </a:ln>
        </p:spPr>
        <p:txBody>
          <a:bodyPr vert="horz" wrap="square" lIns="108000" tIns="108000" rIns="108000" bIns="108000" anchor="t">
            <a:spAutoFit/>
          </a:bodyPr>
          <a:lstStyle/>
          <a:p>
            <a:pPr marL="0" algn="l">
              <a:lnSpc>
                <a:spcPct val="150000"/>
              </a:lnSpc>
            </a:pPr>
            <a:r>
              <a:rPr lang="zh-CN" altLang="en-US" sz="1400" b="0" i="0" u="none" baseline="0">
                <a:solidFill>
                  <a:srgbClr val="000000"/>
                </a:solidFill>
                <a:latin typeface="微软雅黑"/>
                <a:ea typeface="微软雅黑"/>
              </a:rPr>
              <a:t>There are two main types of rounding errors: systematic errors, which consistently affect the outcome, and random errors, which fluctuate without pattern. Both can significantly alter results in scientific and financial calculations.</a:t>
            </a:r>
          </a:p>
        </p:txBody>
      </p:sp>
      <p:sp>
        <p:nvSpPr>
          <p:cNvPr id="7" name="AutoShape 7"/>
          <p:cNvSpPr/>
          <p:nvPr/>
        </p:nvSpPr>
        <p:spPr>
          <a:xfrm>
            <a:off x="6386676" y="1314282"/>
            <a:ext cx="511937" cy="511937"/>
          </a:xfrm>
          <a:prstGeom prst="rect">
            <a:avLst/>
          </a:prstGeom>
          <a:solidFill>
            <a:srgbClr val="768394"/>
          </a:solidFill>
          <a:ln cap="flat" cmpd="sng">
            <a:prstDash val="solid"/>
          </a:ln>
        </p:spPr>
        <p:txBody>
          <a:bodyPr vert="horz" lIns="91440" tIns="45720" rIns="91440" bIns="45720" anchor="ctr">
            <a:normAutofit/>
          </a:bodyPr>
          <a:lstStyle/>
          <a:p>
            <a:pPr marL="0" algn="ctr"/>
            <a:r>
              <a:rPr lang="en-US" sz="1800" b="1" i="0" u="none" baseline="0">
                <a:solidFill>
                  <a:schemeClr val="lt1"/>
                </a:solidFill>
                <a:latin typeface="Arial"/>
                <a:ea typeface="Arial"/>
              </a:rPr>
              <a:t>1</a:t>
            </a:r>
          </a:p>
        </p:txBody>
      </p:sp>
      <p:sp>
        <p:nvSpPr>
          <p:cNvPr id="8" name="AutoShape 8"/>
          <p:cNvSpPr/>
          <p:nvPr/>
        </p:nvSpPr>
        <p:spPr>
          <a:xfrm>
            <a:off x="6940065" y="3660443"/>
            <a:ext cx="4377066" cy="495108"/>
          </a:xfrm>
          <a:prstGeom prst="rect">
            <a:avLst/>
          </a:prstGeom>
          <a:solidFill>
            <a:schemeClr val="accent1">
              <a:alpha val="5000"/>
            </a:schemeClr>
          </a:solidFill>
          <a:ln w="6350" cap="flat" cmpd="sng">
            <a:solidFill>
              <a:schemeClr val="accent1">
                <a:alpha val="50000"/>
              </a:schemeClr>
            </a:solidFill>
            <a:prstDash val="solid"/>
          </a:ln>
        </p:spPr>
        <p:txBody>
          <a:bodyPr vert="horz" lIns="91440" tIns="45720" rIns="91440" bIns="45720" anchor="ctr">
            <a:normAutofit/>
          </a:bodyPr>
          <a:lstStyle/>
          <a:p>
            <a:pPr marL="0" algn="l">
              <a:lnSpc>
                <a:spcPct val="130000"/>
              </a:lnSpc>
              <a:spcBef>
                <a:spcPct val="0"/>
              </a:spcBef>
            </a:pPr>
            <a:r>
              <a:rPr lang="zh-CN" altLang="en-US" sz="1600" b="1" i="0" u="none" baseline="0">
                <a:solidFill>
                  <a:srgbClr val="000000"/>
                </a:solidFill>
                <a:latin typeface="微软雅黑"/>
                <a:ea typeface="微软雅黑"/>
              </a:rPr>
              <a:t>Definition of Rounding Error</a:t>
            </a:r>
          </a:p>
        </p:txBody>
      </p:sp>
      <p:sp>
        <p:nvSpPr>
          <p:cNvPr id="9" name="AutoShape 9"/>
          <p:cNvSpPr/>
          <p:nvPr/>
        </p:nvSpPr>
        <p:spPr>
          <a:xfrm>
            <a:off x="6940065" y="4161225"/>
            <a:ext cx="4377067" cy="1472299"/>
          </a:xfrm>
          <a:prstGeom prst="rect">
            <a:avLst/>
          </a:prstGeom>
          <a:noFill/>
          <a:ln cap="flat" cmpd="sng">
            <a:prstDash val="solid"/>
          </a:ln>
        </p:spPr>
        <p:txBody>
          <a:bodyPr vert="horz" wrap="square" lIns="108000" tIns="108000" rIns="108000" bIns="108000" anchor="t">
            <a:spAutoFit/>
          </a:bodyPr>
          <a:lstStyle/>
          <a:p>
            <a:pPr marL="0" algn="l">
              <a:lnSpc>
                <a:spcPct val="150000"/>
              </a:lnSpc>
            </a:pPr>
            <a:r>
              <a:rPr lang="zh-CN" altLang="en-US" sz="1400" b="0" i="0" u="none" baseline="0">
                <a:solidFill>
                  <a:srgbClr val="000000"/>
                </a:solidFill>
                <a:latin typeface="微软雅黑"/>
                <a:ea typeface="微软雅黑"/>
              </a:rPr>
              <a:t>A rounding error occurs when the rounded value deviates from the original number. This discrepancy can lead to inaccuracies in calculations, especially when performed multiple times or in large datasets.</a:t>
            </a:r>
          </a:p>
        </p:txBody>
      </p:sp>
      <p:sp>
        <p:nvSpPr>
          <p:cNvPr id="10" name="AutoShape 10"/>
          <p:cNvSpPr/>
          <p:nvPr/>
        </p:nvSpPr>
        <p:spPr>
          <a:xfrm>
            <a:off x="6386675" y="3659895"/>
            <a:ext cx="511937" cy="511937"/>
          </a:xfrm>
          <a:prstGeom prst="rect">
            <a:avLst/>
          </a:prstGeom>
          <a:solidFill>
            <a:schemeClr val="accent1"/>
          </a:solidFill>
          <a:ln cap="flat" cmpd="sng">
            <a:prstDash val="solid"/>
          </a:ln>
        </p:spPr>
        <p:txBody>
          <a:bodyPr vert="horz" lIns="91440" tIns="45720" rIns="91440" bIns="45720" anchor="ctr">
            <a:normAutofit/>
          </a:bodyPr>
          <a:lstStyle/>
          <a:p>
            <a:pPr marL="0" algn="ctr"/>
            <a:r>
              <a:rPr lang="en-US" sz="1800" b="1" i="0" u="none" baseline="0">
                <a:solidFill>
                  <a:schemeClr val="lt1"/>
                </a:solidFill>
                <a:latin typeface="Arial"/>
                <a:ea typeface="Arial"/>
              </a:rPr>
              <a:t>2</a:t>
            </a:r>
          </a:p>
        </p:txBody>
      </p:sp>
      <p:cxnSp>
        <p:nvCxnSpPr>
          <p:cNvPr id="11" name="Connector 11"/>
          <p:cNvCxnSpPr/>
          <p:nvPr/>
        </p:nvCxnSpPr>
        <p:spPr>
          <a:xfrm>
            <a:off x="734756" y="5856677"/>
            <a:ext cx="5272293" cy="0"/>
          </a:xfrm>
          <a:prstGeom prst="line">
            <a:avLst/>
          </a:prstGeom>
          <a:ln w="57150" cap="flat" cmpd="sng">
            <a:solidFill>
              <a:schemeClr val="accent1"/>
            </a:solidFill>
            <a:prstDash val="solid"/>
          </a:ln>
        </p:spPr>
      </p:cxn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a:off x="819520" y="1904922"/>
            <a:ext cx="3440942" cy="3440942"/>
          </a:xfrm>
          <a:prstGeom prst="ellipse">
            <a:avLst/>
          </a:prstGeom>
          <a:solidFill>
            <a:srgbClr val="778495">
              <a:alpha val="15000"/>
            </a:srgbClr>
          </a:solidFill>
          <a:ln cap="flat" cmpd="sng">
            <a:prstDash val="solid"/>
          </a:ln>
        </p:spPr>
        <p:txBody>
          <a:bodyPr vert="horz" wrap="square" lIns="91440" tIns="45720" rIns="91440" bIns="45720" anchor="ctr">
            <a:normAutofit/>
          </a:bodyPr>
          <a:lstStyle/>
          <a:p>
            <a:pPr marL="0" algn="ctr"/>
            <a:endParaRPr/>
          </a:p>
        </p:txBody>
      </p:sp>
      <p:sp>
        <p:nvSpPr>
          <p:cNvPr id="3" name="AutoShape 3"/>
          <p:cNvSpPr/>
          <p:nvPr/>
        </p:nvSpPr>
        <p:spPr>
          <a:xfrm>
            <a:off x="660400" y="1755959"/>
            <a:ext cx="3752480" cy="3752481"/>
          </a:xfrm>
          <a:prstGeom prst="ellipse">
            <a:avLst/>
          </a:prstGeom>
          <a:noFill/>
          <a:ln w="25400" cap="flat" cmpd="sng">
            <a:solidFill>
              <a:schemeClr val="accent1"/>
            </a:solidFill>
            <a:prstDash val="solid"/>
          </a:ln>
        </p:spPr>
        <p:txBody>
          <a:bodyPr vert="horz" wrap="square" lIns="91440" tIns="45720" rIns="91440" bIns="45720" anchor="ctr">
            <a:normAutofit/>
          </a:bodyPr>
          <a:lstStyle/>
          <a:p>
            <a:pPr marL="0" algn="ctr"/>
            <a:endParaRPr/>
          </a:p>
        </p:txBody>
      </p:sp>
      <p:sp>
        <p:nvSpPr>
          <p:cNvPr id="4" name="AutoShape 4"/>
          <p:cNvSpPr/>
          <p:nvPr/>
        </p:nvSpPr>
        <p:spPr>
          <a:xfrm>
            <a:off x="3729801" y="2207875"/>
            <a:ext cx="842199" cy="842194"/>
          </a:xfrm>
          <a:prstGeom prst="ellipse">
            <a:avLst/>
          </a:prstGeom>
          <a:gradFill>
            <a:gsLst>
              <a:gs pos="0">
                <a:srgbClr val="F97B20">
                  <a:lumMod val="60000"/>
                  <a:lumOff val="40000"/>
                </a:srgbClr>
              </a:gs>
              <a:gs pos="60000">
                <a:srgbClr val="F54E1A"/>
              </a:gs>
            </a:gsLst>
            <a:lin ang="2700000"/>
          </a:gradFill>
          <a:effectLst>
            <a:outerShdw blurRad="127000" dist="63500" dir="2700000" algn="tl" rotWithShape="0">
              <a:schemeClr val="accent1">
                <a:alpha val="40000"/>
              </a:schemeClr>
            </a:outerShdw>
          </a:effectLst>
        </p:spPr>
        <p:txBody>
          <a:bodyPr vert="horz" wrap="none" lIns="108000" tIns="108000" rIns="108000" bIns="108000" anchor="ctr">
            <a:noAutofit/>
          </a:bodyPr>
          <a:lstStyle/>
          <a:p>
            <a:pPr marL="0" algn="ctr"/>
            <a:endParaRPr/>
          </a:p>
        </p:txBody>
      </p:sp>
      <p:sp>
        <p:nvSpPr>
          <p:cNvPr id="5" name="AutoShape 5"/>
          <p:cNvSpPr/>
          <p:nvPr/>
        </p:nvSpPr>
        <p:spPr>
          <a:xfrm>
            <a:off x="1077823" y="2207875"/>
            <a:ext cx="2912901" cy="2882629"/>
          </a:xfrm>
          <a:prstGeom prst="ellipse">
            <a:avLst/>
          </a:prstGeom>
          <a:blipFill>
            <a:blip r:embed="rId2"/>
            <a:srcRect/>
            <a:stretch>
              <a:fillRect t="-37382" b="-1956"/>
            </a:stretch>
          </a:blipFill>
          <a:ln cap="flat" cmpd="sng">
            <a:prstDash val="solid"/>
          </a:ln>
        </p:spPr>
        <p:txBody>
          <a:bodyPr rot="0" vert="horz" wrap="square" lIns="91440" tIns="45720" rIns="91440" bIns="45720" anchor="t">
            <a:prstTxWarp prst="textNoShape">
              <a:avLst/>
            </a:prstTxWarp>
            <a:noAutofit/>
          </a:bodyPr>
          <a:lstStyle/>
          <a:p>
            <a:pPr marL="0" algn="ctr"/>
            <a:endParaRPr/>
          </a:p>
        </p:txBody>
      </p:sp>
      <p:sp>
        <p:nvSpPr>
          <p:cNvPr id="6" name="Freeform 6"/>
          <p:cNvSpPr/>
          <p:nvPr/>
        </p:nvSpPr>
        <p:spPr>
          <a:xfrm>
            <a:off x="3968172" y="2483364"/>
            <a:ext cx="365461" cy="304250"/>
          </a:xfrm>
          <a:custGeom>
            <a:avLst/>
            <a:gdLst/>
            <a:ahLst/>
            <a:cxnLst/>
            <a:rect l="l" t="t" r="r" b="b"/>
            <a:pathLst>
              <a:path w="526297" h="438150">
                <a:moveTo>
                  <a:pt x="483573" y="133971"/>
                </a:moveTo>
                <a:cubicBezTo>
                  <a:pt x="507957" y="133971"/>
                  <a:pt x="527674" y="153688"/>
                  <a:pt x="527674" y="178072"/>
                </a:cubicBezTo>
                <a:cubicBezTo>
                  <a:pt x="527674" y="179215"/>
                  <a:pt x="527674" y="180358"/>
                  <a:pt x="527579" y="181501"/>
                </a:cubicBezTo>
                <a:lnTo>
                  <a:pt x="514244" y="355237"/>
                </a:lnTo>
                <a:cubicBezTo>
                  <a:pt x="513101" y="370096"/>
                  <a:pt x="500718" y="381621"/>
                  <a:pt x="485764" y="381621"/>
                </a:cubicBezTo>
                <a:lnTo>
                  <a:pt x="454998" y="381621"/>
                </a:lnTo>
                <a:lnTo>
                  <a:pt x="454998" y="438771"/>
                </a:lnTo>
                <a:lnTo>
                  <a:pt x="435948" y="438771"/>
                </a:lnTo>
                <a:lnTo>
                  <a:pt x="435948" y="381621"/>
                </a:lnTo>
                <a:lnTo>
                  <a:pt x="93048" y="381621"/>
                </a:lnTo>
                <a:lnTo>
                  <a:pt x="93048" y="438771"/>
                </a:lnTo>
                <a:lnTo>
                  <a:pt x="73998" y="438771"/>
                </a:lnTo>
                <a:lnTo>
                  <a:pt x="73998" y="381621"/>
                </a:lnTo>
                <a:lnTo>
                  <a:pt x="43328" y="381621"/>
                </a:lnTo>
                <a:cubicBezTo>
                  <a:pt x="28373" y="381621"/>
                  <a:pt x="15991" y="370096"/>
                  <a:pt x="14848" y="355237"/>
                </a:cubicBezTo>
                <a:lnTo>
                  <a:pt x="1513" y="181501"/>
                </a:lnTo>
                <a:cubicBezTo>
                  <a:pt x="-392" y="157212"/>
                  <a:pt x="17801" y="135971"/>
                  <a:pt x="42089" y="134162"/>
                </a:cubicBezTo>
                <a:cubicBezTo>
                  <a:pt x="43232" y="134066"/>
                  <a:pt x="44375" y="134066"/>
                  <a:pt x="45518" y="134066"/>
                </a:cubicBezTo>
                <a:cubicBezTo>
                  <a:pt x="73141" y="134066"/>
                  <a:pt x="96858" y="153688"/>
                  <a:pt x="101906" y="180834"/>
                </a:cubicBezTo>
                <a:lnTo>
                  <a:pt x="121623" y="286371"/>
                </a:lnTo>
                <a:lnTo>
                  <a:pt x="407373" y="286371"/>
                </a:lnTo>
                <a:lnTo>
                  <a:pt x="427185" y="180739"/>
                </a:lnTo>
                <a:cubicBezTo>
                  <a:pt x="432233" y="153592"/>
                  <a:pt x="455951" y="133971"/>
                  <a:pt x="483573" y="133971"/>
                </a:cubicBezTo>
                <a:close/>
                <a:moveTo>
                  <a:pt x="416898" y="621"/>
                </a:moveTo>
                <a:cubicBezTo>
                  <a:pt x="453760" y="621"/>
                  <a:pt x="483573" y="30434"/>
                  <a:pt x="483573" y="67296"/>
                </a:cubicBezTo>
                <a:lnTo>
                  <a:pt x="483573" y="115397"/>
                </a:lnTo>
                <a:cubicBezTo>
                  <a:pt x="481192" y="115112"/>
                  <a:pt x="478811" y="114921"/>
                  <a:pt x="476429" y="114921"/>
                </a:cubicBezTo>
                <a:cubicBezTo>
                  <a:pt x="445473" y="114921"/>
                  <a:pt x="418803" y="136448"/>
                  <a:pt x="412040" y="166451"/>
                </a:cubicBezTo>
                <a:lnTo>
                  <a:pt x="411564" y="168737"/>
                </a:lnTo>
                <a:lnTo>
                  <a:pt x="393086" y="267321"/>
                </a:lnTo>
                <a:lnTo>
                  <a:pt x="135911" y="267321"/>
                </a:lnTo>
                <a:lnTo>
                  <a:pt x="117432" y="168737"/>
                </a:lnTo>
                <a:cubicBezTo>
                  <a:pt x="111622" y="137495"/>
                  <a:pt x="84285" y="114921"/>
                  <a:pt x="52567" y="114921"/>
                </a:cubicBezTo>
                <a:lnTo>
                  <a:pt x="54948" y="67296"/>
                </a:lnTo>
                <a:cubicBezTo>
                  <a:pt x="54948" y="30434"/>
                  <a:pt x="84761" y="621"/>
                  <a:pt x="121623" y="621"/>
                </a:cubicBezTo>
                <a:lnTo>
                  <a:pt x="416898" y="621"/>
                </a:lnTo>
                <a:close/>
              </a:path>
            </a:pathLst>
          </a:custGeom>
          <a:solidFill>
            <a:srgbClr val="FFFFFF"/>
          </a:solidFill>
          <a:ln cap="rnd" cmpd="sng">
            <a:prstDash val="solid"/>
          </a:ln>
        </p:spPr>
        <p:txBody>
          <a:bodyPr rot="0" vert="horz" wrap="square" lIns="91440" tIns="45720" rIns="91440" bIns="45720" anchor="ctr">
            <a:prstTxWarp prst="textNoShape">
              <a:avLst/>
            </a:prstTxWarp>
            <a:normAutofit/>
          </a:bodyPr>
          <a:lstStyle/>
          <a:p>
            <a:pPr marL="0" algn="ctr"/>
            <a:endParaRPr/>
          </a:p>
        </p:txBody>
      </p:sp>
      <p:sp>
        <p:nvSpPr>
          <p:cNvPr id="7" name="TextBox 7"/>
          <p:cNvSpPr txBox="1"/>
          <p:nvPr/>
        </p:nvSpPr>
        <p:spPr>
          <a:xfrm>
            <a:off x="6548887" y="2312507"/>
            <a:ext cx="540000" cy="540000"/>
          </a:xfrm>
          <a:prstGeom prst="roundRect">
            <a:avLst>
              <a:gd name="adj" fmla="val 50000"/>
            </a:avLst>
          </a:prstGeom>
          <a:gradFill>
            <a:gsLst>
              <a:gs pos="0">
                <a:srgbClr val="F97B20">
                  <a:lumMod val="60000"/>
                  <a:lumOff val="40000"/>
                </a:srgbClr>
              </a:gs>
              <a:gs pos="60000">
                <a:srgbClr val="F54E1A"/>
              </a:gs>
            </a:gsLst>
            <a:lin ang="2700000"/>
          </a:gradFill>
          <a:effectLst>
            <a:outerShdw blurRad="127000" dist="63500" dir="2700000" algn="tl" rotWithShape="0">
              <a:schemeClr val="accent1">
                <a:alpha val="40000"/>
              </a:schemeClr>
            </a:outerShdw>
          </a:effectLst>
        </p:spPr>
        <p:txBody>
          <a:bodyPr vert="horz" wrap="none" lIns="108000" tIns="108000" rIns="108000" bIns="108000" rtlCol="0" anchor="ctr">
            <a:noAutofit/>
          </a:bodyPr>
          <a:lstStyle/>
          <a:p>
            <a:pPr marL="0" algn="ctr">
              <a:defRPr/>
            </a:pPr>
            <a:r>
              <a:rPr lang="en-US" sz="2000" b="1" i="0" u="none" baseline="0">
                <a:solidFill>
                  <a:srgbClr val="FFFFFF"/>
                </a:solidFill>
                <a:latin typeface="Arial"/>
                <a:ea typeface="Arial"/>
              </a:rPr>
              <a:t>01</a:t>
            </a:r>
            <a:endParaRPr lang="en-US" sz="1100"/>
          </a:p>
        </p:txBody>
      </p:sp>
      <p:sp>
        <p:nvSpPr>
          <p:cNvPr id="8" name="AutoShape 8"/>
          <p:cNvSpPr/>
          <p:nvPr/>
        </p:nvSpPr>
        <p:spPr>
          <a:xfrm flipH="1">
            <a:off x="5350975" y="3278805"/>
            <a:ext cx="2935824" cy="338554"/>
          </a:xfrm>
          <a:prstGeom prst="rect">
            <a:avLst/>
          </a:prstGeom>
        </p:spPr>
        <p:txBody>
          <a:bodyPr vert="horz" wrap="square" lIns="91440" tIns="45720" rIns="91440" bIns="45720" anchor="b">
            <a:spAutoFit/>
          </a:bodyPr>
          <a:lstStyle/>
          <a:p>
            <a:pPr marL="0" marR="0" indent="0" algn="ctr" fontAlgn="auto">
              <a:spcBef>
                <a:spcPct val="0"/>
              </a:spcBef>
              <a:spcAft>
                <a:spcPct val="0"/>
              </a:spcAft>
            </a:pPr>
            <a:r>
              <a:rPr lang="zh-CN" altLang="en-US" sz="1600" b="1" i="0" u="none" baseline="0">
                <a:ln/>
                <a:solidFill>
                  <a:srgbClr val="000000"/>
                </a:solidFill>
                <a:latin typeface="微软雅黑"/>
                <a:ea typeface="微软雅黑"/>
              </a:rPr>
              <a:t>Best Practices</a:t>
            </a:r>
          </a:p>
        </p:txBody>
      </p:sp>
      <p:sp>
        <p:nvSpPr>
          <p:cNvPr id="9" name="TextBox 9"/>
          <p:cNvSpPr txBox="1"/>
          <p:nvPr/>
        </p:nvSpPr>
        <p:spPr>
          <a:xfrm>
            <a:off x="5350975" y="3682675"/>
            <a:ext cx="2935826" cy="1104148"/>
          </a:xfrm>
          <a:prstGeom prst="rect">
            <a:avLst/>
          </a:prstGeom>
          <a:noFill/>
        </p:spPr>
        <p:txBody>
          <a:bodyPr vert="horz" wrap="square" lIns="91440" tIns="45720" rIns="91440" bIns="45720" rtlCol="0" anchor="t" anchorCtr="1">
            <a:spAutoFit/>
          </a:bodyPr>
          <a:lstStyle/>
          <a:p>
            <a:pPr marL="0" algn="ctr">
              <a:lnSpc>
                <a:spcPct val="120000"/>
              </a:lnSpc>
              <a:defRPr/>
            </a:pPr>
            <a:r>
              <a:rPr lang="zh-CN" altLang="en-US" sz="1400" b="0" i="0" u="none" baseline="0">
                <a:solidFill>
                  <a:srgbClr val="000000"/>
                </a:solidFill>
                <a:latin typeface="微软雅黑"/>
                <a:ea typeface="微软雅黑"/>
              </a:rPr>
              <a:t>To minimize rounding errors, it is essential to employ consistent rounding rules and to keep as many decimal places as possible in intermediate calculations. An awareness of potential rounding impacts on final results can also enhance accuracy.</a:t>
            </a:r>
            <a:endParaRPr lang="en-US" sz="1100"/>
          </a:p>
        </p:txBody>
      </p:sp>
      <p:sp>
        <p:nvSpPr>
          <p:cNvPr id="10" name="TextBox 10"/>
          <p:cNvSpPr txBox="1"/>
          <p:nvPr/>
        </p:nvSpPr>
        <p:spPr>
          <a:xfrm>
            <a:off x="9780986" y="2312507"/>
            <a:ext cx="540000" cy="540000"/>
          </a:xfrm>
          <a:prstGeom prst="roundRect">
            <a:avLst>
              <a:gd name="adj" fmla="val 50000"/>
            </a:avLst>
          </a:prstGeom>
          <a:gradFill>
            <a:gsLst>
              <a:gs pos="0">
                <a:srgbClr val="F97B20">
                  <a:lumMod val="60000"/>
                  <a:lumOff val="40000"/>
                </a:srgbClr>
              </a:gs>
              <a:gs pos="60000">
                <a:srgbClr val="F97B20"/>
              </a:gs>
            </a:gsLst>
            <a:lin ang="2700000"/>
          </a:gradFill>
          <a:effectLst>
            <a:outerShdw blurRad="127000" dist="63500" dir="2700000" algn="tl" rotWithShape="0">
              <a:schemeClr val="accent1">
                <a:alpha val="40000"/>
              </a:schemeClr>
            </a:outerShdw>
          </a:effectLst>
        </p:spPr>
        <p:txBody>
          <a:bodyPr vert="horz" wrap="none" lIns="108000" tIns="108000" rIns="108000" bIns="108000" rtlCol="0" anchor="ctr">
            <a:noAutofit/>
          </a:bodyPr>
          <a:lstStyle/>
          <a:p>
            <a:pPr marL="0" algn="ctr">
              <a:defRPr/>
            </a:pPr>
            <a:r>
              <a:rPr lang="en-US" sz="2000" b="1" i="0" u="none" baseline="0">
                <a:solidFill>
                  <a:srgbClr val="FFFFFF"/>
                </a:solidFill>
                <a:latin typeface="Arial"/>
                <a:ea typeface="Arial"/>
              </a:rPr>
              <a:t>02</a:t>
            </a:r>
            <a:endParaRPr lang="en-US" sz="1100"/>
          </a:p>
        </p:txBody>
      </p:sp>
      <p:sp>
        <p:nvSpPr>
          <p:cNvPr id="11" name="AutoShape 11"/>
          <p:cNvSpPr/>
          <p:nvPr/>
        </p:nvSpPr>
        <p:spPr>
          <a:xfrm flipH="1">
            <a:off x="8583074" y="3278805"/>
            <a:ext cx="2935824" cy="338554"/>
          </a:xfrm>
          <a:prstGeom prst="rect">
            <a:avLst/>
          </a:prstGeom>
        </p:spPr>
        <p:txBody>
          <a:bodyPr vert="horz" wrap="square" lIns="91440" tIns="45720" rIns="91440" bIns="45720" anchor="b">
            <a:spAutoFit/>
          </a:bodyPr>
          <a:lstStyle/>
          <a:p>
            <a:pPr marL="0" marR="0" indent="0" algn="ctr" fontAlgn="auto">
              <a:spcBef>
                <a:spcPct val="0"/>
              </a:spcBef>
              <a:spcAft>
                <a:spcPct val="0"/>
              </a:spcAft>
            </a:pPr>
            <a:r>
              <a:rPr lang="zh-CN" altLang="en-US" sz="1600" b="1" i="0" u="none" baseline="0">
                <a:ln/>
                <a:solidFill>
                  <a:srgbClr val="000000"/>
                </a:solidFill>
                <a:latin typeface="微软雅黑"/>
                <a:ea typeface="微软雅黑"/>
              </a:rPr>
              <a:t>Examples of Errors in Calculations</a:t>
            </a:r>
          </a:p>
        </p:txBody>
      </p:sp>
      <p:sp>
        <p:nvSpPr>
          <p:cNvPr id="12" name="TextBox 12"/>
          <p:cNvSpPr txBox="1"/>
          <p:nvPr/>
        </p:nvSpPr>
        <p:spPr>
          <a:xfrm>
            <a:off x="8583074" y="3682675"/>
            <a:ext cx="2935826" cy="1102674"/>
          </a:xfrm>
          <a:prstGeom prst="rect">
            <a:avLst/>
          </a:prstGeom>
          <a:noFill/>
        </p:spPr>
        <p:txBody>
          <a:bodyPr vert="horz" wrap="square" lIns="91440" tIns="45720" rIns="91440" bIns="45720" rtlCol="0" anchor="t" anchorCtr="1">
            <a:spAutoFit/>
          </a:bodyPr>
          <a:lstStyle/>
          <a:p>
            <a:pPr marL="0" algn="ctr">
              <a:lnSpc>
                <a:spcPct val="120000"/>
              </a:lnSpc>
              <a:defRPr/>
            </a:pPr>
            <a:r>
              <a:rPr lang="zh-CN" altLang="en-US" sz="1400" b="0" i="0" u="none" baseline="0">
                <a:solidFill>
                  <a:srgbClr val="000000"/>
                </a:solidFill>
                <a:latin typeface="微软雅黑"/>
                <a:ea typeface="微软雅黑"/>
              </a:rPr>
              <a:t>Common examples of rounding errors include financial miscalculations in billing or budget estimations when rounded figures lead to cumulative inaccuracies over time. Understanding these errors helps in refining techniques to achieve more accurate results.</a:t>
            </a:r>
            <a:endParaRPr lang="en-US" sz="1100"/>
          </a:p>
        </p:txBody>
      </p:sp>
      <p:sp>
        <p:nvSpPr>
          <p:cNvPr id="13" name="TextBox 13"/>
          <p:cNvSpPr txBox="1"/>
          <p:nvPr/>
        </p:nvSpPr>
        <p:spPr>
          <a:xfrm>
            <a:off x="666750" y="0"/>
            <a:ext cx="10858500" cy="1028700"/>
          </a:xfrm>
          <a:prstGeom prst="rect">
            <a:avLst/>
          </a:prstGeom>
        </p:spPr>
        <p:txBody>
          <a:bodyPr vert="horz" lIns="91440" tIns="45720" rIns="91440" bIns="45720" rtlCol="0" anchor="b">
            <a:normAutofit/>
          </a:bodyPr>
          <a:lstStyle/>
          <a:p>
            <a:pPr marL="0" algn="l">
              <a:lnSpc>
                <a:spcPct val="90000"/>
              </a:lnSpc>
              <a:spcBef>
                <a:spcPct val="0"/>
              </a:spcBef>
              <a:defRPr/>
            </a:pPr>
            <a:r>
              <a:rPr lang="zh-CN" altLang="en-US" sz="2800" b="1" i="0" u="none" baseline="0">
                <a:solidFill>
                  <a:srgbClr val="000000"/>
                </a:solidFill>
                <a:latin typeface="微软雅黑"/>
                <a:ea typeface="微软雅黑"/>
              </a:rPr>
              <a:t>Minimizing Rounding Errors</a:t>
            </a:r>
            <a:endParaRPr lang="en-US" sz="110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Learning to Round Numbers</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05</a:t>
            </a:r>
            <a:endParaRPr lang="en-US" sz="11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7697"/>
            <a:ext cx="10850563" cy="1028699"/>
          </a:xfrm>
        </p:spPr>
        <p:txBody>
          <a:bodyPr vert="horz" lIns="91440" tIns="45720" rIns="91440" bIns="45720" anchor="b">
            <a:normAutofit/>
          </a:bodyPr>
          <a:lstStyle/>
          <a:p>
            <a:pPr algn="l">
              <a:lnSpc>
                <a:spcPct val="90000"/>
              </a:lnSpc>
              <a:spcBef>
                <a:spcPct val="0"/>
              </a:spcBef>
            </a:pPr>
            <a:r>
              <a:rPr lang="zh-CN" altLang="en-US" sz="2800" b="1" i="0" u="none" baseline="0">
                <a:solidFill>
                  <a:srgbClr val="000000"/>
                </a:solidFill>
                <a:latin typeface="微软雅黑"/>
                <a:ea typeface="微软雅黑"/>
              </a:rPr>
              <a:t>Methods to Teach Rounding</a:t>
            </a:r>
          </a:p>
        </p:txBody>
      </p:sp>
      <p:sp>
        <p:nvSpPr>
          <p:cNvPr id="3" name="AutoShape 3"/>
          <p:cNvSpPr/>
          <p:nvPr/>
        </p:nvSpPr>
        <p:spPr>
          <a:xfrm>
            <a:off x="4694060" y="2149969"/>
            <a:ext cx="2781653" cy="2781653"/>
          </a:xfrm>
          <a:prstGeom prst="ellipse">
            <a:avLst/>
          </a:prstGeom>
          <a:gradFill>
            <a:gsLst>
              <a:gs pos="0">
                <a:srgbClr val="343434">
                  <a:lumMod val="60000"/>
                  <a:lumOff val="40000"/>
                </a:srgbClr>
              </a:gs>
              <a:gs pos="50000">
                <a:srgbClr val="343434"/>
              </a:gs>
            </a:gsLst>
            <a:lin ang="2700000"/>
          </a:gradFill>
          <a:ln cap="flat" cmpd="sng">
            <a:prstDash val="solid"/>
          </a:ln>
          <a:effectLst>
            <a:outerShdw blurRad="177800" dist="152400" dir="2700000" algn="tl" rotWithShape="0">
              <a:schemeClr val="accent2">
                <a:alpha val="20000"/>
              </a:schemeClr>
            </a:outerShdw>
          </a:effectLst>
        </p:spPr>
        <p:txBody>
          <a:bodyPr vert="horz" lIns="91440" tIns="45720" rIns="91440" bIns="45720" anchor="ctr">
            <a:normAutofit/>
          </a:bodyPr>
          <a:lstStyle/>
          <a:p>
            <a:pPr marL="0" algn="l"/>
            <a:endParaRPr/>
          </a:p>
        </p:txBody>
      </p:sp>
      <p:pic>
        <p:nvPicPr>
          <p:cNvPr id="4" name="image2.svg"/>
          <p:cNvPicPr>
            <a:picLocks noChangeAspect="1"/>
          </p:cNvPicPr>
          <p:nvPr/>
        </p:nvPicPr>
        <p:blipFill>
          <a:blip/>
          <a:stretch>
            <a:fillRect/>
          </a:stretch>
        </p:blipFill>
        <p:spPr>
          <a:xfrm>
            <a:off x="5133286" y="2628036"/>
            <a:ext cx="1903202" cy="1825521"/>
          </a:xfrm>
          <a:prstGeom prst="rect">
            <a:avLst/>
          </a:prstGeom>
        </p:spPr>
      </p:pic>
      <p:sp>
        <p:nvSpPr>
          <p:cNvPr id="5" name="AutoShape 5"/>
          <p:cNvSpPr/>
          <p:nvPr/>
        </p:nvSpPr>
        <p:spPr>
          <a:xfrm flipH="1">
            <a:off x="649284" y="3641898"/>
            <a:ext cx="3608835" cy="2711330"/>
          </a:xfrm>
          <a:prstGeom prst="roundRect">
            <a:avLst>
              <a:gd name="adj" fmla="val 6200"/>
            </a:avLst>
          </a:prstGeom>
          <a:solidFill>
            <a:schemeClr val="accent1">
              <a:alpha val="10000"/>
            </a:schemeClr>
          </a:solidFill>
          <a:ln cap="flat" cmpd="sng">
            <a:prstDash val="solid"/>
          </a:ln>
        </p:spPr>
        <p:txBody>
          <a:bodyPr vert="horz" lIns="180000" tIns="45720" rIns="91440" bIns="45720" anchor="ctr">
            <a:normAutofit/>
          </a:bodyPr>
          <a:lstStyle/>
          <a:p>
            <a:pPr marL="0" algn="l"/>
            <a:endParaRPr/>
          </a:p>
        </p:txBody>
      </p:sp>
      <p:sp>
        <p:nvSpPr>
          <p:cNvPr id="6" name="TextBox 6"/>
          <p:cNvSpPr txBox="1"/>
          <p:nvPr/>
        </p:nvSpPr>
        <p:spPr>
          <a:xfrm flipH="1">
            <a:off x="864459" y="4093171"/>
            <a:ext cx="3036403" cy="338554"/>
          </a:xfrm>
          <a:prstGeom prst="rect">
            <a:avLst/>
          </a:prstGeom>
          <a:noFill/>
          <a:ln cap="rnd" cmpd="sng">
            <a:prstDash val="solid"/>
          </a:ln>
        </p:spPr>
        <p:txBody>
          <a:bodyPr rot="0" vert="horz" wrap="square" lIns="91440" tIns="45720" rIns="91440" bIns="45720" rtlCol="0" anchor="t">
            <a:prstTxWarp prst="textNoShape">
              <a:avLst/>
            </a:prstTxWarp>
            <a:spAutoFit/>
          </a:bodyPr>
          <a:lstStyle/>
          <a:p>
            <a:pPr marL="0" algn="r">
              <a:defRPr/>
            </a:pPr>
            <a:r>
              <a:rPr lang="zh-CN" altLang="en-US" sz="1600" b="1" i="0" u="none" baseline="0">
                <a:solidFill>
                  <a:srgbClr val="000000"/>
                </a:solidFill>
                <a:latin typeface="微软雅黑"/>
                <a:ea typeface="微软雅黑"/>
              </a:rPr>
              <a:t>Step-by-Step Techniques</a:t>
            </a:r>
            <a:endParaRPr lang="en-US" sz="1100"/>
          </a:p>
        </p:txBody>
      </p:sp>
      <p:sp>
        <p:nvSpPr>
          <p:cNvPr id="7" name="AutoShape 7"/>
          <p:cNvSpPr/>
          <p:nvPr/>
        </p:nvSpPr>
        <p:spPr>
          <a:xfrm flipH="1">
            <a:off x="864459" y="4476626"/>
            <a:ext cx="3036403" cy="700192"/>
          </a:xfrm>
          <a:prstGeom prst="rect">
            <a:avLst/>
          </a:prstGeom>
        </p:spPr>
        <p:txBody>
          <a:bodyPr vert="horz" wrap="square" lIns="91440" tIns="45720" rIns="91440" bIns="45720" anchor="t">
            <a:spAutoFit/>
          </a:bodyPr>
          <a:lstStyle/>
          <a:p>
            <a:pPr marL="0" algn="r">
              <a:lnSpc>
                <a:spcPct val="150000"/>
              </a:lnSpc>
            </a:pPr>
            <a:r>
              <a:rPr lang="zh-CN" altLang="en-US" sz="1400" b="0" i="0" u="none" baseline="0">
                <a:ln/>
                <a:solidFill>
                  <a:srgbClr val="000000"/>
                </a:solidFill>
                <a:latin typeface="微软雅黑"/>
                <a:ea typeface="微软雅黑"/>
              </a:rPr>
              <a:t>Teaching rounding should involve clear, step-by-step guidelines that break down the process. This includes identifying significant digits, the rules for rounding up or down, and practice through iterative exercises for students.</a:t>
            </a:r>
          </a:p>
        </p:txBody>
      </p:sp>
      <p:sp>
        <p:nvSpPr>
          <p:cNvPr id="8" name="TextBox 8"/>
          <p:cNvSpPr txBox="1"/>
          <p:nvPr/>
        </p:nvSpPr>
        <p:spPr>
          <a:xfrm flipH="1">
            <a:off x="3724060" y="3263841"/>
            <a:ext cx="720000" cy="720000"/>
          </a:xfrm>
          <a:prstGeom prst="ellipse">
            <a:avLst/>
          </a:prstGeom>
          <a:gradFill>
            <a:gsLst>
              <a:gs pos="0">
                <a:srgbClr val="765850">
                  <a:lumMod val="60000"/>
                  <a:lumOff val="40000"/>
                </a:srgbClr>
              </a:gs>
              <a:gs pos="50000">
                <a:srgbClr val="765850"/>
              </a:gs>
            </a:gsLst>
            <a:lin ang="2700000"/>
          </a:gradFill>
          <a:ln cap="flat" cmpd="sng">
            <a:prstDash val="solid"/>
          </a:ln>
          <a:effectLst>
            <a:outerShdw blurRad="177800" dist="152400" dir="2700000" algn="tl" rotWithShape="0">
              <a:schemeClr val="accent1">
                <a:alpha val="20000"/>
              </a:schemeClr>
            </a:outerShdw>
          </a:effectLst>
        </p:spPr>
        <p:txBody>
          <a:bodyPr vert="horz" lIns="91440" tIns="45720" rIns="91440" bIns="45720" rtlCol="0" anchor="ctr">
            <a:normAutofit/>
          </a:bodyPr>
          <a:lstStyle/>
          <a:p>
            <a:pPr marL="0" algn="l">
              <a:defRPr/>
            </a:pPr>
            <a:r>
              <a:rPr lang="en-US" sz="2000" b="1" i="0" u="none" baseline="0">
                <a:solidFill>
                  <a:schemeClr val="lt1"/>
                </a:solidFill>
                <a:latin typeface="Arial"/>
                <a:ea typeface="Arial"/>
              </a:rPr>
              <a:t>01</a:t>
            </a:r>
            <a:endParaRPr lang="en-US" sz="1100"/>
          </a:p>
        </p:txBody>
      </p:sp>
      <p:sp>
        <p:nvSpPr>
          <p:cNvPr id="9" name="AutoShape 9"/>
          <p:cNvSpPr/>
          <p:nvPr/>
        </p:nvSpPr>
        <p:spPr>
          <a:xfrm>
            <a:off x="8031002" y="1217042"/>
            <a:ext cx="3489485" cy="2581891"/>
          </a:xfrm>
          <a:prstGeom prst="roundRect">
            <a:avLst>
              <a:gd name="adj" fmla="val 6200"/>
            </a:avLst>
          </a:prstGeom>
          <a:solidFill>
            <a:schemeClr val="accent2">
              <a:alpha val="10000"/>
            </a:schemeClr>
          </a:solidFill>
          <a:ln cap="flat" cmpd="sng">
            <a:prstDash val="solid"/>
          </a:ln>
        </p:spPr>
        <p:txBody>
          <a:bodyPr vert="horz" lIns="180000" tIns="45720" rIns="91440" bIns="45720" anchor="ctr">
            <a:normAutofit/>
          </a:bodyPr>
          <a:lstStyle/>
          <a:p>
            <a:pPr marL="0" algn="l"/>
            <a:endParaRPr/>
          </a:p>
        </p:txBody>
      </p:sp>
      <p:sp>
        <p:nvSpPr>
          <p:cNvPr id="10" name="TextBox 10"/>
          <p:cNvSpPr txBox="1"/>
          <p:nvPr/>
        </p:nvSpPr>
        <p:spPr>
          <a:xfrm>
            <a:off x="8381923" y="1583991"/>
            <a:ext cx="2838163" cy="338554"/>
          </a:xfrm>
          <a:prstGeom prst="rect">
            <a:avLst/>
          </a:prstGeom>
          <a:noFill/>
          <a:ln cap="rnd" cmpd="sng">
            <a:prstDash val="solid"/>
          </a:ln>
        </p:spPr>
        <p:txBody>
          <a:bodyPr rot="0" vert="horz" wrap="square" lIns="91440" tIns="45720" rIns="91440" bIns="45720" rtlCol="0" anchor="t">
            <a:prstTxWarp prst="textNoShape">
              <a:avLst/>
            </a:prstTxWarp>
            <a:spAutoFit/>
          </a:bodyPr>
          <a:lstStyle/>
          <a:p>
            <a:pPr marL="0" algn="l">
              <a:defRPr/>
            </a:pPr>
            <a:r>
              <a:rPr lang="zh-CN" altLang="en-US" sz="1600" b="1" i="0" u="none" baseline="0">
                <a:solidFill>
                  <a:srgbClr val="000000"/>
                </a:solidFill>
                <a:latin typeface="微软雅黑"/>
                <a:ea typeface="微软雅黑"/>
              </a:rPr>
              <a:t>Use of Visual Aids</a:t>
            </a:r>
            <a:endParaRPr lang="en-US" sz="1100"/>
          </a:p>
        </p:txBody>
      </p:sp>
      <p:sp>
        <p:nvSpPr>
          <p:cNvPr id="11" name="AutoShape 11"/>
          <p:cNvSpPr/>
          <p:nvPr/>
        </p:nvSpPr>
        <p:spPr>
          <a:xfrm>
            <a:off x="8395278" y="1998422"/>
            <a:ext cx="3112508" cy="700192"/>
          </a:xfrm>
          <a:prstGeom prst="rect">
            <a:avLst/>
          </a:prstGeom>
        </p:spPr>
        <p:txBody>
          <a:bodyPr vert="horz" wrap="square" lIns="91440" tIns="45720" rIns="91440" bIns="45720" anchor="t">
            <a:spAutoFit/>
          </a:bodyPr>
          <a:lstStyle/>
          <a:p>
            <a:pPr marL="0" algn="l">
              <a:lnSpc>
                <a:spcPct val="150000"/>
              </a:lnSpc>
            </a:pPr>
            <a:r>
              <a:rPr lang="zh-CN" altLang="en-US" sz="1400" b="0" i="0" u="none" baseline="0">
                <a:ln/>
                <a:solidFill>
                  <a:srgbClr val="000000"/>
                </a:solidFill>
                <a:latin typeface="微软雅黑"/>
                <a:ea typeface="微软雅黑"/>
              </a:rPr>
              <a:t>Using visual aids, such as number lines or rounding charts, can enhance comprehension. These tools help learners visualize the concept of rounding, making it easier to understand how numbers should be adjusted.</a:t>
            </a:r>
          </a:p>
        </p:txBody>
      </p:sp>
      <p:sp>
        <p:nvSpPr>
          <p:cNvPr id="12" name="TextBox 12"/>
          <p:cNvSpPr txBox="1"/>
          <p:nvPr/>
        </p:nvSpPr>
        <p:spPr>
          <a:xfrm flipH="1">
            <a:off x="7661923" y="3180795"/>
            <a:ext cx="720000" cy="720000"/>
          </a:xfrm>
          <a:prstGeom prst="ellipse">
            <a:avLst/>
          </a:prstGeom>
          <a:gradFill>
            <a:gsLst>
              <a:gs pos="0">
                <a:srgbClr val="343434">
                  <a:lumMod val="60000"/>
                  <a:lumOff val="40000"/>
                </a:srgbClr>
              </a:gs>
              <a:gs pos="50000">
                <a:srgbClr val="343434"/>
              </a:gs>
            </a:gsLst>
            <a:lin ang="2700000"/>
          </a:gradFill>
          <a:ln cap="flat" cmpd="sng">
            <a:prstDash val="solid"/>
          </a:ln>
          <a:effectLst>
            <a:outerShdw blurRad="177800" dist="152400" dir="2700000" algn="tl" rotWithShape="0">
              <a:schemeClr val="accent2">
                <a:alpha val="20000"/>
              </a:schemeClr>
            </a:outerShdw>
          </a:effectLst>
        </p:spPr>
        <p:txBody>
          <a:bodyPr vert="horz" lIns="91440" tIns="45720" rIns="91440" bIns="45720" rtlCol="0" anchor="ctr">
            <a:normAutofit/>
          </a:bodyPr>
          <a:lstStyle/>
          <a:p>
            <a:pPr marL="0" algn="ctr">
              <a:defRPr/>
            </a:pPr>
            <a:r>
              <a:rPr lang="en-US" sz="2000" b="1" i="0" u="none" baseline="0">
                <a:solidFill>
                  <a:schemeClr val="lt1"/>
                </a:solidFill>
                <a:latin typeface="Arial"/>
                <a:ea typeface="Arial"/>
              </a:rPr>
              <a:t>02</a:t>
            </a:r>
            <a:endParaRPr lang="en-US" sz="110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7697"/>
            <a:ext cx="10850563" cy="1028699"/>
          </a:xfrm>
        </p:spPr>
        <p:txBody>
          <a:bodyPr vert="horz" lIns="91440" tIns="45720" rIns="91440" bIns="45720" anchor="b">
            <a:normAutofit/>
          </a:bodyPr>
          <a:lstStyle/>
          <a:p>
            <a:pPr algn="l">
              <a:lnSpc>
                <a:spcPct val="90000"/>
              </a:lnSpc>
              <a:spcBef>
                <a:spcPct val="0"/>
              </a:spcBef>
            </a:pPr>
            <a:r>
              <a:rPr lang="zh-CN" altLang="en-US" sz="2800" b="1" i="0" u="none" baseline="0">
                <a:solidFill>
                  <a:srgbClr val="000000"/>
                </a:solidFill>
                <a:latin typeface="微软雅黑"/>
                <a:ea typeface="微软雅黑"/>
              </a:rPr>
              <a:t>Exercises for Practice</a:t>
            </a:r>
          </a:p>
        </p:txBody>
      </p:sp>
      <p:sp>
        <p:nvSpPr>
          <p:cNvPr id="3" name="AutoShape 3"/>
          <p:cNvSpPr/>
          <p:nvPr/>
        </p:nvSpPr>
        <p:spPr>
          <a:xfrm>
            <a:off x="1448801" y="1400174"/>
            <a:ext cx="1490663" cy="1491456"/>
          </a:xfrm>
          <a:prstGeom prst="ellipse">
            <a:avLst/>
          </a:prstGeom>
          <a:blipFill>
            <a:blip r:embed="rId2"/>
            <a:srcRect/>
            <a:stretch>
              <a:fillRect l="-25039" r="-25039"/>
            </a:stretch>
          </a:blipFill>
          <a:ln cap="flat">
            <a:prstDash val="solid"/>
          </a:ln>
        </p:spPr>
        <p:txBody>
          <a:bodyPr vert="horz" wrap="square" lIns="91440" tIns="45720" rIns="91440" bIns="45720" anchor="ctr">
            <a:normAutofit/>
          </a:bodyPr>
          <a:lstStyle/>
          <a:p>
            <a:pPr marL="0" algn="l"/>
            <a:endParaRPr/>
          </a:p>
        </p:txBody>
      </p:sp>
      <p:sp>
        <p:nvSpPr>
          <p:cNvPr id="4" name="AutoShape 4"/>
          <p:cNvSpPr/>
          <p:nvPr/>
        </p:nvSpPr>
        <p:spPr>
          <a:xfrm>
            <a:off x="1448801" y="3966370"/>
            <a:ext cx="1490663" cy="1491456"/>
          </a:xfrm>
          <a:prstGeom prst="ellipse">
            <a:avLst/>
          </a:prstGeom>
          <a:blipFill>
            <a:blip r:embed="rId3"/>
            <a:srcRect/>
            <a:stretch>
              <a:fillRect l="-39211" r="-39211"/>
            </a:stretch>
          </a:blipFill>
          <a:ln cap="flat">
            <a:prstDash val="solid"/>
          </a:ln>
        </p:spPr>
        <p:txBody>
          <a:bodyPr vert="horz" wrap="square" lIns="91440" tIns="45720" rIns="91440" bIns="45720" anchor="ctr">
            <a:normAutofit/>
          </a:bodyPr>
          <a:lstStyle/>
          <a:p>
            <a:pPr marL="0" algn="l"/>
            <a:endParaRPr/>
          </a:p>
        </p:txBody>
      </p:sp>
      <p:sp>
        <p:nvSpPr>
          <p:cNvPr id="5" name="AutoShape 5"/>
          <p:cNvSpPr/>
          <p:nvPr/>
        </p:nvSpPr>
        <p:spPr>
          <a:xfrm>
            <a:off x="3610369" y="1454046"/>
            <a:ext cx="7132829" cy="338554"/>
          </a:xfrm>
          <a:prstGeom prst="rect">
            <a:avLst/>
          </a:prstGeom>
          <a:noFill/>
          <a:ln cap="flat" cmpd="sng">
            <a:prstDash val="solid"/>
          </a:ln>
        </p:spPr>
        <p:txBody>
          <a:bodyPr rot="0" vert="horz" wrap="square" lIns="91440" tIns="45720" rIns="91440" bIns="45720" anchor="b">
            <a:prstTxWarp prst="textNoShape">
              <a:avLst/>
            </a:prstTxWarp>
            <a:spAutoFit/>
          </a:bodyPr>
          <a:lstStyle/>
          <a:p>
            <a:pPr marL="0" algn="l"/>
            <a:r>
              <a:rPr lang="zh-CN" altLang="en-US" sz="1600" b="1" i="0" u="none" baseline="0">
                <a:gradFill>
                  <a:gsLst>
                    <a:gs pos="0">
                      <a:srgbClr val="765850"/>
                    </a:gs>
                    <a:gs pos="100000">
                      <a:srgbClr val="343434"/>
                    </a:gs>
                  </a:gsLst>
                  <a:lin ang="2700000"/>
                </a:gradFill>
                <a:latin typeface="微软雅黑"/>
                <a:ea typeface="微软雅黑"/>
              </a:rPr>
              <a:t>Sample Problems</a:t>
            </a:r>
          </a:p>
        </p:txBody>
      </p:sp>
      <p:sp>
        <p:nvSpPr>
          <p:cNvPr id="6" name="TextBox 6"/>
          <p:cNvSpPr txBox="1"/>
          <p:nvPr/>
        </p:nvSpPr>
        <p:spPr>
          <a:xfrm>
            <a:off x="3610369" y="1906226"/>
            <a:ext cx="7132829" cy="1023742"/>
          </a:xfrm>
          <a:prstGeom prst="rect">
            <a:avLst/>
          </a:prstGeom>
          <a:noFill/>
        </p:spPr>
        <p:txBody>
          <a:bodyPr vert="horz" wrap="square" lIns="91440" tIns="45720" rIns="91440" bIns="45720" rtlCol="0" anchor="t">
            <a:spAutoFit/>
          </a:bodyPr>
          <a:lstStyle/>
          <a:p>
            <a:pPr marL="0" algn="l">
              <a:lnSpc>
                <a:spcPct val="150000"/>
              </a:lnSpc>
              <a:defRPr/>
            </a:pPr>
            <a:r>
              <a:rPr lang="zh-CN" altLang="en-US" sz="1400" b="0" i="0" u="none" baseline="0">
                <a:solidFill>
                  <a:srgbClr val="000000"/>
                </a:solidFill>
                <a:latin typeface="微软雅黑"/>
                <a:ea typeface="微软雅黑"/>
              </a:rPr>
              <a:t>Providing sample problems for practice allows students to apply their rounding skills in various contexts, reinforcing their understanding. Problems should vary in complexity and cover different applications in real-world scenarios.</a:t>
            </a:r>
            <a:endParaRPr lang="en-US" sz="1100"/>
          </a:p>
        </p:txBody>
      </p:sp>
      <p:cxnSp>
        <p:nvCxnSpPr>
          <p:cNvPr id="7" name="Connector 7"/>
          <p:cNvCxnSpPr/>
          <p:nvPr/>
        </p:nvCxnSpPr>
        <p:spPr>
          <a:xfrm>
            <a:off x="3737370" y="1818390"/>
            <a:ext cx="2354421" cy="0"/>
          </a:xfrm>
          <a:prstGeom prst="line">
            <a:avLst/>
          </a:prstGeom>
          <a:noFill/>
          <a:ln w="12700" cap="flat" cmpd="sng">
            <a:solidFill>
              <a:schemeClr val="accent2"/>
            </a:solidFill>
            <a:prstDash val="solid"/>
          </a:ln>
        </p:spPr>
      </p:cxnSp>
      <p:sp>
        <p:nvSpPr>
          <p:cNvPr id="8" name="AutoShape 8"/>
          <p:cNvSpPr/>
          <p:nvPr/>
        </p:nvSpPr>
        <p:spPr>
          <a:xfrm>
            <a:off x="3610370" y="3981904"/>
            <a:ext cx="7132829" cy="338554"/>
          </a:xfrm>
          <a:prstGeom prst="rect">
            <a:avLst/>
          </a:prstGeom>
          <a:noFill/>
          <a:ln cap="flat" cmpd="sng">
            <a:prstDash val="solid"/>
          </a:ln>
        </p:spPr>
        <p:txBody>
          <a:bodyPr rot="0" vert="horz" wrap="square" lIns="91440" tIns="45720" rIns="91440" bIns="45720" anchor="b">
            <a:prstTxWarp prst="textNoShape">
              <a:avLst/>
            </a:prstTxWarp>
            <a:spAutoFit/>
          </a:bodyPr>
          <a:lstStyle/>
          <a:p>
            <a:pPr marL="0" algn="l"/>
            <a:r>
              <a:rPr lang="zh-CN" altLang="en-US" sz="1600" b="1" i="0" u="none" baseline="0">
                <a:gradFill>
                  <a:gsLst>
                    <a:gs pos="0">
                      <a:srgbClr val="765850"/>
                    </a:gs>
                    <a:gs pos="100000">
                      <a:srgbClr val="343434"/>
                    </a:gs>
                  </a:gsLst>
                  <a:lin ang="2700000"/>
                </a:gradFill>
                <a:latin typeface="微软雅黑"/>
                <a:ea typeface="微软雅黑"/>
              </a:rPr>
              <a:t>Interactive Activities</a:t>
            </a:r>
          </a:p>
        </p:txBody>
      </p:sp>
      <p:sp>
        <p:nvSpPr>
          <p:cNvPr id="9" name="TextBox 9"/>
          <p:cNvSpPr txBox="1"/>
          <p:nvPr/>
        </p:nvSpPr>
        <p:spPr>
          <a:xfrm>
            <a:off x="3610370" y="4434084"/>
            <a:ext cx="7132829" cy="1023742"/>
          </a:xfrm>
          <a:prstGeom prst="rect">
            <a:avLst/>
          </a:prstGeom>
          <a:noFill/>
        </p:spPr>
        <p:txBody>
          <a:bodyPr vert="horz" wrap="square" lIns="91440" tIns="45720" rIns="91440" bIns="45720" rtlCol="0" anchor="t">
            <a:spAutoFit/>
          </a:bodyPr>
          <a:lstStyle/>
          <a:p>
            <a:pPr marL="0" algn="l">
              <a:lnSpc>
                <a:spcPct val="150000"/>
              </a:lnSpc>
              <a:defRPr/>
            </a:pPr>
            <a:r>
              <a:rPr lang="zh-CN" altLang="en-US" sz="1400" b="0" i="0" u="none" baseline="0">
                <a:solidFill>
                  <a:srgbClr val="000000"/>
                </a:solidFill>
                <a:latin typeface="微软雅黑"/>
                <a:ea typeface="微软雅黑"/>
              </a:rPr>
              <a:t>Incorporating interactive activities, such as rounding games or group challenges, encourages student engagement and collaboration. These methods make learning more enjoyable while solidifying their rounding knowledge through practical experience.</a:t>
            </a:r>
            <a:endParaRPr lang="en-US" sz="1100"/>
          </a:p>
        </p:txBody>
      </p:sp>
      <p:cxnSp>
        <p:nvCxnSpPr>
          <p:cNvPr id="10" name="Connector 10"/>
          <p:cNvCxnSpPr/>
          <p:nvPr/>
        </p:nvCxnSpPr>
        <p:spPr>
          <a:xfrm>
            <a:off x="3737371" y="4346248"/>
            <a:ext cx="2354421" cy="0"/>
          </a:xfrm>
          <a:prstGeom prst="line">
            <a:avLst/>
          </a:prstGeom>
          <a:noFill/>
          <a:ln w="12700" cap="flat" cmpd="sng">
            <a:solidFill>
              <a:schemeClr val="accent2"/>
            </a:solidFill>
            <a:prstDash val="solid"/>
          </a:ln>
        </p:spPr>
      </p:cxn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Conclusion</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06</a:t>
            </a:r>
            <a:endParaRPr lang="en-US" sz="11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p:nvPr/>
        </p:nvSpPr>
        <p:spPr>
          <a:xfrm>
            <a:off x="5414371" y="247820"/>
            <a:ext cx="814372" cy="814372"/>
          </a:xfrm>
          <a:prstGeom prst="diamond">
            <a:avLst/>
          </a:prstGeom>
          <a:solidFill>
            <a:schemeClr val="accent1">
              <a:lumMod val="100000"/>
            </a:schemeClr>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01</a:t>
            </a:r>
          </a:p>
        </p:txBody>
      </p:sp>
      <p:sp>
        <p:nvSpPr>
          <p:cNvPr id="3" name="AutoShape 3"/>
          <p:cNvSpPr/>
          <p:nvPr/>
        </p:nvSpPr>
        <p:spPr>
          <a:xfrm>
            <a:off x="5414371" y="3731078"/>
            <a:ext cx="814372" cy="814372"/>
          </a:xfrm>
          <a:prstGeom prst="diamond">
            <a:avLst/>
          </a:prstGeom>
          <a:solidFill>
            <a:srgbClr val="FFFFFF">
              <a:lumMod val="50000"/>
            </a:srgbClr>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04</a:t>
            </a:r>
          </a:p>
        </p:txBody>
      </p:sp>
      <p:sp>
        <p:nvSpPr>
          <p:cNvPr id="4" name="AutoShape 4"/>
          <p:cNvSpPr/>
          <p:nvPr/>
        </p:nvSpPr>
        <p:spPr>
          <a:xfrm>
            <a:off x="5416350" y="1324530"/>
            <a:ext cx="814372" cy="814372"/>
          </a:xfrm>
          <a:prstGeom prst="diamond">
            <a:avLst/>
          </a:prstGeom>
          <a:solidFill>
            <a:srgbClr val="FFFFFF">
              <a:lumMod val="50000"/>
            </a:srgbClr>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02</a:t>
            </a:r>
          </a:p>
        </p:txBody>
      </p:sp>
      <p:sp>
        <p:nvSpPr>
          <p:cNvPr id="5" name="AutoShape 5"/>
          <p:cNvSpPr/>
          <p:nvPr/>
        </p:nvSpPr>
        <p:spPr>
          <a:xfrm>
            <a:off x="5414371" y="2561060"/>
            <a:ext cx="814372" cy="814372"/>
          </a:xfrm>
          <a:prstGeom prst="diamond">
            <a:avLst/>
          </a:prstGeom>
          <a:solidFill>
            <a:schemeClr val="accent1"/>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03</a:t>
            </a:r>
          </a:p>
        </p:txBody>
      </p:sp>
      <p:sp>
        <p:nvSpPr>
          <p:cNvPr id="6" name="TextBox 6"/>
          <p:cNvSpPr txBox="1"/>
          <p:nvPr/>
        </p:nvSpPr>
        <p:spPr>
          <a:xfrm>
            <a:off x="6388457" y="542171"/>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Introduction to Rounding Off</a:t>
            </a:r>
            <a:endParaRPr lang="en-US" sz="1100"/>
          </a:p>
        </p:txBody>
      </p:sp>
      <p:sp>
        <p:nvSpPr>
          <p:cNvPr id="7" name="TextBox 7"/>
          <p:cNvSpPr txBox="1"/>
          <p:nvPr/>
        </p:nvSpPr>
        <p:spPr>
          <a:xfrm>
            <a:off x="6388458" y="1634096"/>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Types of Rounding</a:t>
            </a:r>
            <a:endParaRPr lang="en-US" sz="1100"/>
          </a:p>
        </p:txBody>
      </p:sp>
      <p:sp>
        <p:nvSpPr>
          <p:cNvPr id="8" name="TextBox 8"/>
          <p:cNvSpPr txBox="1"/>
          <p:nvPr/>
        </p:nvSpPr>
        <p:spPr>
          <a:xfrm>
            <a:off x="6453773" y="2813830"/>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Practical Applications</a:t>
            </a:r>
            <a:endParaRPr lang="en-US" sz="1100"/>
          </a:p>
        </p:txBody>
      </p:sp>
      <p:sp>
        <p:nvSpPr>
          <p:cNvPr id="9" name="TextBox 9"/>
          <p:cNvSpPr txBox="1"/>
          <p:nvPr/>
        </p:nvSpPr>
        <p:spPr>
          <a:xfrm>
            <a:off x="6453772" y="3954047"/>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Rounding Errors</a:t>
            </a:r>
            <a:endParaRPr lang="en-US" sz="1100"/>
          </a:p>
        </p:txBody>
      </p:sp>
      <p:sp>
        <p:nvSpPr>
          <p:cNvPr id="10" name="AutoShape 10"/>
          <p:cNvSpPr/>
          <p:nvPr/>
        </p:nvSpPr>
        <p:spPr>
          <a:xfrm>
            <a:off x="1504950" y="3058441"/>
            <a:ext cx="1995744" cy="532484"/>
          </a:xfrm>
          <a:prstGeom prst="rect">
            <a:avLst/>
          </a:prstGeom>
        </p:spPr>
        <p:txBody>
          <a:bodyPr vert="horz" wrap="square" lIns="91440" tIns="45720" rIns="91440" bIns="45720" anchor="t">
            <a:normAutofit/>
          </a:bodyPr>
          <a:lstStyle/>
          <a:p>
            <a:pPr marL="0" algn="ctr"/>
            <a:r>
              <a:rPr lang="en-US" sz="2400" b="1" i="0" u="none" baseline="0">
                <a:solidFill>
                  <a:srgbClr val="768394"/>
                </a:solidFill>
                <a:latin typeface="Arial"/>
                <a:ea typeface="Arial"/>
              </a:rPr>
              <a:t>CONTENTS</a:t>
            </a:r>
          </a:p>
        </p:txBody>
      </p:sp>
      <p:cxnSp>
        <p:nvCxnSpPr>
          <p:cNvPr id="11" name="Connector 11"/>
          <p:cNvCxnSpPr/>
          <p:nvPr/>
        </p:nvCxnSpPr>
        <p:spPr>
          <a:xfrm flipH="1">
            <a:off x="1214686" y="2921337"/>
            <a:ext cx="757737" cy="0"/>
          </a:xfrm>
          <a:prstGeom prst="line">
            <a:avLst/>
          </a:prstGeom>
          <a:ln w="22225" cap="flat" cmpd="sng">
            <a:solidFill>
              <a:srgbClr val="768394">
                <a:lumMod val="40000"/>
                <a:lumOff val="60000"/>
              </a:srgbClr>
            </a:solidFill>
            <a:prstDash val="solid"/>
          </a:ln>
        </p:spPr>
      </p:cxnSp>
      <p:cxnSp>
        <p:nvCxnSpPr>
          <p:cNvPr id="12" name="Connector 12"/>
          <p:cNvCxnSpPr/>
          <p:nvPr/>
        </p:nvCxnSpPr>
        <p:spPr>
          <a:xfrm>
            <a:off x="2086723" y="3721614"/>
            <a:ext cx="1800200" cy="0"/>
          </a:xfrm>
          <a:prstGeom prst="line">
            <a:avLst/>
          </a:prstGeom>
          <a:ln w="22225" cap="flat" cmpd="sng">
            <a:solidFill>
              <a:srgbClr val="768394">
                <a:lumMod val="40000"/>
                <a:lumOff val="60000"/>
              </a:srgbClr>
            </a:solidFill>
            <a:prstDash val="solid"/>
          </a:ln>
        </p:spPr>
      </p:cxnSp>
      <p:sp>
        <p:nvSpPr>
          <p:cNvPr id="13" name="TextBox 13"/>
          <p:cNvSpPr txBox="1"/>
          <p:nvPr/>
        </p:nvSpPr>
        <p:spPr>
          <a:xfrm>
            <a:off x="6453772" y="4978829"/>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Learning to Round Numbers</a:t>
            </a:r>
            <a:endParaRPr lang="en-US" sz="1100"/>
          </a:p>
        </p:txBody>
      </p:sp>
      <p:sp>
        <p:nvSpPr>
          <p:cNvPr id="14" name="AutoShape 14"/>
          <p:cNvSpPr/>
          <p:nvPr/>
        </p:nvSpPr>
        <p:spPr>
          <a:xfrm>
            <a:off x="5426047" y="4844097"/>
            <a:ext cx="814372" cy="814372"/>
          </a:xfrm>
          <a:prstGeom prst="diamond">
            <a:avLst/>
          </a:prstGeom>
          <a:solidFill>
            <a:schemeClr val="accent1"/>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05</a:t>
            </a:r>
          </a:p>
        </p:txBody>
      </p:sp>
      <p:sp>
        <p:nvSpPr>
          <p:cNvPr id="15" name="TextBox 15"/>
          <p:cNvSpPr txBox="1"/>
          <p:nvPr/>
        </p:nvSpPr>
        <p:spPr>
          <a:xfrm>
            <a:off x="6453772" y="6170790"/>
            <a:ext cx="5132031" cy="368434"/>
          </a:xfrm>
          <a:prstGeom prst="rect">
            <a:avLst/>
          </a:prstGeom>
          <a:noFill/>
        </p:spPr>
        <p:txBody>
          <a:bodyPr vert="horz" wrap="square" lIns="91440" tIns="45720" rIns="91440" bIns="45720" rtlCol="0" anchor="b">
            <a:normAutofit/>
          </a:bodyPr>
          <a:lstStyle/>
          <a:p>
            <a:pPr marL="0" algn="l">
              <a:defRPr/>
            </a:pPr>
            <a:r>
              <a:rPr lang="en-US" sz="2220" b="1" i="0" u="none" baseline="0">
                <a:solidFill>
                  <a:srgbClr val="000000"/>
                </a:solidFill>
                <a:latin typeface="Arial"/>
                <a:ea typeface="Arial"/>
              </a:rPr>
              <a:t>Conclusion</a:t>
            </a:r>
            <a:endParaRPr lang="en-US" sz="1100"/>
          </a:p>
        </p:txBody>
      </p:sp>
      <p:sp>
        <p:nvSpPr>
          <p:cNvPr id="16" name="AutoShape 16"/>
          <p:cNvSpPr/>
          <p:nvPr/>
        </p:nvSpPr>
        <p:spPr>
          <a:xfrm>
            <a:off x="5414371" y="5947821"/>
            <a:ext cx="814372" cy="814372"/>
          </a:xfrm>
          <a:prstGeom prst="diamond">
            <a:avLst/>
          </a:prstGeom>
          <a:solidFill>
            <a:srgbClr val="FFFFFF">
              <a:lumMod val="50000"/>
            </a:srgbClr>
          </a:solidFill>
        </p:spPr>
        <p:txBody>
          <a:bodyPr rot="0" vert="horz" wrap="square" lIns="91440" tIns="45720" rIns="91440" bIns="45720" anchor="ctr" anchorCtr="1">
            <a:prstTxWarp prst="textNoShape">
              <a:avLst/>
            </a:prstTxWarp>
            <a:normAutofit/>
          </a:bodyPr>
          <a:lstStyle/>
          <a:p>
            <a:pPr marL="0" algn="ctr"/>
            <a:r>
              <a:rPr lang="en-US" sz="1480" b="0" i="0" u="none" baseline="0">
                <a:solidFill>
                  <a:srgbClr val="FFFFFF">
                    <a:lumMod val="100000"/>
                  </a:srgbClr>
                </a:solidFill>
                <a:latin typeface="Arial"/>
                <a:ea typeface="Arial"/>
              </a:rPr>
              <a:t>06</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7697"/>
            <a:ext cx="10850563" cy="1028699"/>
          </a:xfrm>
        </p:spPr>
        <p:txBody>
          <a:bodyPr vert="horz" lIns="91440" tIns="45720" rIns="91440" bIns="45720" anchor="b">
            <a:normAutofit/>
          </a:bodyPr>
          <a:lstStyle/>
          <a:p>
            <a:pPr algn="l">
              <a:lnSpc>
                <a:spcPct val="90000"/>
              </a:lnSpc>
              <a:spcBef>
                <a:spcPct val="0"/>
              </a:spcBef>
            </a:pPr>
            <a:r>
              <a:rPr lang="zh-CN" altLang="en-US" sz="2800" b="1" i="0" u="none" baseline="0">
                <a:solidFill>
                  <a:srgbClr val="000000"/>
                </a:solidFill>
                <a:latin typeface="微软雅黑"/>
                <a:ea typeface="微软雅黑"/>
              </a:rPr>
              <a:t>Summary of Key Points</a:t>
            </a:r>
          </a:p>
        </p:txBody>
      </p:sp>
      <p:sp>
        <p:nvSpPr>
          <p:cNvPr id="3" name="AutoShape 3"/>
          <p:cNvSpPr/>
          <p:nvPr/>
        </p:nvSpPr>
        <p:spPr>
          <a:xfrm>
            <a:off x="5755831" y="1133474"/>
            <a:ext cx="2365200" cy="2364791"/>
          </a:xfrm>
          <a:prstGeom prst="rect">
            <a:avLst/>
          </a:prstGeom>
          <a:blipFill>
            <a:blip r:embed="rId2">
              <a:duotone>
                <a:prstClr val="black"/>
                <a:schemeClr val="accent5">
                  <a:satMod val="400000"/>
                  <a:tint val="45000"/>
                </a:schemeClr>
              </a:duotone>
            </a:blip>
            <a:stretch>
              <a:fillRect l="-25150" r="-24883"/>
            </a:stretch>
          </a:blipFill>
          <a:ln cap="flat" cmpd="sng">
            <a:prstDash val="solid"/>
          </a:ln>
        </p:spPr>
        <p:txBody>
          <a:bodyPr rot="0" vert="horz" wrap="square" lIns="91440" tIns="45720" rIns="91440" bIns="45720" anchor="t">
            <a:prstTxWarp prst="textNoShape">
              <a:avLst/>
            </a:prstTxWarp>
            <a:noAutofit/>
          </a:bodyPr>
          <a:lstStyle/>
          <a:p>
            <a:pPr marL="0" algn="ctr"/>
            <a:endParaRPr/>
          </a:p>
        </p:txBody>
      </p:sp>
      <p:sp>
        <p:nvSpPr>
          <p:cNvPr id="4" name="AutoShape 4"/>
          <p:cNvSpPr/>
          <p:nvPr/>
        </p:nvSpPr>
        <p:spPr>
          <a:xfrm>
            <a:off x="8121030" y="1133474"/>
            <a:ext cx="3399457" cy="2364791"/>
          </a:xfrm>
          <a:prstGeom prst="rect">
            <a:avLst/>
          </a:prstGeom>
          <a:solidFill>
            <a:srgbClr val="768394">
              <a:alpha val="15000"/>
            </a:srgbClr>
          </a:solidFill>
          <a:ln cap="flat" cmpd="sng">
            <a:prstDash val="solid"/>
          </a:ln>
        </p:spPr>
        <p:txBody>
          <a:bodyPr vert="horz" lIns="396000" tIns="576000" rIns="91440" bIns="45720" anchor="ctr">
            <a:normAutofit/>
          </a:bodyPr>
          <a:lstStyle/>
          <a:p>
            <a:pPr marL="0" algn="l">
              <a:lnSpc>
                <a:spcPct val="130000"/>
              </a:lnSpc>
            </a:pPr>
            <a:endParaRPr/>
          </a:p>
        </p:txBody>
      </p:sp>
      <p:sp>
        <p:nvSpPr>
          <p:cNvPr id="5" name="AutoShape 5"/>
          <p:cNvSpPr/>
          <p:nvPr/>
        </p:nvSpPr>
        <p:spPr>
          <a:xfrm>
            <a:off x="8393148" y="1425390"/>
            <a:ext cx="2962230" cy="338554"/>
          </a:xfrm>
          <a:prstGeom prst="rect">
            <a:avLst/>
          </a:prstGeom>
          <a:noFill/>
          <a:ln cap="flat" cmpd="sng">
            <a:prstDash val="solid"/>
          </a:ln>
        </p:spPr>
        <p:txBody>
          <a:bodyPr vert="horz" wrap="square" lIns="91440" tIns="45720" rIns="91440" bIns="45720" anchor="b">
            <a:spAutoFit/>
          </a:bodyPr>
          <a:lstStyle/>
          <a:p>
            <a:pPr marL="0" algn="l"/>
            <a:r>
              <a:rPr lang="zh-CN" altLang="en-US" sz="1600" b="1" i="0" u="none" baseline="0">
                <a:solidFill>
                  <a:srgbClr val="000000"/>
                </a:solidFill>
                <a:latin typeface="微软雅黑"/>
                <a:ea typeface="微软雅黑"/>
              </a:rPr>
              <a:t>Applications Across Disciplines</a:t>
            </a:r>
          </a:p>
        </p:txBody>
      </p:sp>
      <p:sp>
        <p:nvSpPr>
          <p:cNvPr id="6" name="AutoShape 6"/>
          <p:cNvSpPr/>
          <p:nvPr/>
        </p:nvSpPr>
        <p:spPr>
          <a:xfrm>
            <a:off x="9048299" y="3772484"/>
            <a:ext cx="2472187" cy="2364791"/>
          </a:xfrm>
          <a:prstGeom prst="rect">
            <a:avLst/>
          </a:prstGeom>
          <a:blipFill>
            <a:blip r:embed="rId3">
              <a:duotone>
                <a:prstClr val="black"/>
                <a:schemeClr val="accent5">
                  <a:satMod val="400000"/>
                  <a:tint val="45000"/>
                </a:schemeClr>
              </a:duotone>
            </a:blip>
            <a:stretch>
              <a:fillRect l="-21882" r="-21658"/>
            </a:stretch>
          </a:blipFill>
          <a:ln cap="flat" cmpd="sng">
            <a:prstDash val="solid"/>
          </a:ln>
        </p:spPr>
        <p:txBody>
          <a:bodyPr rot="0" vert="horz" wrap="square" lIns="91440" tIns="45720" rIns="91440" bIns="45720" anchor="t">
            <a:prstTxWarp prst="textNoShape">
              <a:avLst/>
            </a:prstTxWarp>
            <a:noAutofit/>
          </a:bodyPr>
          <a:lstStyle/>
          <a:p>
            <a:pPr marL="0" algn="ctr"/>
            <a:endParaRPr/>
          </a:p>
        </p:txBody>
      </p:sp>
      <p:sp>
        <p:nvSpPr>
          <p:cNvPr id="7" name="AutoShape 7"/>
          <p:cNvSpPr/>
          <p:nvPr/>
        </p:nvSpPr>
        <p:spPr>
          <a:xfrm>
            <a:off x="5755831" y="3772484"/>
            <a:ext cx="3292469" cy="2364791"/>
          </a:xfrm>
          <a:prstGeom prst="rect">
            <a:avLst/>
          </a:prstGeom>
          <a:solidFill>
            <a:schemeClr val="accent1"/>
          </a:solidFill>
          <a:ln cap="flat" cmpd="sng">
            <a:prstDash val="solid"/>
          </a:ln>
        </p:spPr>
        <p:txBody>
          <a:bodyPr vert="horz" lIns="0" tIns="576000" rIns="396000" bIns="45720" anchor="ctr">
            <a:normAutofit/>
          </a:bodyPr>
          <a:lstStyle/>
          <a:p>
            <a:pPr marL="0" algn="r">
              <a:lnSpc>
                <a:spcPct val="130000"/>
              </a:lnSpc>
            </a:pPr>
            <a:endParaRPr/>
          </a:p>
        </p:txBody>
      </p:sp>
      <p:sp>
        <p:nvSpPr>
          <p:cNvPr id="8" name="AutoShape 8"/>
          <p:cNvSpPr/>
          <p:nvPr/>
        </p:nvSpPr>
        <p:spPr>
          <a:xfrm>
            <a:off x="5891101" y="4027529"/>
            <a:ext cx="2962230" cy="338554"/>
          </a:xfrm>
          <a:prstGeom prst="rect">
            <a:avLst/>
          </a:prstGeom>
          <a:noFill/>
          <a:ln cap="flat" cmpd="sng">
            <a:prstDash val="solid"/>
          </a:ln>
        </p:spPr>
        <p:txBody>
          <a:bodyPr vert="horz" wrap="square" lIns="91440" tIns="45720" rIns="91440" bIns="45720" anchor="b">
            <a:spAutoFit/>
          </a:bodyPr>
          <a:lstStyle/>
          <a:p>
            <a:pPr marL="0" algn="l"/>
            <a:r>
              <a:rPr lang="zh-CN" altLang="en-US" sz="1600" b="1" i="0" u="none" baseline="0">
                <a:solidFill>
                  <a:srgbClr val="000000"/>
                </a:solidFill>
                <a:latin typeface="微软雅黑"/>
                <a:ea typeface="微软雅黑"/>
              </a:rPr>
              <a:t>Importance of Rounding</a:t>
            </a:r>
          </a:p>
        </p:txBody>
      </p:sp>
      <p:sp>
        <p:nvSpPr>
          <p:cNvPr id="9" name="AutoShape 9"/>
          <p:cNvSpPr/>
          <p:nvPr/>
        </p:nvSpPr>
        <p:spPr>
          <a:xfrm>
            <a:off x="8393148" y="1773658"/>
            <a:ext cx="2962230" cy="1745093"/>
          </a:xfrm>
          <a:prstGeom prst="rect">
            <a:avLst/>
          </a:prstGeom>
          <a:noFill/>
          <a:ln cap="flat" cmpd="sng">
            <a:prstDash val="solid"/>
          </a:ln>
        </p:spPr>
        <p:txBody>
          <a:bodyPr vert="horz" wrap="square" lIns="91440" tIns="45720" rIns="91440" bIns="45720" anchor="t">
            <a:spAutoFit/>
          </a:bodyPr>
          <a:lstStyle/>
          <a:p>
            <a:pPr marL="0" algn="l">
              <a:lnSpc>
                <a:spcPct val="130000"/>
              </a:lnSpc>
            </a:pPr>
            <a:r>
              <a:rPr lang="zh-CN" altLang="en-US" sz="1400" b="0" i="0" u="none" baseline="0">
                <a:solidFill>
                  <a:srgbClr val="000000"/>
                </a:solidFill>
                <a:latin typeface="微软雅黑"/>
                <a:ea typeface="微软雅黑"/>
              </a:rPr>
              <a:t>The application of rounding is evident in numerous disciplines, where it promotes efficiency in calculations and data presentation. Understanding these applications prepares individuals for a wide range of professional and personal scenarios.</a:t>
            </a:r>
          </a:p>
        </p:txBody>
      </p:sp>
      <p:sp>
        <p:nvSpPr>
          <p:cNvPr id="10" name="AutoShape 10"/>
          <p:cNvSpPr/>
          <p:nvPr/>
        </p:nvSpPr>
        <p:spPr>
          <a:xfrm>
            <a:off x="5891101" y="4349552"/>
            <a:ext cx="2962230" cy="1745093"/>
          </a:xfrm>
          <a:prstGeom prst="rect">
            <a:avLst/>
          </a:prstGeom>
          <a:noFill/>
          <a:ln cap="flat" cmpd="sng">
            <a:prstDash val="solid"/>
          </a:ln>
        </p:spPr>
        <p:txBody>
          <a:bodyPr vert="horz" wrap="square" lIns="91440" tIns="45720" rIns="91440" bIns="45720" anchor="t">
            <a:spAutoFit/>
          </a:bodyPr>
          <a:lstStyle/>
          <a:p>
            <a:pPr marL="0" algn="l">
              <a:lnSpc>
                <a:spcPct val="130000"/>
              </a:lnSpc>
            </a:pPr>
            <a:r>
              <a:rPr lang="zh-CN" altLang="en-US" sz="1400" b="0" i="0" u="none" baseline="0">
                <a:solidFill>
                  <a:srgbClr val="000000"/>
                </a:solidFill>
                <a:latin typeface="微软雅黑"/>
                <a:ea typeface="微软雅黑"/>
              </a:rPr>
              <a:t>Rounding is a fundamental mathematical skill that helps simplify numbers for easier use in everyday situations. Its importance spans across various fields, from finance to scientific research, improving clarity and accuracy.</a:t>
            </a:r>
          </a:p>
        </p:txBody>
      </p:sp>
      <p:pic>
        <p:nvPicPr>
          <p:cNvPr id="11" name="image3.jpeg"/>
          <p:cNvPicPr>
            <a:picLocks noChangeAspect="1"/>
          </p:cNvPicPr>
          <p:nvPr/>
        </p:nvPicPr>
        <p:blipFill>
          <a:blip r:embed="rId4"/>
          <a:srcRect l="12500" t="1962" r="12500" b="1962"/>
          <a:stretch>
            <a:fillRect/>
          </a:stretch>
        </p:blipFill>
        <p:spPr>
          <a:xfrm>
            <a:off x="851249" y="1763944"/>
            <a:ext cx="4487266" cy="3896925"/>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0"/>
            <a:ext cx="10850563" cy="1028699"/>
          </a:xfrm>
        </p:spPr>
        <p:txBody>
          <a:bodyPr vert="horz" lIns="91440" tIns="45720" rIns="91440" bIns="45720" anchor="b">
            <a:normAutofit/>
          </a:bodyPr>
          <a:lstStyle/>
          <a:p>
            <a:pPr algn="l">
              <a:lnSpc>
                <a:spcPct val="90000"/>
              </a:lnSpc>
              <a:spcBef>
                <a:spcPct val="0"/>
              </a:spcBef>
            </a:pPr>
            <a:r>
              <a:rPr lang="zh-CN" altLang="en-US" sz="2800" b="1" i="0" u="none" baseline="0">
                <a:solidFill>
                  <a:srgbClr val="000000"/>
                </a:solidFill>
                <a:latin typeface="微软雅黑"/>
                <a:ea typeface="微软雅黑"/>
              </a:rPr>
              <a:t>Future Trends in Rounding</a:t>
            </a:r>
          </a:p>
        </p:txBody>
      </p:sp>
      <p:cxnSp>
        <p:nvCxnSpPr>
          <p:cNvPr id="3" name="Connector 3"/>
          <p:cNvCxnSpPr/>
          <p:nvPr/>
        </p:nvCxnSpPr>
        <p:spPr>
          <a:xfrm>
            <a:off x="0" y="4174086"/>
            <a:ext cx="12192000" cy="0"/>
          </a:xfrm>
          <a:prstGeom prst="line">
            <a:avLst/>
          </a:prstGeom>
          <a:ln w="28575">
            <a:solidFill>
              <a:srgbClr val="000000">
                <a:alpha val="50000"/>
                <a:lumMod val="10000"/>
                <a:lumOff val="90000"/>
              </a:srgbClr>
            </a:solidFill>
          </a:ln>
        </p:spPr>
      </p:cxnSp>
      <p:sp>
        <p:nvSpPr>
          <p:cNvPr id="4" name="AutoShape 4"/>
          <p:cNvSpPr/>
          <p:nvPr/>
        </p:nvSpPr>
        <p:spPr>
          <a:xfrm>
            <a:off x="3967255" y="3429000"/>
            <a:ext cx="1398036" cy="1396800"/>
          </a:xfrm>
          <a:prstGeom prst="roundRect">
            <a:avLst>
              <a:gd name="adj" fmla="val 50000"/>
            </a:avLst>
          </a:prstGeom>
          <a:solidFill>
            <a:schemeClr val="accent3">
              <a:alpha val="50000"/>
              <a:lumMod val="20000"/>
              <a:lumOff val="80000"/>
            </a:schemeClr>
          </a:solidFill>
          <a:ln>
            <a:noFill/>
          </a:ln>
        </p:spPr>
        <p:txBody>
          <a:bodyPr vert="horz" lIns="91440" tIns="45720" rIns="91440" bIns="45720" anchor="ctr">
            <a:normAutofit/>
          </a:bodyPr>
          <a:lstStyle/>
          <a:p>
            <a:pPr marL="0" algn="ctr"/>
            <a:endParaRPr/>
          </a:p>
        </p:txBody>
      </p:sp>
      <p:sp>
        <p:nvSpPr>
          <p:cNvPr id="5" name="AutoShape 5"/>
          <p:cNvSpPr/>
          <p:nvPr/>
        </p:nvSpPr>
        <p:spPr>
          <a:xfrm>
            <a:off x="4476787" y="3960229"/>
            <a:ext cx="360000" cy="360000"/>
          </a:xfrm>
          <a:prstGeom prst="roundRect">
            <a:avLst>
              <a:gd name="adj" fmla="val 50000"/>
            </a:avLst>
          </a:prstGeom>
          <a:solidFill>
            <a:schemeClr val="accent3"/>
          </a:solidFill>
          <a:ln>
            <a:noFill/>
          </a:ln>
        </p:spPr>
        <p:txBody>
          <a:bodyPr vert="horz" wrap="none" lIns="91440" tIns="45720" rIns="91440" bIns="45720" anchor="ctr">
            <a:normAutofit/>
          </a:bodyPr>
          <a:lstStyle/>
          <a:p>
            <a:pPr marL="0" algn="ctr"/>
            <a:endParaRPr/>
          </a:p>
        </p:txBody>
      </p:sp>
      <p:sp>
        <p:nvSpPr>
          <p:cNvPr id="6" name="AutoShape 6"/>
          <p:cNvSpPr/>
          <p:nvPr/>
        </p:nvSpPr>
        <p:spPr>
          <a:xfrm flipV="1">
            <a:off x="1620497" y="3994086"/>
            <a:ext cx="360000" cy="360000"/>
          </a:xfrm>
          <a:prstGeom prst="roundRect">
            <a:avLst>
              <a:gd name="adj" fmla="val 50000"/>
            </a:avLst>
          </a:prstGeom>
          <a:solidFill>
            <a:schemeClr val="accent3"/>
          </a:solidFill>
          <a:ln>
            <a:noFill/>
          </a:ln>
        </p:spPr>
        <p:txBody>
          <a:bodyPr vert="horz" wrap="none" lIns="91440" tIns="45720" rIns="91440" bIns="45720" anchor="ctr">
            <a:normAutofit/>
          </a:bodyPr>
          <a:lstStyle/>
          <a:p>
            <a:pPr marL="0" algn="ctr"/>
            <a:endParaRPr/>
          </a:p>
        </p:txBody>
      </p:sp>
      <p:sp>
        <p:nvSpPr>
          <p:cNvPr id="7" name="AutoShape 7"/>
          <p:cNvSpPr/>
          <p:nvPr/>
        </p:nvSpPr>
        <p:spPr>
          <a:xfrm>
            <a:off x="660401" y="4478371"/>
            <a:ext cx="2289637" cy="2289600"/>
          </a:xfrm>
          <a:prstGeom prst="ellipse">
            <a:avLst/>
          </a:prstGeom>
          <a:blipFill>
            <a:blip r:embed="rId2"/>
            <a:stretch>
              <a:fillRect l="-25138" r="-24860"/>
            </a:stretch>
          </a:blipFill>
          <a:ln>
            <a:noFill/>
          </a:ln>
          <a:effectLst/>
        </p:spPr>
        <p:txBody>
          <a:bodyPr rot="0" vert="horz" wrap="square" lIns="91440" tIns="45720" rIns="91440" bIns="45720" anchor="t">
            <a:prstTxWarp prst="textNoShape">
              <a:avLst/>
            </a:prstTxWarp>
            <a:noAutofit/>
          </a:bodyPr>
          <a:lstStyle/>
          <a:p>
            <a:pPr marL="0" algn="ctr"/>
            <a:endParaRPr/>
          </a:p>
        </p:txBody>
      </p:sp>
      <p:sp>
        <p:nvSpPr>
          <p:cNvPr id="8" name="AutoShape 8"/>
          <p:cNvSpPr/>
          <p:nvPr/>
        </p:nvSpPr>
        <p:spPr>
          <a:xfrm flipV="1">
            <a:off x="7333072" y="3994086"/>
            <a:ext cx="360000" cy="360000"/>
          </a:xfrm>
          <a:prstGeom prst="roundRect">
            <a:avLst>
              <a:gd name="adj" fmla="val 50000"/>
            </a:avLst>
          </a:prstGeom>
          <a:solidFill>
            <a:schemeClr val="accent3"/>
          </a:solidFill>
          <a:ln>
            <a:noFill/>
          </a:ln>
        </p:spPr>
        <p:txBody>
          <a:bodyPr vert="horz" wrap="none" lIns="91440" tIns="45720" rIns="91440" bIns="45720" anchor="ctr">
            <a:normAutofit/>
          </a:bodyPr>
          <a:lstStyle/>
          <a:p>
            <a:pPr marL="0" algn="ctr"/>
            <a:endParaRPr/>
          </a:p>
        </p:txBody>
      </p:sp>
      <p:sp>
        <p:nvSpPr>
          <p:cNvPr id="9" name="AutoShape 9"/>
          <p:cNvSpPr/>
          <p:nvPr/>
        </p:nvSpPr>
        <p:spPr>
          <a:xfrm>
            <a:off x="6372977" y="4478371"/>
            <a:ext cx="2289637" cy="2289600"/>
          </a:xfrm>
          <a:prstGeom prst="ellipse">
            <a:avLst/>
          </a:prstGeom>
          <a:blipFill>
            <a:blip r:embed="rId3"/>
            <a:stretch>
              <a:fillRect l="-25138" r="-24860"/>
            </a:stretch>
          </a:blipFill>
          <a:ln>
            <a:noFill/>
          </a:ln>
          <a:effectLst/>
        </p:spPr>
        <p:txBody>
          <a:bodyPr rot="0" vert="horz" wrap="square" lIns="91440" tIns="45720" rIns="91440" bIns="45720" anchor="t">
            <a:prstTxWarp prst="textNoShape">
              <a:avLst/>
            </a:prstTxWarp>
            <a:noAutofit/>
          </a:bodyPr>
          <a:lstStyle/>
          <a:p>
            <a:pPr marL="0" algn="ctr"/>
            <a:endParaRPr/>
          </a:p>
        </p:txBody>
      </p:sp>
      <p:sp>
        <p:nvSpPr>
          <p:cNvPr id="10" name="AutoShape 10"/>
          <p:cNvSpPr/>
          <p:nvPr/>
        </p:nvSpPr>
        <p:spPr>
          <a:xfrm flipV="1">
            <a:off x="10189357" y="3994086"/>
            <a:ext cx="360000" cy="360000"/>
          </a:xfrm>
          <a:prstGeom prst="roundRect">
            <a:avLst>
              <a:gd name="adj" fmla="val 50000"/>
            </a:avLst>
          </a:prstGeom>
          <a:solidFill>
            <a:schemeClr val="accent3"/>
          </a:solidFill>
          <a:ln>
            <a:noFill/>
          </a:ln>
        </p:spPr>
        <p:txBody>
          <a:bodyPr vert="horz" wrap="none" lIns="91440" tIns="45720" rIns="91440" bIns="45720" anchor="ctr">
            <a:normAutofit/>
          </a:bodyPr>
          <a:lstStyle/>
          <a:p>
            <a:pPr marL="0" algn="ctr"/>
            <a:endParaRPr/>
          </a:p>
        </p:txBody>
      </p:sp>
      <p:sp>
        <p:nvSpPr>
          <p:cNvPr id="11" name="TextBox 11"/>
          <p:cNvSpPr txBox="1"/>
          <p:nvPr/>
        </p:nvSpPr>
        <p:spPr>
          <a:xfrm>
            <a:off x="388258" y="1526669"/>
            <a:ext cx="4370778" cy="338554"/>
          </a:xfrm>
          <a:prstGeom prst="rect">
            <a:avLst/>
          </a:prstGeom>
          <a:noFill/>
        </p:spPr>
        <p:txBody>
          <a:bodyPr vert="horz" wrap="square" lIns="91440" tIns="45720" rIns="91440" bIns="45720" rtlCol="0" anchor="t">
            <a:spAutoFit/>
          </a:bodyPr>
          <a:lstStyle/>
          <a:p>
            <a:pPr marL="0" algn="ctr">
              <a:defRPr/>
            </a:pPr>
            <a:r>
              <a:rPr lang="zh-CN" altLang="en-US" sz="1600" b="1" i="0" u="none" baseline="0">
                <a:solidFill>
                  <a:srgbClr val="000000"/>
                </a:solidFill>
                <a:latin typeface="微软雅黑"/>
                <a:ea typeface="微软雅黑"/>
              </a:rPr>
              <a:t>Technological Advances</a:t>
            </a:r>
            <a:endParaRPr lang="en-US" sz="1100"/>
          </a:p>
        </p:txBody>
      </p:sp>
      <p:sp>
        <p:nvSpPr>
          <p:cNvPr id="12" name="TextBox 12"/>
          <p:cNvSpPr txBox="1"/>
          <p:nvPr/>
        </p:nvSpPr>
        <p:spPr>
          <a:xfrm>
            <a:off x="388258" y="1951759"/>
            <a:ext cx="4370778" cy="700192"/>
          </a:xfrm>
          <a:prstGeom prst="rect">
            <a:avLst/>
          </a:prstGeom>
          <a:noFill/>
        </p:spPr>
        <p:txBody>
          <a:bodyPr vert="horz" wrap="square" lIns="91440" tIns="45720" rIns="91440" bIns="45720" rtlCol="0" anchor="t">
            <a:spAutoFit/>
          </a:bodyPr>
          <a:lstStyle/>
          <a:p>
            <a:pPr marL="0" marR="0" indent="0" algn="ctr" fontAlgn="auto">
              <a:lnSpc>
                <a:spcPct val="150000"/>
              </a:lnSpc>
              <a:spcBef>
                <a:spcPct val="0"/>
              </a:spcBef>
              <a:spcAft>
                <a:spcPct val="0"/>
              </a:spcAft>
              <a:defRPr/>
            </a:pPr>
            <a:r>
              <a:rPr lang="zh-CN" altLang="en-US" sz="1400" b="0" i="0" u="none" baseline="0">
                <a:ln/>
                <a:solidFill>
                  <a:srgbClr val="000000"/>
                </a:solidFill>
                <a:effectLst/>
                <a:latin typeface="微软雅黑"/>
                <a:ea typeface="微软雅黑"/>
              </a:rPr>
              <a:t>Future trends in rounding will likely be shaped by technological advances, including algorithms and automated systems designed to round numbers efficiently and accurately without human intervention.</a:t>
            </a:r>
            <a:endParaRPr lang="en-US" sz="1100"/>
          </a:p>
        </p:txBody>
      </p:sp>
      <p:sp>
        <p:nvSpPr>
          <p:cNvPr id="13" name="TextBox 13"/>
          <p:cNvSpPr txBox="1"/>
          <p:nvPr/>
        </p:nvSpPr>
        <p:spPr>
          <a:xfrm>
            <a:off x="6100833" y="1526669"/>
            <a:ext cx="4370778" cy="338554"/>
          </a:xfrm>
          <a:prstGeom prst="rect">
            <a:avLst/>
          </a:prstGeom>
          <a:noFill/>
        </p:spPr>
        <p:txBody>
          <a:bodyPr vert="horz" wrap="square" lIns="91440" tIns="45720" rIns="91440" bIns="45720" rtlCol="0" anchor="t">
            <a:spAutoFit/>
          </a:bodyPr>
          <a:lstStyle/>
          <a:p>
            <a:pPr marL="0" algn="ctr">
              <a:defRPr/>
            </a:pPr>
            <a:r>
              <a:rPr lang="zh-CN" altLang="en-US" sz="1600" b="1" i="0" u="none" baseline="0">
                <a:solidFill>
                  <a:srgbClr val="000000"/>
                </a:solidFill>
                <a:latin typeface="微软雅黑"/>
                <a:ea typeface="微软雅黑"/>
              </a:rPr>
              <a:t>Potential Changes in Practices</a:t>
            </a:r>
            <a:endParaRPr lang="en-US" sz="1100"/>
          </a:p>
        </p:txBody>
      </p:sp>
      <p:sp>
        <p:nvSpPr>
          <p:cNvPr id="14" name="TextBox 14"/>
          <p:cNvSpPr txBox="1"/>
          <p:nvPr/>
        </p:nvSpPr>
        <p:spPr>
          <a:xfrm>
            <a:off x="6100833" y="1951759"/>
            <a:ext cx="4370778" cy="700192"/>
          </a:xfrm>
          <a:prstGeom prst="rect">
            <a:avLst/>
          </a:prstGeom>
          <a:noFill/>
        </p:spPr>
        <p:txBody>
          <a:bodyPr vert="horz" wrap="square" lIns="91440" tIns="45720" rIns="91440" bIns="45720" rtlCol="0" anchor="t">
            <a:spAutoFit/>
          </a:bodyPr>
          <a:lstStyle/>
          <a:p>
            <a:pPr marL="0" marR="0" indent="0" algn="ctr" fontAlgn="auto">
              <a:lnSpc>
                <a:spcPct val="150000"/>
              </a:lnSpc>
              <a:spcBef>
                <a:spcPct val="0"/>
              </a:spcBef>
              <a:spcAft>
                <a:spcPct val="0"/>
              </a:spcAft>
              <a:defRPr/>
            </a:pPr>
            <a:r>
              <a:rPr lang="zh-CN" altLang="en-US" sz="1400" b="0" i="0" u="none" baseline="0">
                <a:ln/>
                <a:solidFill>
                  <a:srgbClr val="000000"/>
                </a:solidFill>
                <a:effectLst/>
                <a:latin typeface="微软雅黑"/>
                <a:ea typeface="微软雅黑"/>
              </a:rPr>
              <a:t>As data science and analytics continue to evolve, practitioners may adopt new rounding methods tailored for specific applications. This includes assessing the significance of rounding in big data, precision engineering, and real-time calculations.</a:t>
            </a:r>
            <a:endParaRPr lang="en-US" sz="110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hidden="1"/>
          <p:cNvSpPr/>
          <p:nvPr/>
        </p:nvSpPr>
        <p:spPr>
          <a:xfrm>
            <a:off x="0" y="0"/>
            <a:ext cx="158750" cy="158750"/>
          </a:xfrm>
          <a:prstGeom prst="rect">
            <a:avLst/>
          </a:prstGeom>
          <a:solidFill>
            <a:schemeClr val="accent1"/>
          </a:solidFill>
          <a:ln w="12700" cap="flat" cmpd="sng">
            <a:solidFill>
              <a:schemeClr val="accent1">
                <a:shade val="50000"/>
              </a:schemeClr>
            </a:solidFill>
            <a:prstDash val="solid"/>
          </a:ln>
        </p:spPr>
        <p:txBody>
          <a:bodyPr vert="horz" wrap="none" lIns="0" tIns="0" rIns="0" bIns="0" anchor="ctr">
            <a:noAutofit/>
          </a:bodyPr>
          <a:lstStyle/>
          <a:p>
            <a:pPr marL="0" algn="ctr">
              <a:lnSpc>
                <a:spcPct val="90000"/>
              </a:lnSpc>
              <a:spcBef>
                <a:spcPct val="0"/>
              </a:spcBef>
              <a:spcAft>
                <a:spcPct val="0"/>
              </a:spcAft>
            </a:pPr>
            <a:endParaRPr/>
          </a:p>
        </p:txBody>
      </p:sp>
      <p:sp>
        <p:nvSpPr>
          <p:cNvPr id="3" name="AutoShape 3"/>
          <p:cNvSpPr>
            <a:spLocks noGrp="1"/>
          </p:cNvSpPr>
          <p:nvPr>
            <p:ph type="ctrTitle"/>
          </p:nvPr>
        </p:nvSpPr>
        <p:spPr>
          <a:xfrm>
            <a:off x="663575" y="2507886"/>
            <a:ext cx="10845798" cy="1621509"/>
          </a:xfrm>
        </p:spPr>
        <p:txBody>
          <a:bodyPr vert="horz" lIns="91440" tIns="45720" rIns="91440" bIns="45720" anchor="b">
            <a:normAutofit/>
          </a:bodyPr>
          <a:lstStyle/>
          <a:p>
            <a:pPr marL="0" indent="0" algn="ctr">
              <a:lnSpc>
                <a:spcPct val="90000"/>
              </a:lnSpc>
              <a:spcBef>
                <a:spcPct val="0"/>
              </a:spcBef>
            </a:pPr>
            <a:r>
              <a:rPr lang="en-US" sz="8000" b="1" i="0" u="none" baseline="0" dirty="0">
                <a:gradFill>
                  <a:gsLst>
                    <a:gs pos="0">
                      <a:srgbClr val="000000">
                        <a:alpha val="20000"/>
                      </a:srgbClr>
                    </a:gs>
                    <a:gs pos="37000">
                      <a:srgbClr val="FFFFFF"/>
                    </a:gs>
                  </a:gsLst>
                  <a:lin ang="16200000"/>
                </a:gradFill>
                <a:latin typeface="+mn-ea"/>
                <a:ea typeface="+mn-ea"/>
              </a:rPr>
              <a:t>Thanks</a:t>
            </a:r>
            <a:endParaRPr lang="zh-CN" altLang="en-US" sz="2800" b="1" i="0" u="none" baseline="0" dirty="0">
              <a:solidFill>
                <a:srgbClr val="FFFFFF"/>
              </a:solidFill>
              <a:latin typeface="+mn-ea"/>
              <a:ea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Introduction to Rounding Off</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01</a:t>
            </a:r>
            <a:endParaRPr lang="en-US" sz="11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What is Rounding Off?</a:t>
            </a:r>
          </a:p>
        </p:txBody>
      </p:sp>
      <p:cxnSp>
        <p:nvCxnSpPr>
          <p:cNvPr id="3" name="Connector 3"/>
          <p:cNvCxnSpPr/>
          <p:nvPr/>
        </p:nvCxnSpPr>
        <p:spPr>
          <a:xfrm flipV="1">
            <a:off x="666750" y="4451904"/>
            <a:ext cx="926281" cy="1369962"/>
          </a:xfrm>
          <a:prstGeom prst="line">
            <a:avLst/>
          </a:prstGeom>
          <a:ln w="9525">
            <a:solidFill>
              <a:srgbClr val="000000"/>
            </a:solidFill>
          </a:ln>
        </p:spPr>
      </p:cxnSp>
      <p:cxnSp>
        <p:nvCxnSpPr>
          <p:cNvPr id="4" name="Connector 4"/>
          <p:cNvCxnSpPr/>
          <p:nvPr/>
        </p:nvCxnSpPr>
        <p:spPr>
          <a:xfrm>
            <a:off x="1593031" y="4451904"/>
            <a:ext cx="2693219" cy="0"/>
          </a:xfrm>
          <a:prstGeom prst="line">
            <a:avLst/>
          </a:prstGeom>
          <a:ln w="9525">
            <a:solidFill>
              <a:srgbClr val="000000"/>
            </a:solidFill>
          </a:ln>
        </p:spPr>
      </p:cxnSp>
      <p:cxnSp>
        <p:nvCxnSpPr>
          <p:cNvPr id="5" name="Connector 5"/>
          <p:cNvCxnSpPr/>
          <p:nvPr/>
        </p:nvCxnSpPr>
        <p:spPr>
          <a:xfrm flipV="1">
            <a:off x="4286250" y="3081941"/>
            <a:ext cx="926281" cy="1369962"/>
          </a:xfrm>
          <a:prstGeom prst="line">
            <a:avLst/>
          </a:prstGeom>
          <a:ln w="9525">
            <a:solidFill>
              <a:srgbClr val="000000"/>
            </a:solidFill>
          </a:ln>
        </p:spPr>
      </p:cxnSp>
      <p:cxnSp>
        <p:nvCxnSpPr>
          <p:cNvPr id="6" name="Connector 6"/>
          <p:cNvCxnSpPr/>
          <p:nvPr/>
        </p:nvCxnSpPr>
        <p:spPr>
          <a:xfrm>
            <a:off x="5212531" y="3081941"/>
            <a:ext cx="2693219" cy="0"/>
          </a:xfrm>
          <a:prstGeom prst="line">
            <a:avLst/>
          </a:prstGeom>
          <a:ln w="6350" cap="flat" cmpd="sng">
            <a:solidFill>
              <a:schemeClr val="accent2"/>
            </a:solidFill>
            <a:prstDash val="solid"/>
          </a:ln>
        </p:spPr>
      </p:cxnSp>
      <p:cxnSp>
        <p:nvCxnSpPr>
          <p:cNvPr id="7" name="Connector 7"/>
          <p:cNvCxnSpPr/>
          <p:nvPr/>
        </p:nvCxnSpPr>
        <p:spPr>
          <a:xfrm flipV="1">
            <a:off x="7905750" y="1711979"/>
            <a:ext cx="926281" cy="1369962"/>
          </a:xfrm>
          <a:prstGeom prst="line">
            <a:avLst/>
          </a:prstGeom>
          <a:ln w="6350" cap="flat" cmpd="sng">
            <a:solidFill>
              <a:schemeClr val="accent2"/>
            </a:solidFill>
            <a:prstDash val="solid"/>
          </a:ln>
        </p:spPr>
      </p:cxnSp>
      <p:cxnSp>
        <p:nvCxnSpPr>
          <p:cNvPr id="8" name="Connector 8"/>
          <p:cNvCxnSpPr/>
          <p:nvPr/>
        </p:nvCxnSpPr>
        <p:spPr>
          <a:xfrm>
            <a:off x="8832031" y="1711979"/>
            <a:ext cx="2693219" cy="0"/>
          </a:xfrm>
          <a:prstGeom prst="line">
            <a:avLst/>
          </a:prstGeom>
          <a:ln w="6350" cap="flat" cmpd="sng">
            <a:solidFill>
              <a:schemeClr val="accent3"/>
            </a:solidFill>
            <a:prstDash val="solid"/>
          </a:ln>
        </p:spPr>
      </p:cxnSp>
      <p:sp>
        <p:nvSpPr>
          <p:cNvPr id="9" name="AutoShape 9"/>
          <p:cNvSpPr/>
          <p:nvPr/>
        </p:nvSpPr>
        <p:spPr>
          <a:xfrm>
            <a:off x="1491432" y="4350304"/>
            <a:ext cx="203198" cy="203198"/>
          </a:xfrm>
          <a:prstGeom prst="ellipse">
            <a:avLst/>
          </a:prstGeom>
          <a:solidFill>
            <a:schemeClr val="accent1"/>
          </a:solidFill>
          <a:ln cap="flat" cmpd="sng">
            <a:prstDash val="solid"/>
          </a:ln>
        </p:spPr>
        <p:txBody>
          <a:bodyPr vert="horz" lIns="91440" tIns="45720" rIns="91440" bIns="45720" anchor="ctr">
            <a:normAutofit/>
          </a:bodyPr>
          <a:lstStyle/>
          <a:p>
            <a:pPr marL="0" algn="ctr"/>
            <a:endParaRPr/>
          </a:p>
        </p:txBody>
      </p:sp>
      <p:sp>
        <p:nvSpPr>
          <p:cNvPr id="10" name="AutoShape 10"/>
          <p:cNvSpPr/>
          <p:nvPr/>
        </p:nvSpPr>
        <p:spPr>
          <a:xfrm>
            <a:off x="5110932" y="2980341"/>
            <a:ext cx="203198" cy="203198"/>
          </a:xfrm>
          <a:prstGeom prst="ellipse">
            <a:avLst/>
          </a:prstGeom>
          <a:solidFill>
            <a:schemeClr val="accent2"/>
          </a:solidFill>
          <a:ln cap="flat" cmpd="sng">
            <a:prstDash val="solid"/>
          </a:ln>
        </p:spPr>
        <p:txBody>
          <a:bodyPr vert="horz" lIns="91440" tIns="45720" rIns="91440" bIns="45720" anchor="ctr">
            <a:normAutofit/>
          </a:bodyPr>
          <a:lstStyle/>
          <a:p>
            <a:pPr marL="0" algn="ctr"/>
            <a:endParaRPr/>
          </a:p>
        </p:txBody>
      </p:sp>
      <p:sp>
        <p:nvSpPr>
          <p:cNvPr id="11" name="AutoShape 11"/>
          <p:cNvSpPr/>
          <p:nvPr/>
        </p:nvSpPr>
        <p:spPr>
          <a:xfrm>
            <a:off x="8730432" y="1610379"/>
            <a:ext cx="203198" cy="203198"/>
          </a:xfrm>
          <a:prstGeom prst="ellipse">
            <a:avLst/>
          </a:prstGeom>
          <a:solidFill>
            <a:schemeClr val="accent3"/>
          </a:solidFill>
          <a:ln cap="flat" cmpd="sng">
            <a:prstDash val="solid"/>
          </a:ln>
        </p:spPr>
        <p:txBody>
          <a:bodyPr vert="horz" lIns="91440" tIns="45720" rIns="91440" bIns="45720" anchor="ctr">
            <a:normAutofit/>
          </a:bodyPr>
          <a:lstStyle/>
          <a:p>
            <a:pPr marL="0" algn="ctr"/>
            <a:endParaRPr/>
          </a:p>
        </p:txBody>
      </p:sp>
      <p:sp>
        <p:nvSpPr>
          <p:cNvPr id="12" name="AutoShape 12"/>
          <p:cNvSpPr/>
          <p:nvPr/>
        </p:nvSpPr>
        <p:spPr>
          <a:xfrm>
            <a:off x="1593031" y="4743684"/>
            <a:ext cx="2693219" cy="338554"/>
          </a:xfrm>
          <a:prstGeom prst="rect">
            <a:avLst/>
          </a:prstGeom>
          <a:noFill/>
          <a:ln cap="flat" cmpd="sng">
            <a:prstDash val="solid"/>
          </a:ln>
        </p:spPr>
        <p:txBody>
          <a:bodyPr vert="horz" wrap="square" lIns="91440" tIns="45720" rIns="91440" bIns="45720" anchor="b">
            <a:spAutoFit/>
          </a:bodyPr>
          <a:lstStyle/>
          <a:p>
            <a:pPr marL="0" algn="l"/>
            <a:r>
              <a:rPr lang="en-US" sz="1600" b="1" i="0" u="none" baseline="0">
                <a:solidFill>
                  <a:srgbClr val="000000"/>
                </a:solidFill>
                <a:latin typeface="Arial"/>
                <a:ea typeface="Arial"/>
              </a:rPr>
              <a:t>Definition of Rounding Off</a:t>
            </a:r>
          </a:p>
        </p:txBody>
      </p:sp>
      <p:sp>
        <p:nvSpPr>
          <p:cNvPr id="13" name="AutoShape 13"/>
          <p:cNvSpPr/>
          <p:nvPr/>
        </p:nvSpPr>
        <p:spPr>
          <a:xfrm>
            <a:off x="1593031" y="5082239"/>
            <a:ext cx="2693219" cy="844142"/>
          </a:xfrm>
          <a:prstGeom prst="rect">
            <a:avLst/>
          </a:prstGeom>
          <a:noFill/>
          <a:ln cap="flat" cmpd="sng">
            <a:prstDash val="solid"/>
          </a:ln>
        </p:spPr>
        <p:txBody>
          <a:bodyPr vert="horz" wrap="square" lIns="91440" tIns="45720" rIns="91440" bIns="45720" anchor="t">
            <a:spAutoFit/>
          </a:bodyPr>
          <a:lstStyle/>
          <a:p>
            <a:pPr marL="0" algn="l">
              <a:lnSpc>
                <a:spcPct val="120000"/>
              </a:lnSpc>
            </a:pPr>
            <a:r>
              <a:rPr lang="pt-BR" sz="1400" b="0" i="0" u="none" baseline="0">
                <a:solidFill>
                  <a:srgbClr val="000000"/>
                </a:solidFill>
                <a:latin typeface="Arial"/>
                <a:ea typeface="Arial"/>
              </a:rPr>
              <a:t>Rounding off is the process of adjusting the digits of a number to achieve a simpler, more convenient value. This is done by increasing or decreasing the number to its nearest significant figure, improving clarity and reducing complexity in numerical representation.</a:t>
            </a:r>
          </a:p>
        </p:txBody>
      </p:sp>
      <p:sp>
        <p:nvSpPr>
          <p:cNvPr id="14" name="TextBox 14"/>
          <p:cNvSpPr txBox="1"/>
          <p:nvPr/>
        </p:nvSpPr>
        <p:spPr>
          <a:xfrm>
            <a:off x="1779119" y="3975722"/>
            <a:ext cx="527710" cy="461665"/>
          </a:xfrm>
          <a:prstGeom prst="rect">
            <a:avLst/>
          </a:prstGeom>
          <a:noFill/>
        </p:spPr>
        <p:txBody>
          <a:bodyPr vert="horz" wrap="none" lIns="91440" tIns="45720" rIns="91440" bIns="45720" rtlCol="0" anchor="ctr">
            <a:spAutoFit/>
          </a:bodyPr>
          <a:lstStyle/>
          <a:p>
            <a:pPr marL="0" algn="ctr">
              <a:defRPr/>
            </a:pPr>
            <a:r>
              <a:rPr lang="en-US" sz="2400" b="1" i="0" u="none" baseline="0">
                <a:solidFill>
                  <a:schemeClr val="accent1"/>
                </a:solidFill>
                <a:latin typeface="Arial"/>
                <a:ea typeface="Arial"/>
              </a:rPr>
              <a:t>01</a:t>
            </a:r>
            <a:endParaRPr lang="en-US" sz="1100"/>
          </a:p>
        </p:txBody>
      </p:sp>
      <p:sp>
        <p:nvSpPr>
          <p:cNvPr id="15" name="AutoShape 15"/>
          <p:cNvSpPr/>
          <p:nvPr/>
        </p:nvSpPr>
        <p:spPr>
          <a:xfrm>
            <a:off x="5212531" y="3459300"/>
            <a:ext cx="2693219" cy="338554"/>
          </a:xfrm>
          <a:prstGeom prst="rect">
            <a:avLst/>
          </a:prstGeom>
          <a:noFill/>
          <a:ln cap="flat" cmpd="sng">
            <a:prstDash val="solid"/>
          </a:ln>
        </p:spPr>
        <p:txBody>
          <a:bodyPr vert="horz" wrap="square" lIns="91440" tIns="45720" rIns="91440" bIns="45720" anchor="b">
            <a:spAutoFit/>
          </a:bodyPr>
          <a:lstStyle/>
          <a:p>
            <a:pPr marL="0" algn="l"/>
            <a:r>
              <a:rPr lang="en-US" sz="1600" b="1" i="0" u="none" baseline="0">
                <a:solidFill>
                  <a:srgbClr val="000000"/>
                </a:solidFill>
                <a:latin typeface="Arial"/>
                <a:ea typeface="Arial"/>
              </a:rPr>
              <a:t>Importance in Mathematics</a:t>
            </a:r>
          </a:p>
        </p:txBody>
      </p:sp>
      <p:sp>
        <p:nvSpPr>
          <p:cNvPr id="16" name="AutoShape 16"/>
          <p:cNvSpPr/>
          <p:nvPr/>
        </p:nvSpPr>
        <p:spPr>
          <a:xfrm>
            <a:off x="5212531" y="3797855"/>
            <a:ext cx="2693219" cy="844142"/>
          </a:xfrm>
          <a:prstGeom prst="rect">
            <a:avLst/>
          </a:prstGeom>
          <a:noFill/>
          <a:ln cap="flat" cmpd="sng">
            <a:prstDash val="solid"/>
          </a:ln>
        </p:spPr>
        <p:txBody>
          <a:bodyPr vert="horz" wrap="square" lIns="91440" tIns="45720" rIns="91440" bIns="45720" anchor="t">
            <a:spAutoFit/>
          </a:bodyPr>
          <a:lstStyle/>
          <a:p>
            <a:pPr marL="0" algn="l">
              <a:lnSpc>
                <a:spcPct val="120000"/>
              </a:lnSpc>
            </a:pPr>
            <a:r>
              <a:rPr lang="pt-BR" sz="1400" b="0" i="0" u="none" baseline="0">
                <a:solidFill>
                  <a:srgbClr val="000000"/>
                </a:solidFill>
                <a:latin typeface="Arial"/>
                <a:ea typeface="Arial"/>
              </a:rPr>
              <a:t>Rounding off is crucial in mathematics as it simplifies calculations, enhances readability, and provides sufficiently accurate results for various applications. It helps students and professionals manage large numbers effectively without compromising essential information.</a:t>
            </a:r>
          </a:p>
        </p:txBody>
      </p:sp>
      <p:sp>
        <p:nvSpPr>
          <p:cNvPr id="17" name="TextBox 17"/>
          <p:cNvSpPr txBox="1"/>
          <p:nvPr/>
        </p:nvSpPr>
        <p:spPr>
          <a:xfrm>
            <a:off x="5398619" y="2605759"/>
            <a:ext cx="527709" cy="461665"/>
          </a:xfrm>
          <a:prstGeom prst="rect">
            <a:avLst/>
          </a:prstGeom>
          <a:noFill/>
        </p:spPr>
        <p:txBody>
          <a:bodyPr vert="horz" wrap="none" lIns="91440" tIns="45720" rIns="91440" bIns="45720" rtlCol="0" anchor="ctr">
            <a:spAutoFit/>
          </a:bodyPr>
          <a:lstStyle/>
          <a:p>
            <a:pPr marL="0" algn="ctr">
              <a:defRPr/>
            </a:pPr>
            <a:r>
              <a:rPr lang="en-US" sz="2400" b="1" i="0" u="none" baseline="0">
                <a:solidFill>
                  <a:schemeClr val="accent2"/>
                </a:solidFill>
                <a:latin typeface="Arial"/>
                <a:ea typeface="Arial"/>
              </a:rPr>
              <a:t>02</a:t>
            </a:r>
            <a:endParaRPr lang="en-US" sz="1100"/>
          </a:p>
        </p:txBody>
      </p:sp>
      <p:sp>
        <p:nvSpPr>
          <p:cNvPr id="18" name="AutoShape 18"/>
          <p:cNvSpPr/>
          <p:nvPr/>
        </p:nvSpPr>
        <p:spPr>
          <a:xfrm>
            <a:off x="8832031" y="2089337"/>
            <a:ext cx="2693219" cy="338554"/>
          </a:xfrm>
          <a:prstGeom prst="rect">
            <a:avLst/>
          </a:prstGeom>
          <a:noFill/>
          <a:ln cap="flat" cmpd="sng">
            <a:prstDash val="solid"/>
          </a:ln>
        </p:spPr>
        <p:txBody>
          <a:bodyPr vert="horz" wrap="square" lIns="91440" tIns="45720" rIns="91440" bIns="45720" anchor="b">
            <a:spAutoFit/>
          </a:bodyPr>
          <a:lstStyle/>
          <a:p>
            <a:pPr marL="0" algn="l"/>
            <a:r>
              <a:rPr lang="en-US" sz="1600" b="1" i="0" u="none" baseline="0">
                <a:solidFill>
                  <a:srgbClr val="000000"/>
                </a:solidFill>
                <a:latin typeface="Arial"/>
                <a:ea typeface="Arial"/>
              </a:rPr>
              <a:t>Common Applications</a:t>
            </a:r>
          </a:p>
        </p:txBody>
      </p:sp>
      <p:sp>
        <p:nvSpPr>
          <p:cNvPr id="19" name="AutoShape 19"/>
          <p:cNvSpPr/>
          <p:nvPr/>
        </p:nvSpPr>
        <p:spPr>
          <a:xfrm>
            <a:off x="8832031" y="2427892"/>
            <a:ext cx="2693219" cy="844142"/>
          </a:xfrm>
          <a:prstGeom prst="rect">
            <a:avLst/>
          </a:prstGeom>
          <a:noFill/>
          <a:ln cap="flat" cmpd="sng">
            <a:prstDash val="solid"/>
          </a:ln>
        </p:spPr>
        <p:txBody>
          <a:bodyPr vert="horz" wrap="square" lIns="91440" tIns="45720" rIns="91440" bIns="45720" anchor="t">
            <a:spAutoFit/>
          </a:bodyPr>
          <a:lstStyle/>
          <a:p>
            <a:pPr marL="0" algn="l">
              <a:lnSpc>
                <a:spcPct val="120000"/>
              </a:lnSpc>
            </a:pPr>
            <a:r>
              <a:rPr lang="pt-BR" sz="1400" b="0" i="0" u="none" baseline="0">
                <a:solidFill>
                  <a:srgbClr val="000000"/>
                </a:solidFill>
                <a:latin typeface="Arial"/>
                <a:ea typeface="Arial"/>
              </a:rPr>
              <a:t>Common applications of rounding off include financial transactions, statistical data analysis, and measurement in scientific experiments. It ensures that figures presented are easily interpretable while maintaining a level of precision that is practical for the situation.</a:t>
            </a:r>
          </a:p>
        </p:txBody>
      </p:sp>
      <p:sp>
        <p:nvSpPr>
          <p:cNvPr id="20" name="TextBox 20"/>
          <p:cNvSpPr txBox="1"/>
          <p:nvPr/>
        </p:nvSpPr>
        <p:spPr>
          <a:xfrm>
            <a:off x="9018119" y="1222678"/>
            <a:ext cx="527709" cy="461665"/>
          </a:xfrm>
          <a:prstGeom prst="rect">
            <a:avLst/>
          </a:prstGeom>
          <a:noFill/>
        </p:spPr>
        <p:txBody>
          <a:bodyPr vert="horz" wrap="none" lIns="91440" tIns="45720" rIns="91440" bIns="45720" rtlCol="0" anchor="ctr">
            <a:spAutoFit/>
          </a:bodyPr>
          <a:lstStyle/>
          <a:p>
            <a:pPr marL="0" algn="ctr">
              <a:defRPr/>
            </a:pPr>
            <a:r>
              <a:rPr lang="en-US" sz="2400" b="1" i="0" u="none" baseline="0">
                <a:solidFill>
                  <a:schemeClr val="accent3"/>
                </a:solidFill>
                <a:latin typeface="Arial"/>
                <a:ea typeface="Arial"/>
              </a:rPr>
              <a:t>03</a:t>
            </a:r>
            <a:endParaRPr lang="en-US" sz="11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History of Rounding</a:t>
            </a:r>
          </a:p>
        </p:txBody>
      </p:sp>
      <p:sp>
        <p:nvSpPr>
          <p:cNvPr id="3" name="AutoShape 3"/>
          <p:cNvSpPr/>
          <p:nvPr/>
        </p:nvSpPr>
        <p:spPr>
          <a:xfrm>
            <a:off x="2397919" y="2879578"/>
            <a:ext cx="1936877" cy="1936877"/>
          </a:xfrm>
          <a:prstGeom prst="ellipse">
            <a:avLst/>
          </a:prstGeom>
          <a:solidFill>
            <a:srgbClr val="FFFFFF">
              <a:lumMod val="50000"/>
            </a:srgbClr>
          </a:solidFill>
          <a:ln w="12700" cap="flat" cmpd="sng">
            <a:solidFill>
              <a:srgbClr val="FFFFFF"/>
            </a:solidFill>
            <a:prstDash val="solid"/>
          </a:ln>
        </p:spPr>
        <p:txBody>
          <a:bodyPr vert="horz" wrap="square" lIns="91440" tIns="45720" rIns="91440" bIns="45720" anchor="ctr">
            <a:normAutofit/>
          </a:bodyPr>
          <a:lstStyle/>
          <a:p>
            <a:pPr marL="0" algn="ctr"/>
            <a:endParaRPr/>
          </a:p>
        </p:txBody>
      </p:sp>
      <p:sp>
        <p:nvSpPr>
          <p:cNvPr id="4" name="Freeform 4"/>
          <p:cNvSpPr/>
          <p:nvPr/>
        </p:nvSpPr>
        <p:spPr>
          <a:xfrm>
            <a:off x="3230270" y="4180602"/>
            <a:ext cx="272174" cy="184296"/>
          </a:xfrm>
          <a:custGeom>
            <a:avLst/>
            <a:gdLst/>
            <a:ahLst/>
            <a:cxnLst/>
            <a:rect l="l" t="t" r="r" b="b"/>
            <a:pathLst>
              <a:path w="188" h="127">
                <a:moveTo>
                  <a:pt x="176" y="2"/>
                </a:moveTo>
                <a:cubicBezTo>
                  <a:pt x="13" y="2"/>
                  <a:pt x="13" y="2"/>
                  <a:pt x="13" y="2"/>
                </a:cubicBezTo>
                <a:cubicBezTo>
                  <a:pt x="10" y="2"/>
                  <a:pt x="6" y="2"/>
                  <a:pt x="2" y="0"/>
                </a:cubicBezTo>
                <a:cubicBezTo>
                  <a:pt x="0" y="0"/>
                  <a:pt x="0" y="0"/>
                  <a:pt x="0" y="0"/>
                </a:cubicBezTo>
                <a:cubicBezTo>
                  <a:pt x="0" y="86"/>
                  <a:pt x="0" y="86"/>
                  <a:pt x="0" y="86"/>
                </a:cubicBezTo>
                <a:cubicBezTo>
                  <a:pt x="0" y="95"/>
                  <a:pt x="7" y="102"/>
                  <a:pt x="16" y="102"/>
                </a:cubicBezTo>
                <a:cubicBezTo>
                  <a:pt x="48" y="102"/>
                  <a:pt x="48" y="102"/>
                  <a:pt x="48" y="102"/>
                </a:cubicBezTo>
                <a:cubicBezTo>
                  <a:pt x="65" y="122"/>
                  <a:pt x="65" y="122"/>
                  <a:pt x="65" y="122"/>
                </a:cubicBezTo>
                <a:cubicBezTo>
                  <a:pt x="68" y="125"/>
                  <a:pt x="72" y="127"/>
                  <a:pt x="77" y="127"/>
                </a:cubicBezTo>
                <a:cubicBezTo>
                  <a:pt x="111" y="127"/>
                  <a:pt x="111" y="127"/>
                  <a:pt x="111" y="127"/>
                </a:cubicBezTo>
                <a:cubicBezTo>
                  <a:pt x="116" y="127"/>
                  <a:pt x="120" y="125"/>
                  <a:pt x="123" y="122"/>
                </a:cubicBezTo>
                <a:cubicBezTo>
                  <a:pt x="140" y="102"/>
                  <a:pt x="140" y="102"/>
                  <a:pt x="140" y="102"/>
                </a:cubicBezTo>
                <a:cubicBezTo>
                  <a:pt x="172" y="102"/>
                  <a:pt x="172" y="102"/>
                  <a:pt x="172" y="102"/>
                </a:cubicBezTo>
                <a:cubicBezTo>
                  <a:pt x="181" y="102"/>
                  <a:pt x="188" y="95"/>
                  <a:pt x="188" y="86"/>
                </a:cubicBezTo>
                <a:cubicBezTo>
                  <a:pt x="188" y="0"/>
                  <a:pt x="188" y="0"/>
                  <a:pt x="188" y="0"/>
                </a:cubicBezTo>
                <a:cubicBezTo>
                  <a:pt x="186" y="1"/>
                  <a:pt x="186" y="1"/>
                  <a:pt x="186" y="1"/>
                </a:cubicBezTo>
                <a:cubicBezTo>
                  <a:pt x="182" y="2"/>
                  <a:pt x="179" y="2"/>
                  <a:pt x="176" y="2"/>
                </a:cubicBezTo>
                <a:close/>
                <a:moveTo>
                  <a:pt x="176" y="2"/>
                </a:moveTo>
                <a:cubicBezTo>
                  <a:pt x="176" y="2"/>
                  <a:pt x="176" y="2"/>
                  <a:pt x="176" y="2"/>
                </a:cubicBezTo>
              </a:path>
            </a:pathLst>
          </a:custGeom>
          <a:solidFill>
            <a:srgbClr val="FFFFFF"/>
          </a:solidFill>
        </p:spPr>
        <p:txBody>
          <a:bodyPr vert="horz" wrap="square" lIns="91440" tIns="45720" rIns="91440" bIns="45720" anchor="ctr">
            <a:normAutofit/>
          </a:bodyPr>
          <a:lstStyle/>
          <a:p>
            <a:pPr marL="0" algn="ctr"/>
            <a:endParaRPr/>
          </a:p>
        </p:txBody>
      </p:sp>
      <p:sp>
        <p:nvSpPr>
          <p:cNvPr id="5" name="Freeform 5"/>
          <p:cNvSpPr/>
          <p:nvPr/>
        </p:nvSpPr>
        <p:spPr>
          <a:xfrm>
            <a:off x="3027055" y="3331132"/>
            <a:ext cx="678605" cy="819568"/>
          </a:xfrm>
          <a:custGeom>
            <a:avLst/>
            <a:gdLst/>
            <a:ahLst/>
            <a:cxnLst/>
            <a:rect l="l" t="t" r="r" b="b"/>
            <a:pathLst>
              <a:path w="468" h="566">
                <a:moveTo>
                  <a:pt x="234" y="0"/>
                </a:moveTo>
                <a:cubicBezTo>
                  <a:pt x="105" y="0"/>
                  <a:pt x="0" y="103"/>
                  <a:pt x="0" y="230"/>
                </a:cubicBezTo>
                <a:cubicBezTo>
                  <a:pt x="0" y="295"/>
                  <a:pt x="28" y="367"/>
                  <a:pt x="74" y="421"/>
                </a:cubicBezTo>
                <a:cubicBezTo>
                  <a:pt x="76" y="424"/>
                  <a:pt x="76" y="424"/>
                  <a:pt x="76" y="424"/>
                </a:cubicBezTo>
                <a:cubicBezTo>
                  <a:pt x="82" y="432"/>
                  <a:pt x="134" y="500"/>
                  <a:pt x="134" y="548"/>
                </a:cubicBezTo>
                <a:cubicBezTo>
                  <a:pt x="134" y="558"/>
                  <a:pt x="142" y="566"/>
                  <a:pt x="153" y="566"/>
                </a:cubicBezTo>
                <a:cubicBezTo>
                  <a:pt x="215" y="566"/>
                  <a:pt x="215" y="566"/>
                  <a:pt x="215" y="566"/>
                </a:cubicBezTo>
                <a:cubicBezTo>
                  <a:pt x="216" y="552"/>
                  <a:pt x="224" y="532"/>
                  <a:pt x="237" y="500"/>
                </a:cubicBezTo>
                <a:cubicBezTo>
                  <a:pt x="250" y="470"/>
                  <a:pt x="265" y="434"/>
                  <a:pt x="270" y="404"/>
                </a:cubicBezTo>
                <a:cubicBezTo>
                  <a:pt x="261" y="400"/>
                  <a:pt x="261" y="400"/>
                  <a:pt x="261" y="400"/>
                </a:cubicBezTo>
                <a:cubicBezTo>
                  <a:pt x="228" y="384"/>
                  <a:pt x="150" y="340"/>
                  <a:pt x="145" y="273"/>
                </a:cubicBezTo>
                <a:cubicBezTo>
                  <a:pt x="143" y="242"/>
                  <a:pt x="160" y="218"/>
                  <a:pt x="176" y="196"/>
                </a:cubicBezTo>
                <a:cubicBezTo>
                  <a:pt x="190" y="176"/>
                  <a:pt x="204" y="157"/>
                  <a:pt x="201" y="134"/>
                </a:cubicBezTo>
                <a:cubicBezTo>
                  <a:pt x="198" y="106"/>
                  <a:pt x="198" y="106"/>
                  <a:pt x="198" y="106"/>
                </a:cubicBezTo>
                <a:cubicBezTo>
                  <a:pt x="219" y="125"/>
                  <a:pt x="219" y="125"/>
                  <a:pt x="219" y="125"/>
                </a:cubicBezTo>
                <a:cubicBezTo>
                  <a:pt x="224" y="130"/>
                  <a:pt x="229" y="135"/>
                  <a:pt x="235" y="140"/>
                </a:cubicBezTo>
                <a:cubicBezTo>
                  <a:pt x="297" y="197"/>
                  <a:pt x="368" y="263"/>
                  <a:pt x="304" y="360"/>
                </a:cubicBezTo>
                <a:cubicBezTo>
                  <a:pt x="292" y="373"/>
                  <a:pt x="292" y="373"/>
                  <a:pt x="292" y="373"/>
                </a:cubicBezTo>
                <a:cubicBezTo>
                  <a:pt x="292" y="374"/>
                  <a:pt x="292" y="374"/>
                  <a:pt x="292" y="375"/>
                </a:cubicBezTo>
                <a:cubicBezTo>
                  <a:pt x="297" y="413"/>
                  <a:pt x="274" y="466"/>
                  <a:pt x="257" y="508"/>
                </a:cubicBezTo>
                <a:cubicBezTo>
                  <a:pt x="249" y="525"/>
                  <a:pt x="237" y="556"/>
                  <a:pt x="236" y="566"/>
                </a:cubicBezTo>
                <a:cubicBezTo>
                  <a:pt x="323" y="565"/>
                  <a:pt x="323" y="565"/>
                  <a:pt x="323" y="565"/>
                </a:cubicBezTo>
                <a:cubicBezTo>
                  <a:pt x="330" y="562"/>
                  <a:pt x="335" y="555"/>
                  <a:pt x="335" y="548"/>
                </a:cubicBezTo>
                <a:cubicBezTo>
                  <a:pt x="335" y="505"/>
                  <a:pt x="377" y="444"/>
                  <a:pt x="393" y="424"/>
                </a:cubicBezTo>
                <a:cubicBezTo>
                  <a:pt x="394" y="423"/>
                  <a:pt x="395" y="422"/>
                  <a:pt x="395" y="421"/>
                </a:cubicBezTo>
                <a:cubicBezTo>
                  <a:pt x="396" y="419"/>
                  <a:pt x="396" y="419"/>
                  <a:pt x="396" y="419"/>
                </a:cubicBezTo>
                <a:cubicBezTo>
                  <a:pt x="441" y="364"/>
                  <a:pt x="468" y="294"/>
                  <a:pt x="468" y="230"/>
                </a:cubicBezTo>
                <a:cubicBezTo>
                  <a:pt x="468" y="103"/>
                  <a:pt x="363" y="0"/>
                  <a:pt x="234" y="0"/>
                </a:cubicBezTo>
                <a:close/>
                <a:moveTo>
                  <a:pt x="234" y="0"/>
                </a:moveTo>
                <a:cubicBezTo>
                  <a:pt x="234" y="0"/>
                  <a:pt x="234" y="0"/>
                  <a:pt x="234" y="0"/>
                </a:cubicBezTo>
              </a:path>
            </a:pathLst>
          </a:custGeom>
          <a:solidFill>
            <a:srgbClr val="FFFFFF"/>
          </a:solidFill>
        </p:spPr>
        <p:txBody>
          <a:bodyPr vert="horz" wrap="square" lIns="91440" tIns="45720" rIns="91440" bIns="45720" anchor="ctr">
            <a:normAutofit/>
          </a:bodyPr>
          <a:lstStyle/>
          <a:p>
            <a:pPr marL="0" algn="ctr"/>
            <a:endParaRPr/>
          </a:p>
        </p:txBody>
      </p:sp>
      <p:sp>
        <p:nvSpPr>
          <p:cNvPr id="6" name="Freeform 6"/>
          <p:cNvSpPr/>
          <p:nvPr/>
        </p:nvSpPr>
        <p:spPr>
          <a:xfrm>
            <a:off x="3265055" y="3556925"/>
            <a:ext cx="253866" cy="327095"/>
          </a:xfrm>
          <a:custGeom>
            <a:avLst/>
            <a:gdLst/>
            <a:ahLst/>
            <a:cxnLst/>
            <a:rect l="l" t="t" r="r" b="b"/>
            <a:pathLst>
              <a:path w="175" h="226">
                <a:moveTo>
                  <a:pt x="64" y="66"/>
                </a:moveTo>
                <a:cubicBezTo>
                  <a:pt x="100" y="109"/>
                  <a:pt x="115" y="140"/>
                  <a:pt x="124" y="190"/>
                </a:cubicBezTo>
                <a:cubicBezTo>
                  <a:pt x="175" y="109"/>
                  <a:pt x="118" y="56"/>
                  <a:pt x="57" y="0"/>
                </a:cubicBezTo>
                <a:cubicBezTo>
                  <a:pt x="52" y="19"/>
                  <a:pt x="40" y="36"/>
                  <a:pt x="29" y="52"/>
                </a:cubicBezTo>
                <a:cubicBezTo>
                  <a:pt x="14" y="73"/>
                  <a:pt x="0" y="92"/>
                  <a:pt x="2" y="116"/>
                </a:cubicBezTo>
                <a:cubicBezTo>
                  <a:pt x="6" y="173"/>
                  <a:pt x="83" y="214"/>
                  <a:pt x="106" y="225"/>
                </a:cubicBezTo>
                <a:cubicBezTo>
                  <a:pt x="108" y="226"/>
                  <a:pt x="108" y="226"/>
                  <a:pt x="108" y="226"/>
                </a:cubicBezTo>
                <a:cubicBezTo>
                  <a:pt x="107" y="224"/>
                  <a:pt x="108" y="223"/>
                  <a:pt x="107" y="221"/>
                </a:cubicBezTo>
                <a:cubicBezTo>
                  <a:pt x="100" y="157"/>
                  <a:pt x="87" y="127"/>
                  <a:pt x="48" y="79"/>
                </a:cubicBezTo>
                <a:cubicBezTo>
                  <a:pt x="46" y="77"/>
                  <a:pt x="46" y="77"/>
                  <a:pt x="46" y="77"/>
                </a:cubicBezTo>
                <a:cubicBezTo>
                  <a:pt x="62" y="63"/>
                  <a:pt x="62" y="63"/>
                  <a:pt x="62" y="63"/>
                </a:cubicBezTo>
                <a:lnTo>
                  <a:pt x="64" y="66"/>
                </a:lnTo>
                <a:close/>
                <a:moveTo>
                  <a:pt x="64" y="66"/>
                </a:moveTo>
                <a:cubicBezTo>
                  <a:pt x="64" y="66"/>
                  <a:pt x="64" y="66"/>
                  <a:pt x="64" y="66"/>
                </a:cubicBezTo>
              </a:path>
            </a:pathLst>
          </a:custGeom>
          <a:solidFill>
            <a:srgbClr val="FFFFFF"/>
          </a:solidFill>
        </p:spPr>
        <p:txBody>
          <a:bodyPr vert="horz" wrap="square" lIns="91440" tIns="45720" rIns="91440" bIns="45720" anchor="ctr">
            <a:normAutofit/>
          </a:bodyPr>
          <a:lstStyle/>
          <a:p>
            <a:pPr marL="0" algn="ctr"/>
            <a:endParaRPr/>
          </a:p>
        </p:txBody>
      </p:sp>
      <p:sp>
        <p:nvSpPr>
          <p:cNvPr id="7" name="AutoShape 7"/>
          <p:cNvSpPr/>
          <p:nvPr/>
        </p:nvSpPr>
        <p:spPr>
          <a:xfrm>
            <a:off x="4082193" y="2220033"/>
            <a:ext cx="2791320" cy="2791320"/>
          </a:xfrm>
          <a:prstGeom prst="ellipse">
            <a:avLst/>
          </a:prstGeom>
          <a:solidFill>
            <a:schemeClr val="accent1">
              <a:alpha val="80000"/>
            </a:schemeClr>
          </a:solidFill>
          <a:ln w="12700" cap="flat" cmpd="sng">
            <a:solidFill>
              <a:srgbClr val="FFFFFF"/>
            </a:solidFill>
            <a:prstDash val="solid"/>
          </a:ln>
        </p:spPr>
        <p:txBody>
          <a:bodyPr vert="horz" wrap="square" lIns="91440" tIns="45720" rIns="91440" bIns="45720" anchor="ctr">
            <a:normAutofit/>
          </a:bodyPr>
          <a:lstStyle/>
          <a:p>
            <a:pPr marL="0" algn="ctr"/>
            <a:endParaRPr/>
          </a:p>
        </p:txBody>
      </p:sp>
      <p:sp>
        <p:nvSpPr>
          <p:cNvPr id="8" name="AutoShape 8"/>
          <p:cNvSpPr/>
          <p:nvPr/>
        </p:nvSpPr>
        <p:spPr>
          <a:xfrm>
            <a:off x="6151587" y="3796769"/>
            <a:ext cx="1982679" cy="1982679"/>
          </a:xfrm>
          <a:prstGeom prst="ellipse">
            <a:avLst/>
          </a:prstGeom>
          <a:solidFill>
            <a:srgbClr val="FFFFFF">
              <a:lumMod val="50000"/>
            </a:srgbClr>
          </a:solidFill>
          <a:ln w="12700" cap="flat" cmpd="sng">
            <a:solidFill>
              <a:srgbClr val="FFFFFF"/>
            </a:solidFill>
            <a:prstDash val="solid"/>
          </a:ln>
        </p:spPr>
        <p:txBody>
          <a:bodyPr vert="horz" wrap="square" lIns="91440" tIns="45720" rIns="91440" bIns="45720" anchor="ctr">
            <a:normAutofit/>
          </a:bodyPr>
          <a:lstStyle/>
          <a:p>
            <a:pPr marL="0" algn="ctr"/>
            <a:endParaRPr/>
          </a:p>
        </p:txBody>
      </p:sp>
      <p:sp>
        <p:nvSpPr>
          <p:cNvPr id="9" name="Freeform 9"/>
          <p:cNvSpPr/>
          <p:nvPr/>
        </p:nvSpPr>
        <p:spPr>
          <a:xfrm>
            <a:off x="5197508" y="2977831"/>
            <a:ext cx="831585" cy="1275727"/>
          </a:xfrm>
          <a:custGeom>
            <a:avLst/>
            <a:gdLst/>
            <a:ahLst/>
            <a:cxnLst/>
            <a:rect l="l" t="t" r="r" b="b"/>
            <a:pathLst>
              <a:path w="221" h="340">
                <a:moveTo>
                  <a:pt x="132" y="58"/>
                </a:moveTo>
                <a:cubicBezTo>
                  <a:pt x="134" y="64"/>
                  <a:pt x="137" y="68"/>
                  <a:pt x="140" y="73"/>
                </a:cubicBezTo>
                <a:cubicBezTo>
                  <a:pt x="140" y="74"/>
                  <a:pt x="141" y="76"/>
                  <a:pt x="141" y="77"/>
                </a:cubicBezTo>
                <a:cubicBezTo>
                  <a:pt x="182" y="100"/>
                  <a:pt x="209" y="143"/>
                  <a:pt x="209" y="193"/>
                </a:cubicBezTo>
                <a:cubicBezTo>
                  <a:pt x="209" y="267"/>
                  <a:pt x="149" y="327"/>
                  <a:pt x="75" y="327"/>
                </a:cubicBezTo>
                <a:cubicBezTo>
                  <a:pt x="75" y="327"/>
                  <a:pt x="59" y="327"/>
                  <a:pt x="52" y="316"/>
                </a:cubicBezTo>
                <a:cubicBezTo>
                  <a:pt x="46" y="306"/>
                  <a:pt x="49" y="290"/>
                  <a:pt x="60" y="269"/>
                </a:cubicBezTo>
                <a:cubicBezTo>
                  <a:pt x="68" y="264"/>
                  <a:pt x="76" y="258"/>
                  <a:pt x="84" y="251"/>
                </a:cubicBezTo>
                <a:cubicBezTo>
                  <a:pt x="97" y="240"/>
                  <a:pt x="109" y="225"/>
                  <a:pt x="118" y="208"/>
                </a:cubicBezTo>
                <a:cubicBezTo>
                  <a:pt x="127" y="191"/>
                  <a:pt x="134" y="172"/>
                  <a:pt x="137" y="152"/>
                </a:cubicBezTo>
                <a:cubicBezTo>
                  <a:pt x="140" y="132"/>
                  <a:pt x="140" y="111"/>
                  <a:pt x="135" y="90"/>
                </a:cubicBezTo>
                <a:cubicBezTo>
                  <a:pt x="131" y="70"/>
                  <a:pt x="122" y="51"/>
                  <a:pt x="111" y="36"/>
                </a:cubicBezTo>
                <a:cubicBezTo>
                  <a:pt x="100" y="20"/>
                  <a:pt x="86" y="9"/>
                  <a:pt x="75" y="5"/>
                </a:cubicBezTo>
                <a:cubicBezTo>
                  <a:pt x="70" y="2"/>
                  <a:pt x="64" y="1"/>
                  <a:pt x="61" y="1"/>
                </a:cubicBezTo>
                <a:cubicBezTo>
                  <a:pt x="58" y="0"/>
                  <a:pt x="56" y="0"/>
                  <a:pt x="56" y="0"/>
                </a:cubicBezTo>
                <a:cubicBezTo>
                  <a:pt x="56" y="0"/>
                  <a:pt x="56" y="2"/>
                  <a:pt x="55" y="5"/>
                </a:cubicBezTo>
                <a:cubicBezTo>
                  <a:pt x="55" y="8"/>
                  <a:pt x="53" y="12"/>
                  <a:pt x="51" y="17"/>
                </a:cubicBezTo>
                <a:cubicBezTo>
                  <a:pt x="47" y="26"/>
                  <a:pt x="41" y="37"/>
                  <a:pt x="34" y="48"/>
                </a:cubicBezTo>
                <a:cubicBezTo>
                  <a:pt x="20" y="71"/>
                  <a:pt x="8" y="100"/>
                  <a:pt x="3" y="132"/>
                </a:cubicBezTo>
                <a:cubicBezTo>
                  <a:pt x="1" y="147"/>
                  <a:pt x="0" y="164"/>
                  <a:pt x="2" y="180"/>
                </a:cubicBezTo>
                <a:cubicBezTo>
                  <a:pt x="3" y="196"/>
                  <a:pt x="6" y="212"/>
                  <a:pt x="10" y="227"/>
                </a:cubicBezTo>
                <a:cubicBezTo>
                  <a:pt x="14" y="239"/>
                  <a:pt x="22" y="269"/>
                  <a:pt x="26" y="277"/>
                </a:cubicBezTo>
                <a:cubicBezTo>
                  <a:pt x="34" y="266"/>
                  <a:pt x="41" y="255"/>
                  <a:pt x="47" y="243"/>
                </a:cubicBezTo>
                <a:cubicBezTo>
                  <a:pt x="52" y="234"/>
                  <a:pt x="55" y="226"/>
                  <a:pt x="59" y="217"/>
                </a:cubicBezTo>
                <a:cubicBezTo>
                  <a:pt x="63" y="209"/>
                  <a:pt x="65" y="200"/>
                  <a:pt x="68" y="191"/>
                </a:cubicBezTo>
                <a:cubicBezTo>
                  <a:pt x="71" y="183"/>
                  <a:pt x="72" y="174"/>
                  <a:pt x="74" y="166"/>
                </a:cubicBezTo>
                <a:cubicBezTo>
                  <a:pt x="75" y="158"/>
                  <a:pt x="76" y="150"/>
                  <a:pt x="76" y="143"/>
                </a:cubicBezTo>
                <a:cubicBezTo>
                  <a:pt x="76" y="136"/>
                  <a:pt x="76" y="130"/>
                  <a:pt x="75" y="124"/>
                </a:cubicBezTo>
                <a:cubicBezTo>
                  <a:pt x="75" y="118"/>
                  <a:pt x="73" y="113"/>
                  <a:pt x="73" y="109"/>
                </a:cubicBezTo>
                <a:cubicBezTo>
                  <a:pt x="71" y="101"/>
                  <a:pt x="70" y="96"/>
                  <a:pt x="70" y="96"/>
                </a:cubicBezTo>
                <a:cubicBezTo>
                  <a:pt x="70" y="96"/>
                  <a:pt x="71" y="101"/>
                  <a:pt x="74" y="109"/>
                </a:cubicBezTo>
                <a:cubicBezTo>
                  <a:pt x="75" y="113"/>
                  <a:pt x="77" y="117"/>
                  <a:pt x="77" y="123"/>
                </a:cubicBezTo>
                <a:cubicBezTo>
                  <a:pt x="78" y="129"/>
                  <a:pt x="79" y="136"/>
                  <a:pt x="80" y="143"/>
                </a:cubicBezTo>
                <a:cubicBezTo>
                  <a:pt x="80" y="151"/>
                  <a:pt x="80" y="159"/>
                  <a:pt x="79" y="167"/>
                </a:cubicBezTo>
                <a:cubicBezTo>
                  <a:pt x="78" y="175"/>
                  <a:pt x="77" y="184"/>
                  <a:pt x="75" y="193"/>
                </a:cubicBezTo>
                <a:cubicBezTo>
                  <a:pt x="73" y="202"/>
                  <a:pt x="71" y="211"/>
                  <a:pt x="68" y="220"/>
                </a:cubicBezTo>
                <a:cubicBezTo>
                  <a:pt x="64" y="229"/>
                  <a:pt x="61" y="239"/>
                  <a:pt x="57" y="248"/>
                </a:cubicBezTo>
                <a:cubicBezTo>
                  <a:pt x="55" y="253"/>
                  <a:pt x="52" y="258"/>
                  <a:pt x="50" y="263"/>
                </a:cubicBezTo>
                <a:cubicBezTo>
                  <a:pt x="50" y="263"/>
                  <a:pt x="50" y="263"/>
                  <a:pt x="50" y="263"/>
                </a:cubicBezTo>
                <a:cubicBezTo>
                  <a:pt x="48" y="267"/>
                  <a:pt x="46" y="270"/>
                  <a:pt x="44" y="274"/>
                </a:cubicBezTo>
                <a:cubicBezTo>
                  <a:pt x="44" y="275"/>
                  <a:pt x="43" y="276"/>
                  <a:pt x="43" y="277"/>
                </a:cubicBezTo>
                <a:cubicBezTo>
                  <a:pt x="43" y="277"/>
                  <a:pt x="43" y="277"/>
                  <a:pt x="43" y="277"/>
                </a:cubicBezTo>
                <a:cubicBezTo>
                  <a:pt x="36" y="296"/>
                  <a:pt x="35" y="311"/>
                  <a:pt x="42" y="322"/>
                </a:cubicBezTo>
                <a:cubicBezTo>
                  <a:pt x="52" y="339"/>
                  <a:pt x="74" y="340"/>
                  <a:pt x="75" y="340"/>
                </a:cubicBezTo>
                <a:cubicBezTo>
                  <a:pt x="155" y="340"/>
                  <a:pt x="221" y="274"/>
                  <a:pt x="221" y="193"/>
                </a:cubicBezTo>
                <a:cubicBezTo>
                  <a:pt x="221" y="133"/>
                  <a:pt x="184" y="81"/>
                  <a:pt x="132" y="58"/>
                </a:cubicBezTo>
                <a:close/>
                <a:moveTo>
                  <a:pt x="132" y="58"/>
                </a:moveTo>
                <a:cubicBezTo>
                  <a:pt x="132" y="58"/>
                  <a:pt x="132" y="58"/>
                  <a:pt x="132" y="58"/>
                </a:cubicBezTo>
              </a:path>
            </a:pathLst>
          </a:custGeom>
          <a:solidFill>
            <a:srgbClr val="FFFFFF"/>
          </a:solidFill>
        </p:spPr>
        <p:txBody>
          <a:bodyPr vert="horz" wrap="square" lIns="91440" tIns="45720" rIns="91440" bIns="45720" anchor="ctr">
            <a:normAutofit/>
          </a:bodyPr>
          <a:lstStyle/>
          <a:p>
            <a:pPr marL="0" algn="ctr"/>
            <a:endParaRPr/>
          </a:p>
        </p:txBody>
      </p:sp>
      <p:sp>
        <p:nvSpPr>
          <p:cNvPr id="10" name="Freeform 10"/>
          <p:cNvSpPr/>
          <p:nvPr/>
        </p:nvSpPr>
        <p:spPr>
          <a:xfrm>
            <a:off x="4926613" y="3195177"/>
            <a:ext cx="343344" cy="993808"/>
          </a:xfrm>
          <a:custGeom>
            <a:avLst/>
            <a:gdLst/>
            <a:ahLst/>
            <a:cxnLst/>
            <a:rect l="l" t="t" r="r" b="b"/>
            <a:pathLst>
              <a:path w="91" h="265">
                <a:moveTo>
                  <a:pt x="69" y="217"/>
                </a:moveTo>
                <a:cubicBezTo>
                  <a:pt x="61" y="205"/>
                  <a:pt x="46" y="200"/>
                  <a:pt x="32" y="205"/>
                </a:cubicBezTo>
                <a:cubicBezTo>
                  <a:pt x="19" y="184"/>
                  <a:pt x="12" y="160"/>
                  <a:pt x="12" y="135"/>
                </a:cubicBezTo>
                <a:cubicBezTo>
                  <a:pt x="12" y="83"/>
                  <a:pt x="42" y="39"/>
                  <a:pt x="85" y="16"/>
                </a:cubicBezTo>
                <a:cubicBezTo>
                  <a:pt x="86" y="10"/>
                  <a:pt x="88" y="5"/>
                  <a:pt x="91" y="0"/>
                </a:cubicBezTo>
                <a:cubicBezTo>
                  <a:pt x="38" y="22"/>
                  <a:pt x="0" y="74"/>
                  <a:pt x="0" y="135"/>
                </a:cubicBezTo>
                <a:cubicBezTo>
                  <a:pt x="0" y="162"/>
                  <a:pt x="8" y="189"/>
                  <a:pt x="22" y="212"/>
                </a:cubicBezTo>
                <a:cubicBezTo>
                  <a:pt x="11" y="222"/>
                  <a:pt x="9" y="238"/>
                  <a:pt x="17" y="251"/>
                </a:cubicBezTo>
                <a:cubicBezTo>
                  <a:pt x="20" y="256"/>
                  <a:pt x="20" y="256"/>
                  <a:pt x="20" y="256"/>
                </a:cubicBezTo>
                <a:cubicBezTo>
                  <a:pt x="29" y="250"/>
                  <a:pt x="29" y="250"/>
                  <a:pt x="29" y="250"/>
                </a:cubicBezTo>
                <a:cubicBezTo>
                  <a:pt x="39" y="265"/>
                  <a:pt x="39" y="265"/>
                  <a:pt x="39" y="265"/>
                </a:cubicBezTo>
                <a:cubicBezTo>
                  <a:pt x="49" y="259"/>
                  <a:pt x="49" y="259"/>
                  <a:pt x="49" y="259"/>
                </a:cubicBezTo>
                <a:cubicBezTo>
                  <a:pt x="40" y="243"/>
                  <a:pt x="40" y="243"/>
                  <a:pt x="40" y="243"/>
                </a:cubicBezTo>
                <a:cubicBezTo>
                  <a:pt x="51" y="236"/>
                  <a:pt x="51" y="236"/>
                  <a:pt x="51" y="236"/>
                </a:cubicBezTo>
                <a:cubicBezTo>
                  <a:pt x="61" y="251"/>
                  <a:pt x="61" y="251"/>
                  <a:pt x="61" y="251"/>
                </a:cubicBezTo>
                <a:cubicBezTo>
                  <a:pt x="71" y="245"/>
                  <a:pt x="71" y="245"/>
                  <a:pt x="71" y="245"/>
                </a:cubicBezTo>
                <a:cubicBezTo>
                  <a:pt x="61" y="230"/>
                  <a:pt x="61" y="230"/>
                  <a:pt x="61" y="230"/>
                </a:cubicBezTo>
                <a:cubicBezTo>
                  <a:pt x="73" y="222"/>
                  <a:pt x="73" y="222"/>
                  <a:pt x="73" y="222"/>
                </a:cubicBezTo>
                <a:lnTo>
                  <a:pt x="69" y="217"/>
                </a:lnTo>
                <a:close/>
                <a:moveTo>
                  <a:pt x="25" y="238"/>
                </a:moveTo>
                <a:cubicBezTo>
                  <a:pt x="23" y="231"/>
                  <a:pt x="26" y="222"/>
                  <a:pt x="33" y="218"/>
                </a:cubicBezTo>
                <a:cubicBezTo>
                  <a:pt x="40" y="213"/>
                  <a:pt x="49" y="214"/>
                  <a:pt x="55" y="219"/>
                </a:cubicBezTo>
                <a:lnTo>
                  <a:pt x="25" y="238"/>
                </a:lnTo>
                <a:close/>
                <a:moveTo>
                  <a:pt x="25" y="238"/>
                </a:moveTo>
                <a:cubicBezTo>
                  <a:pt x="25" y="238"/>
                  <a:pt x="25" y="238"/>
                  <a:pt x="25" y="238"/>
                </a:cubicBezTo>
              </a:path>
            </a:pathLst>
          </a:custGeom>
          <a:solidFill>
            <a:srgbClr val="FFFFFF"/>
          </a:solidFill>
        </p:spPr>
        <p:txBody>
          <a:bodyPr vert="horz" wrap="square" lIns="91440" tIns="45720" rIns="91440" bIns="45720" anchor="ctr">
            <a:normAutofit/>
          </a:bodyPr>
          <a:lstStyle/>
          <a:p>
            <a:pPr marL="0" algn="ctr"/>
            <a:endParaRPr/>
          </a:p>
        </p:txBody>
      </p:sp>
      <p:sp>
        <p:nvSpPr>
          <p:cNvPr id="11" name="Freeform 11"/>
          <p:cNvSpPr/>
          <p:nvPr/>
        </p:nvSpPr>
        <p:spPr>
          <a:xfrm>
            <a:off x="6611658" y="4716509"/>
            <a:ext cx="208842" cy="369490"/>
          </a:xfrm>
          <a:custGeom>
            <a:avLst/>
            <a:gdLst/>
            <a:ahLst/>
            <a:cxnLst/>
            <a:rect l="l" t="t" r="r" b="b"/>
            <a:pathLst>
              <a:path w="377" h="667">
                <a:moveTo>
                  <a:pt x="0" y="667"/>
                </a:moveTo>
                <a:lnTo>
                  <a:pt x="377" y="667"/>
                </a:lnTo>
                <a:lnTo>
                  <a:pt x="377" y="575"/>
                </a:lnTo>
                <a:lnTo>
                  <a:pt x="109" y="575"/>
                </a:lnTo>
                <a:lnTo>
                  <a:pt x="109" y="366"/>
                </a:lnTo>
                <a:lnTo>
                  <a:pt x="358" y="366"/>
                </a:lnTo>
                <a:lnTo>
                  <a:pt x="358" y="273"/>
                </a:lnTo>
                <a:lnTo>
                  <a:pt x="109" y="273"/>
                </a:lnTo>
                <a:lnTo>
                  <a:pt x="109" y="93"/>
                </a:lnTo>
                <a:lnTo>
                  <a:pt x="377" y="93"/>
                </a:lnTo>
                <a:lnTo>
                  <a:pt x="377" y="0"/>
                </a:lnTo>
                <a:lnTo>
                  <a:pt x="0" y="0"/>
                </a:lnTo>
                <a:lnTo>
                  <a:pt x="0" y="667"/>
                </a:lnTo>
                <a:moveTo>
                  <a:pt x="0" y="667"/>
                </a:moveTo>
                <a:lnTo>
                  <a:pt x="0" y="667"/>
                </a:lnTo>
              </a:path>
            </a:pathLst>
          </a:custGeom>
          <a:solidFill>
            <a:srgbClr val="FFFFFF"/>
          </a:solidFill>
        </p:spPr>
        <p:txBody>
          <a:bodyPr vert="horz" wrap="square" lIns="91440" tIns="45720" rIns="91440" bIns="45720" anchor="ctr">
            <a:normAutofit/>
          </a:bodyPr>
          <a:lstStyle/>
          <a:p>
            <a:pPr marL="0" algn="ctr"/>
            <a:endParaRPr/>
          </a:p>
        </p:txBody>
      </p:sp>
      <p:sp>
        <p:nvSpPr>
          <p:cNvPr id="12" name="Freeform 12"/>
          <p:cNvSpPr/>
          <p:nvPr/>
        </p:nvSpPr>
        <p:spPr>
          <a:xfrm>
            <a:off x="6880881" y="4711524"/>
            <a:ext cx="279749" cy="380015"/>
          </a:xfrm>
          <a:custGeom>
            <a:avLst/>
            <a:gdLst/>
            <a:ahLst/>
            <a:cxnLst/>
            <a:rect l="l" t="t" r="r" b="b"/>
            <a:pathLst>
              <a:path w="213" h="289">
                <a:moveTo>
                  <a:pt x="134" y="39"/>
                </a:moveTo>
                <a:cubicBezTo>
                  <a:pt x="145" y="39"/>
                  <a:pt x="156" y="41"/>
                  <a:pt x="167" y="45"/>
                </a:cubicBezTo>
                <a:cubicBezTo>
                  <a:pt x="177" y="48"/>
                  <a:pt x="188" y="52"/>
                  <a:pt x="197" y="56"/>
                </a:cubicBezTo>
                <a:cubicBezTo>
                  <a:pt x="213" y="18"/>
                  <a:pt x="213" y="18"/>
                  <a:pt x="213" y="18"/>
                </a:cubicBezTo>
                <a:cubicBezTo>
                  <a:pt x="189" y="6"/>
                  <a:pt x="163" y="0"/>
                  <a:pt x="134" y="0"/>
                </a:cubicBezTo>
                <a:cubicBezTo>
                  <a:pt x="107" y="0"/>
                  <a:pt x="83" y="6"/>
                  <a:pt x="63" y="18"/>
                </a:cubicBezTo>
                <a:cubicBezTo>
                  <a:pt x="43" y="29"/>
                  <a:pt x="27" y="46"/>
                  <a:pt x="16" y="68"/>
                </a:cubicBezTo>
                <a:cubicBezTo>
                  <a:pt x="6" y="90"/>
                  <a:pt x="0" y="115"/>
                  <a:pt x="0" y="145"/>
                </a:cubicBezTo>
                <a:cubicBezTo>
                  <a:pt x="0" y="191"/>
                  <a:pt x="11" y="226"/>
                  <a:pt x="33" y="251"/>
                </a:cubicBezTo>
                <a:cubicBezTo>
                  <a:pt x="55" y="276"/>
                  <a:pt x="87" y="289"/>
                  <a:pt x="128" y="289"/>
                </a:cubicBezTo>
                <a:cubicBezTo>
                  <a:pt x="156" y="289"/>
                  <a:pt x="181" y="285"/>
                  <a:pt x="203" y="276"/>
                </a:cubicBezTo>
                <a:cubicBezTo>
                  <a:pt x="203" y="237"/>
                  <a:pt x="203" y="237"/>
                  <a:pt x="203" y="237"/>
                </a:cubicBezTo>
                <a:cubicBezTo>
                  <a:pt x="191" y="241"/>
                  <a:pt x="179" y="244"/>
                  <a:pt x="168" y="246"/>
                </a:cubicBezTo>
                <a:cubicBezTo>
                  <a:pt x="157" y="248"/>
                  <a:pt x="145" y="250"/>
                  <a:pt x="134" y="250"/>
                </a:cubicBezTo>
                <a:cubicBezTo>
                  <a:pt x="106" y="250"/>
                  <a:pt x="85" y="241"/>
                  <a:pt x="71" y="223"/>
                </a:cubicBezTo>
                <a:cubicBezTo>
                  <a:pt x="56" y="205"/>
                  <a:pt x="49" y="179"/>
                  <a:pt x="49" y="145"/>
                </a:cubicBezTo>
                <a:cubicBezTo>
                  <a:pt x="49" y="112"/>
                  <a:pt x="56" y="86"/>
                  <a:pt x="71" y="67"/>
                </a:cubicBezTo>
                <a:cubicBezTo>
                  <a:pt x="86" y="49"/>
                  <a:pt x="107" y="39"/>
                  <a:pt x="134" y="39"/>
                </a:cubicBezTo>
                <a:close/>
                <a:moveTo>
                  <a:pt x="134" y="39"/>
                </a:moveTo>
                <a:cubicBezTo>
                  <a:pt x="134" y="39"/>
                  <a:pt x="134" y="39"/>
                  <a:pt x="134" y="39"/>
                </a:cubicBezTo>
              </a:path>
            </a:pathLst>
          </a:custGeom>
          <a:solidFill>
            <a:srgbClr val="FFFFFF"/>
          </a:solidFill>
        </p:spPr>
        <p:txBody>
          <a:bodyPr vert="horz" wrap="square" lIns="91440" tIns="45720" rIns="91440" bIns="45720" anchor="ctr">
            <a:normAutofit/>
          </a:bodyPr>
          <a:lstStyle/>
          <a:p>
            <a:pPr marL="0" algn="ctr"/>
            <a:endParaRPr/>
          </a:p>
        </p:txBody>
      </p:sp>
      <p:sp>
        <p:nvSpPr>
          <p:cNvPr id="13" name="Freeform 13"/>
          <p:cNvSpPr/>
          <p:nvPr/>
        </p:nvSpPr>
        <p:spPr>
          <a:xfrm>
            <a:off x="7208824" y="4421804"/>
            <a:ext cx="520166" cy="669735"/>
          </a:xfrm>
          <a:custGeom>
            <a:avLst/>
            <a:gdLst/>
            <a:ahLst/>
            <a:cxnLst/>
            <a:rect l="l" t="t" r="r" b="b"/>
            <a:pathLst>
              <a:path w="396" h="509">
                <a:moveTo>
                  <a:pt x="391" y="9"/>
                </a:moveTo>
                <a:cubicBezTo>
                  <a:pt x="388" y="8"/>
                  <a:pt x="383" y="6"/>
                  <a:pt x="377" y="4"/>
                </a:cubicBezTo>
                <a:cubicBezTo>
                  <a:pt x="371" y="3"/>
                  <a:pt x="363" y="1"/>
                  <a:pt x="355" y="0"/>
                </a:cubicBezTo>
                <a:cubicBezTo>
                  <a:pt x="347" y="0"/>
                  <a:pt x="338" y="0"/>
                  <a:pt x="328" y="1"/>
                </a:cubicBezTo>
                <a:cubicBezTo>
                  <a:pt x="318" y="2"/>
                  <a:pt x="308" y="5"/>
                  <a:pt x="298" y="8"/>
                </a:cubicBezTo>
                <a:cubicBezTo>
                  <a:pt x="287" y="11"/>
                  <a:pt x="278" y="16"/>
                  <a:pt x="268" y="21"/>
                </a:cubicBezTo>
                <a:cubicBezTo>
                  <a:pt x="258" y="27"/>
                  <a:pt x="249" y="34"/>
                  <a:pt x="240" y="41"/>
                </a:cubicBezTo>
                <a:cubicBezTo>
                  <a:pt x="231" y="49"/>
                  <a:pt x="223" y="57"/>
                  <a:pt x="216" y="66"/>
                </a:cubicBezTo>
                <a:cubicBezTo>
                  <a:pt x="209" y="75"/>
                  <a:pt x="203" y="84"/>
                  <a:pt x="198" y="94"/>
                </a:cubicBezTo>
                <a:cubicBezTo>
                  <a:pt x="193" y="104"/>
                  <a:pt x="188" y="114"/>
                  <a:pt x="185" y="124"/>
                </a:cubicBezTo>
                <a:cubicBezTo>
                  <a:pt x="178" y="144"/>
                  <a:pt x="176" y="165"/>
                  <a:pt x="177" y="183"/>
                </a:cubicBezTo>
                <a:cubicBezTo>
                  <a:pt x="177" y="193"/>
                  <a:pt x="178" y="201"/>
                  <a:pt x="179" y="209"/>
                </a:cubicBezTo>
                <a:cubicBezTo>
                  <a:pt x="181" y="217"/>
                  <a:pt x="183" y="224"/>
                  <a:pt x="185" y="229"/>
                </a:cubicBezTo>
                <a:cubicBezTo>
                  <a:pt x="171" y="225"/>
                  <a:pt x="156" y="221"/>
                  <a:pt x="139" y="221"/>
                </a:cubicBezTo>
                <a:cubicBezTo>
                  <a:pt x="139" y="220"/>
                  <a:pt x="139" y="220"/>
                  <a:pt x="139" y="220"/>
                </a:cubicBezTo>
                <a:cubicBezTo>
                  <a:pt x="137" y="220"/>
                  <a:pt x="134" y="220"/>
                  <a:pt x="132" y="220"/>
                </a:cubicBezTo>
                <a:cubicBezTo>
                  <a:pt x="89" y="220"/>
                  <a:pt x="57" y="232"/>
                  <a:pt x="34" y="257"/>
                </a:cubicBezTo>
                <a:cubicBezTo>
                  <a:pt x="11" y="282"/>
                  <a:pt x="0" y="317"/>
                  <a:pt x="0" y="364"/>
                </a:cubicBezTo>
                <a:cubicBezTo>
                  <a:pt x="0" y="365"/>
                  <a:pt x="0" y="365"/>
                  <a:pt x="0" y="365"/>
                </a:cubicBezTo>
                <a:cubicBezTo>
                  <a:pt x="0" y="374"/>
                  <a:pt x="0" y="382"/>
                  <a:pt x="1" y="390"/>
                </a:cubicBezTo>
                <a:cubicBezTo>
                  <a:pt x="1" y="390"/>
                  <a:pt x="1" y="390"/>
                  <a:pt x="1" y="390"/>
                </a:cubicBezTo>
                <a:cubicBezTo>
                  <a:pt x="5" y="424"/>
                  <a:pt x="16" y="451"/>
                  <a:pt x="34" y="471"/>
                </a:cubicBezTo>
                <a:cubicBezTo>
                  <a:pt x="55" y="495"/>
                  <a:pt x="85" y="507"/>
                  <a:pt x="124" y="508"/>
                </a:cubicBezTo>
                <a:cubicBezTo>
                  <a:pt x="123" y="509"/>
                  <a:pt x="123" y="509"/>
                  <a:pt x="123" y="509"/>
                </a:cubicBezTo>
                <a:cubicBezTo>
                  <a:pt x="126" y="509"/>
                  <a:pt x="128" y="509"/>
                  <a:pt x="131" y="509"/>
                </a:cubicBezTo>
                <a:cubicBezTo>
                  <a:pt x="173" y="509"/>
                  <a:pt x="206" y="497"/>
                  <a:pt x="228" y="472"/>
                </a:cubicBezTo>
                <a:cubicBezTo>
                  <a:pt x="251" y="447"/>
                  <a:pt x="263" y="411"/>
                  <a:pt x="263" y="365"/>
                </a:cubicBezTo>
                <a:cubicBezTo>
                  <a:pt x="263" y="364"/>
                  <a:pt x="263" y="364"/>
                  <a:pt x="263" y="364"/>
                </a:cubicBezTo>
                <a:cubicBezTo>
                  <a:pt x="263" y="355"/>
                  <a:pt x="262" y="347"/>
                  <a:pt x="261" y="338"/>
                </a:cubicBezTo>
                <a:cubicBezTo>
                  <a:pt x="257" y="305"/>
                  <a:pt x="247" y="278"/>
                  <a:pt x="229" y="258"/>
                </a:cubicBezTo>
                <a:cubicBezTo>
                  <a:pt x="222" y="251"/>
                  <a:pt x="215" y="245"/>
                  <a:pt x="207" y="240"/>
                </a:cubicBezTo>
                <a:cubicBezTo>
                  <a:pt x="217" y="240"/>
                  <a:pt x="217" y="240"/>
                  <a:pt x="217" y="240"/>
                </a:cubicBezTo>
                <a:cubicBezTo>
                  <a:pt x="221" y="239"/>
                  <a:pt x="226" y="237"/>
                  <a:pt x="231" y="235"/>
                </a:cubicBezTo>
                <a:cubicBezTo>
                  <a:pt x="238" y="232"/>
                  <a:pt x="245" y="228"/>
                  <a:pt x="253" y="225"/>
                </a:cubicBezTo>
                <a:cubicBezTo>
                  <a:pt x="260" y="221"/>
                  <a:pt x="267" y="216"/>
                  <a:pt x="275" y="211"/>
                </a:cubicBezTo>
                <a:cubicBezTo>
                  <a:pt x="282" y="207"/>
                  <a:pt x="290" y="201"/>
                  <a:pt x="296" y="196"/>
                </a:cubicBezTo>
                <a:cubicBezTo>
                  <a:pt x="303" y="190"/>
                  <a:pt x="310" y="184"/>
                  <a:pt x="316" y="178"/>
                </a:cubicBezTo>
                <a:cubicBezTo>
                  <a:pt x="322" y="172"/>
                  <a:pt x="328" y="166"/>
                  <a:pt x="333" y="159"/>
                </a:cubicBezTo>
                <a:cubicBezTo>
                  <a:pt x="344" y="145"/>
                  <a:pt x="353" y="131"/>
                  <a:pt x="360" y="117"/>
                </a:cubicBezTo>
                <a:cubicBezTo>
                  <a:pt x="364" y="110"/>
                  <a:pt x="367" y="102"/>
                  <a:pt x="370" y="94"/>
                </a:cubicBezTo>
                <a:cubicBezTo>
                  <a:pt x="373" y="87"/>
                  <a:pt x="375" y="79"/>
                  <a:pt x="378" y="72"/>
                </a:cubicBezTo>
                <a:cubicBezTo>
                  <a:pt x="380" y="64"/>
                  <a:pt x="383" y="57"/>
                  <a:pt x="385" y="50"/>
                </a:cubicBezTo>
                <a:cubicBezTo>
                  <a:pt x="387" y="42"/>
                  <a:pt x="389" y="36"/>
                  <a:pt x="391" y="31"/>
                </a:cubicBezTo>
                <a:cubicBezTo>
                  <a:pt x="393" y="26"/>
                  <a:pt x="394" y="20"/>
                  <a:pt x="395" y="17"/>
                </a:cubicBezTo>
                <a:cubicBezTo>
                  <a:pt x="396" y="13"/>
                  <a:pt x="396" y="11"/>
                  <a:pt x="396" y="11"/>
                </a:cubicBezTo>
                <a:cubicBezTo>
                  <a:pt x="396" y="11"/>
                  <a:pt x="394" y="11"/>
                  <a:pt x="391" y="9"/>
                </a:cubicBezTo>
                <a:close/>
                <a:moveTo>
                  <a:pt x="211" y="396"/>
                </a:moveTo>
                <a:cubicBezTo>
                  <a:pt x="211" y="396"/>
                  <a:pt x="211" y="396"/>
                  <a:pt x="211" y="396"/>
                </a:cubicBezTo>
                <a:cubicBezTo>
                  <a:pt x="210" y="404"/>
                  <a:pt x="208" y="410"/>
                  <a:pt x="206" y="417"/>
                </a:cubicBezTo>
                <a:cubicBezTo>
                  <a:pt x="205" y="420"/>
                  <a:pt x="204" y="423"/>
                  <a:pt x="203" y="425"/>
                </a:cubicBezTo>
                <a:cubicBezTo>
                  <a:pt x="202" y="427"/>
                  <a:pt x="202" y="428"/>
                  <a:pt x="201" y="430"/>
                </a:cubicBezTo>
                <a:cubicBezTo>
                  <a:pt x="199" y="435"/>
                  <a:pt x="196" y="439"/>
                  <a:pt x="193" y="443"/>
                </a:cubicBezTo>
                <a:cubicBezTo>
                  <a:pt x="186" y="452"/>
                  <a:pt x="176" y="459"/>
                  <a:pt x="165" y="463"/>
                </a:cubicBezTo>
                <a:cubicBezTo>
                  <a:pt x="155" y="467"/>
                  <a:pt x="144" y="470"/>
                  <a:pt x="131" y="470"/>
                </a:cubicBezTo>
                <a:cubicBezTo>
                  <a:pt x="104" y="470"/>
                  <a:pt x="83" y="461"/>
                  <a:pt x="69" y="443"/>
                </a:cubicBezTo>
                <a:cubicBezTo>
                  <a:pt x="55" y="425"/>
                  <a:pt x="48" y="399"/>
                  <a:pt x="48" y="364"/>
                </a:cubicBezTo>
                <a:cubicBezTo>
                  <a:pt x="48" y="353"/>
                  <a:pt x="49" y="342"/>
                  <a:pt x="51" y="332"/>
                </a:cubicBezTo>
                <a:cubicBezTo>
                  <a:pt x="51" y="332"/>
                  <a:pt x="51" y="332"/>
                  <a:pt x="51" y="332"/>
                </a:cubicBezTo>
                <a:cubicBezTo>
                  <a:pt x="52" y="325"/>
                  <a:pt x="54" y="318"/>
                  <a:pt x="56" y="312"/>
                </a:cubicBezTo>
                <a:cubicBezTo>
                  <a:pt x="57" y="309"/>
                  <a:pt x="58" y="306"/>
                  <a:pt x="59" y="303"/>
                </a:cubicBezTo>
                <a:cubicBezTo>
                  <a:pt x="60" y="302"/>
                  <a:pt x="61" y="300"/>
                  <a:pt x="61" y="299"/>
                </a:cubicBezTo>
                <a:cubicBezTo>
                  <a:pt x="64" y="294"/>
                  <a:pt x="66" y="290"/>
                  <a:pt x="69" y="286"/>
                </a:cubicBezTo>
                <a:cubicBezTo>
                  <a:pt x="77" y="276"/>
                  <a:pt x="86" y="270"/>
                  <a:pt x="97" y="265"/>
                </a:cubicBezTo>
                <a:cubicBezTo>
                  <a:pt x="107" y="261"/>
                  <a:pt x="118" y="259"/>
                  <a:pt x="131" y="259"/>
                </a:cubicBezTo>
                <a:cubicBezTo>
                  <a:pt x="158" y="259"/>
                  <a:pt x="179" y="268"/>
                  <a:pt x="193" y="286"/>
                </a:cubicBezTo>
                <a:cubicBezTo>
                  <a:pt x="207" y="304"/>
                  <a:pt x="214" y="330"/>
                  <a:pt x="214" y="365"/>
                </a:cubicBezTo>
                <a:cubicBezTo>
                  <a:pt x="214" y="376"/>
                  <a:pt x="213" y="387"/>
                  <a:pt x="211" y="396"/>
                </a:cubicBezTo>
                <a:close/>
                <a:moveTo>
                  <a:pt x="293" y="92"/>
                </a:moveTo>
                <a:cubicBezTo>
                  <a:pt x="290" y="94"/>
                  <a:pt x="287" y="96"/>
                  <a:pt x="285" y="99"/>
                </a:cubicBezTo>
                <a:cubicBezTo>
                  <a:pt x="282" y="102"/>
                  <a:pt x="279" y="105"/>
                  <a:pt x="275" y="108"/>
                </a:cubicBezTo>
                <a:cubicBezTo>
                  <a:pt x="272" y="112"/>
                  <a:pt x="268" y="116"/>
                  <a:pt x="265" y="120"/>
                </a:cubicBezTo>
                <a:cubicBezTo>
                  <a:pt x="261" y="125"/>
                  <a:pt x="258" y="130"/>
                  <a:pt x="254" y="134"/>
                </a:cubicBezTo>
                <a:cubicBezTo>
                  <a:pt x="247" y="144"/>
                  <a:pt x="240" y="156"/>
                  <a:pt x="234" y="167"/>
                </a:cubicBezTo>
                <a:cubicBezTo>
                  <a:pt x="222" y="190"/>
                  <a:pt x="212" y="214"/>
                  <a:pt x="205" y="233"/>
                </a:cubicBezTo>
                <a:cubicBezTo>
                  <a:pt x="204" y="234"/>
                  <a:pt x="204" y="236"/>
                  <a:pt x="203" y="238"/>
                </a:cubicBezTo>
                <a:cubicBezTo>
                  <a:pt x="199" y="236"/>
                  <a:pt x="195" y="233"/>
                  <a:pt x="190" y="231"/>
                </a:cubicBezTo>
                <a:cubicBezTo>
                  <a:pt x="191" y="230"/>
                  <a:pt x="191" y="229"/>
                  <a:pt x="192" y="227"/>
                </a:cubicBezTo>
                <a:cubicBezTo>
                  <a:pt x="200" y="209"/>
                  <a:pt x="212" y="185"/>
                  <a:pt x="227" y="163"/>
                </a:cubicBezTo>
                <a:cubicBezTo>
                  <a:pt x="234" y="152"/>
                  <a:pt x="242" y="141"/>
                  <a:pt x="250" y="131"/>
                </a:cubicBezTo>
                <a:cubicBezTo>
                  <a:pt x="254" y="127"/>
                  <a:pt x="258" y="122"/>
                  <a:pt x="262" y="118"/>
                </a:cubicBezTo>
                <a:cubicBezTo>
                  <a:pt x="266" y="114"/>
                  <a:pt x="270" y="110"/>
                  <a:pt x="273" y="106"/>
                </a:cubicBezTo>
                <a:cubicBezTo>
                  <a:pt x="277" y="103"/>
                  <a:pt x="281" y="100"/>
                  <a:pt x="284" y="98"/>
                </a:cubicBezTo>
                <a:cubicBezTo>
                  <a:pt x="287" y="95"/>
                  <a:pt x="290" y="94"/>
                  <a:pt x="292" y="92"/>
                </a:cubicBezTo>
                <a:cubicBezTo>
                  <a:pt x="297" y="89"/>
                  <a:pt x="300" y="87"/>
                  <a:pt x="300" y="87"/>
                </a:cubicBezTo>
                <a:cubicBezTo>
                  <a:pt x="300" y="87"/>
                  <a:pt x="297" y="89"/>
                  <a:pt x="293" y="92"/>
                </a:cubicBezTo>
                <a:close/>
                <a:moveTo>
                  <a:pt x="293" y="92"/>
                </a:moveTo>
                <a:cubicBezTo>
                  <a:pt x="293" y="92"/>
                  <a:pt x="293" y="92"/>
                  <a:pt x="293" y="92"/>
                </a:cubicBezTo>
              </a:path>
            </a:pathLst>
          </a:custGeom>
          <a:solidFill>
            <a:srgbClr val="FFFFFF"/>
          </a:solidFill>
        </p:spPr>
        <p:txBody>
          <a:bodyPr vert="horz" wrap="square" lIns="91440" tIns="45720" rIns="91440" bIns="45720" anchor="ctr">
            <a:normAutofit/>
          </a:bodyPr>
          <a:lstStyle/>
          <a:p>
            <a:pPr marL="0" algn="ctr"/>
            <a:endParaRPr/>
          </a:p>
        </p:txBody>
      </p:sp>
      <p:sp>
        <p:nvSpPr>
          <p:cNvPr id="14" name="Freeform 14"/>
          <p:cNvSpPr/>
          <p:nvPr/>
        </p:nvSpPr>
        <p:spPr>
          <a:xfrm>
            <a:off x="6611658" y="4716508"/>
            <a:ext cx="208842" cy="369490"/>
          </a:xfrm>
          <a:custGeom>
            <a:avLst/>
            <a:gdLst/>
            <a:ahLst/>
            <a:cxnLst/>
            <a:rect l="l" t="t" r="r" b="b"/>
            <a:pathLst>
              <a:path w="377" h="667">
                <a:moveTo>
                  <a:pt x="0" y="667"/>
                </a:moveTo>
                <a:lnTo>
                  <a:pt x="377" y="667"/>
                </a:lnTo>
                <a:lnTo>
                  <a:pt x="377" y="575"/>
                </a:lnTo>
                <a:lnTo>
                  <a:pt x="109" y="575"/>
                </a:lnTo>
                <a:lnTo>
                  <a:pt x="109" y="366"/>
                </a:lnTo>
                <a:lnTo>
                  <a:pt x="358" y="366"/>
                </a:lnTo>
                <a:lnTo>
                  <a:pt x="358" y="273"/>
                </a:lnTo>
                <a:lnTo>
                  <a:pt x="109" y="273"/>
                </a:lnTo>
                <a:lnTo>
                  <a:pt x="109" y="93"/>
                </a:lnTo>
                <a:lnTo>
                  <a:pt x="377" y="93"/>
                </a:lnTo>
                <a:lnTo>
                  <a:pt x="377" y="0"/>
                </a:lnTo>
                <a:lnTo>
                  <a:pt x="0" y="0"/>
                </a:lnTo>
                <a:lnTo>
                  <a:pt x="0" y="667"/>
                </a:lnTo>
                <a:close/>
                <a:moveTo>
                  <a:pt x="0" y="667"/>
                </a:moveTo>
                <a:lnTo>
                  <a:pt x="0" y="667"/>
                </a:lnTo>
                <a:close/>
              </a:path>
            </a:pathLst>
          </a:custGeom>
          <a:solidFill>
            <a:srgbClr val="FFFFFF"/>
          </a:solidFill>
        </p:spPr>
        <p:txBody>
          <a:bodyPr vert="horz" wrap="square" lIns="91440" tIns="45720" rIns="91440" bIns="45720" anchor="ctr">
            <a:normAutofit/>
          </a:bodyPr>
          <a:lstStyle/>
          <a:p>
            <a:pPr marL="0" algn="ctr"/>
            <a:endParaRPr/>
          </a:p>
        </p:txBody>
      </p:sp>
      <p:sp>
        <p:nvSpPr>
          <p:cNvPr id="15" name="AutoShape 15"/>
          <p:cNvSpPr/>
          <p:nvPr/>
        </p:nvSpPr>
        <p:spPr>
          <a:xfrm>
            <a:off x="5469063" y="1236411"/>
            <a:ext cx="1529972" cy="1529972"/>
          </a:xfrm>
          <a:prstGeom prst="ellipse">
            <a:avLst/>
          </a:prstGeom>
          <a:solidFill>
            <a:srgbClr val="FFFFFF">
              <a:lumMod val="50000"/>
            </a:srgbClr>
          </a:solidFill>
          <a:ln w="12700" cap="flat" cmpd="sng">
            <a:solidFill>
              <a:srgbClr val="FFFFFF"/>
            </a:solidFill>
            <a:prstDash val="solid"/>
          </a:ln>
        </p:spPr>
        <p:txBody>
          <a:bodyPr vert="horz" wrap="square" lIns="91440" tIns="45720" rIns="91440" bIns="45720" anchor="ctr">
            <a:normAutofit/>
          </a:bodyPr>
          <a:lstStyle/>
          <a:p>
            <a:pPr marL="0" algn="ctr"/>
            <a:endParaRPr/>
          </a:p>
        </p:txBody>
      </p:sp>
      <p:sp>
        <p:nvSpPr>
          <p:cNvPr id="16" name="Freeform 16"/>
          <p:cNvSpPr/>
          <p:nvPr/>
        </p:nvSpPr>
        <p:spPr>
          <a:xfrm>
            <a:off x="6022254" y="1670699"/>
            <a:ext cx="423591" cy="661395"/>
          </a:xfrm>
          <a:custGeom>
            <a:avLst/>
            <a:gdLst/>
            <a:ahLst/>
            <a:cxnLst/>
            <a:rect l="l" t="t" r="r" b="b"/>
            <a:pathLst>
              <a:path w="286" h="449">
                <a:moveTo>
                  <a:pt x="255" y="40"/>
                </a:moveTo>
                <a:cubicBezTo>
                  <a:pt x="214" y="40"/>
                  <a:pt x="214" y="40"/>
                  <a:pt x="214" y="40"/>
                </a:cubicBezTo>
                <a:cubicBezTo>
                  <a:pt x="214" y="20"/>
                  <a:pt x="214" y="20"/>
                  <a:pt x="214" y="20"/>
                </a:cubicBezTo>
                <a:cubicBezTo>
                  <a:pt x="214" y="9"/>
                  <a:pt x="205" y="0"/>
                  <a:pt x="194" y="0"/>
                </a:cubicBezTo>
                <a:cubicBezTo>
                  <a:pt x="92" y="0"/>
                  <a:pt x="92" y="0"/>
                  <a:pt x="92" y="0"/>
                </a:cubicBezTo>
                <a:cubicBezTo>
                  <a:pt x="80" y="0"/>
                  <a:pt x="71" y="9"/>
                  <a:pt x="71" y="20"/>
                </a:cubicBezTo>
                <a:cubicBezTo>
                  <a:pt x="71" y="40"/>
                  <a:pt x="71" y="40"/>
                  <a:pt x="71" y="40"/>
                </a:cubicBezTo>
                <a:cubicBezTo>
                  <a:pt x="30" y="40"/>
                  <a:pt x="30" y="40"/>
                  <a:pt x="30" y="40"/>
                </a:cubicBezTo>
                <a:cubicBezTo>
                  <a:pt x="13" y="40"/>
                  <a:pt x="0" y="54"/>
                  <a:pt x="0" y="71"/>
                </a:cubicBezTo>
                <a:cubicBezTo>
                  <a:pt x="0" y="419"/>
                  <a:pt x="0" y="419"/>
                  <a:pt x="0" y="419"/>
                </a:cubicBezTo>
                <a:cubicBezTo>
                  <a:pt x="0" y="436"/>
                  <a:pt x="13" y="449"/>
                  <a:pt x="30" y="449"/>
                </a:cubicBezTo>
                <a:cubicBezTo>
                  <a:pt x="255" y="449"/>
                  <a:pt x="255" y="449"/>
                  <a:pt x="255" y="449"/>
                </a:cubicBezTo>
                <a:cubicBezTo>
                  <a:pt x="272" y="449"/>
                  <a:pt x="286" y="436"/>
                  <a:pt x="286" y="419"/>
                </a:cubicBezTo>
                <a:cubicBezTo>
                  <a:pt x="286" y="71"/>
                  <a:pt x="286" y="71"/>
                  <a:pt x="286" y="71"/>
                </a:cubicBezTo>
                <a:cubicBezTo>
                  <a:pt x="286" y="54"/>
                  <a:pt x="272" y="40"/>
                  <a:pt x="255" y="40"/>
                </a:cubicBezTo>
                <a:close/>
                <a:moveTo>
                  <a:pt x="265" y="419"/>
                </a:moveTo>
                <a:cubicBezTo>
                  <a:pt x="265" y="424"/>
                  <a:pt x="261" y="429"/>
                  <a:pt x="255" y="429"/>
                </a:cubicBezTo>
                <a:cubicBezTo>
                  <a:pt x="30" y="429"/>
                  <a:pt x="30" y="429"/>
                  <a:pt x="30" y="429"/>
                </a:cubicBezTo>
                <a:cubicBezTo>
                  <a:pt x="25" y="429"/>
                  <a:pt x="20" y="424"/>
                  <a:pt x="20" y="419"/>
                </a:cubicBezTo>
                <a:cubicBezTo>
                  <a:pt x="20" y="71"/>
                  <a:pt x="20" y="71"/>
                  <a:pt x="20" y="71"/>
                </a:cubicBezTo>
                <a:cubicBezTo>
                  <a:pt x="20" y="65"/>
                  <a:pt x="25" y="61"/>
                  <a:pt x="30" y="61"/>
                </a:cubicBezTo>
                <a:cubicBezTo>
                  <a:pt x="255" y="61"/>
                  <a:pt x="255" y="61"/>
                  <a:pt x="255" y="61"/>
                </a:cubicBezTo>
                <a:cubicBezTo>
                  <a:pt x="261" y="61"/>
                  <a:pt x="265" y="65"/>
                  <a:pt x="265" y="71"/>
                </a:cubicBezTo>
                <a:lnTo>
                  <a:pt x="265" y="419"/>
                </a:lnTo>
                <a:close/>
                <a:moveTo>
                  <a:pt x="265" y="419"/>
                </a:moveTo>
                <a:cubicBezTo>
                  <a:pt x="265" y="419"/>
                  <a:pt x="265" y="419"/>
                  <a:pt x="265" y="419"/>
                </a:cubicBezTo>
              </a:path>
            </a:pathLst>
          </a:custGeom>
          <a:solidFill>
            <a:srgbClr val="FFFFFF"/>
          </a:solidFill>
        </p:spPr>
        <p:txBody>
          <a:bodyPr vert="horz" wrap="square" lIns="91440" tIns="45720" rIns="91440" bIns="45720" anchor="ctr">
            <a:normAutofit/>
          </a:bodyPr>
          <a:lstStyle/>
          <a:p>
            <a:pPr marL="0" algn="ctr"/>
            <a:endParaRPr/>
          </a:p>
        </p:txBody>
      </p:sp>
      <p:sp>
        <p:nvSpPr>
          <p:cNvPr id="17" name="AutoShape 17"/>
          <p:cNvSpPr/>
          <p:nvPr/>
        </p:nvSpPr>
        <p:spPr>
          <a:xfrm>
            <a:off x="6082944" y="1790221"/>
            <a:ext cx="302211" cy="151725"/>
          </a:xfrm>
          <a:prstGeom prst="rect">
            <a:avLst/>
          </a:prstGeom>
          <a:solidFill>
            <a:srgbClr val="FFFFFF"/>
          </a:solidFill>
        </p:spPr>
        <p:txBody>
          <a:bodyPr vert="horz" wrap="square" lIns="91440" tIns="45720" rIns="91440" bIns="45720" anchor="ctr">
            <a:normAutofit/>
          </a:bodyPr>
          <a:lstStyle/>
          <a:p>
            <a:pPr marL="0" algn="ctr"/>
            <a:endParaRPr/>
          </a:p>
        </p:txBody>
      </p:sp>
      <p:sp>
        <p:nvSpPr>
          <p:cNvPr id="18" name="AutoShape 18"/>
          <p:cNvSpPr/>
          <p:nvPr/>
        </p:nvSpPr>
        <p:spPr>
          <a:xfrm>
            <a:off x="6082944" y="1956808"/>
            <a:ext cx="302211" cy="149867"/>
          </a:xfrm>
          <a:prstGeom prst="rect">
            <a:avLst/>
          </a:prstGeom>
          <a:solidFill>
            <a:srgbClr val="FFFFFF"/>
          </a:solidFill>
        </p:spPr>
        <p:txBody>
          <a:bodyPr vert="horz" wrap="square" lIns="91440" tIns="45720" rIns="91440" bIns="45720" anchor="ctr">
            <a:normAutofit/>
          </a:bodyPr>
          <a:lstStyle/>
          <a:p>
            <a:pPr marL="0" algn="ctr"/>
            <a:endParaRPr/>
          </a:p>
        </p:txBody>
      </p:sp>
      <p:sp>
        <p:nvSpPr>
          <p:cNvPr id="19" name="AutoShape 19"/>
          <p:cNvSpPr/>
          <p:nvPr/>
        </p:nvSpPr>
        <p:spPr>
          <a:xfrm>
            <a:off x="6082944" y="2121538"/>
            <a:ext cx="302211" cy="150486"/>
          </a:xfrm>
          <a:prstGeom prst="rect">
            <a:avLst/>
          </a:prstGeom>
          <a:solidFill>
            <a:srgbClr val="FFFFFF"/>
          </a:solidFill>
        </p:spPr>
        <p:txBody>
          <a:bodyPr vert="horz" wrap="square" lIns="91440" tIns="45720" rIns="91440" bIns="45720" anchor="ctr">
            <a:normAutofit/>
          </a:bodyPr>
          <a:lstStyle/>
          <a:p>
            <a:pPr marL="0" algn="ctr"/>
            <a:endParaRPr/>
          </a:p>
        </p:txBody>
      </p:sp>
      <p:sp>
        <p:nvSpPr>
          <p:cNvPr id="20" name="TextBox 20"/>
          <p:cNvSpPr txBox="1"/>
          <p:nvPr/>
        </p:nvSpPr>
        <p:spPr>
          <a:xfrm>
            <a:off x="6978138" y="2824620"/>
            <a:ext cx="4446725" cy="585610"/>
          </a:xfrm>
          <a:prstGeom prst="rect">
            <a:avLst/>
          </a:prstGeom>
          <a:noFill/>
        </p:spPr>
        <p:txBody>
          <a:bodyPr vert="horz" wrap="square" lIns="91440" tIns="45720" rIns="91440" bIns="45720" rtlCol="0" anchor="t">
            <a:spAutoFit/>
          </a:bodyPr>
          <a:lstStyle/>
          <a:p>
            <a:pPr marL="0" algn="l">
              <a:lnSpc>
                <a:spcPct val="120000"/>
              </a:lnSpc>
              <a:spcBef>
                <a:spcPct val="0"/>
              </a:spcBef>
              <a:defRPr/>
            </a:pPr>
            <a:r>
              <a:rPr lang="en-US" sz="1400" b="0" i="0" u="none" baseline="0">
                <a:solidFill>
                  <a:schemeClr val="dk1">
                    <a:lumMod val="100000"/>
                  </a:schemeClr>
                </a:solidFill>
                <a:latin typeface="Arial"/>
                <a:ea typeface="Arial"/>
              </a:rPr>
              <a:t>Different cultures have unique practices regarding rounding. Some societies favor conservative estimates, while others may prefer more aggressive rounding. These practices reflect varying attitudes towards precision in numerical representation and decision-making.</a:t>
            </a:r>
            <a:endParaRPr lang="en-US" sz="1100"/>
          </a:p>
        </p:txBody>
      </p:sp>
      <p:sp>
        <p:nvSpPr>
          <p:cNvPr id="21" name="AutoShape 21"/>
          <p:cNvSpPr/>
          <p:nvPr/>
        </p:nvSpPr>
        <p:spPr>
          <a:xfrm>
            <a:off x="6978138" y="2461540"/>
            <a:ext cx="4446725" cy="338554"/>
          </a:xfrm>
          <a:prstGeom prst="rect">
            <a:avLst/>
          </a:prstGeom>
        </p:spPr>
        <p:txBody>
          <a:bodyPr vert="horz" wrap="square" lIns="91440" tIns="45720" rIns="91440" bIns="45720" anchor="ctr">
            <a:spAutoFit/>
          </a:bodyPr>
          <a:lstStyle/>
          <a:p>
            <a:pPr marL="0" algn="l"/>
            <a:r>
              <a:rPr lang="en-US" sz="1600" b="1" i="0" u="none" baseline="0">
                <a:solidFill>
                  <a:srgbClr val="000000"/>
                </a:solidFill>
                <a:latin typeface="Arial"/>
                <a:ea typeface="Arial"/>
              </a:rPr>
              <a:t>Cultural Practices</a:t>
            </a:r>
          </a:p>
        </p:txBody>
      </p:sp>
      <p:sp>
        <p:nvSpPr>
          <p:cNvPr id="22" name="TextBox 22"/>
          <p:cNvSpPr txBox="1"/>
          <p:nvPr/>
        </p:nvSpPr>
        <p:spPr>
          <a:xfrm>
            <a:off x="1222626" y="5438863"/>
            <a:ext cx="4848206" cy="327077"/>
          </a:xfrm>
          <a:prstGeom prst="rect">
            <a:avLst/>
          </a:prstGeom>
          <a:noFill/>
        </p:spPr>
        <p:txBody>
          <a:bodyPr vert="horz" wrap="square" lIns="91440" tIns="45720" rIns="91440" bIns="45720" rtlCol="0" anchor="t">
            <a:spAutoFit/>
          </a:bodyPr>
          <a:lstStyle/>
          <a:p>
            <a:pPr marL="0" algn="r">
              <a:lnSpc>
                <a:spcPct val="120000"/>
              </a:lnSpc>
              <a:spcBef>
                <a:spcPct val="0"/>
              </a:spcBef>
              <a:defRPr/>
            </a:pPr>
            <a:r>
              <a:rPr lang="en-US" sz="1400" b="0" i="0" u="none" baseline="0">
                <a:solidFill>
                  <a:schemeClr val="dk1">
                    <a:lumMod val="100000"/>
                  </a:schemeClr>
                </a:solidFill>
                <a:latin typeface="Arial"/>
                <a:ea typeface="Arial"/>
              </a:rPr>
              <a:t>Rounding techniques have evolved with advancements in mathematics and technology. The introduction of calculators and computers has led to more standardized methods, accommodating larger datasets and facilitating accurate rounding processes.</a:t>
            </a:r>
            <a:endParaRPr lang="en-US" sz="1100"/>
          </a:p>
        </p:txBody>
      </p:sp>
      <p:sp>
        <p:nvSpPr>
          <p:cNvPr id="23" name="AutoShape 23"/>
          <p:cNvSpPr/>
          <p:nvPr/>
        </p:nvSpPr>
        <p:spPr>
          <a:xfrm>
            <a:off x="1222626" y="5075783"/>
            <a:ext cx="4848206" cy="338554"/>
          </a:xfrm>
          <a:prstGeom prst="rect">
            <a:avLst/>
          </a:prstGeom>
        </p:spPr>
        <p:txBody>
          <a:bodyPr vert="horz" wrap="square" lIns="91440" tIns="45720" rIns="91440" bIns="45720" anchor="ctr">
            <a:spAutoFit/>
          </a:bodyPr>
          <a:lstStyle/>
          <a:p>
            <a:pPr marL="0" algn="r"/>
            <a:r>
              <a:rPr lang="en-US" sz="1600" b="1" i="0" u="none" baseline="0">
                <a:solidFill>
                  <a:srgbClr val="000000"/>
                </a:solidFill>
                <a:latin typeface="Arial"/>
                <a:ea typeface="Arial"/>
              </a:rPr>
              <a:t>Evolution of Rounding Techniques</a:t>
            </a:r>
          </a:p>
        </p:txBody>
      </p:sp>
      <p:sp>
        <p:nvSpPr>
          <p:cNvPr id="24" name="TextBox 24"/>
          <p:cNvSpPr txBox="1"/>
          <p:nvPr/>
        </p:nvSpPr>
        <p:spPr>
          <a:xfrm>
            <a:off x="755305" y="1921018"/>
            <a:ext cx="3929711" cy="585610"/>
          </a:xfrm>
          <a:prstGeom prst="rect">
            <a:avLst/>
          </a:prstGeom>
          <a:noFill/>
        </p:spPr>
        <p:txBody>
          <a:bodyPr vert="horz" wrap="square" lIns="91440" tIns="45720" rIns="91440" bIns="45720" rtlCol="0" anchor="t">
            <a:spAutoFit/>
          </a:bodyPr>
          <a:lstStyle/>
          <a:p>
            <a:pPr marL="0" algn="l">
              <a:lnSpc>
                <a:spcPct val="120000"/>
              </a:lnSpc>
              <a:spcBef>
                <a:spcPct val="0"/>
              </a:spcBef>
              <a:defRPr/>
            </a:pPr>
            <a:r>
              <a:rPr lang="en-US" sz="1400" b="0" i="0" u="none" baseline="0">
                <a:solidFill>
                  <a:schemeClr val="dk1">
                    <a:lumMod val="100000"/>
                  </a:schemeClr>
                </a:solidFill>
                <a:latin typeface="Arial"/>
                <a:ea typeface="Arial"/>
              </a:rPr>
              <a:t>Historical methods of rounding date back to ancient civilizations where traders and mathematicians used rounding to ease calculations and keep records. Early accounting practices utilized simple rules to manage large sums or complex ratios.</a:t>
            </a:r>
            <a:endParaRPr lang="en-US" sz="1100"/>
          </a:p>
        </p:txBody>
      </p:sp>
      <p:sp>
        <p:nvSpPr>
          <p:cNvPr id="25" name="AutoShape 25"/>
          <p:cNvSpPr/>
          <p:nvPr/>
        </p:nvSpPr>
        <p:spPr>
          <a:xfrm>
            <a:off x="755305" y="1557938"/>
            <a:ext cx="3929711" cy="338554"/>
          </a:xfrm>
          <a:prstGeom prst="rect">
            <a:avLst/>
          </a:prstGeom>
        </p:spPr>
        <p:txBody>
          <a:bodyPr vert="horz" wrap="square" lIns="91440" tIns="45720" rIns="91440" bIns="45720" anchor="ctr">
            <a:spAutoFit/>
          </a:bodyPr>
          <a:lstStyle/>
          <a:p>
            <a:pPr marL="0" algn="l"/>
            <a:r>
              <a:rPr lang="en-US" sz="1600" b="1" i="0" u="none" baseline="0">
                <a:solidFill>
                  <a:srgbClr val="000000"/>
                </a:solidFill>
                <a:latin typeface="Arial"/>
                <a:ea typeface="Arial"/>
              </a:rPr>
              <a:t>Historical Methods</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Types of Rounding</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02</a:t>
            </a:r>
            <a:endParaRPr lang="en-US" sz="110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Basic Rounding Principles</a:t>
            </a:r>
          </a:p>
        </p:txBody>
      </p:sp>
      <p:sp>
        <p:nvSpPr>
          <p:cNvPr id="3" name="AutoShape 3"/>
          <p:cNvSpPr/>
          <p:nvPr/>
        </p:nvSpPr>
        <p:spPr>
          <a:xfrm>
            <a:off x="2326640" y="1705004"/>
            <a:ext cx="7538720" cy="3860800"/>
          </a:xfrm>
          <a:prstGeom prst="blockArc">
            <a:avLst>
              <a:gd name="adj1" fmla="val 10800000"/>
              <a:gd name="adj2" fmla="val 21531709"/>
              <a:gd name="adj3" fmla="val 10255"/>
            </a:avLst>
          </a:prstGeom>
          <a:solidFill>
            <a:srgbClr val="FFFFFF">
              <a:alpha val="50000"/>
              <a:lumMod val="85000"/>
            </a:srgbClr>
          </a:solidFill>
          <a:ln cap="flat" cmpd="sng">
            <a:prstDash val="solid"/>
          </a:ln>
        </p:spPr>
        <p:txBody>
          <a:bodyPr vert="horz" wrap="square" lIns="91440" tIns="45720" rIns="91440" bIns="45720" anchor="ctr">
            <a:normAutofit/>
          </a:bodyPr>
          <a:lstStyle/>
          <a:p>
            <a:pPr marL="0" algn="ctr"/>
            <a:endParaRPr/>
          </a:p>
        </p:txBody>
      </p:sp>
      <p:sp>
        <p:nvSpPr>
          <p:cNvPr id="4" name="AutoShape 4"/>
          <p:cNvSpPr/>
          <p:nvPr/>
        </p:nvSpPr>
        <p:spPr>
          <a:xfrm>
            <a:off x="5411924" y="1130300"/>
            <a:ext cx="1368152" cy="1368152"/>
          </a:xfrm>
          <a:prstGeom prst="ellipse">
            <a:avLst/>
          </a:prstGeom>
          <a:solidFill>
            <a:schemeClr val="accent1"/>
          </a:solidFill>
          <a:ln w="57150" cap="flat" cmpd="sng">
            <a:solidFill>
              <a:srgbClr val="FFFFFF"/>
            </a:solidFill>
            <a:prstDash val="solid"/>
          </a:ln>
        </p:spPr>
        <p:txBody>
          <a:bodyPr vert="horz" wrap="square" lIns="91440" tIns="45720" rIns="91440" bIns="45720" anchor="ctr">
            <a:normAutofit/>
          </a:bodyPr>
          <a:lstStyle/>
          <a:p>
            <a:pPr marL="0" algn="ctr"/>
            <a:endParaRPr/>
          </a:p>
        </p:txBody>
      </p:sp>
      <p:sp>
        <p:nvSpPr>
          <p:cNvPr id="5" name="AutoShape 5"/>
          <p:cNvSpPr/>
          <p:nvPr/>
        </p:nvSpPr>
        <p:spPr>
          <a:xfrm>
            <a:off x="9292037" y="2855265"/>
            <a:ext cx="1116124" cy="1116124"/>
          </a:xfrm>
          <a:prstGeom prst="ellipse">
            <a:avLst/>
          </a:prstGeom>
          <a:solidFill>
            <a:srgbClr val="FFFFFF"/>
          </a:solidFill>
          <a:ln w="19050" cap="flat" cmpd="sng">
            <a:solidFill>
              <a:srgbClr val="FFFFFF">
                <a:alpha val="97000"/>
                <a:lumMod val="65000"/>
              </a:srgbClr>
            </a:solidFill>
            <a:prstDash val="solid"/>
          </a:ln>
        </p:spPr>
        <p:txBody>
          <a:bodyPr vert="horz" wrap="square" lIns="91440" tIns="45720" rIns="91440" bIns="45720" anchor="ctr">
            <a:normAutofit/>
          </a:bodyPr>
          <a:lstStyle/>
          <a:p>
            <a:pPr marL="0" algn="ctr"/>
            <a:endParaRPr/>
          </a:p>
        </p:txBody>
      </p:sp>
      <p:sp>
        <p:nvSpPr>
          <p:cNvPr id="6" name="AutoShape 6"/>
          <p:cNvSpPr/>
          <p:nvPr/>
        </p:nvSpPr>
        <p:spPr>
          <a:xfrm>
            <a:off x="1967520" y="2855265"/>
            <a:ext cx="1116124" cy="1116124"/>
          </a:xfrm>
          <a:prstGeom prst="ellipse">
            <a:avLst/>
          </a:prstGeom>
          <a:solidFill>
            <a:srgbClr val="FFFFFF"/>
          </a:solidFill>
          <a:ln w="19050" cap="flat" cmpd="sng">
            <a:solidFill>
              <a:srgbClr val="FFFFFF">
                <a:alpha val="97000"/>
                <a:lumMod val="65000"/>
              </a:srgbClr>
            </a:solidFill>
            <a:prstDash val="solid"/>
          </a:ln>
        </p:spPr>
        <p:txBody>
          <a:bodyPr vert="horz" wrap="square" lIns="91440" tIns="45720" rIns="91440" bIns="45720" anchor="ctr">
            <a:normAutofit/>
          </a:bodyPr>
          <a:lstStyle/>
          <a:p>
            <a:pPr marL="0" algn="ctr"/>
            <a:endParaRPr/>
          </a:p>
        </p:txBody>
      </p:sp>
      <p:sp>
        <p:nvSpPr>
          <p:cNvPr id="7" name="TextBox 7"/>
          <p:cNvSpPr txBox="1"/>
          <p:nvPr/>
        </p:nvSpPr>
        <p:spPr>
          <a:xfrm>
            <a:off x="302940" y="4084521"/>
            <a:ext cx="4458984" cy="338554"/>
          </a:xfrm>
          <a:prstGeom prst="rect">
            <a:avLst/>
          </a:prstGeom>
          <a:noFill/>
        </p:spPr>
        <p:txBody>
          <a:bodyPr vert="horz" wrap="square" lIns="91440" tIns="45720" rIns="91440" bIns="45720" rtlCol="0" anchor="t">
            <a:spAutoFit/>
          </a:bodyPr>
          <a:lstStyle/>
          <a:p>
            <a:pPr marL="0" algn="ctr">
              <a:lnSpc>
                <a:spcPct val="100000"/>
              </a:lnSpc>
              <a:spcBef>
                <a:spcPct val="0"/>
              </a:spcBef>
              <a:defRPr/>
            </a:pPr>
            <a:r>
              <a:rPr lang="en-US" sz="1600" b="1" i="0" u="none" baseline="0">
                <a:solidFill>
                  <a:srgbClr val="000000"/>
                </a:solidFill>
                <a:latin typeface="Arial"/>
                <a:ea typeface="Arial"/>
              </a:rPr>
              <a:t>Rounding Down</a:t>
            </a:r>
            <a:endParaRPr lang="en-US" sz="1100"/>
          </a:p>
        </p:txBody>
      </p:sp>
      <p:sp>
        <p:nvSpPr>
          <p:cNvPr id="8" name="AutoShape 8"/>
          <p:cNvSpPr/>
          <p:nvPr/>
        </p:nvSpPr>
        <p:spPr>
          <a:xfrm>
            <a:off x="302940" y="4584943"/>
            <a:ext cx="4458984" cy="846001"/>
          </a:xfrm>
          <a:prstGeom prst="rect">
            <a:avLst/>
          </a:prstGeom>
          <a:noFill/>
        </p:spPr>
        <p:txBody>
          <a:bodyPr vert="horz" wrap="square" lIns="91440" tIns="45720" rIns="91440" bIns="45720" anchor="t">
            <a:spAutoFit/>
          </a:bodyPr>
          <a:lstStyle/>
          <a:p>
            <a:pPr marL="0" algn="ctr">
              <a:lnSpc>
                <a:spcPct val="120000"/>
              </a:lnSpc>
            </a:pPr>
            <a:r>
              <a:rPr lang="en-US" sz="1400" b="0" i="0" u="none" baseline="0">
                <a:solidFill>
                  <a:srgbClr val="000000"/>
                </a:solidFill>
                <a:latin typeface="+mn-ea"/>
                <a:ea typeface="+mn-ea"/>
              </a:rPr>
              <a:t>Rounding down is applied when the digit following the last significant figure is less than five. In this case, the last retained digit remains unchanged, resulting in a lower approximation that simplifies the original value.</a:t>
            </a:r>
          </a:p>
        </p:txBody>
      </p:sp>
      <p:sp>
        <p:nvSpPr>
          <p:cNvPr id="9" name="TextBox 9"/>
          <p:cNvSpPr txBox="1"/>
          <p:nvPr/>
        </p:nvSpPr>
        <p:spPr>
          <a:xfrm>
            <a:off x="7627457" y="4084521"/>
            <a:ext cx="4458984" cy="338554"/>
          </a:xfrm>
          <a:prstGeom prst="rect">
            <a:avLst/>
          </a:prstGeom>
          <a:noFill/>
        </p:spPr>
        <p:txBody>
          <a:bodyPr vert="horz" wrap="square" lIns="91440" tIns="45720" rIns="91440" bIns="45720" rtlCol="0" anchor="t">
            <a:spAutoFit/>
          </a:bodyPr>
          <a:lstStyle/>
          <a:p>
            <a:pPr marL="0" algn="ctr">
              <a:lnSpc>
                <a:spcPct val="100000"/>
              </a:lnSpc>
              <a:spcBef>
                <a:spcPct val="0"/>
              </a:spcBef>
              <a:defRPr/>
            </a:pPr>
            <a:r>
              <a:rPr lang="en-US" sz="1600" b="1" i="0" u="none" baseline="0">
                <a:solidFill>
                  <a:srgbClr val="000000"/>
                </a:solidFill>
                <a:latin typeface="Arial"/>
                <a:ea typeface="Arial"/>
              </a:rPr>
              <a:t>Rules to Follow</a:t>
            </a:r>
            <a:endParaRPr lang="en-US" sz="1100"/>
          </a:p>
        </p:txBody>
      </p:sp>
      <p:sp>
        <p:nvSpPr>
          <p:cNvPr id="10" name="AutoShape 10"/>
          <p:cNvSpPr/>
          <p:nvPr/>
        </p:nvSpPr>
        <p:spPr>
          <a:xfrm>
            <a:off x="7627457" y="4584943"/>
            <a:ext cx="4458984" cy="846001"/>
          </a:xfrm>
          <a:prstGeom prst="rect">
            <a:avLst/>
          </a:prstGeom>
          <a:noFill/>
        </p:spPr>
        <p:txBody>
          <a:bodyPr vert="horz" wrap="square" lIns="91440" tIns="45720" rIns="91440" bIns="45720" anchor="t">
            <a:spAutoFit/>
          </a:bodyPr>
          <a:lstStyle/>
          <a:p>
            <a:pPr marL="0" algn="ctr">
              <a:lnSpc>
                <a:spcPct val="120000"/>
              </a:lnSpc>
            </a:pPr>
            <a:r>
              <a:rPr lang="en-US" sz="1400" b="0" i="0" u="none" baseline="0">
                <a:solidFill>
                  <a:srgbClr val="000000"/>
                </a:solidFill>
                <a:latin typeface="+mn-ea"/>
                <a:ea typeface="+mn-ea"/>
              </a:rPr>
              <a:t>Key rules for rounding include identifying the last significant digit and analyzing the subsequent number. It is essential to maintain consistency in rounding practices to ensure accuracy across calculations.</a:t>
            </a:r>
          </a:p>
        </p:txBody>
      </p:sp>
      <p:sp>
        <p:nvSpPr>
          <p:cNvPr id="11" name="Freeform 11"/>
          <p:cNvSpPr/>
          <p:nvPr/>
        </p:nvSpPr>
        <p:spPr>
          <a:xfrm>
            <a:off x="2176448" y="3105853"/>
            <a:ext cx="698268" cy="614948"/>
          </a:xfrm>
          <a:custGeom>
            <a:avLst/>
            <a:gdLst/>
            <a:ahLst/>
            <a:cxnLst/>
            <a:rect l="l" t="t" r="r" b="b"/>
            <a:pathLst>
              <a:path w="603762" h="531720">
                <a:moveTo>
                  <a:pt x="405120" y="452325"/>
                </a:moveTo>
                <a:cubicBezTo>
                  <a:pt x="394294" y="452325"/>
                  <a:pt x="385544" y="461212"/>
                  <a:pt x="385544" y="471877"/>
                </a:cubicBezTo>
                <a:cubicBezTo>
                  <a:pt x="385544" y="482690"/>
                  <a:pt x="394294" y="491430"/>
                  <a:pt x="405120" y="491430"/>
                </a:cubicBezTo>
                <a:cubicBezTo>
                  <a:pt x="415797" y="491430"/>
                  <a:pt x="424547" y="482690"/>
                  <a:pt x="424547" y="471877"/>
                </a:cubicBezTo>
                <a:cubicBezTo>
                  <a:pt x="424547" y="461212"/>
                  <a:pt x="415797" y="452325"/>
                  <a:pt x="405120" y="452325"/>
                </a:cubicBezTo>
                <a:close/>
                <a:moveTo>
                  <a:pt x="143001" y="452325"/>
                </a:moveTo>
                <a:cubicBezTo>
                  <a:pt x="132168" y="452325"/>
                  <a:pt x="123413" y="461212"/>
                  <a:pt x="123413" y="471877"/>
                </a:cubicBezTo>
                <a:cubicBezTo>
                  <a:pt x="123413" y="482690"/>
                  <a:pt x="132168" y="491430"/>
                  <a:pt x="143001" y="491430"/>
                </a:cubicBezTo>
                <a:cubicBezTo>
                  <a:pt x="153834" y="491430"/>
                  <a:pt x="162589" y="482690"/>
                  <a:pt x="162589" y="471877"/>
                </a:cubicBezTo>
                <a:cubicBezTo>
                  <a:pt x="162589" y="461212"/>
                  <a:pt x="153834" y="452325"/>
                  <a:pt x="143001" y="452325"/>
                </a:cubicBezTo>
                <a:close/>
                <a:moveTo>
                  <a:pt x="405120" y="412182"/>
                </a:moveTo>
                <a:cubicBezTo>
                  <a:pt x="438042" y="412182"/>
                  <a:pt x="464885" y="438845"/>
                  <a:pt x="464885" y="471877"/>
                </a:cubicBezTo>
                <a:cubicBezTo>
                  <a:pt x="464885" y="504909"/>
                  <a:pt x="438042" y="531720"/>
                  <a:pt x="405120" y="531720"/>
                </a:cubicBezTo>
                <a:cubicBezTo>
                  <a:pt x="372049" y="531720"/>
                  <a:pt x="345206" y="504909"/>
                  <a:pt x="345206" y="471877"/>
                </a:cubicBezTo>
                <a:cubicBezTo>
                  <a:pt x="345206" y="438845"/>
                  <a:pt x="372049" y="412182"/>
                  <a:pt x="405120" y="412182"/>
                </a:cubicBezTo>
                <a:close/>
                <a:moveTo>
                  <a:pt x="143001" y="412182"/>
                </a:moveTo>
                <a:cubicBezTo>
                  <a:pt x="176094" y="412182"/>
                  <a:pt x="202805" y="438845"/>
                  <a:pt x="202805" y="471877"/>
                </a:cubicBezTo>
                <a:cubicBezTo>
                  <a:pt x="202805" y="504909"/>
                  <a:pt x="176094" y="531720"/>
                  <a:pt x="143001" y="531720"/>
                </a:cubicBezTo>
                <a:cubicBezTo>
                  <a:pt x="109908" y="531720"/>
                  <a:pt x="83197" y="504909"/>
                  <a:pt x="83197" y="471877"/>
                </a:cubicBezTo>
                <a:cubicBezTo>
                  <a:pt x="83197" y="438845"/>
                  <a:pt x="109908" y="412182"/>
                  <a:pt x="143001" y="412182"/>
                </a:cubicBezTo>
                <a:close/>
                <a:moveTo>
                  <a:pt x="259598" y="203766"/>
                </a:moveTo>
                <a:lnTo>
                  <a:pt x="259598" y="327591"/>
                </a:lnTo>
                <a:lnTo>
                  <a:pt x="392215" y="327591"/>
                </a:lnTo>
                <a:cubicBezTo>
                  <a:pt x="383018" y="260642"/>
                  <a:pt x="327835" y="208506"/>
                  <a:pt x="259598" y="203766"/>
                </a:cubicBezTo>
                <a:close/>
                <a:moveTo>
                  <a:pt x="239423" y="203766"/>
                </a:moveTo>
                <a:cubicBezTo>
                  <a:pt x="171038" y="208506"/>
                  <a:pt x="116003" y="260642"/>
                  <a:pt x="106658" y="327591"/>
                </a:cubicBezTo>
                <a:lnTo>
                  <a:pt x="239423" y="327591"/>
                </a:lnTo>
                <a:close/>
                <a:moveTo>
                  <a:pt x="600339" y="403"/>
                </a:moveTo>
                <a:cubicBezTo>
                  <a:pt x="602564" y="1144"/>
                  <a:pt x="603899" y="3366"/>
                  <a:pt x="603751" y="5587"/>
                </a:cubicBezTo>
                <a:cubicBezTo>
                  <a:pt x="600932" y="47208"/>
                  <a:pt x="590993" y="140225"/>
                  <a:pt x="557171" y="176809"/>
                </a:cubicBezTo>
                <a:cubicBezTo>
                  <a:pt x="515784" y="221540"/>
                  <a:pt x="459266" y="225095"/>
                  <a:pt x="418324" y="193102"/>
                </a:cubicBezTo>
                <a:cubicBezTo>
                  <a:pt x="439388" y="189103"/>
                  <a:pt x="491901" y="171921"/>
                  <a:pt x="527651" y="113712"/>
                </a:cubicBezTo>
                <a:cubicBezTo>
                  <a:pt x="528096" y="113119"/>
                  <a:pt x="527948" y="112231"/>
                  <a:pt x="527355" y="111638"/>
                </a:cubicBezTo>
                <a:cubicBezTo>
                  <a:pt x="526761" y="111194"/>
                  <a:pt x="525871" y="111194"/>
                  <a:pt x="525278" y="111638"/>
                </a:cubicBezTo>
                <a:cubicBezTo>
                  <a:pt x="425592" y="196953"/>
                  <a:pt x="381386" y="141854"/>
                  <a:pt x="339406" y="180216"/>
                </a:cubicBezTo>
                <a:cubicBezTo>
                  <a:pt x="386133" y="204507"/>
                  <a:pt x="421587" y="247164"/>
                  <a:pt x="436421" y="298708"/>
                </a:cubicBezTo>
                <a:cubicBezTo>
                  <a:pt x="506142" y="324036"/>
                  <a:pt x="551831" y="365360"/>
                  <a:pt x="551831" y="412165"/>
                </a:cubicBezTo>
                <a:cubicBezTo>
                  <a:pt x="551831" y="425496"/>
                  <a:pt x="548122" y="438382"/>
                  <a:pt x="541150" y="450527"/>
                </a:cubicBezTo>
                <a:cubicBezTo>
                  <a:pt x="536107" y="459414"/>
                  <a:pt x="526613" y="464894"/>
                  <a:pt x="516377" y="464894"/>
                </a:cubicBezTo>
                <a:lnTo>
                  <a:pt x="484336" y="464894"/>
                </a:lnTo>
                <a:cubicBezTo>
                  <a:pt x="480775" y="424162"/>
                  <a:pt x="446805" y="392021"/>
                  <a:pt x="405121" y="392021"/>
                </a:cubicBezTo>
                <a:cubicBezTo>
                  <a:pt x="363289" y="392021"/>
                  <a:pt x="329319" y="424162"/>
                  <a:pt x="325758" y="464894"/>
                </a:cubicBezTo>
                <a:lnTo>
                  <a:pt x="222364" y="464894"/>
                </a:lnTo>
                <a:cubicBezTo>
                  <a:pt x="218656" y="424162"/>
                  <a:pt x="184685" y="392021"/>
                  <a:pt x="143001" y="392021"/>
                </a:cubicBezTo>
                <a:cubicBezTo>
                  <a:pt x="101317" y="392021"/>
                  <a:pt x="67199" y="424162"/>
                  <a:pt x="63639" y="464894"/>
                </a:cubicBezTo>
                <a:lnTo>
                  <a:pt x="35454" y="464894"/>
                </a:lnTo>
                <a:cubicBezTo>
                  <a:pt x="25218" y="464894"/>
                  <a:pt x="15724" y="459414"/>
                  <a:pt x="10681" y="450527"/>
                </a:cubicBezTo>
                <a:cubicBezTo>
                  <a:pt x="3709" y="438382"/>
                  <a:pt x="0" y="425496"/>
                  <a:pt x="0" y="412165"/>
                </a:cubicBezTo>
                <a:cubicBezTo>
                  <a:pt x="0" y="380320"/>
                  <a:pt x="21213" y="351141"/>
                  <a:pt x="56518" y="327591"/>
                </a:cubicBezTo>
                <a:cubicBezTo>
                  <a:pt x="68831" y="232056"/>
                  <a:pt x="150418" y="157998"/>
                  <a:pt x="249511" y="157998"/>
                </a:cubicBezTo>
                <a:cubicBezTo>
                  <a:pt x="271910" y="157998"/>
                  <a:pt x="293272" y="161997"/>
                  <a:pt x="313298" y="168959"/>
                </a:cubicBezTo>
                <a:cubicBezTo>
                  <a:pt x="334956" y="150148"/>
                  <a:pt x="358097" y="141261"/>
                  <a:pt x="383018" y="139632"/>
                </a:cubicBezTo>
                <a:cubicBezTo>
                  <a:pt x="383612" y="139632"/>
                  <a:pt x="384057" y="139632"/>
                  <a:pt x="384502" y="139632"/>
                </a:cubicBezTo>
                <a:cubicBezTo>
                  <a:pt x="376936" y="93272"/>
                  <a:pt x="408830" y="40839"/>
                  <a:pt x="463419" y="43357"/>
                </a:cubicBezTo>
                <a:cubicBezTo>
                  <a:pt x="540705" y="52096"/>
                  <a:pt x="578088" y="22176"/>
                  <a:pt x="594257" y="2033"/>
                </a:cubicBezTo>
                <a:cubicBezTo>
                  <a:pt x="595740" y="107"/>
                  <a:pt x="598114" y="-485"/>
                  <a:pt x="600339" y="403"/>
                </a:cubicBezTo>
                <a:close/>
              </a:path>
            </a:pathLst>
          </a:custGeom>
          <a:solidFill>
            <a:srgbClr val="FFFFFF">
              <a:lumMod val="65000"/>
            </a:srgbClr>
          </a:solidFill>
        </p:spPr>
        <p:txBody>
          <a:bodyPr vert="horz" wrap="square" lIns="91440" tIns="45720" rIns="91440" bIns="45720" anchor="ctr">
            <a:normAutofit/>
          </a:bodyPr>
          <a:lstStyle/>
          <a:p>
            <a:pPr marL="0" algn="ctr"/>
            <a:endParaRPr/>
          </a:p>
        </p:txBody>
      </p:sp>
      <p:sp>
        <p:nvSpPr>
          <p:cNvPr id="12" name="Freeform 12"/>
          <p:cNvSpPr/>
          <p:nvPr/>
        </p:nvSpPr>
        <p:spPr>
          <a:xfrm>
            <a:off x="9495881" y="3118411"/>
            <a:ext cx="698268" cy="589832"/>
          </a:xfrm>
          <a:custGeom>
            <a:avLst/>
            <a:gdLst/>
            <a:ahLst/>
            <a:cxnLst/>
            <a:rect l="l" t="t" r="r" b="b"/>
            <a:pathLst>
              <a:path w="5983" h="5062">
                <a:moveTo>
                  <a:pt x="5809" y="598"/>
                </a:moveTo>
                <a:lnTo>
                  <a:pt x="5725" y="598"/>
                </a:lnTo>
                <a:lnTo>
                  <a:pt x="5725" y="174"/>
                </a:lnTo>
                <a:cubicBezTo>
                  <a:pt x="5725" y="78"/>
                  <a:pt x="5647" y="0"/>
                  <a:pt x="5551" y="0"/>
                </a:cubicBezTo>
                <a:cubicBezTo>
                  <a:pt x="5454" y="0"/>
                  <a:pt x="5376" y="78"/>
                  <a:pt x="5376" y="174"/>
                </a:cubicBezTo>
                <a:lnTo>
                  <a:pt x="5376" y="598"/>
                </a:lnTo>
                <a:lnTo>
                  <a:pt x="4753" y="598"/>
                </a:lnTo>
                <a:lnTo>
                  <a:pt x="4753" y="174"/>
                </a:lnTo>
                <a:cubicBezTo>
                  <a:pt x="4753" y="78"/>
                  <a:pt x="4675" y="0"/>
                  <a:pt x="4578" y="0"/>
                </a:cubicBezTo>
                <a:cubicBezTo>
                  <a:pt x="4482" y="0"/>
                  <a:pt x="4403" y="78"/>
                  <a:pt x="4403" y="174"/>
                </a:cubicBezTo>
                <a:lnTo>
                  <a:pt x="4403" y="598"/>
                </a:lnTo>
                <a:lnTo>
                  <a:pt x="4320" y="598"/>
                </a:lnTo>
                <a:cubicBezTo>
                  <a:pt x="4223" y="598"/>
                  <a:pt x="4145" y="676"/>
                  <a:pt x="4145" y="773"/>
                </a:cubicBezTo>
                <a:cubicBezTo>
                  <a:pt x="4145" y="869"/>
                  <a:pt x="4223" y="947"/>
                  <a:pt x="4320" y="947"/>
                </a:cubicBezTo>
                <a:lnTo>
                  <a:pt x="4372" y="947"/>
                </a:lnTo>
                <a:lnTo>
                  <a:pt x="4372" y="1474"/>
                </a:lnTo>
                <a:cubicBezTo>
                  <a:pt x="4372" y="1717"/>
                  <a:pt x="4385" y="1762"/>
                  <a:pt x="4409" y="1800"/>
                </a:cubicBezTo>
                <a:lnTo>
                  <a:pt x="4662" y="2213"/>
                </a:lnTo>
                <a:cubicBezTo>
                  <a:pt x="4699" y="2272"/>
                  <a:pt x="4759" y="2313"/>
                  <a:pt x="4826" y="2325"/>
                </a:cubicBezTo>
                <a:lnTo>
                  <a:pt x="4826" y="2694"/>
                </a:lnTo>
                <a:lnTo>
                  <a:pt x="4931" y="2694"/>
                </a:lnTo>
                <a:lnTo>
                  <a:pt x="4931" y="3315"/>
                </a:lnTo>
                <a:cubicBezTo>
                  <a:pt x="4931" y="3536"/>
                  <a:pt x="4752" y="3715"/>
                  <a:pt x="4531" y="3715"/>
                </a:cubicBezTo>
                <a:lnTo>
                  <a:pt x="4180" y="3715"/>
                </a:lnTo>
                <a:cubicBezTo>
                  <a:pt x="4182" y="3633"/>
                  <a:pt x="4181" y="3579"/>
                  <a:pt x="4181" y="3579"/>
                </a:cubicBezTo>
                <a:cubicBezTo>
                  <a:pt x="4176" y="3404"/>
                  <a:pt x="4092" y="3254"/>
                  <a:pt x="3958" y="3144"/>
                </a:cubicBezTo>
                <a:cubicBezTo>
                  <a:pt x="3820" y="3032"/>
                  <a:pt x="3805" y="2914"/>
                  <a:pt x="3739" y="2756"/>
                </a:cubicBezTo>
                <a:cubicBezTo>
                  <a:pt x="3614" y="2454"/>
                  <a:pt x="3362" y="2181"/>
                  <a:pt x="3015" y="2178"/>
                </a:cubicBezTo>
                <a:lnTo>
                  <a:pt x="1182" y="2178"/>
                </a:lnTo>
                <a:cubicBezTo>
                  <a:pt x="836" y="2181"/>
                  <a:pt x="583" y="2454"/>
                  <a:pt x="458" y="2756"/>
                </a:cubicBezTo>
                <a:cubicBezTo>
                  <a:pt x="393" y="2914"/>
                  <a:pt x="377" y="3032"/>
                  <a:pt x="239" y="3144"/>
                </a:cubicBezTo>
                <a:cubicBezTo>
                  <a:pt x="105" y="3254"/>
                  <a:pt x="21" y="3404"/>
                  <a:pt x="16" y="3579"/>
                </a:cubicBezTo>
                <a:cubicBezTo>
                  <a:pt x="16" y="3579"/>
                  <a:pt x="0" y="4444"/>
                  <a:pt x="247" y="4512"/>
                </a:cubicBezTo>
                <a:lnTo>
                  <a:pt x="247" y="4905"/>
                </a:lnTo>
                <a:cubicBezTo>
                  <a:pt x="247" y="4991"/>
                  <a:pt x="317" y="5062"/>
                  <a:pt x="404" y="5062"/>
                </a:cubicBezTo>
                <a:lnTo>
                  <a:pt x="813" y="5062"/>
                </a:lnTo>
                <a:cubicBezTo>
                  <a:pt x="900" y="5062"/>
                  <a:pt x="971" y="4991"/>
                  <a:pt x="971" y="4905"/>
                </a:cubicBezTo>
                <a:lnTo>
                  <a:pt x="971" y="4516"/>
                </a:lnTo>
                <a:lnTo>
                  <a:pt x="3227" y="4516"/>
                </a:lnTo>
                <a:lnTo>
                  <a:pt x="3227" y="4905"/>
                </a:lnTo>
                <a:cubicBezTo>
                  <a:pt x="3227" y="4991"/>
                  <a:pt x="3297" y="5062"/>
                  <a:pt x="3384" y="5062"/>
                </a:cubicBezTo>
                <a:lnTo>
                  <a:pt x="3793" y="5062"/>
                </a:lnTo>
                <a:cubicBezTo>
                  <a:pt x="3880" y="5062"/>
                  <a:pt x="3951" y="4991"/>
                  <a:pt x="3951" y="4905"/>
                </a:cubicBezTo>
                <a:lnTo>
                  <a:pt x="3951" y="4512"/>
                </a:lnTo>
                <a:cubicBezTo>
                  <a:pt x="4081" y="4476"/>
                  <a:pt x="4138" y="4217"/>
                  <a:pt x="4163" y="3982"/>
                </a:cubicBezTo>
                <a:lnTo>
                  <a:pt x="4531" y="3982"/>
                </a:lnTo>
                <a:cubicBezTo>
                  <a:pt x="4899" y="3982"/>
                  <a:pt x="5198" y="3683"/>
                  <a:pt x="5198" y="3315"/>
                </a:cubicBezTo>
                <a:lnTo>
                  <a:pt x="5198" y="2694"/>
                </a:lnTo>
                <a:lnTo>
                  <a:pt x="5303" y="2694"/>
                </a:lnTo>
                <a:lnTo>
                  <a:pt x="5303" y="2325"/>
                </a:lnTo>
                <a:cubicBezTo>
                  <a:pt x="5370" y="2313"/>
                  <a:pt x="5430" y="2272"/>
                  <a:pt x="5467" y="2213"/>
                </a:cubicBezTo>
                <a:lnTo>
                  <a:pt x="5720" y="1800"/>
                </a:lnTo>
                <a:cubicBezTo>
                  <a:pt x="5744" y="1762"/>
                  <a:pt x="5756" y="1717"/>
                  <a:pt x="5756" y="1672"/>
                </a:cubicBezTo>
                <a:lnTo>
                  <a:pt x="5756" y="947"/>
                </a:lnTo>
                <a:lnTo>
                  <a:pt x="5809" y="947"/>
                </a:lnTo>
                <a:cubicBezTo>
                  <a:pt x="5905" y="947"/>
                  <a:pt x="5983" y="869"/>
                  <a:pt x="5983" y="773"/>
                </a:cubicBezTo>
                <a:cubicBezTo>
                  <a:pt x="5983" y="676"/>
                  <a:pt x="5905" y="598"/>
                  <a:pt x="5809" y="598"/>
                </a:cubicBezTo>
                <a:close/>
                <a:moveTo>
                  <a:pt x="697" y="2993"/>
                </a:moveTo>
                <a:cubicBezTo>
                  <a:pt x="708" y="2962"/>
                  <a:pt x="720" y="2931"/>
                  <a:pt x="733" y="2899"/>
                </a:cubicBezTo>
                <a:cubicBezTo>
                  <a:pt x="778" y="2790"/>
                  <a:pt x="951" y="2436"/>
                  <a:pt x="1287" y="2433"/>
                </a:cubicBezTo>
                <a:lnTo>
                  <a:pt x="2910" y="2433"/>
                </a:lnTo>
                <a:cubicBezTo>
                  <a:pt x="3247" y="2436"/>
                  <a:pt x="3420" y="2790"/>
                  <a:pt x="3465" y="2899"/>
                </a:cubicBezTo>
                <a:cubicBezTo>
                  <a:pt x="3478" y="2931"/>
                  <a:pt x="3489" y="2962"/>
                  <a:pt x="3500" y="2993"/>
                </a:cubicBezTo>
                <a:cubicBezTo>
                  <a:pt x="3503" y="3000"/>
                  <a:pt x="3505" y="3007"/>
                  <a:pt x="3508" y="3014"/>
                </a:cubicBezTo>
                <a:lnTo>
                  <a:pt x="689" y="3014"/>
                </a:lnTo>
                <a:cubicBezTo>
                  <a:pt x="692" y="3007"/>
                  <a:pt x="695" y="3000"/>
                  <a:pt x="697" y="2993"/>
                </a:cubicBezTo>
                <a:close/>
                <a:moveTo>
                  <a:pt x="1108" y="4042"/>
                </a:moveTo>
                <a:cubicBezTo>
                  <a:pt x="1100" y="4050"/>
                  <a:pt x="1091" y="4055"/>
                  <a:pt x="1080" y="4058"/>
                </a:cubicBezTo>
                <a:cubicBezTo>
                  <a:pt x="1075" y="4059"/>
                  <a:pt x="1071" y="4060"/>
                  <a:pt x="1066" y="4060"/>
                </a:cubicBezTo>
                <a:lnTo>
                  <a:pt x="487" y="4059"/>
                </a:lnTo>
                <a:cubicBezTo>
                  <a:pt x="473" y="4059"/>
                  <a:pt x="460" y="4053"/>
                  <a:pt x="450" y="4043"/>
                </a:cubicBezTo>
                <a:cubicBezTo>
                  <a:pt x="391" y="3987"/>
                  <a:pt x="369" y="3897"/>
                  <a:pt x="389" y="3821"/>
                </a:cubicBezTo>
                <a:cubicBezTo>
                  <a:pt x="411" y="3734"/>
                  <a:pt x="485" y="3661"/>
                  <a:pt x="576" y="3636"/>
                </a:cubicBezTo>
                <a:cubicBezTo>
                  <a:pt x="586" y="3633"/>
                  <a:pt x="596" y="3633"/>
                  <a:pt x="606" y="3637"/>
                </a:cubicBezTo>
                <a:lnTo>
                  <a:pt x="1059" y="3777"/>
                </a:lnTo>
                <a:cubicBezTo>
                  <a:pt x="1081" y="3783"/>
                  <a:pt x="1096" y="3802"/>
                  <a:pt x="1098" y="3824"/>
                </a:cubicBezTo>
                <a:cubicBezTo>
                  <a:pt x="1101" y="3863"/>
                  <a:pt x="1106" y="3890"/>
                  <a:pt x="1110" y="3919"/>
                </a:cubicBezTo>
                <a:cubicBezTo>
                  <a:pt x="1114" y="3943"/>
                  <a:pt x="1118" y="3968"/>
                  <a:pt x="1122" y="3999"/>
                </a:cubicBezTo>
                <a:cubicBezTo>
                  <a:pt x="1124" y="4014"/>
                  <a:pt x="1118" y="4030"/>
                  <a:pt x="1108" y="4042"/>
                </a:cubicBezTo>
                <a:close/>
                <a:moveTo>
                  <a:pt x="3748" y="4043"/>
                </a:moveTo>
                <a:cubicBezTo>
                  <a:pt x="3738" y="4053"/>
                  <a:pt x="3725" y="4059"/>
                  <a:pt x="3711" y="4059"/>
                </a:cubicBezTo>
                <a:lnTo>
                  <a:pt x="3132" y="4060"/>
                </a:lnTo>
                <a:cubicBezTo>
                  <a:pt x="3127" y="4060"/>
                  <a:pt x="3122" y="4059"/>
                  <a:pt x="3117" y="4058"/>
                </a:cubicBezTo>
                <a:cubicBezTo>
                  <a:pt x="3107" y="4056"/>
                  <a:pt x="3097" y="4050"/>
                  <a:pt x="3090" y="4042"/>
                </a:cubicBezTo>
                <a:cubicBezTo>
                  <a:pt x="3079" y="4030"/>
                  <a:pt x="3074" y="4014"/>
                  <a:pt x="3076" y="3999"/>
                </a:cubicBezTo>
                <a:cubicBezTo>
                  <a:pt x="3079" y="3968"/>
                  <a:pt x="3083" y="3943"/>
                  <a:pt x="3087" y="3919"/>
                </a:cubicBezTo>
                <a:cubicBezTo>
                  <a:pt x="3092" y="3890"/>
                  <a:pt x="3096" y="3863"/>
                  <a:pt x="3100" y="3824"/>
                </a:cubicBezTo>
                <a:cubicBezTo>
                  <a:pt x="3102" y="3802"/>
                  <a:pt x="3117" y="3783"/>
                  <a:pt x="3138" y="3777"/>
                </a:cubicBezTo>
                <a:lnTo>
                  <a:pt x="3591" y="3637"/>
                </a:lnTo>
                <a:cubicBezTo>
                  <a:pt x="3601" y="3633"/>
                  <a:pt x="3612" y="3633"/>
                  <a:pt x="3622" y="3636"/>
                </a:cubicBezTo>
                <a:cubicBezTo>
                  <a:pt x="3713" y="3661"/>
                  <a:pt x="3786" y="3734"/>
                  <a:pt x="3809" y="3821"/>
                </a:cubicBezTo>
                <a:cubicBezTo>
                  <a:pt x="3828" y="3897"/>
                  <a:pt x="3806" y="3987"/>
                  <a:pt x="3748" y="4043"/>
                </a:cubicBezTo>
                <a:close/>
                <a:moveTo>
                  <a:pt x="5378" y="1640"/>
                </a:moveTo>
                <a:lnTo>
                  <a:pt x="4751" y="1640"/>
                </a:lnTo>
                <a:cubicBezTo>
                  <a:pt x="4693" y="1640"/>
                  <a:pt x="4646" y="1593"/>
                  <a:pt x="4646" y="1535"/>
                </a:cubicBezTo>
                <a:cubicBezTo>
                  <a:pt x="4646" y="1477"/>
                  <a:pt x="4693" y="1431"/>
                  <a:pt x="4751" y="1431"/>
                </a:cubicBezTo>
                <a:lnTo>
                  <a:pt x="5378" y="1431"/>
                </a:lnTo>
                <a:cubicBezTo>
                  <a:pt x="5436" y="1431"/>
                  <a:pt x="5483" y="1477"/>
                  <a:pt x="5483" y="1535"/>
                </a:cubicBezTo>
                <a:cubicBezTo>
                  <a:pt x="5483" y="1593"/>
                  <a:pt x="5436" y="1640"/>
                  <a:pt x="5378" y="1640"/>
                </a:cubicBezTo>
                <a:close/>
                <a:moveTo>
                  <a:pt x="5378" y="1263"/>
                </a:moveTo>
                <a:lnTo>
                  <a:pt x="4751" y="1263"/>
                </a:lnTo>
                <a:cubicBezTo>
                  <a:pt x="4693" y="1263"/>
                  <a:pt x="4646" y="1216"/>
                  <a:pt x="4646" y="1158"/>
                </a:cubicBezTo>
                <a:cubicBezTo>
                  <a:pt x="4646" y="1100"/>
                  <a:pt x="4693" y="1053"/>
                  <a:pt x="4751" y="1053"/>
                </a:cubicBezTo>
                <a:lnTo>
                  <a:pt x="5378" y="1053"/>
                </a:lnTo>
                <a:cubicBezTo>
                  <a:pt x="5436" y="1053"/>
                  <a:pt x="5483" y="1100"/>
                  <a:pt x="5483" y="1158"/>
                </a:cubicBezTo>
                <a:cubicBezTo>
                  <a:pt x="5483" y="1216"/>
                  <a:pt x="5436" y="1263"/>
                  <a:pt x="5378" y="1263"/>
                </a:cubicBezTo>
                <a:close/>
              </a:path>
            </a:pathLst>
          </a:custGeom>
          <a:solidFill>
            <a:srgbClr val="FFFFFF">
              <a:lumMod val="65000"/>
            </a:srgbClr>
          </a:solidFill>
        </p:spPr>
        <p:txBody>
          <a:bodyPr vert="horz" wrap="square" lIns="91440" tIns="45720" rIns="91440" bIns="45720" anchor="ctr">
            <a:normAutofit/>
          </a:bodyPr>
          <a:lstStyle/>
          <a:p>
            <a:pPr marL="0" algn="ctr"/>
            <a:endParaRPr/>
          </a:p>
        </p:txBody>
      </p:sp>
      <p:sp>
        <p:nvSpPr>
          <p:cNvPr id="13" name="Freeform 13"/>
          <p:cNvSpPr/>
          <p:nvPr/>
        </p:nvSpPr>
        <p:spPr>
          <a:xfrm>
            <a:off x="5746867" y="1570458"/>
            <a:ext cx="698267" cy="487837"/>
          </a:xfrm>
          <a:custGeom>
            <a:avLst/>
            <a:gdLst/>
            <a:ahLst/>
            <a:cxnLst/>
            <a:rect l="l" t="t" r="r" b="b"/>
            <a:pathLst>
              <a:path w="1215" h="850">
                <a:moveTo>
                  <a:pt x="1209" y="242"/>
                </a:moveTo>
                <a:cubicBezTo>
                  <a:pt x="1202" y="183"/>
                  <a:pt x="1043" y="242"/>
                  <a:pt x="1043" y="242"/>
                </a:cubicBezTo>
                <a:lnTo>
                  <a:pt x="1033" y="326"/>
                </a:lnTo>
                <a:cubicBezTo>
                  <a:pt x="1030" y="324"/>
                  <a:pt x="1026" y="323"/>
                  <a:pt x="1023" y="321"/>
                </a:cubicBezTo>
                <a:lnTo>
                  <a:pt x="982" y="145"/>
                </a:lnTo>
                <a:cubicBezTo>
                  <a:pt x="968" y="62"/>
                  <a:pt x="904" y="0"/>
                  <a:pt x="813" y="4"/>
                </a:cubicBezTo>
                <a:lnTo>
                  <a:pt x="428" y="4"/>
                </a:lnTo>
                <a:cubicBezTo>
                  <a:pt x="345" y="4"/>
                  <a:pt x="272" y="35"/>
                  <a:pt x="258" y="145"/>
                </a:cubicBezTo>
                <a:lnTo>
                  <a:pt x="218" y="321"/>
                </a:lnTo>
                <a:cubicBezTo>
                  <a:pt x="214" y="323"/>
                  <a:pt x="211" y="324"/>
                  <a:pt x="207" y="326"/>
                </a:cubicBezTo>
                <a:lnTo>
                  <a:pt x="198" y="242"/>
                </a:lnTo>
                <a:cubicBezTo>
                  <a:pt x="198" y="242"/>
                  <a:pt x="64" y="183"/>
                  <a:pt x="32" y="242"/>
                </a:cubicBezTo>
                <a:cubicBezTo>
                  <a:pt x="0" y="302"/>
                  <a:pt x="32" y="323"/>
                  <a:pt x="32" y="323"/>
                </a:cubicBezTo>
                <a:lnTo>
                  <a:pt x="199" y="332"/>
                </a:lnTo>
                <a:cubicBezTo>
                  <a:pt x="168" y="353"/>
                  <a:pt x="148" y="384"/>
                  <a:pt x="148" y="420"/>
                </a:cubicBezTo>
                <a:lnTo>
                  <a:pt x="148" y="580"/>
                </a:lnTo>
                <a:cubicBezTo>
                  <a:pt x="148" y="620"/>
                  <a:pt x="173" y="656"/>
                  <a:pt x="211" y="676"/>
                </a:cubicBezTo>
                <a:lnTo>
                  <a:pt x="211" y="784"/>
                </a:lnTo>
                <a:cubicBezTo>
                  <a:pt x="211" y="820"/>
                  <a:pt x="256" y="850"/>
                  <a:pt x="312" y="850"/>
                </a:cubicBezTo>
                <a:cubicBezTo>
                  <a:pt x="368" y="850"/>
                  <a:pt x="413" y="820"/>
                  <a:pt x="413" y="784"/>
                </a:cubicBezTo>
                <a:lnTo>
                  <a:pt x="413" y="694"/>
                </a:lnTo>
                <a:lnTo>
                  <a:pt x="811" y="694"/>
                </a:lnTo>
                <a:lnTo>
                  <a:pt x="811" y="784"/>
                </a:lnTo>
                <a:cubicBezTo>
                  <a:pt x="811" y="820"/>
                  <a:pt x="856" y="850"/>
                  <a:pt x="911" y="850"/>
                </a:cubicBezTo>
                <a:cubicBezTo>
                  <a:pt x="967" y="850"/>
                  <a:pt x="1012" y="820"/>
                  <a:pt x="1012" y="784"/>
                </a:cubicBezTo>
                <a:lnTo>
                  <a:pt x="1012" y="684"/>
                </a:lnTo>
                <a:cubicBezTo>
                  <a:pt x="1060" y="666"/>
                  <a:pt x="1093" y="626"/>
                  <a:pt x="1093" y="581"/>
                </a:cubicBezTo>
                <a:lnTo>
                  <a:pt x="1093" y="420"/>
                </a:lnTo>
                <a:cubicBezTo>
                  <a:pt x="1093" y="384"/>
                  <a:pt x="1073" y="353"/>
                  <a:pt x="1042" y="332"/>
                </a:cubicBezTo>
                <a:lnTo>
                  <a:pt x="1208" y="323"/>
                </a:lnTo>
                <a:cubicBezTo>
                  <a:pt x="1209" y="323"/>
                  <a:pt x="1215" y="302"/>
                  <a:pt x="1209" y="242"/>
                </a:cubicBezTo>
                <a:close/>
                <a:moveTo>
                  <a:pt x="430" y="549"/>
                </a:moveTo>
                <a:lnTo>
                  <a:pt x="248" y="549"/>
                </a:lnTo>
                <a:lnTo>
                  <a:pt x="248" y="463"/>
                </a:lnTo>
                <a:lnTo>
                  <a:pt x="430" y="463"/>
                </a:lnTo>
                <a:lnTo>
                  <a:pt x="430" y="549"/>
                </a:lnTo>
                <a:close/>
                <a:moveTo>
                  <a:pt x="687" y="455"/>
                </a:moveTo>
                <a:lnTo>
                  <a:pt x="518" y="582"/>
                </a:lnTo>
                <a:lnTo>
                  <a:pt x="607" y="485"/>
                </a:lnTo>
                <a:lnTo>
                  <a:pt x="543" y="488"/>
                </a:lnTo>
                <a:lnTo>
                  <a:pt x="673" y="382"/>
                </a:lnTo>
                <a:lnTo>
                  <a:pt x="711" y="380"/>
                </a:lnTo>
                <a:lnTo>
                  <a:pt x="622" y="457"/>
                </a:lnTo>
                <a:lnTo>
                  <a:pt x="687" y="455"/>
                </a:lnTo>
                <a:close/>
                <a:moveTo>
                  <a:pt x="261" y="297"/>
                </a:moveTo>
                <a:cubicBezTo>
                  <a:pt x="258" y="297"/>
                  <a:pt x="255" y="297"/>
                  <a:pt x="253" y="297"/>
                </a:cubicBezTo>
                <a:lnTo>
                  <a:pt x="296" y="124"/>
                </a:lnTo>
                <a:cubicBezTo>
                  <a:pt x="304" y="74"/>
                  <a:pt x="359" y="32"/>
                  <a:pt x="412" y="32"/>
                </a:cubicBezTo>
                <a:lnTo>
                  <a:pt x="828" y="32"/>
                </a:lnTo>
                <a:cubicBezTo>
                  <a:pt x="882" y="32"/>
                  <a:pt x="931" y="67"/>
                  <a:pt x="945" y="124"/>
                </a:cubicBezTo>
                <a:lnTo>
                  <a:pt x="988" y="297"/>
                </a:lnTo>
                <a:cubicBezTo>
                  <a:pt x="985" y="297"/>
                  <a:pt x="983" y="297"/>
                  <a:pt x="980" y="297"/>
                </a:cubicBezTo>
                <a:lnTo>
                  <a:pt x="261" y="297"/>
                </a:lnTo>
                <a:close/>
                <a:moveTo>
                  <a:pt x="1017" y="549"/>
                </a:moveTo>
                <a:lnTo>
                  <a:pt x="835" y="549"/>
                </a:lnTo>
                <a:lnTo>
                  <a:pt x="835" y="463"/>
                </a:lnTo>
                <a:lnTo>
                  <a:pt x="1017" y="463"/>
                </a:lnTo>
                <a:lnTo>
                  <a:pt x="1017" y="549"/>
                </a:lnTo>
                <a:close/>
              </a:path>
            </a:pathLst>
          </a:custGeom>
          <a:solidFill>
            <a:srgbClr val="FFFFFF"/>
          </a:solidFill>
        </p:spPr>
        <p:txBody>
          <a:bodyPr vert="horz" wrap="square" lIns="91440" tIns="45720" rIns="91440" bIns="45720" anchor="ctr">
            <a:normAutofit/>
          </a:bodyPr>
          <a:lstStyle/>
          <a:p>
            <a:pPr marL="0" algn="ctr"/>
            <a:endParaRPr/>
          </a:p>
        </p:txBody>
      </p:sp>
      <p:sp>
        <p:nvSpPr>
          <p:cNvPr id="14" name="TextBox 14"/>
          <p:cNvSpPr txBox="1"/>
          <p:nvPr/>
        </p:nvSpPr>
        <p:spPr>
          <a:xfrm>
            <a:off x="3873358" y="2482711"/>
            <a:ext cx="4458984" cy="338554"/>
          </a:xfrm>
          <a:prstGeom prst="rect">
            <a:avLst/>
          </a:prstGeom>
          <a:noFill/>
        </p:spPr>
        <p:txBody>
          <a:bodyPr vert="horz" wrap="square" lIns="91440" tIns="45720" rIns="91440" bIns="45720" rtlCol="0" anchor="t">
            <a:spAutoFit/>
          </a:bodyPr>
          <a:lstStyle/>
          <a:p>
            <a:pPr marL="0" algn="ctr">
              <a:lnSpc>
                <a:spcPct val="100000"/>
              </a:lnSpc>
              <a:spcBef>
                <a:spcPct val="0"/>
              </a:spcBef>
              <a:defRPr/>
            </a:pPr>
            <a:r>
              <a:rPr lang="en-US" sz="1600" b="1" i="0" u="none" baseline="0">
                <a:solidFill>
                  <a:srgbClr val="000000"/>
                </a:solidFill>
                <a:latin typeface="Arial"/>
                <a:ea typeface="Arial"/>
              </a:rPr>
              <a:t>Rounding Up</a:t>
            </a:r>
            <a:endParaRPr lang="en-US" sz="1100"/>
          </a:p>
        </p:txBody>
      </p:sp>
      <p:sp>
        <p:nvSpPr>
          <p:cNvPr id="15" name="AutoShape 15"/>
          <p:cNvSpPr/>
          <p:nvPr/>
        </p:nvSpPr>
        <p:spPr>
          <a:xfrm>
            <a:off x="3853584" y="2818315"/>
            <a:ext cx="4458984" cy="846001"/>
          </a:xfrm>
          <a:prstGeom prst="rect">
            <a:avLst/>
          </a:prstGeom>
          <a:noFill/>
        </p:spPr>
        <p:txBody>
          <a:bodyPr vert="horz" wrap="square" lIns="91440" tIns="45720" rIns="91440" bIns="45720" anchor="t">
            <a:spAutoFit/>
          </a:bodyPr>
          <a:lstStyle/>
          <a:p>
            <a:pPr marL="0" algn="ctr">
              <a:lnSpc>
                <a:spcPct val="120000"/>
              </a:lnSpc>
            </a:pPr>
            <a:r>
              <a:rPr lang="en-US" sz="1400" b="0" i="0" u="none" baseline="0">
                <a:solidFill>
                  <a:srgbClr val="000000"/>
                </a:solidFill>
                <a:latin typeface="+mn-ea"/>
                <a:ea typeface="+mn-ea"/>
              </a:rPr>
              <a:t>Rounding up occurs when the digit following the last significant figure is equal to or greater than five. This method increases the last retained digit by one, providing a higher approximation to the original number.</a:t>
            </a:r>
          </a:p>
        </p:txBody>
      </p:sp>
      <p:grpSp>
        <p:nvGrpSpPr>
          <p:cNvPr id="16" name="Group 16"/>
          <p:cNvGrpSpPr/>
          <p:nvPr/>
        </p:nvGrpSpPr>
        <p:grpSpPr>
          <a:xfrm>
            <a:off x="5281237" y="5556757"/>
            <a:ext cx="1627936" cy="1265789"/>
            <a:chOff x="3113088" y="1111251"/>
            <a:chExt cx="5965825" cy="4638675"/>
          </a:xfrm>
        </p:grpSpPr>
        <p:sp>
          <p:nvSpPr>
            <p:cNvPr id="17" name="Freeform 17"/>
            <p:cNvSpPr/>
            <p:nvPr/>
          </p:nvSpPr>
          <p:spPr>
            <a:xfrm>
              <a:off x="3316288" y="3951288"/>
              <a:ext cx="504825" cy="1682750"/>
            </a:xfrm>
            <a:custGeom>
              <a:avLst/>
              <a:gdLst/>
              <a:ahLst/>
              <a:cxnLst/>
              <a:rect l="l" t="t" r="r" b="b"/>
              <a:pathLst>
                <a:path w="318" h="1060">
                  <a:moveTo>
                    <a:pt x="318" y="15"/>
                  </a:moveTo>
                  <a:lnTo>
                    <a:pt x="255" y="421"/>
                  </a:lnTo>
                  <a:lnTo>
                    <a:pt x="103" y="1060"/>
                  </a:lnTo>
                  <a:lnTo>
                    <a:pt x="0" y="1032"/>
                  </a:lnTo>
                  <a:lnTo>
                    <a:pt x="52" y="451"/>
                  </a:lnTo>
                  <a:lnTo>
                    <a:pt x="27" y="0"/>
                  </a:lnTo>
                  <a:lnTo>
                    <a:pt x="318" y="15"/>
                  </a:lnTo>
                  <a:close/>
                </a:path>
              </a:pathLst>
            </a:custGeom>
            <a:solidFill>
              <a:srgbClr val="484F5B"/>
            </a:solidFill>
          </p:spPr>
          <p:txBody>
            <a:bodyPr vert="horz" wrap="square" lIns="91440" tIns="45720" rIns="91440" bIns="45720" anchor="ctr">
              <a:normAutofit/>
            </a:bodyPr>
            <a:lstStyle/>
            <a:p>
              <a:pPr marL="0" algn="ctr"/>
              <a:endParaRPr/>
            </a:p>
          </p:txBody>
        </p:sp>
        <p:sp>
          <p:nvSpPr>
            <p:cNvPr id="18" name="Freeform 18"/>
            <p:cNvSpPr/>
            <p:nvPr/>
          </p:nvSpPr>
          <p:spPr>
            <a:xfrm>
              <a:off x="3759200" y="3892551"/>
              <a:ext cx="466725" cy="1703388"/>
            </a:xfrm>
            <a:custGeom>
              <a:avLst/>
              <a:gdLst/>
              <a:ahLst/>
              <a:cxnLst/>
              <a:rect l="l" t="t" r="r" b="b"/>
              <a:pathLst>
                <a:path w="294" h="1073">
                  <a:moveTo>
                    <a:pt x="294" y="37"/>
                  </a:moveTo>
                  <a:lnTo>
                    <a:pt x="294" y="461"/>
                  </a:lnTo>
                  <a:lnTo>
                    <a:pt x="258" y="1073"/>
                  </a:lnTo>
                  <a:lnTo>
                    <a:pt x="156" y="1069"/>
                  </a:lnTo>
                  <a:lnTo>
                    <a:pt x="121" y="485"/>
                  </a:lnTo>
                  <a:lnTo>
                    <a:pt x="0" y="116"/>
                  </a:lnTo>
                  <a:lnTo>
                    <a:pt x="27" y="0"/>
                  </a:lnTo>
                  <a:lnTo>
                    <a:pt x="294" y="37"/>
                  </a:lnTo>
                  <a:close/>
                </a:path>
              </a:pathLst>
            </a:custGeom>
            <a:solidFill>
              <a:srgbClr val="484F5B"/>
            </a:solidFill>
          </p:spPr>
          <p:txBody>
            <a:bodyPr vert="horz" wrap="square" lIns="91440" tIns="45720" rIns="91440" bIns="45720" anchor="ctr">
              <a:normAutofit/>
            </a:bodyPr>
            <a:lstStyle/>
            <a:p>
              <a:pPr marL="0" algn="ctr"/>
              <a:endParaRPr/>
            </a:p>
          </p:txBody>
        </p:sp>
        <p:sp>
          <p:nvSpPr>
            <p:cNvPr id="19" name="Freeform 19"/>
            <p:cNvSpPr/>
            <p:nvPr/>
          </p:nvSpPr>
          <p:spPr>
            <a:xfrm>
              <a:off x="3498850" y="2046288"/>
              <a:ext cx="411163" cy="458788"/>
            </a:xfrm>
            <a:custGeom>
              <a:avLst/>
              <a:gdLst/>
              <a:ahLst/>
              <a:cxnLst/>
              <a:rect l="l" t="t" r="r" b="b"/>
              <a:pathLst>
                <a:path w="341" h="381">
                  <a:moveTo>
                    <a:pt x="282" y="0"/>
                  </a:moveTo>
                  <a:cubicBezTo>
                    <a:pt x="214" y="42"/>
                    <a:pt x="118" y="18"/>
                    <a:pt x="56" y="69"/>
                  </a:cubicBezTo>
                  <a:cubicBezTo>
                    <a:pt x="15" y="102"/>
                    <a:pt x="0" y="162"/>
                    <a:pt x="10" y="215"/>
                  </a:cubicBezTo>
                  <a:cubicBezTo>
                    <a:pt x="14" y="240"/>
                    <a:pt x="24" y="265"/>
                    <a:pt x="41" y="283"/>
                  </a:cubicBezTo>
                  <a:cubicBezTo>
                    <a:pt x="52" y="295"/>
                    <a:pt x="66" y="303"/>
                    <a:pt x="81" y="310"/>
                  </a:cubicBezTo>
                  <a:cubicBezTo>
                    <a:pt x="100" y="318"/>
                    <a:pt x="121" y="323"/>
                    <a:pt x="142" y="324"/>
                  </a:cubicBezTo>
                  <a:cubicBezTo>
                    <a:pt x="140" y="343"/>
                    <a:pt x="137" y="362"/>
                    <a:pt x="132" y="381"/>
                  </a:cubicBezTo>
                  <a:cubicBezTo>
                    <a:pt x="171" y="376"/>
                    <a:pt x="211" y="372"/>
                    <a:pt x="250" y="367"/>
                  </a:cubicBezTo>
                  <a:cubicBezTo>
                    <a:pt x="247" y="344"/>
                    <a:pt x="245" y="322"/>
                    <a:pt x="242" y="299"/>
                  </a:cubicBezTo>
                  <a:cubicBezTo>
                    <a:pt x="252" y="293"/>
                    <a:pt x="261" y="286"/>
                    <a:pt x="269" y="279"/>
                  </a:cubicBezTo>
                  <a:cubicBezTo>
                    <a:pt x="319" y="233"/>
                    <a:pt x="341" y="156"/>
                    <a:pt x="323" y="88"/>
                  </a:cubicBezTo>
                  <a:cubicBezTo>
                    <a:pt x="315" y="57"/>
                    <a:pt x="299" y="28"/>
                    <a:pt x="282" y="0"/>
                  </a:cubicBezTo>
                  <a:close/>
                </a:path>
              </a:pathLst>
            </a:custGeom>
            <a:solidFill>
              <a:srgbClr val="EBCEB1"/>
            </a:solidFill>
          </p:spPr>
          <p:txBody>
            <a:bodyPr vert="horz" wrap="square" lIns="91440" tIns="45720" rIns="91440" bIns="45720" anchor="ctr">
              <a:normAutofit/>
            </a:bodyPr>
            <a:lstStyle/>
            <a:p>
              <a:pPr marL="0" algn="ctr"/>
              <a:endParaRPr/>
            </a:p>
          </p:txBody>
        </p:sp>
        <p:sp>
          <p:nvSpPr>
            <p:cNvPr id="20" name="Freeform 20"/>
            <p:cNvSpPr/>
            <p:nvPr/>
          </p:nvSpPr>
          <p:spPr>
            <a:xfrm>
              <a:off x="3390900" y="1803401"/>
              <a:ext cx="660400" cy="561975"/>
            </a:xfrm>
            <a:custGeom>
              <a:avLst/>
              <a:gdLst/>
              <a:ahLst/>
              <a:cxnLst/>
              <a:rect l="l" t="t" r="r" b="b"/>
              <a:pathLst>
                <a:path w="548" h="467">
                  <a:moveTo>
                    <a:pt x="194" y="258"/>
                  </a:moveTo>
                  <a:cubicBezTo>
                    <a:pt x="196" y="257"/>
                    <a:pt x="199" y="256"/>
                    <a:pt x="202" y="255"/>
                  </a:cubicBezTo>
                  <a:cubicBezTo>
                    <a:pt x="243" y="242"/>
                    <a:pt x="287" y="238"/>
                    <a:pt x="330" y="243"/>
                  </a:cubicBezTo>
                  <a:cubicBezTo>
                    <a:pt x="346" y="244"/>
                    <a:pt x="362" y="248"/>
                    <a:pt x="375" y="255"/>
                  </a:cubicBezTo>
                  <a:cubicBezTo>
                    <a:pt x="396" y="267"/>
                    <a:pt x="410" y="288"/>
                    <a:pt x="417" y="311"/>
                  </a:cubicBezTo>
                  <a:cubicBezTo>
                    <a:pt x="424" y="333"/>
                    <a:pt x="425" y="357"/>
                    <a:pt x="425" y="381"/>
                  </a:cubicBezTo>
                  <a:cubicBezTo>
                    <a:pt x="434" y="378"/>
                    <a:pt x="442" y="370"/>
                    <a:pt x="448" y="363"/>
                  </a:cubicBezTo>
                  <a:cubicBezTo>
                    <a:pt x="465" y="340"/>
                    <a:pt x="484" y="311"/>
                    <a:pt x="489" y="282"/>
                  </a:cubicBezTo>
                  <a:cubicBezTo>
                    <a:pt x="495" y="253"/>
                    <a:pt x="485" y="219"/>
                    <a:pt x="497" y="191"/>
                  </a:cubicBezTo>
                  <a:cubicBezTo>
                    <a:pt x="502" y="178"/>
                    <a:pt x="514" y="169"/>
                    <a:pt x="523" y="158"/>
                  </a:cubicBezTo>
                  <a:cubicBezTo>
                    <a:pt x="542" y="135"/>
                    <a:pt x="548" y="102"/>
                    <a:pt x="539" y="73"/>
                  </a:cubicBezTo>
                  <a:cubicBezTo>
                    <a:pt x="533" y="55"/>
                    <a:pt x="521" y="38"/>
                    <a:pt x="503" y="29"/>
                  </a:cubicBezTo>
                  <a:cubicBezTo>
                    <a:pt x="475" y="15"/>
                    <a:pt x="440" y="27"/>
                    <a:pt x="408" y="20"/>
                  </a:cubicBezTo>
                  <a:cubicBezTo>
                    <a:pt x="393" y="17"/>
                    <a:pt x="378" y="9"/>
                    <a:pt x="362" y="6"/>
                  </a:cubicBezTo>
                  <a:cubicBezTo>
                    <a:pt x="328" y="0"/>
                    <a:pt x="295" y="20"/>
                    <a:pt x="269" y="43"/>
                  </a:cubicBezTo>
                  <a:cubicBezTo>
                    <a:pt x="244" y="65"/>
                    <a:pt x="220" y="92"/>
                    <a:pt x="189" y="106"/>
                  </a:cubicBezTo>
                  <a:cubicBezTo>
                    <a:pt x="164" y="117"/>
                    <a:pt x="135" y="118"/>
                    <a:pt x="109" y="127"/>
                  </a:cubicBezTo>
                  <a:cubicBezTo>
                    <a:pt x="66" y="142"/>
                    <a:pt x="31" y="179"/>
                    <a:pt x="16" y="222"/>
                  </a:cubicBezTo>
                  <a:cubicBezTo>
                    <a:pt x="0" y="271"/>
                    <a:pt x="3" y="332"/>
                    <a:pt x="40" y="370"/>
                  </a:cubicBezTo>
                  <a:cubicBezTo>
                    <a:pt x="58" y="389"/>
                    <a:pt x="72" y="410"/>
                    <a:pt x="87" y="432"/>
                  </a:cubicBezTo>
                  <a:cubicBezTo>
                    <a:pt x="93" y="439"/>
                    <a:pt x="123" y="467"/>
                    <a:pt x="120" y="438"/>
                  </a:cubicBezTo>
                  <a:cubicBezTo>
                    <a:pt x="119" y="416"/>
                    <a:pt x="110" y="394"/>
                    <a:pt x="108" y="372"/>
                  </a:cubicBezTo>
                  <a:cubicBezTo>
                    <a:pt x="104" y="317"/>
                    <a:pt x="145" y="276"/>
                    <a:pt x="194" y="258"/>
                  </a:cubicBezTo>
                  <a:close/>
                </a:path>
              </a:pathLst>
            </a:custGeom>
            <a:solidFill>
              <a:srgbClr val="C19D05"/>
            </a:solidFill>
          </p:spPr>
          <p:txBody>
            <a:bodyPr vert="horz" wrap="square" lIns="91440" tIns="45720" rIns="91440" bIns="45720" anchor="ctr">
              <a:normAutofit/>
            </a:bodyPr>
            <a:lstStyle/>
            <a:p>
              <a:pPr marL="0" algn="ctr"/>
              <a:endParaRPr/>
            </a:p>
          </p:txBody>
        </p:sp>
        <p:sp>
          <p:nvSpPr>
            <p:cNvPr id="21" name="Freeform 21"/>
            <p:cNvSpPr/>
            <p:nvPr/>
          </p:nvSpPr>
          <p:spPr>
            <a:xfrm>
              <a:off x="3206750" y="2486026"/>
              <a:ext cx="1131888" cy="1590675"/>
            </a:xfrm>
            <a:custGeom>
              <a:avLst/>
              <a:gdLst/>
              <a:ahLst/>
              <a:cxnLst/>
              <a:rect l="l" t="t" r="r" b="b"/>
              <a:pathLst>
                <a:path w="940" h="1322">
                  <a:moveTo>
                    <a:pt x="606" y="15"/>
                  </a:moveTo>
                  <a:cubicBezTo>
                    <a:pt x="302" y="0"/>
                    <a:pt x="302" y="0"/>
                    <a:pt x="302" y="0"/>
                  </a:cubicBezTo>
                  <a:cubicBezTo>
                    <a:pt x="302" y="0"/>
                    <a:pt x="231" y="103"/>
                    <a:pt x="122" y="461"/>
                  </a:cubicBezTo>
                  <a:cubicBezTo>
                    <a:pt x="0" y="863"/>
                    <a:pt x="67" y="1322"/>
                    <a:pt x="67" y="1322"/>
                  </a:cubicBezTo>
                  <a:cubicBezTo>
                    <a:pt x="67" y="1322"/>
                    <a:pt x="421" y="1226"/>
                    <a:pt x="940" y="1285"/>
                  </a:cubicBezTo>
                  <a:cubicBezTo>
                    <a:pt x="789" y="286"/>
                    <a:pt x="789" y="286"/>
                    <a:pt x="789" y="286"/>
                  </a:cubicBezTo>
                  <a:lnTo>
                    <a:pt x="606" y="15"/>
                  </a:lnTo>
                  <a:close/>
                </a:path>
              </a:pathLst>
            </a:custGeom>
            <a:solidFill>
              <a:srgbClr val="9398A6"/>
            </a:solidFill>
          </p:spPr>
          <p:txBody>
            <a:bodyPr vert="horz" wrap="square" lIns="91440" tIns="45720" rIns="91440" bIns="45720" anchor="ctr">
              <a:normAutofit/>
            </a:bodyPr>
            <a:lstStyle/>
            <a:p>
              <a:pPr marL="0" algn="ctr"/>
              <a:endParaRPr/>
            </a:p>
          </p:txBody>
        </p:sp>
        <p:sp>
          <p:nvSpPr>
            <p:cNvPr id="22" name="Freeform 22"/>
            <p:cNvSpPr/>
            <p:nvPr/>
          </p:nvSpPr>
          <p:spPr>
            <a:xfrm>
              <a:off x="8175625" y="5313363"/>
              <a:ext cx="160338" cy="249238"/>
            </a:xfrm>
            <a:custGeom>
              <a:avLst/>
              <a:gdLst/>
              <a:ahLst/>
              <a:cxnLst/>
              <a:rect l="l" t="t" r="r" b="b"/>
              <a:pathLst>
                <a:path w="101" h="157">
                  <a:moveTo>
                    <a:pt x="0" y="27"/>
                  </a:moveTo>
                  <a:lnTo>
                    <a:pt x="22" y="157"/>
                  </a:lnTo>
                  <a:lnTo>
                    <a:pt x="90" y="147"/>
                  </a:lnTo>
                  <a:lnTo>
                    <a:pt x="101" y="0"/>
                  </a:lnTo>
                  <a:lnTo>
                    <a:pt x="0" y="27"/>
                  </a:lnTo>
                  <a:close/>
                </a:path>
              </a:pathLst>
            </a:custGeom>
            <a:solidFill>
              <a:srgbClr val="EACDB0"/>
            </a:solidFill>
          </p:spPr>
          <p:txBody>
            <a:bodyPr vert="horz" wrap="square" lIns="91440" tIns="45720" rIns="91440" bIns="45720" anchor="ctr">
              <a:normAutofit/>
            </a:bodyPr>
            <a:lstStyle/>
            <a:p>
              <a:pPr marL="0" algn="ctr"/>
              <a:endParaRPr/>
            </a:p>
          </p:txBody>
        </p:sp>
        <p:sp>
          <p:nvSpPr>
            <p:cNvPr id="23" name="Freeform 23"/>
            <p:cNvSpPr/>
            <p:nvPr/>
          </p:nvSpPr>
          <p:spPr>
            <a:xfrm>
              <a:off x="8778875" y="5316538"/>
              <a:ext cx="176213" cy="309563"/>
            </a:xfrm>
            <a:custGeom>
              <a:avLst/>
              <a:gdLst/>
              <a:ahLst/>
              <a:cxnLst/>
              <a:rect l="l" t="t" r="r" b="b"/>
              <a:pathLst>
                <a:path w="111" h="195">
                  <a:moveTo>
                    <a:pt x="0" y="40"/>
                  </a:moveTo>
                  <a:lnTo>
                    <a:pt x="46" y="168"/>
                  </a:lnTo>
                  <a:lnTo>
                    <a:pt x="111" y="195"/>
                  </a:lnTo>
                  <a:lnTo>
                    <a:pt x="95" y="0"/>
                  </a:lnTo>
                  <a:lnTo>
                    <a:pt x="0" y="40"/>
                  </a:lnTo>
                  <a:close/>
                </a:path>
              </a:pathLst>
            </a:custGeom>
            <a:solidFill>
              <a:srgbClr val="EACDB0"/>
            </a:solidFill>
          </p:spPr>
          <p:txBody>
            <a:bodyPr vert="horz" wrap="square" lIns="91440" tIns="45720" rIns="91440" bIns="45720" anchor="ctr">
              <a:normAutofit/>
            </a:bodyPr>
            <a:lstStyle/>
            <a:p>
              <a:pPr marL="0" algn="ctr"/>
              <a:endParaRPr/>
            </a:p>
          </p:txBody>
        </p:sp>
        <p:sp>
          <p:nvSpPr>
            <p:cNvPr id="24" name="Freeform 24"/>
            <p:cNvSpPr/>
            <p:nvPr/>
          </p:nvSpPr>
          <p:spPr>
            <a:xfrm>
              <a:off x="8074025" y="5546726"/>
              <a:ext cx="252413" cy="158750"/>
            </a:xfrm>
            <a:custGeom>
              <a:avLst/>
              <a:gdLst/>
              <a:ahLst/>
              <a:cxnLst/>
              <a:rect l="l" t="t" r="r" b="b"/>
              <a:pathLst>
                <a:path w="159" h="100">
                  <a:moveTo>
                    <a:pt x="159" y="0"/>
                  </a:moveTo>
                  <a:lnTo>
                    <a:pt x="85" y="10"/>
                  </a:lnTo>
                  <a:lnTo>
                    <a:pt x="0" y="53"/>
                  </a:lnTo>
                  <a:lnTo>
                    <a:pt x="24" y="100"/>
                  </a:lnTo>
                  <a:lnTo>
                    <a:pt x="159" y="85"/>
                  </a:lnTo>
                  <a:lnTo>
                    <a:pt x="159" y="0"/>
                  </a:lnTo>
                  <a:close/>
                </a:path>
              </a:pathLst>
            </a:custGeom>
            <a:solidFill>
              <a:srgbClr val="514943"/>
            </a:solidFill>
          </p:spPr>
          <p:txBody>
            <a:bodyPr vert="horz" wrap="square" lIns="91440" tIns="45720" rIns="91440" bIns="45720" anchor="ctr">
              <a:normAutofit/>
            </a:bodyPr>
            <a:lstStyle/>
            <a:p>
              <a:pPr marL="0" algn="ctr"/>
              <a:endParaRPr/>
            </a:p>
          </p:txBody>
        </p:sp>
        <p:sp>
          <p:nvSpPr>
            <p:cNvPr id="25" name="Freeform 25"/>
            <p:cNvSpPr/>
            <p:nvPr/>
          </p:nvSpPr>
          <p:spPr>
            <a:xfrm>
              <a:off x="8712200" y="5583238"/>
              <a:ext cx="255588" cy="144463"/>
            </a:xfrm>
            <a:custGeom>
              <a:avLst/>
              <a:gdLst/>
              <a:ahLst/>
              <a:cxnLst/>
              <a:rect l="l" t="t" r="r" b="b"/>
              <a:pathLst>
                <a:path w="161" h="91">
                  <a:moveTo>
                    <a:pt x="88" y="0"/>
                  </a:moveTo>
                  <a:lnTo>
                    <a:pt x="0" y="36"/>
                  </a:lnTo>
                  <a:lnTo>
                    <a:pt x="14" y="91"/>
                  </a:lnTo>
                  <a:lnTo>
                    <a:pt x="161" y="70"/>
                  </a:lnTo>
                  <a:lnTo>
                    <a:pt x="156" y="21"/>
                  </a:lnTo>
                  <a:lnTo>
                    <a:pt x="88" y="0"/>
                  </a:lnTo>
                  <a:close/>
                </a:path>
              </a:pathLst>
            </a:custGeom>
            <a:solidFill>
              <a:srgbClr val="514943"/>
            </a:solidFill>
          </p:spPr>
          <p:txBody>
            <a:bodyPr vert="horz" wrap="square" lIns="91440" tIns="45720" rIns="91440" bIns="45720" anchor="ctr">
              <a:normAutofit/>
            </a:bodyPr>
            <a:lstStyle/>
            <a:p>
              <a:pPr marL="0" algn="ctr"/>
              <a:endParaRPr/>
            </a:p>
          </p:txBody>
        </p:sp>
        <p:sp>
          <p:nvSpPr>
            <p:cNvPr id="26" name="Freeform 26"/>
            <p:cNvSpPr/>
            <p:nvPr/>
          </p:nvSpPr>
          <p:spPr>
            <a:xfrm>
              <a:off x="8016875" y="3800476"/>
              <a:ext cx="442913" cy="1600200"/>
            </a:xfrm>
            <a:custGeom>
              <a:avLst/>
              <a:gdLst/>
              <a:ahLst/>
              <a:cxnLst/>
              <a:rect l="l" t="t" r="r" b="b"/>
              <a:pathLst>
                <a:path w="279" h="1008">
                  <a:moveTo>
                    <a:pt x="17" y="66"/>
                  </a:moveTo>
                  <a:lnTo>
                    <a:pt x="0" y="387"/>
                  </a:lnTo>
                  <a:lnTo>
                    <a:pt x="66" y="1008"/>
                  </a:lnTo>
                  <a:lnTo>
                    <a:pt x="215" y="992"/>
                  </a:lnTo>
                  <a:lnTo>
                    <a:pt x="236" y="390"/>
                  </a:lnTo>
                  <a:lnTo>
                    <a:pt x="279" y="0"/>
                  </a:lnTo>
                  <a:lnTo>
                    <a:pt x="17" y="66"/>
                  </a:lnTo>
                  <a:close/>
                </a:path>
              </a:pathLst>
            </a:custGeom>
            <a:solidFill>
              <a:srgbClr val="9E6652"/>
            </a:solidFill>
          </p:spPr>
          <p:txBody>
            <a:bodyPr vert="horz" wrap="square" lIns="91440" tIns="45720" rIns="91440" bIns="45720" anchor="ctr">
              <a:normAutofit/>
            </a:bodyPr>
            <a:lstStyle/>
            <a:p>
              <a:pPr marL="0" algn="ctr"/>
              <a:endParaRPr/>
            </a:p>
          </p:txBody>
        </p:sp>
        <p:sp>
          <p:nvSpPr>
            <p:cNvPr id="27" name="Freeform 27"/>
            <p:cNvSpPr/>
            <p:nvPr/>
          </p:nvSpPr>
          <p:spPr>
            <a:xfrm>
              <a:off x="8415338" y="3886201"/>
              <a:ext cx="590550" cy="1541463"/>
            </a:xfrm>
            <a:custGeom>
              <a:avLst/>
              <a:gdLst/>
              <a:ahLst/>
              <a:cxnLst/>
              <a:rect l="l" t="t" r="r" b="b"/>
              <a:pathLst>
                <a:path w="491" h="1282">
                  <a:moveTo>
                    <a:pt x="0" y="0"/>
                  </a:moveTo>
                  <a:cubicBezTo>
                    <a:pt x="35" y="261"/>
                    <a:pt x="35" y="261"/>
                    <a:pt x="35" y="261"/>
                  </a:cubicBezTo>
                  <a:cubicBezTo>
                    <a:pt x="35" y="261"/>
                    <a:pt x="283" y="1282"/>
                    <a:pt x="294" y="1282"/>
                  </a:cubicBezTo>
                  <a:cubicBezTo>
                    <a:pt x="304" y="1282"/>
                    <a:pt x="451" y="1238"/>
                    <a:pt x="451" y="1238"/>
                  </a:cubicBezTo>
                  <a:cubicBezTo>
                    <a:pt x="416" y="535"/>
                    <a:pt x="416" y="535"/>
                    <a:pt x="416" y="535"/>
                  </a:cubicBezTo>
                  <a:cubicBezTo>
                    <a:pt x="416" y="535"/>
                    <a:pt x="491" y="143"/>
                    <a:pt x="491" y="133"/>
                  </a:cubicBezTo>
                  <a:cubicBezTo>
                    <a:pt x="491" y="122"/>
                    <a:pt x="0" y="0"/>
                    <a:pt x="0" y="0"/>
                  </a:cubicBezTo>
                  <a:close/>
                </a:path>
              </a:pathLst>
            </a:custGeom>
            <a:solidFill>
              <a:srgbClr val="9E6652"/>
            </a:solidFill>
          </p:spPr>
          <p:txBody>
            <a:bodyPr vert="horz" wrap="square" lIns="91440" tIns="45720" rIns="91440" bIns="45720" anchor="ctr">
              <a:normAutofit/>
            </a:bodyPr>
            <a:lstStyle/>
            <a:p>
              <a:pPr marL="0" algn="ctr"/>
              <a:endParaRPr/>
            </a:p>
          </p:txBody>
        </p:sp>
        <p:sp>
          <p:nvSpPr>
            <p:cNvPr id="28" name="Freeform 28"/>
            <p:cNvSpPr/>
            <p:nvPr/>
          </p:nvSpPr>
          <p:spPr>
            <a:xfrm>
              <a:off x="8470900" y="1909763"/>
              <a:ext cx="384175" cy="558800"/>
            </a:xfrm>
            <a:custGeom>
              <a:avLst/>
              <a:gdLst/>
              <a:ahLst/>
              <a:cxnLst/>
              <a:rect l="l" t="t" r="r" b="b"/>
              <a:pathLst>
                <a:path w="319" h="464">
                  <a:moveTo>
                    <a:pt x="298" y="194"/>
                  </a:moveTo>
                  <a:cubicBezTo>
                    <a:pt x="267" y="61"/>
                    <a:pt x="84" y="0"/>
                    <a:pt x="28" y="148"/>
                  </a:cubicBezTo>
                  <a:cubicBezTo>
                    <a:pt x="12" y="192"/>
                    <a:pt x="0" y="239"/>
                    <a:pt x="5" y="287"/>
                  </a:cubicBezTo>
                  <a:cubicBezTo>
                    <a:pt x="10" y="334"/>
                    <a:pt x="35" y="380"/>
                    <a:pt x="76" y="403"/>
                  </a:cubicBezTo>
                  <a:cubicBezTo>
                    <a:pt x="76" y="403"/>
                    <a:pt x="76" y="403"/>
                    <a:pt x="76" y="403"/>
                  </a:cubicBezTo>
                  <a:cubicBezTo>
                    <a:pt x="74" y="415"/>
                    <a:pt x="71" y="427"/>
                    <a:pt x="68" y="439"/>
                  </a:cubicBezTo>
                  <a:cubicBezTo>
                    <a:pt x="68" y="442"/>
                    <a:pt x="67" y="444"/>
                    <a:pt x="68" y="447"/>
                  </a:cubicBezTo>
                  <a:cubicBezTo>
                    <a:pt x="70" y="449"/>
                    <a:pt x="73" y="450"/>
                    <a:pt x="76" y="451"/>
                  </a:cubicBezTo>
                  <a:cubicBezTo>
                    <a:pt x="90" y="454"/>
                    <a:pt x="104" y="458"/>
                    <a:pt x="118" y="461"/>
                  </a:cubicBezTo>
                  <a:cubicBezTo>
                    <a:pt x="125" y="462"/>
                    <a:pt x="132" y="464"/>
                    <a:pt x="139" y="462"/>
                  </a:cubicBezTo>
                  <a:cubicBezTo>
                    <a:pt x="154" y="459"/>
                    <a:pt x="162" y="441"/>
                    <a:pt x="164" y="426"/>
                  </a:cubicBezTo>
                  <a:cubicBezTo>
                    <a:pt x="164" y="422"/>
                    <a:pt x="164" y="418"/>
                    <a:pt x="164" y="414"/>
                  </a:cubicBezTo>
                  <a:cubicBezTo>
                    <a:pt x="250" y="392"/>
                    <a:pt x="319" y="282"/>
                    <a:pt x="298" y="194"/>
                  </a:cubicBezTo>
                  <a:close/>
                </a:path>
              </a:pathLst>
            </a:custGeom>
            <a:solidFill>
              <a:srgbClr val="EACDB0"/>
            </a:solidFill>
          </p:spPr>
          <p:txBody>
            <a:bodyPr vert="horz" wrap="square" lIns="91440" tIns="45720" rIns="91440" bIns="45720" anchor="ctr">
              <a:normAutofit/>
            </a:bodyPr>
            <a:lstStyle/>
            <a:p>
              <a:pPr marL="0" algn="ctr"/>
              <a:endParaRPr/>
            </a:p>
          </p:txBody>
        </p:sp>
        <p:sp>
          <p:nvSpPr>
            <p:cNvPr id="29" name="Freeform 29"/>
            <p:cNvSpPr/>
            <p:nvPr/>
          </p:nvSpPr>
          <p:spPr>
            <a:xfrm>
              <a:off x="8345488" y="1873251"/>
              <a:ext cx="333375" cy="538163"/>
            </a:xfrm>
            <a:custGeom>
              <a:avLst/>
              <a:gdLst/>
              <a:ahLst/>
              <a:cxnLst/>
              <a:rect l="l" t="t" r="r" b="b"/>
              <a:pathLst>
                <a:path w="276" h="448">
                  <a:moveTo>
                    <a:pt x="133" y="220"/>
                  </a:moveTo>
                  <a:cubicBezTo>
                    <a:pt x="111" y="253"/>
                    <a:pt x="111" y="294"/>
                    <a:pt x="116" y="332"/>
                  </a:cubicBezTo>
                  <a:cubicBezTo>
                    <a:pt x="120" y="369"/>
                    <a:pt x="115" y="405"/>
                    <a:pt x="123" y="442"/>
                  </a:cubicBezTo>
                  <a:cubicBezTo>
                    <a:pt x="119" y="448"/>
                    <a:pt x="110" y="444"/>
                    <a:pt x="105" y="439"/>
                  </a:cubicBezTo>
                  <a:cubicBezTo>
                    <a:pt x="73" y="414"/>
                    <a:pt x="42" y="388"/>
                    <a:pt x="11" y="362"/>
                  </a:cubicBezTo>
                  <a:cubicBezTo>
                    <a:pt x="8" y="359"/>
                    <a:pt x="4" y="356"/>
                    <a:pt x="3" y="353"/>
                  </a:cubicBezTo>
                  <a:cubicBezTo>
                    <a:pt x="0" y="348"/>
                    <a:pt x="1" y="343"/>
                    <a:pt x="1" y="337"/>
                  </a:cubicBezTo>
                  <a:cubicBezTo>
                    <a:pt x="11" y="234"/>
                    <a:pt x="53" y="160"/>
                    <a:pt x="113" y="80"/>
                  </a:cubicBezTo>
                  <a:cubicBezTo>
                    <a:pt x="142" y="42"/>
                    <a:pt x="217" y="0"/>
                    <a:pt x="259" y="48"/>
                  </a:cubicBezTo>
                  <a:cubicBezTo>
                    <a:pt x="268" y="59"/>
                    <a:pt x="271" y="74"/>
                    <a:pt x="274" y="88"/>
                  </a:cubicBezTo>
                  <a:cubicBezTo>
                    <a:pt x="275" y="97"/>
                    <a:pt x="276" y="105"/>
                    <a:pt x="274" y="114"/>
                  </a:cubicBezTo>
                  <a:cubicBezTo>
                    <a:pt x="265" y="147"/>
                    <a:pt x="234" y="145"/>
                    <a:pt x="209" y="155"/>
                  </a:cubicBezTo>
                  <a:cubicBezTo>
                    <a:pt x="178" y="168"/>
                    <a:pt x="151" y="192"/>
                    <a:pt x="133" y="220"/>
                  </a:cubicBezTo>
                  <a:close/>
                </a:path>
              </a:pathLst>
            </a:custGeom>
            <a:solidFill>
              <a:srgbClr val="333333"/>
            </a:solidFill>
          </p:spPr>
          <p:txBody>
            <a:bodyPr vert="horz" wrap="square" lIns="91440" tIns="45720" rIns="91440" bIns="45720" anchor="ctr">
              <a:normAutofit/>
            </a:bodyPr>
            <a:lstStyle/>
            <a:p>
              <a:pPr marL="0" algn="ctr"/>
              <a:endParaRPr/>
            </a:p>
          </p:txBody>
        </p:sp>
        <p:sp>
          <p:nvSpPr>
            <p:cNvPr id="30" name="Freeform 30"/>
            <p:cNvSpPr/>
            <p:nvPr/>
          </p:nvSpPr>
          <p:spPr>
            <a:xfrm>
              <a:off x="8551863" y="1808163"/>
              <a:ext cx="490538" cy="671513"/>
            </a:xfrm>
            <a:custGeom>
              <a:avLst/>
              <a:gdLst/>
              <a:ahLst/>
              <a:cxnLst/>
              <a:rect l="l" t="t" r="r" b="b"/>
              <a:pathLst>
                <a:path w="407" h="557">
                  <a:moveTo>
                    <a:pt x="195" y="346"/>
                  </a:moveTo>
                  <a:cubicBezTo>
                    <a:pt x="194" y="376"/>
                    <a:pt x="186" y="409"/>
                    <a:pt x="177" y="437"/>
                  </a:cubicBezTo>
                  <a:cubicBezTo>
                    <a:pt x="173" y="447"/>
                    <a:pt x="154" y="469"/>
                    <a:pt x="154" y="475"/>
                  </a:cubicBezTo>
                  <a:cubicBezTo>
                    <a:pt x="151" y="494"/>
                    <a:pt x="190" y="540"/>
                    <a:pt x="199" y="557"/>
                  </a:cubicBezTo>
                  <a:cubicBezTo>
                    <a:pt x="262" y="524"/>
                    <a:pt x="324" y="492"/>
                    <a:pt x="386" y="459"/>
                  </a:cubicBezTo>
                  <a:cubicBezTo>
                    <a:pt x="390" y="457"/>
                    <a:pt x="395" y="454"/>
                    <a:pt x="398" y="449"/>
                  </a:cubicBezTo>
                  <a:cubicBezTo>
                    <a:pt x="401" y="445"/>
                    <a:pt x="401" y="440"/>
                    <a:pt x="402" y="435"/>
                  </a:cubicBezTo>
                  <a:cubicBezTo>
                    <a:pt x="407" y="338"/>
                    <a:pt x="384" y="250"/>
                    <a:pt x="349" y="162"/>
                  </a:cubicBezTo>
                  <a:cubicBezTo>
                    <a:pt x="314" y="73"/>
                    <a:pt x="233" y="0"/>
                    <a:pt x="135" y="4"/>
                  </a:cubicBezTo>
                  <a:cubicBezTo>
                    <a:pt x="56" y="7"/>
                    <a:pt x="0" y="64"/>
                    <a:pt x="27" y="146"/>
                  </a:cubicBezTo>
                  <a:cubicBezTo>
                    <a:pt x="47" y="208"/>
                    <a:pt x="123" y="222"/>
                    <a:pt x="164" y="265"/>
                  </a:cubicBezTo>
                  <a:cubicBezTo>
                    <a:pt x="189" y="292"/>
                    <a:pt x="196" y="318"/>
                    <a:pt x="195" y="346"/>
                  </a:cubicBezTo>
                  <a:close/>
                </a:path>
              </a:pathLst>
            </a:custGeom>
            <a:solidFill>
              <a:srgbClr val="333333"/>
            </a:solidFill>
          </p:spPr>
          <p:txBody>
            <a:bodyPr vert="horz" wrap="square" lIns="91440" tIns="45720" rIns="91440" bIns="45720" anchor="ctr">
              <a:normAutofit/>
            </a:bodyPr>
            <a:lstStyle/>
            <a:p>
              <a:pPr marL="0" algn="ctr"/>
              <a:endParaRPr/>
            </a:p>
          </p:txBody>
        </p:sp>
        <p:sp>
          <p:nvSpPr>
            <p:cNvPr id="31" name="Freeform 31"/>
            <p:cNvSpPr/>
            <p:nvPr/>
          </p:nvSpPr>
          <p:spPr>
            <a:xfrm>
              <a:off x="7996238" y="2411413"/>
              <a:ext cx="1082675" cy="1739900"/>
            </a:xfrm>
            <a:custGeom>
              <a:avLst/>
              <a:gdLst/>
              <a:ahLst/>
              <a:cxnLst/>
              <a:rect l="l" t="t" r="r" b="b"/>
              <a:pathLst>
                <a:path w="899" h="1446">
                  <a:moveTo>
                    <a:pt x="602" y="31"/>
                  </a:moveTo>
                  <a:cubicBezTo>
                    <a:pt x="603" y="31"/>
                    <a:pt x="605" y="32"/>
                    <a:pt x="606" y="32"/>
                  </a:cubicBezTo>
                  <a:cubicBezTo>
                    <a:pt x="677" y="59"/>
                    <a:pt x="734" y="179"/>
                    <a:pt x="766" y="249"/>
                  </a:cubicBezTo>
                  <a:cubicBezTo>
                    <a:pt x="850" y="431"/>
                    <a:pt x="887" y="619"/>
                    <a:pt x="895" y="820"/>
                  </a:cubicBezTo>
                  <a:cubicBezTo>
                    <a:pt x="899" y="927"/>
                    <a:pt x="899" y="1035"/>
                    <a:pt x="896" y="1143"/>
                  </a:cubicBezTo>
                  <a:cubicBezTo>
                    <a:pt x="895" y="1173"/>
                    <a:pt x="870" y="1440"/>
                    <a:pt x="883" y="1446"/>
                  </a:cubicBezTo>
                  <a:cubicBezTo>
                    <a:pt x="742" y="1380"/>
                    <a:pt x="599" y="1318"/>
                    <a:pt x="449" y="1280"/>
                  </a:cubicBezTo>
                  <a:cubicBezTo>
                    <a:pt x="299" y="1242"/>
                    <a:pt x="151" y="1312"/>
                    <a:pt x="0" y="1345"/>
                  </a:cubicBezTo>
                  <a:cubicBezTo>
                    <a:pt x="44" y="1007"/>
                    <a:pt x="98" y="579"/>
                    <a:pt x="193" y="253"/>
                  </a:cubicBezTo>
                  <a:cubicBezTo>
                    <a:pt x="204" y="214"/>
                    <a:pt x="211" y="172"/>
                    <a:pt x="228" y="135"/>
                  </a:cubicBezTo>
                  <a:cubicBezTo>
                    <a:pt x="248" y="92"/>
                    <a:pt x="277" y="80"/>
                    <a:pt x="314" y="55"/>
                  </a:cubicBezTo>
                  <a:cubicBezTo>
                    <a:pt x="327" y="46"/>
                    <a:pt x="339" y="38"/>
                    <a:pt x="353" y="32"/>
                  </a:cubicBezTo>
                  <a:cubicBezTo>
                    <a:pt x="427" y="0"/>
                    <a:pt x="527" y="4"/>
                    <a:pt x="602" y="31"/>
                  </a:cubicBezTo>
                  <a:close/>
                </a:path>
              </a:pathLst>
            </a:custGeom>
            <a:solidFill>
              <a:srgbClr val="D1E0DA"/>
            </a:solidFill>
          </p:spPr>
          <p:txBody>
            <a:bodyPr vert="horz" wrap="square" lIns="91440" tIns="45720" rIns="91440" bIns="45720" anchor="ctr">
              <a:normAutofit/>
            </a:bodyPr>
            <a:lstStyle/>
            <a:p>
              <a:pPr marL="0" algn="ctr"/>
              <a:endParaRPr/>
            </a:p>
          </p:txBody>
        </p:sp>
        <p:sp>
          <p:nvSpPr>
            <p:cNvPr id="32" name="Freeform 32"/>
            <p:cNvSpPr/>
            <p:nvPr/>
          </p:nvSpPr>
          <p:spPr>
            <a:xfrm>
              <a:off x="4811713" y="2589213"/>
              <a:ext cx="168275" cy="198438"/>
            </a:xfrm>
            <a:custGeom>
              <a:avLst/>
              <a:gdLst/>
              <a:ahLst/>
              <a:cxnLst/>
              <a:rect l="l" t="t" r="r" b="b"/>
              <a:pathLst>
                <a:path w="106" h="125">
                  <a:moveTo>
                    <a:pt x="0" y="85"/>
                  </a:moveTo>
                  <a:lnTo>
                    <a:pt x="25" y="71"/>
                  </a:lnTo>
                  <a:lnTo>
                    <a:pt x="31" y="0"/>
                  </a:lnTo>
                  <a:lnTo>
                    <a:pt x="97" y="9"/>
                  </a:lnTo>
                  <a:lnTo>
                    <a:pt x="106" y="91"/>
                  </a:lnTo>
                  <a:lnTo>
                    <a:pt x="40" y="125"/>
                  </a:lnTo>
                  <a:lnTo>
                    <a:pt x="0" y="85"/>
                  </a:lnTo>
                  <a:close/>
                </a:path>
              </a:pathLst>
            </a:custGeom>
            <a:solidFill>
              <a:srgbClr val="EBCEB1"/>
            </a:solidFill>
          </p:spPr>
          <p:txBody>
            <a:bodyPr vert="horz" wrap="square" lIns="91440" tIns="45720" rIns="91440" bIns="45720" anchor="ctr">
              <a:normAutofit/>
            </a:bodyPr>
            <a:lstStyle/>
            <a:p>
              <a:pPr marL="0" algn="ctr"/>
              <a:endParaRPr/>
            </a:p>
          </p:txBody>
        </p:sp>
        <p:sp>
          <p:nvSpPr>
            <p:cNvPr id="33" name="Freeform 33"/>
            <p:cNvSpPr/>
            <p:nvPr/>
          </p:nvSpPr>
          <p:spPr>
            <a:xfrm>
              <a:off x="5694363" y="1355726"/>
              <a:ext cx="509588" cy="4381500"/>
            </a:xfrm>
            <a:custGeom>
              <a:avLst/>
              <a:gdLst/>
              <a:ahLst/>
              <a:cxnLst/>
              <a:rect l="l" t="t" r="r" b="b"/>
              <a:pathLst>
                <a:path w="321" h="2760">
                  <a:moveTo>
                    <a:pt x="206" y="0"/>
                  </a:moveTo>
                  <a:lnTo>
                    <a:pt x="160" y="0"/>
                  </a:lnTo>
                  <a:lnTo>
                    <a:pt x="115" y="0"/>
                  </a:lnTo>
                  <a:lnTo>
                    <a:pt x="0" y="2760"/>
                  </a:lnTo>
                  <a:lnTo>
                    <a:pt x="160" y="2760"/>
                  </a:lnTo>
                  <a:lnTo>
                    <a:pt x="321" y="2760"/>
                  </a:lnTo>
                  <a:lnTo>
                    <a:pt x="206" y="0"/>
                  </a:lnTo>
                  <a:close/>
                </a:path>
              </a:pathLst>
            </a:custGeom>
            <a:solidFill>
              <a:srgbClr val="726562"/>
            </a:solidFill>
          </p:spPr>
          <p:txBody>
            <a:bodyPr vert="horz" wrap="square" lIns="91440" tIns="45720" rIns="91440" bIns="45720" anchor="ctr">
              <a:normAutofit/>
            </a:bodyPr>
            <a:lstStyle/>
            <a:p>
              <a:pPr marL="0" algn="ctr"/>
              <a:endParaRPr/>
            </a:p>
          </p:txBody>
        </p:sp>
        <p:sp>
          <p:nvSpPr>
            <p:cNvPr id="34" name="Freeform 34"/>
            <p:cNvSpPr/>
            <p:nvPr/>
          </p:nvSpPr>
          <p:spPr>
            <a:xfrm>
              <a:off x="5948363" y="2413001"/>
              <a:ext cx="628650" cy="487363"/>
            </a:xfrm>
            <a:custGeom>
              <a:avLst/>
              <a:gdLst/>
              <a:ahLst/>
              <a:cxnLst/>
              <a:rect l="l" t="t" r="r" b="b"/>
              <a:pathLst>
                <a:path w="396" h="307">
                  <a:moveTo>
                    <a:pt x="396" y="31"/>
                  </a:moveTo>
                  <a:lnTo>
                    <a:pt x="384" y="16"/>
                  </a:lnTo>
                  <a:lnTo>
                    <a:pt x="374" y="0"/>
                  </a:lnTo>
                  <a:lnTo>
                    <a:pt x="0" y="196"/>
                  </a:lnTo>
                  <a:lnTo>
                    <a:pt x="38" y="252"/>
                  </a:lnTo>
                  <a:lnTo>
                    <a:pt x="76" y="307"/>
                  </a:lnTo>
                  <a:lnTo>
                    <a:pt x="396" y="31"/>
                  </a:lnTo>
                  <a:close/>
                </a:path>
              </a:pathLst>
            </a:custGeom>
            <a:solidFill>
              <a:srgbClr val="726562"/>
            </a:solidFill>
          </p:spPr>
          <p:txBody>
            <a:bodyPr vert="horz" wrap="square" lIns="91440" tIns="45720" rIns="91440" bIns="45720" anchor="ctr">
              <a:normAutofit/>
            </a:bodyPr>
            <a:lstStyle/>
            <a:p>
              <a:pPr marL="0" algn="ctr"/>
              <a:endParaRPr/>
            </a:p>
          </p:txBody>
        </p:sp>
        <p:sp>
          <p:nvSpPr>
            <p:cNvPr id="35" name="Freeform 35"/>
            <p:cNvSpPr/>
            <p:nvPr/>
          </p:nvSpPr>
          <p:spPr>
            <a:xfrm>
              <a:off x="5935663" y="3965576"/>
              <a:ext cx="673100" cy="354013"/>
            </a:xfrm>
            <a:custGeom>
              <a:avLst/>
              <a:gdLst/>
              <a:ahLst/>
              <a:cxnLst/>
              <a:rect l="l" t="t" r="r" b="b"/>
              <a:pathLst>
                <a:path w="424" h="223">
                  <a:moveTo>
                    <a:pt x="424" y="37"/>
                  </a:moveTo>
                  <a:lnTo>
                    <a:pt x="417" y="19"/>
                  </a:lnTo>
                  <a:lnTo>
                    <a:pt x="411" y="0"/>
                  </a:lnTo>
                  <a:lnTo>
                    <a:pt x="0" y="97"/>
                  </a:lnTo>
                  <a:lnTo>
                    <a:pt x="22" y="160"/>
                  </a:lnTo>
                  <a:lnTo>
                    <a:pt x="45" y="223"/>
                  </a:lnTo>
                  <a:lnTo>
                    <a:pt x="424" y="37"/>
                  </a:lnTo>
                  <a:close/>
                </a:path>
              </a:pathLst>
            </a:custGeom>
            <a:solidFill>
              <a:srgbClr val="726562"/>
            </a:solidFill>
          </p:spPr>
          <p:txBody>
            <a:bodyPr vert="horz" wrap="square" lIns="91440" tIns="45720" rIns="91440" bIns="45720" anchor="ctr">
              <a:normAutofit/>
            </a:bodyPr>
            <a:lstStyle/>
            <a:p>
              <a:pPr marL="0" algn="ctr"/>
              <a:endParaRPr/>
            </a:p>
          </p:txBody>
        </p:sp>
        <p:sp>
          <p:nvSpPr>
            <p:cNvPr id="36" name="Freeform 36"/>
            <p:cNvSpPr/>
            <p:nvPr/>
          </p:nvSpPr>
          <p:spPr>
            <a:xfrm>
              <a:off x="5373688" y="2617788"/>
              <a:ext cx="638175" cy="463550"/>
            </a:xfrm>
            <a:custGeom>
              <a:avLst/>
              <a:gdLst/>
              <a:ahLst/>
              <a:cxnLst/>
              <a:rect l="l" t="t" r="r" b="b"/>
              <a:pathLst>
                <a:path w="402" h="292">
                  <a:moveTo>
                    <a:pt x="20" y="0"/>
                  </a:moveTo>
                  <a:lnTo>
                    <a:pt x="10" y="16"/>
                  </a:lnTo>
                  <a:lnTo>
                    <a:pt x="0" y="32"/>
                  </a:lnTo>
                  <a:lnTo>
                    <a:pt x="331" y="292"/>
                  </a:lnTo>
                  <a:lnTo>
                    <a:pt x="366" y="236"/>
                  </a:lnTo>
                  <a:lnTo>
                    <a:pt x="402" y="179"/>
                  </a:lnTo>
                  <a:lnTo>
                    <a:pt x="20" y="0"/>
                  </a:lnTo>
                  <a:close/>
                </a:path>
              </a:pathLst>
            </a:custGeom>
            <a:solidFill>
              <a:srgbClr val="726562"/>
            </a:solidFill>
          </p:spPr>
          <p:txBody>
            <a:bodyPr vert="horz" wrap="square" lIns="91440" tIns="45720" rIns="91440" bIns="45720" anchor="ctr">
              <a:normAutofit/>
            </a:bodyPr>
            <a:lstStyle/>
            <a:p>
              <a:pPr marL="0" algn="ctr"/>
              <a:endParaRPr/>
            </a:p>
          </p:txBody>
        </p:sp>
        <p:sp>
          <p:nvSpPr>
            <p:cNvPr id="37" name="Freeform 37"/>
            <p:cNvSpPr/>
            <p:nvPr/>
          </p:nvSpPr>
          <p:spPr>
            <a:xfrm>
              <a:off x="5356225" y="4224338"/>
              <a:ext cx="661988" cy="393700"/>
            </a:xfrm>
            <a:custGeom>
              <a:avLst/>
              <a:gdLst/>
              <a:ahLst/>
              <a:cxnLst/>
              <a:rect l="l" t="t" r="r" b="b"/>
              <a:pathLst>
                <a:path w="417" h="248">
                  <a:moveTo>
                    <a:pt x="15" y="0"/>
                  </a:moveTo>
                  <a:lnTo>
                    <a:pt x="8" y="17"/>
                  </a:lnTo>
                  <a:lnTo>
                    <a:pt x="0" y="35"/>
                  </a:lnTo>
                  <a:lnTo>
                    <a:pt x="364" y="248"/>
                  </a:lnTo>
                  <a:lnTo>
                    <a:pt x="391" y="187"/>
                  </a:lnTo>
                  <a:lnTo>
                    <a:pt x="417" y="126"/>
                  </a:lnTo>
                  <a:lnTo>
                    <a:pt x="15" y="0"/>
                  </a:lnTo>
                  <a:close/>
                </a:path>
              </a:pathLst>
            </a:custGeom>
            <a:solidFill>
              <a:srgbClr val="726562"/>
            </a:solidFill>
          </p:spPr>
          <p:txBody>
            <a:bodyPr vert="horz" wrap="square" lIns="91440" tIns="45720" rIns="91440" bIns="45720" anchor="ctr">
              <a:normAutofit/>
            </a:bodyPr>
            <a:lstStyle/>
            <a:p>
              <a:pPr marL="0" algn="ctr"/>
              <a:endParaRPr/>
            </a:p>
          </p:txBody>
        </p:sp>
        <p:sp>
          <p:nvSpPr>
            <p:cNvPr id="38" name="AutoShape 38"/>
            <p:cNvSpPr/>
            <p:nvPr/>
          </p:nvSpPr>
          <p:spPr>
            <a:xfrm>
              <a:off x="5441950" y="1111251"/>
              <a:ext cx="1009650" cy="1006475"/>
            </a:xfrm>
            <a:prstGeom prst="ellipse">
              <a:avLst/>
            </a:prstGeom>
            <a:solidFill>
              <a:srgbClr val="66BBAB"/>
            </a:solidFill>
          </p:spPr>
          <p:txBody>
            <a:bodyPr vert="horz" wrap="square" lIns="91440" tIns="45720" rIns="91440" bIns="45720" anchor="ctr">
              <a:normAutofit/>
            </a:bodyPr>
            <a:lstStyle/>
            <a:p>
              <a:pPr marL="0" algn="ctr"/>
              <a:endParaRPr/>
            </a:p>
          </p:txBody>
        </p:sp>
        <p:sp>
          <p:nvSpPr>
            <p:cNvPr id="39" name="AutoShape 39"/>
            <p:cNvSpPr/>
            <p:nvPr/>
          </p:nvSpPr>
          <p:spPr>
            <a:xfrm>
              <a:off x="6532563" y="1422401"/>
              <a:ext cx="1282700" cy="1281113"/>
            </a:xfrm>
            <a:prstGeom prst="ellipse">
              <a:avLst/>
            </a:prstGeom>
            <a:solidFill>
              <a:srgbClr val="58A1A3"/>
            </a:solidFill>
          </p:spPr>
          <p:txBody>
            <a:bodyPr vert="horz" wrap="square" lIns="91440" tIns="45720" rIns="91440" bIns="45720" anchor="ctr">
              <a:normAutofit/>
            </a:bodyPr>
            <a:lstStyle/>
            <a:p>
              <a:pPr marL="0" algn="ctr"/>
              <a:endParaRPr/>
            </a:p>
          </p:txBody>
        </p:sp>
        <p:sp>
          <p:nvSpPr>
            <p:cNvPr id="40" name="AutoShape 40"/>
            <p:cNvSpPr/>
            <p:nvPr/>
          </p:nvSpPr>
          <p:spPr>
            <a:xfrm>
              <a:off x="4646613" y="2020888"/>
              <a:ext cx="993775" cy="990600"/>
            </a:xfrm>
            <a:prstGeom prst="ellipse">
              <a:avLst/>
            </a:prstGeom>
            <a:solidFill>
              <a:srgbClr val="4C8A7C"/>
            </a:solidFill>
          </p:spPr>
          <p:txBody>
            <a:bodyPr vert="horz" wrap="square" lIns="91440" tIns="45720" rIns="91440" bIns="45720" anchor="ctr">
              <a:normAutofit/>
            </a:bodyPr>
            <a:lstStyle/>
            <a:p>
              <a:pPr marL="0" algn="ctr"/>
              <a:endParaRPr/>
            </a:p>
          </p:txBody>
        </p:sp>
        <p:sp>
          <p:nvSpPr>
            <p:cNvPr id="41" name="AutoShape 41"/>
            <p:cNvSpPr/>
            <p:nvPr/>
          </p:nvSpPr>
          <p:spPr>
            <a:xfrm>
              <a:off x="6262688" y="3001963"/>
              <a:ext cx="1616075" cy="1612900"/>
            </a:xfrm>
            <a:prstGeom prst="ellipse">
              <a:avLst/>
            </a:prstGeom>
            <a:solidFill>
              <a:srgbClr val="66BBAB"/>
            </a:solidFill>
          </p:spPr>
          <p:txBody>
            <a:bodyPr vert="horz" wrap="square" lIns="91440" tIns="45720" rIns="91440" bIns="45720" anchor="ctr">
              <a:normAutofit/>
            </a:bodyPr>
            <a:lstStyle/>
            <a:p>
              <a:pPr marL="0" algn="ctr"/>
              <a:endParaRPr/>
            </a:p>
          </p:txBody>
        </p:sp>
        <p:sp>
          <p:nvSpPr>
            <p:cNvPr id="42" name="AutoShape 42"/>
            <p:cNvSpPr/>
            <p:nvPr/>
          </p:nvSpPr>
          <p:spPr>
            <a:xfrm>
              <a:off x="3951288" y="3141663"/>
              <a:ext cx="1719263" cy="1719263"/>
            </a:xfrm>
            <a:prstGeom prst="ellipse">
              <a:avLst/>
            </a:prstGeom>
            <a:solidFill>
              <a:srgbClr val="5AA598"/>
            </a:solidFill>
          </p:spPr>
          <p:txBody>
            <a:bodyPr vert="horz" wrap="square" lIns="91440" tIns="45720" rIns="91440" bIns="45720" anchor="ctr">
              <a:normAutofit/>
            </a:bodyPr>
            <a:lstStyle/>
            <a:p>
              <a:pPr marL="0" algn="ctr"/>
              <a:endParaRPr/>
            </a:p>
          </p:txBody>
        </p:sp>
        <p:sp>
          <p:nvSpPr>
            <p:cNvPr id="43" name="Freeform 43"/>
            <p:cNvSpPr/>
            <p:nvPr/>
          </p:nvSpPr>
          <p:spPr>
            <a:xfrm>
              <a:off x="7572375" y="2449513"/>
              <a:ext cx="849313" cy="746125"/>
            </a:xfrm>
            <a:custGeom>
              <a:avLst/>
              <a:gdLst/>
              <a:ahLst/>
              <a:cxnLst/>
              <a:rect l="l" t="t" r="r" b="b"/>
              <a:pathLst>
                <a:path w="535" h="470">
                  <a:moveTo>
                    <a:pt x="535" y="0"/>
                  </a:moveTo>
                  <a:lnTo>
                    <a:pt x="447" y="47"/>
                  </a:lnTo>
                  <a:lnTo>
                    <a:pt x="238" y="282"/>
                  </a:lnTo>
                  <a:lnTo>
                    <a:pt x="80" y="65"/>
                  </a:lnTo>
                  <a:lnTo>
                    <a:pt x="0" y="102"/>
                  </a:lnTo>
                  <a:lnTo>
                    <a:pt x="138" y="448"/>
                  </a:lnTo>
                  <a:lnTo>
                    <a:pt x="248" y="470"/>
                  </a:lnTo>
                  <a:lnTo>
                    <a:pt x="406" y="354"/>
                  </a:lnTo>
                  <a:lnTo>
                    <a:pt x="535" y="0"/>
                  </a:lnTo>
                  <a:close/>
                </a:path>
              </a:pathLst>
            </a:custGeom>
            <a:solidFill>
              <a:srgbClr val="D1E0DA"/>
            </a:solidFill>
          </p:spPr>
          <p:txBody>
            <a:bodyPr vert="horz" wrap="square" lIns="91440" tIns="45720" rIns="91440" bIns="45720" anchor="ctr">
              <a:normAutofit/>
            </a:bodyPr>
            <a:lstStyle/>
            <a:p>
              <a:pPr marL="0" algn="ctr"/>
              <a:endParaRPr/>
            </a:p>
          </p:txBody>
        </p:sp>
        <p:sp>
          <p:nvSpPr>
            <p:cNvPr id="44" name="Freeform 44"/>
            <p:cNvSpPr/>
            <p:nvPr/>
          </p:nvSpPr>
          <p:spPr>
            <a:xfrm>
              <a:off x="7905750" y="2568576"/>
              <a:ext cx="1036638" cy="1098550"/>
            </a:xfrm>
            <a:custGeom>
              <a:avLst/>
              <a:gdLst/>
              <a:ahLst/>
              <a:cxnLst/>
              <a:rect l="l" t="t" r="r" b="b"/>
              <a:pathLst>
                <a:path w="653" h="692">
                  <a:moveTo>
                    <a:pt x="592" y="0"/>
                  </a:moveTo>
                  <a:lnTo>
                    <a:pt x="653" y="125"/>
                  </a:lnTo>
                  <a:lnTo>
                    <a:pt x="421" y="535"/>
                  </a:lnTo>
                  <a:lnTo>
                    <a:pt x="31" y="692"/>
                  </a:lnTo>
                  <a:lnTo>
                    <a:pt x="0" y="609"/>
                  </a:lnTo>
                  <a:lnTo>
                    <a:pt x="339" y="401"/>
                  </a:lnTo>
                  <a:lnTo>
                    <a:pt x="498" y="33"/>
                  </a:lnTo>
                  <a:lnTo>
                    <a:pt x="592" y="0"/>
                  </a:lnTo>
                  <a:close/>
                </a:path>
              </a:pathLst>
            </a:custGeom>
            <a:solidFill>
              <a:srgbClr val="D1E0DA"/>
            </a:solidFill>
          </p:spPr>
          <p:txBody>
            <a:bodyPr vert="horz" wrap="square" lIns="91440" tIns="45720" rIns="91440" bIns="45720" anchor="ctr">
              <a:normAutofit/>
            </a:bodyPr>
            <a:lstStyle/>
            <a:p>
              <a:pPr marL="0" algn="ctr"/>
              <a:endParaRPr/>
            </a:p>
          </p:txBody>
        </p:sp>
        <p:sp>
          <p:nvSpPr>
            <p:cNvPr id="45" name="Freeform 45"/>
            <p:cNvSpPr/>
            <p:nvPr/>
          </p:nvSpPr>
          <p:spPr>
            <a:xfrm>
              <a:off x="7562850" y="2371726"/>
              <a:ext cx="152400" cy="225425"/>
            </a:xfrm>
            <a:custGeom>
              <a:avLst/>
              <a:gdLst/>
              <a:ahLst/>
              <a:cxnLst/>
              <a:rect l="l" t="t" r="r" b="b"/>
              <a:pathLst>
                <a:path w="96" h="142">
                  <a:moveTo>
                    <a:pt x="69" y="122"/>
                  </a:moveTo>
                  <a:lnTo>
                    <a:pt x="96" y="60"/>
                  </a:lnTo>
                  <a:lnTo>
                    <a:pt x="69" y="0"/>
                  </a:lnTo>
                  <a:lnTo>
                    <a:pt x="5" y="0"/>
                  </a:lnTo>
                  <a:lnTo>
                    <a:pt x="5" y="21"/>
                  </a:lnTo>
                  <a:lnTo>
                    <a:pt x="37" y="27"/>
                  </a:lnTo>
                  <a:lnTo>
                    <a:pt x="34" y="78"/>
                  </a:lnTo>
                  <a:lnTo>
                    <a:pt x="0" y="128"/>
                  </a:lnTo>
                  <a:lnTo>
                    <a:pt x="25" y="142"/>
                  </a:lnTo>
                  <a:lnTo>
                    <a:pt x="69" y="122"/>
                  </a:lnTo>
                  <a:close/>
                </a:path>
              </a:pathLst>
            </a:custGeom>
            <a:solidFill>
              <a:srgbClr val="EACDB0"/>
            </a:solidFill>
          </p:spPr>
          <p:txBody>
            <a:bodyPr vert="horz" wrap="square" lIns="91440" tIns="45720" rIns="91440" bIns="45720" anchor="ctr">
              <a:normAutofit/>
            </a:bodyPr>
            <a:lstStyle/>
            <a:p>
              <a:pPr marL="0" algn="ctr"/>
              <a:endParaRPr/>
            </a:p>
          </p:txBody>
        </p:sp>
        <p:sp>
          <p:nvSpPr>
            <p:cNvPr id="46" name="Freeform 46"/>
            <p:cNvSpPr/>
            <p:nvPr/>
          </p:nvSpPr>
          <p:spPr>
            <a:xfrm>
              <a:off x="7718425" y="3551238"/>
              <a:ext cx="228600" cy="161925"/>
            </a:xfrm>
            <a:custGeom>
              <a:avLst/>
              <a:gdLst/>
              <a:ahLst/>
              <a:cxnLst/>
              <a:rect l="l" t="t" r="r" b="b"/>
              <a:pathLst>
                <a:path w="144" h="102">
                  <a:moveTo>
                    <a:pt x="122" y="0"/>
                  </a:moveTo>
                  <a:lnTo>
                    <a:pt x="37" y="0"/>
                  </a:lnTo>
                  <a:lnTo>
                    <a:pt x="0" y="67"/>
                  </a:lnTo>
                  <a:lnTo>
                    <a:pt x="27" y="102"/>
                  </a:lnTo>
                  <a:lnTo>
                    <a:pt x="90" y="67"/>
                  </a:lnTo>
                  <a:lnTo>
                    <a:pt x="144" y="58"/>
                  </a:lnTo>
                  <a:lnTo>
                    <a:pt x="122" y="0"/>
                  </a:lnTo>
                  <a:close/>
                </a:path>
              </a:pathLst>
            </a:custGeom>
            <a:solidFill>
              <a:srgbClr val="EACDB0"/>
            </a:solidFill>
          </p:spPr>
          <p:txBody>
            <a:bodyPr vert="horz" wrap="square" lIns="91440" tIns="45720" rIns="91440" bIns="45720" anchor="ctr">
              <a:normAutofit/>
            </a:bodyPr>
            <a:lstStyle/>
            <a:p>
              <a:pPr marL="0" algn="ctr"/>
              <a:endParaRPr/>
            </a:p>
          </p:txBody>
        </p:sp>
        <p:sp>
          <p:nvSpPr>
            <p:cNvPr id="47" name="Freeform 47"/>
            <p:cNvSpPr/>
            <p:nvPr/>
          </p:nvSpPr>
          <p:spPr>
            <a:xfrm>
              <a:off x="3937000" y="2459038"/>
              <a:ext cx="723900" cy="706438"/>
            </a:xfrm>
            <a:custGeom>
              <a:avLst/>
              <a:gdLst/>
              <a:ahLst/>
              <a:cxnLst/>
              <a:rect l="l" t="t" r="r" b="b"/>
              <a:pathLst>
                <a:path w="456" h="445">
                  <a:moveTo>
                    <a:pt x="0" y="29"/>
                  </a:moveTo>
                  <a:lnTo>
                    <a:pt x="239" y="257"/>
                  </a:lnTo>
                  <a:lnTo>
                    <a:pt x="387" y="0"/>
                  </a:lnTo>
                  <a:lnTo>
                    <a:pt x="456" y="54"/>
                  </a:lnTo>
                  <a:lnTo>
                    <a:pt x="327" y="445"/>
                  </a:lnTo>
                  <a:lnTo>
                    <a:pt x="212" y="434"/>
                  </a:lnTo>
                  <a:lnTo>
                    <a:pt x="37" y="300"/>
                  </a:lnTo>
                  <a:lnTo>
                    <a:pt x="0" y="29"/>
                  </a:lnTo>
                  <a:close/>
                </a:path>
              </a:pathLst>
            </a:custGeom>
            <a:solidFill>
              <a:srgbClr val="9398A6"/>
            </a:solidFill>
          </p:spPr>
          <p:txBody>
            <a:bodyPr vert="horz" wrap="square" lIns="91440" tIns="45720" rIns="91440" bIns="45720" anchor="ctr">
              <a:normAutofit/>
            </a:bodyPr>
            <a:lstStyle/>
            <a:p>
              <a:pPr marL="0" algn="ctr"/>
              <a:endParaRPr/>
            </a:p>
          </p:txBody>
        </p:sp>
        <p:sp>
          <p:nvSpPr>
            <p:cNvPr id="48" name="Freeform 48"/>
            <p:cNvSpPr/>
            <p:nvPr/>
          </p:nvSpPr>
          <p:spPr>
            <a:xfrm>
              <a:off x="4573588" y="2316163"/>
              <a:ext cx="179388" cy="219075"/>
            </a:xfrm>
            <a:custGeom>
              <a:avLst/>
              <a:gdLst/>
              <a:ahLst/>
              <a:cxnLst/>
              <a:rect l="l" t="t" r="r" b="b"/>
              <a:pathLst>
                <a:path w="113" h="138">
                  <a:moveTo>
                    <a:pt x="0" y="100"/>
                  </a:moveTo>
                  <a:lnTo>
                    <a:pt x="6" y="28"/>
                  </a:lnTo>
                  <a:lnTo>
                    <a:pt x="50" y="0"/>
                  </a:lnTo>
                  <a:lnTo>
                    <a:pt x="113" y="28"/>
                  </a:lnTo>
                  <a:lnTo>
                    <a:pt x="95" y="50"/>
                  </a:lnTo>
                  <a:lnTo>
                    <a:pt x="55" y="50"/>
                  </a:lnTo>
                  <a:lnTo>
                    <a:pt x="49" y="138"/>
                  </a:lnTo>
                  <a:lnTo>
                    <a:pt x="0" y="100"/>
                  </a:lnTo>
                  <a:close/>
                </a:path>
              </a:pathLst>
            </a:custGeom>
            <a:solidFill>
              <a:srgbClr val="EBCEB1"/>
            </a:solidFill>
          </p:spPr>
          <p:txBody>
            <a:bodyPr vert="horz" wrap="square" lIns="91440" tIns="45720" rIns="91440" bIns="45720" anchor="ctr">
              <a:normAutofit/>
            </a:bodyPr>
            <a:lstStyle/>
            <a:p>
              <a:pPr marL="0" algn="ctr"/>
              <a:endParaRPr/>
            </a:p>
          </p:txBody>
        </p:sp>
        <p:sp>
          <p:nvSpPr>
            <p:cNvPr id="49" name="Freeform 49"/>
            <p:cNvSpPr/>
            <p:nvPr/>
          </p:nvSpPr>
          <p:spPr>
            <a:xfrm>
              <a:off x="3113088" y="2486026"/>
              <a:ext cx="838200" cy="1200150"/>
            </a:xfrm>
            <a:custGeom>
              <a:avLst/>
              <a:gdLst/>
              <a:ahLst/>
              <a:cxnLst/>
              <a:rect l="l" t="t" r="r" b="b"/>
              <a:pathLst>
                <a:path w="528" h="756">
                  <a:moveTo>
                    <a:pt x="288" y="0"/>
                  </a:moveTo>
                  <a:lnTo>
                    <a:pt x="0" y="493"/>
                  </a:lnTo>
                  <a:lnTo>
                    <a:pt x="471" y="756"/>
                  </a:lnTo>
                  <a:lnTo>
                    <a:pt x="528" y="686"/>
                  </a:lnTo>
                  <a:lnTo>
                    <a:pt x="216" y="435"/>
                  </a:lnTo>
                  <a:lnTo>
                    <a:pt x="371" y="210"/>
                  </a:lnTo>
                  <a:lnTo>
                    <a:pt x="288" y="0"/>
                  </a:lnTo>
                  <a:close/>
                </a:path>
              </a:pathLst>
            </a:custGeom>
            <a:solidFill>
              <a:srgbClr val="9398A6"/>
            </a:solidFill>
          </p:spPr>
          <p:txBody>
            <a:bodyPr vert="horz" wrap="square" lIns="91440" tIns="45720" rIns="91440" bIns="45720" anchor="ctr">
              <a:normAutofit/>
            </a:bodyPr>
            <a:lstStyle/>
            <a:p>
              <a:pPr marL="0" algn="ctr"/>
              <a:endParaRPr/>
            </a:p>
          </p:txBody>
        </p:sp>
        <p:sp>
          <p:nvSpPr>
            <p:cNvPr id="50" name="Freeform 50"/>
            <p:cNvSpPr/>
            <p:nvPr/>
          </p:nvSpPr>
          <p:spPr>
            <a:xfrm>
              <a:off x="3876675" y="3592513"/>
              <a:ext cx="258763" cy="201613"/>
            </a:xfrm>
            <a:custGeom>
              <a:avLst/>
              <a:gdLst/>
              <a:ahLst/>
              <a:cxnLst/>
              <a:rect l="l" t="t" r="r" b="b"/>
              <a:pathLst>
                <a:path w="163" h="127">
                  <a:moveTo>
                    <a:pt x="38" y="0"/>
                  </a:moveTo>
                  <a:lnTo>
                    <a:pt x="119" y="16"/>
                  </a:lnTo>
                  <a:lnTo>
                    <a:pt x="163" y="89"/>
                  </a:lnTo>
                  <a:lnTo>
                    <a:pt x="110" y="127"/>
                  </a:lnTo>
                  <a:lnTo>
                    <a:pt x="0" y="47"/>
                  </a:lnTo>
                  <a:lnTo>
                    <a:pt x="38" y="0"/>
                  </a:lnTo>
                  <a:close/>
                </a:path>
              </a:pathLst>
            </a:custGeom>
            <a:solidFill>
              <a:srgbClr val="EBCEB1"/>
            </a:solidFill>
          </p:spPr>
          <p:txBody>
            <a:bodyPr vert="horz" wrap="square" lIns="91440" tIns="45720" rIns="91440" bIns="45720" anchor="ctr">
              <a:normAutofit/>
            </a:bodyPr>
            <a:lstStyle/>
            <a:p>
              <a:pPr marL="0" algn="ctr"/>
              <a:endParaRPr/>
            </a:p>
          </p:txBody>
        </p:sp>
        <p:sp>
          <p:nvSpPr>
            <p:cNvPr id="51" name="Freeform 51"/>
            <p:cNvSpPr/>
            <p:nvPr/>
          </p:nvSpPr>
          <p:spPr>
            <a:xfrm>
              <a:off x="3302000" y="5595938"/>
              <a:ext cx="241300" cy="153988"/>
            </a:xfrm>
            <a:custGeom>
              <a:avLst/>
              <a:gdLst/>
              <a:ahLst/>
              <a:cxnLst/>
              <a:rect l="l" t="t" r="r" b="b"/>
              <a:pathLst>
                <a:path w="152" h="97">
                  <a:moveTo>
                    <a:pt x="23" y="0"/>
                  </a:moveTo>
                  <a:lnTo>
                    <a:pt x="112" y="24"/>
                  </a:lnTo>
                  <a:lnTo>
                    <a:pt x="152" y="63"/>
                  </a:lnTo>
                  <a:lnTo>
                    <a:pt x="114" y="97"/>
                  </a:lnTo>
                  <a:lnTo>
                    <a:pt x="0" y="46"/>
                  </a:lnTo>
                  <a:lnTo>
                    <a:pt x="23" y="0"/>
                  </a:lnTo>
                  <a:close/>
                </a:path>
              </a:pathLst>
            </a:custGeom>
            <a:solidFill>
              <a:srgbClr val="333333"/>
            </a:solidFill>
          </p:spPr>
          <p:txBody>
            <a:bodyPr vert="horz" wrap="square" lIns="91440" tIns="45720" rIns="91440" bIns="45720" anchor="ctr">
              <a:normAutofit/>
            </a:bodyPr>
            <a:lstStyle/>
            <a:p>
              <a:pPr marL="0" algn="ctr"/>
              <a:endParaRPr/>
            </a:p>
          </p:txBody>
        </p:sp>
        <p:sp>
          <p:nvSpPr>
            <p:cNvPr id="52" name="Freeform 52"/>
            <p:cNvSpPr/>
            <p:nvPr/>
          </p:nvSpPr>
          <p:spPr>
            <a:xfrm>
              <a:off x="4024313" y="5586413"/>
              <a:ext cx="230188" cy="133350"/>
            </a:xfrm>
            <a:custGeom>
              <a:avLst/>
              <a:gdLst/>
              <a:ahLst/>
              <a:cxnLst/>
              <a:rect l="l" t="t" r="r" b="b"/>
              <a:pathLst>
                <a:path w="145" h="84">
                  <a:moveTo>
                    <a:pt x="70" y="5"/>
                  </a:moveTo>
                  <a:lnTo>
                    <a:pt x="145" y="35"/>
                  </a:lnTo>
                  <a:lnTo>
                    <a:pt x="128" y="84"/>
                  </a:lnTo>
                  <a:lnTo>
                    <a:pt x="0" y="54"/>
                  </a:lnTo>
                  <a:lnTo>
                    <a:pt x="0" y="0"/>
                  </a:lnTo>
                  <a:lnTo>
                    <a:pt x="70" y="5"/>
                  </a:lnTo>
                  <a:close/>
                </a:path>
              </a:pathLst>
            </a:custGeom>
            <a:solidFill>
              <a:srgbClr val="333333"/>
            </a:solidFill>
          </p:spPr>
          <p:txBody>
            <a:bodyPr vert="horz" wrap="square" lIns="91440" tIns="45720" rIns="91440" bIns="45720" anchor="ctr">
              <a:normAutofit/>
            </a:bodyPr>
            <a:lstStyle/>
            <a:p>
              <a:pPr marL="0" algn="ctr"/>
              <a:endParaRPr/>
            </a:p>
          </p:txBody>
        </p:sp>
        <p:sp>
          <p:nvSpPr>
            <p:cNvPr id="53" name="Freeform 53"/>
            <p:cNvSpPr/>
            <p:nvPr/>
          </p:nvSpPr>
          <p:spPr>
            <a:xfrm>
              <a:off x="4752975" y="3433763"/>
              <a:ext cx="482600" cy="414338"/>
            </a:xfrm>
            <a:custGeom>
              <a:avLst/>
              <a:gdLst/>
              <a:ahLst/>
              <a:cxnLst/>
              <a:rect l="l" t="t" r="r" b="b"/>
              <a:pathLst>
                <a:path w="400" h="345">
                  <a:moveTo>
                    <a:pt x="79" y="276"/>
                  </a:moveTo>
                  <a:cubicBezTo>
                    <a:pt x="144" y="295"/>
                    <a:pt x="144" y="295"/>
                    <a:pt x="144" y="295"/>
                  </a:cubicBezTo>
                  <a:cubicBezTo>
                    <a:pt x="167" y="301"/>
                    <a:pt x="205" y="312"/>
                    <a:pt x="228" y="319"/>
                  </a:cubicBezTo>
                  <a:cubicBezTo>
                    <a:pt x="293" y="338"/>
                    <a:pt x="293" y="338"/>
                    <a:pt x="293" y="338"/>
                  </a:cubicBezTo>
                  <a:cubicBezTo>
                    <a:pt x="316" y="345"/>
                    <a:pt x="340" y="331"/>
                    <a:pt x="345" y="307"/>
                  </a:cubicBezTo>
                  <a:cubicBezTo>
                    <a:pt x="360" y="241"/>
                    <a:pt x="360" y="241"/>
                    <a:pt x="360" y="241"/>
                  </a:cubicBezTo>
                  <a:cubicBezTo>
                    <a:pt x="365" y="218"/>
                    <a:pt x="374" y="180"/>
                    <a:pt x="379" y="156"/>
                  </a:cubicBezTo>
                  <a:cubicBezTo>
                    <a:pt x="394" y="90"/>
                    <a:pt x="394" y="90"/>
                    <a:pt x="394" y="90"/>
                  </a:cubicBezTo>
                  <a:cubicBezTo>
                    <a:pt x="400" y="66"/>
                    <a:pt x="384" y="59"/>
                    <a:pt x="361" y="73"/>
                  </a:cubicBezTo>
                  <a:cubicBezTo>
                    <a:pt x="320" y="97"/>
                    <a:pt x="320" y="97"/>
                    <a:pt x="320" y="97"/>
                  </a:cubicBezTo>
                  <a:cubicBezTo>
                    <a:pt x="305" y="71"/>
                    <a:pt x="290" y="46"/>
                    <a:pt x="284" y="37"/>
                  </a:cubicBezTo>
                  <a:cubicBezTo>
                    <a:pt x="271" y="16"/>
                    <a:pt x="246" y="0"/>
                    <a:pt x="196" y="0"/>
                  </a:cubicBezTo>
                  <a:cubicBezTo>
                    <a:pt x="159" y="0"/>
                    <a:pt x="62" y="1"/>
                    <a:pt x="0" y="1"/>
                  </a:cubicBezTo>
                  <a:cubicBezTo>
                    <a:pt x="82" y="145"/>
                    <a:pt x="82" y="145"/>
                    <a:pt x="82" y="145"/>
                  </a:cubicBezTo>
                  <a:cubicBezTo>
                    <a:pt x="84" y="147"/>
                    <a:pt x="85" y="149"/>
                    <a:pt x="87" y="152"/>
                  </a:cubicBezTo>
                  <a:cubicBezTo>
                    <a:pt x="91" y="160"/>
                    <a:pt x="106" y="187"/>
                    <a:pt x="120" y="214"/>
                  </a:cubicBezTo>
                  <a:cubicBezTo>
                    <a:pt x="80" y="238"/>
                    <a:pt x="80" y="238"/>
                    <a:pt x="80" y="238"/>
                  </a:cubicBezTo>
                  <a:cubicBezTo>
                    <a:pt x="57" y="252"/>
                    <a:pt x="56" y="269"/>
                    <a:pt x="79" y="276"/>
                  </a:cubicBezTo>
                  <a:close/>
                </a:path>
              </a:pathLst>
            </a:custGeom>
            <a:solidFill>
              <a:srgbClr val="FFFFFF"/>
            </a:solidFill>
          </p:spPr>
          <p:txBody>
            <a:bodyPr vert="horz" wrap="square" lIns="91440" tIns="45720" rIns="91440" bIns="45720" anchor="ctr">
              <a:normAutofit/>
            </a:bodyPr>
            <a:lstStyle/>
            <a:p>
              <a:pPr marL="0" algn="ctr"/>
              <a:endParaRPr/>
            </a:p>
          </p:txBody>
        </p:sp>
        <p:sp>
          <p:nvSpPr>
            <p:cNvPr id="54" name="Freeform 54"/>
            <p:cNvSpPr/>
            <p:nvPr/>
          </p:nvSpPr>
          <p:spPr>
            <a:xfrm>
              <a:off x="4451350" y="3433763"/>
              <a:ext cx="381000" cy="373063"/>
            </a:xfrm>
            <a:custGeom>
              <a:avLst/>
              <a:gdLst/>
              <a:ahLst/>
              <a:cxnLst/>
              <a:rect l="l" t="t" r="r" b="b"/>
              <a:pathLst>
                <a:path w="317" h="309">
                  <a:moveTo>
                    <a:pt x="87" y="48"/>
                  </a:moveTo>
                  <a:cubicBezTo>
                    <a:pt x="66" y="80"/>
                    <a:pt x="12" y="165"/>
                    <a:pt x="12" y="165"/>
                  </a:cubicBezTo>
                  <a:cubicBezTo>
                    <a:pt x="0" y="184"/>
                    <a:pt x="6" y="209"/>
                    <a:pt x="26" y="221"/>
                  </a:cubicBezTo>
                  <a:cubicBezTo>
                    <a:pt x="157" y="298"/>
                    <a:pt x="157" y="298"/>
                    <a:pt x="157" y="298"/>
                  </a:cubicBezTo>
                  <a:cubicBezTo>
                    <a:pt x="176" y="309"/>
                    <a:pt x="202" y="303"/>
                    <a:pt x="214" y="283"/>
                  </a:cubicBezTo>
                  <a:cubicBezTo>
                    <a:pt x="214" y="283"/>
                    <a:pt x="288" y="162"/>
                    <a:pt x="294" y="151"/>
                  </a:cubicBezTo>
                  <a:cubicBezTo>
                    <a:pt x="301" y="139"/>
                    <a:pt x="310" y="137"/>
                    <a:pt x="317" y="144"/>
                  </a:cubicBezTo>
                  <a:cubicBezTo>
                    <a:pt x="235" y="0"/>
                    <a:pt x="235" y="0"/>
                    <a:pt x="235" y="0"/>
                  </a:cubicBezTo>
                  <a:cubicBezTo>
                    <a:pt x="213" y="0"/>
                    <a:pt x="196" y="0"/>
                    <a:pt x="187" y="0"/>
                  </a:cubicBezTo>
                  <a:cubicBezTo>
                    <a:pt x="153" y="0"/>
                    <a:pt x="114" y="6"/>
                    <a:pt x="87" y="48"/>
                  </a:cubicBezTo>
                  <a:close/>
                </a:path>
              </a:pathLst>
            </a:custGeom>
            <a:solidFill>
              <a:srgbClr val="FFFFFF"/>
            </a:solidFill>
          </p:spPr>
          <p:txBody>
            <a:bodyPr vert="horz" wrap="square" lIns="91440" tIns="45720" rIns="91440" bIns="45720" anchor="ctr">
              <a:normAutofit/>
            </a:bodyPr>
            <a:lstStyle/>
            <a:p>
              <a:pPr marL="0" algn="ctr"/>
              <a:endParaRPr/>
            </a:p>
          </p:txBody>
        </p:sp>
        <p:sp>
          <p:nvSpPr>
            <p:cNvPr id="55" name="Freeform 55"/>
            <p:cNvSpPr/>
            <p:nvPr/>
          </p:nvSpPr>
          <p:spPr>
            <a:xfrm>
              <a:off x="4233863" y="3752851"/>
              <a:ext cx="419100" cy="576263"/>
            </a:xfrm>
            <a:custGeom>
              <a:avLst/>
              <a:gdLst/>
              <a:ahLst/>
              <a:cxnLst/>
              <a:rect l="l" t="t" r="r" b="b"/>
              <a:pathLst>
                <a:path w="348" h="478">
                  <a:moveTo>
                    <a:pt x="35" y="322"/>
                  </a:moveTo>
                  <a:cubicBezTo>
                    <a:pt x="50" y="350"/>
                    <a:pt x="91" y="424"/>
                    <a:pt x="121" y="478"/>
                  </a:cubicBezTo>
                  <a:cubicBezTo>
                    <a:pt x="213" y="326"/>
                    <a:pt x="213" y="326"/>
                    <a:pt x="213" y="326"/>
                  </a:cubicBezTo>
                  <a:cubicBezTo>
                    <a:pt x="224" y="307"/>
                    <a:pt x="245" y="273"/>
                    <a:pt x="262" y="244"/>
                  </a:cubicBezTo>
                  <a:cubicBezTo>
                    <a:pt x="309" y="271"/>
                    <a:pt x="309" y="271"/>
                    <a:pt x="309" y="271"/>
                  </a:cubicBezTo>
                  <a:cubicBezTo>
                    <a:pt x="333" y="284"/>
                    <a:pt x="348" y="276"/>
                    <a:pt x="342" y="252"/>
                  </a:cubicBezTo>
                  <a:cubicBezTo>
                    <a:pt x="326" y="187"/>
                    <a:pt x="326" y="187"/>
                    <a:pt x="326" y="187"/>
                  </a:cubicBezTo>
                  <a:cubicBezTo>
                    <a:pt x="320" y="164"/>
                    <a:pt x="310" y="125"/>
                    <a:pt x="304" y="102"/>
                  </a:cubicBezTo>
                  <a:cubicBezTo>
                    <a:pt x="288" y="36"/>
                    <a:pt x="288" y="36"/>
                    <a:pt x="288" y="36"/>
                  </a:cubicBezTo>
                  <a:cubicBezTo>
                    <a:pt x="282" y="13"/>
                    <a:pt x="258" y="0"/>
                    <a:pt x="235" y="7"/>
                  </a:cubicBezTo>
                  <a:cubicBezTo>
                    <a:pt x="171" y="28"/>
                    <a:pt x="171" y="28"/>
                    <a:pt x="171" y="28"/>
                  </a:cubicBezTo>
                  <a:cubicBezTo>
                    <a:pt x="148" y="35"/>
                    <a:pt x="110" y="47"/>
                    <a:pt x="87" y="54"/>
                  </a:cubicBezTo>
                  <a:cubicBezTo>
                    <a:pt x="23" y="75"/>
                    <a:pt x="23" y="75"/>
                    <a:pt x="23" y="75"/>
                  </a:cubicBezTo>
                  <a:cubicBezTo>
                    <a:pt x="0" y="82"/>
                    <a:pt x="1" y="99"/>
                    <a:pt x="25" y="112"/>
                  </a:cubicBezTo>
                  <a:cubicBezTo>
                    <a:pt x="60" y="132"/>
                    <a:pt x="60" y="132"/>
                    <a:pt x="60" y="132"/>
                  </a:cubicBezTo>
                  <a:cubicBezTo>
                    <a:pt x="42" y="167"/>
                    <a:pt x="21" y="208"/>
                    <a:pt x="16" y="219"/>
                  </a:cubicBezTo>
                  <a:cubicBezTo>
                    <a:pt x="6" y="240"/>
                    <a:pt x="12" y="277"/>
                    <a:pt x="35" y="322"/>
                  </a:cubicBezTo>
                  <a:close/>
                </a:path>
              </a:pathLst>
            </a:custGeom>
            <a:solidFill>
              <a:srgbClr val="FFFFFF"/>
            </a:solidFill>
          </p:spPr>
          <p:txBody>
            <a:bodyPr vert="horz" wrap="square" lIns="91440" tIns="45720" rIns="91440" bIns="45720" anchor="ctr">
              <a:normAutofit/>
            </a:bodyPr>
            <a:lstStyle/>
            <a:p>
              <a:pPr marL="0" algn="ctr"/>
              <a:endParaRPr/>
            </a:p>
          </p:txBody>
        </p:sp>
        <p:sp>
          <p:nvSpPr>
            <p:cNvPr id="56" name="Freeform 56"/>
            <p:cNvSpPr/>
            <p:nvPr/>
          </p:nvSpPr>
          <p:spPr>
            <a:xfrm>
              <a:off x="4384675" y="4179888"/>
              <a:ext cx="379413" cy="307975"/>
            </a:xfrm>
            <a:custGeom>
              <a:avLst/>
              <a:gdLst/>
              <a:ahLst/>
              <a:cxnLst/>
              <a:rect l="l" t="t" r="r" b="b"/>
              <a:pathLst>
                <a:path w="315" h="256">
                  <a:moveTo>
                    <a:pt x="0" y="140"/>
                  </a:moveTo>
                  <a:cubicBezTo>
                    <a:pt x="16" y="170"/>
                    <a:pt x="30" y="194"/>
                    <a:pt x="33" y="201"/>
                  </a:cubicBezTo>
                  <a:cubicBezTo>
                    <a:pt x="43" y="219"/>
                    <a:pt x="57" y="256"/>
                    <a:pt x="146" y="255"/>
                  </a:cubicBezTo>
                  <a:cubicBezTo>
                    <a:pt x="234" y="255"/>
                    <a:pt x="274" y="255"/>
                    <a:pt x="274" y="255"/>
                  </a:cubicBezTo>
                  <a:cubicBezTo>
                    <a:pt x="297" y="255"/>
                    <a:pt x="315" y="236"/>
                    <a:pt x="315" y="213"/>
                  </a:cubicBezTo>
                  <a:cubicBezTo>
                    <a:pt x="314" y="61"/>
                    <a:pt x="314" y="61"/>
                    <a:pt x="314" y="61"/>
                  </a:cubicBezTo>
                  <a:cubicBezTo>
                    <a:pt x="314" y="39"/>
                    <a:pt x="296" y="20"/>
                    <a:pt x="273" y="21"/>
                  </a:cubicBezTo>
                  <a:cubicBezTo>
                    <a:pt x="273" y="21"/>
                    <a:pt x="122" y="21"/>
                    <a:pt x="97" y="22"/>
                  </a:cubicBezTo>
                  <a:cubicBezTo>
                    <a:pt x="81" y="22"/>
                    <a:pt x="79" y="11"/>
                    <a:pt x="85" y="1"/>
                  </a:cubicBezTo>
                  <a:cubicBezTo>
                    <a:pt x="85" y="0"/>
                    <a:pt x="0" y="140"/>
                    <a:pt x="0" y="140"/>
                  </a:cubicBezTo>
                  <a:close/>
                </a:path>
              </a:pathLst>
            </a:custGeom>
            <a:solidFill>
              <a:srgbClr val="FFFFFF"/>
            </a:solidFill>
          </p:spPr>
          <p:txBody>
            <a:bodyPr vert="horz" wrap="square" lIns="91440" tIns="45720" rIns="91440" bIns="45720" anchor="ctr">
              <a:normAutofit/>
            </a:bodyPr>
            <a:lstStyle/>
            <a:p>
              <a:pPr marL="0" algn="ctr"/>
              <a:endParaRPr/>
            </a:p>
          </p:txBody>
        </p:sp>
        <p:sp>
          <p:nvSpPr>
            <p:cNvPr id="57" name="Freeform 57"/>
            <p:cNvSpPr/>
            <p:nvPr/>
          </p:nvSpPr>
          <p:spPr>
            <a:xfrm>
              <a:off x="5033963" y="3811588"/>
              <a:ext cx="349250" cy="538163"/>
            </a:xfrm>
            <a:custGeom>
              <a:avLst/>
              <a:gdLst/>
              <a:ahLst/>
              <a:cxnLst/>
              <a:rect l="l" t="t" r="r" b="b"/>
              <a:pathLst>
                <a:path w="290" h="448">
                  <a:moveTo>
                    <a:pt x="278" y="160"/>
                  </a:moveTo>
                  <a:cubicBezTo>
                    <a:pt x="267" y="137"/>
                    <a:pt x="210" y="27"/>
                    <a:pt x="210" y="27"/>
                  </a:cubicBezTo>
                  <a:cubicBezTo>
                    <a:pt x="200" y="6"/>
                    <a:pt x="175" y="0"/>
                    <a:pt x="156" y="12"/>
                  </a:cubicBezTo>
                  <a:cubicBezTo>
                    <a:pt x="26" y="92"/>
                    <a:pt x="26" y="92"/>
                    <a:pt x="26" y="92"/>
                  </a:cubicBezTo>
                  <a:cubicBezTo>
                    <a:pt x="7" y="103"/>
                    <a:pt x="0" y="129"/>
                    <a:pt x="11" y="149"/>
                  </a:cubicBezTo>
                  <a:cubicBezTo>
                    <a:pt x="11" y="149"/>
                    <a:pt x="51" y="220"/>
                    <a:pt x="73" y="260"/>
                  </a:cubicBezTo>
                  <a:cubicBezTo>
                    <a:pt x="90" y="294"/>
                    <a:pt x="90" y="294"/>
                    <a:pt x="90" y="294"/>
                  </a:cubicBezTo>
                  <a:cubicBezTo>
                    <a:pt x="167" y="448"/>
                    <a:pt x="167" y="448"/>
                    <a:pt x="167" y="448"/>
                  </a:cubicBezTo>
                  <a:cubicBezTo>
                    <a:pt x="194" y="398"/>
                    <a:pt x="239" y="312"/>
                    <a:pt x="258" y="275"/>
                  </a:cubicBezTo>
                  <a:cubicBezTo>
                    <a:pt x="283" y="225"/>
                    <a:pt x="290" y="182"/>
                    <a:pt x="278" y="160"/>
                  </a:cubicBezTo>
                  <a:close/>
                </a:path>
              </a:pathLst>
            </a:custGeom>
            <a:solidFill>
              <a:srgbClr val="FFFFFF"/>
            </a:solidFill>
          </p:spPr>
          <p:txBody>
            <a:bodyPr vert="horz" wrap="square" lIns="91440" tIns="45720" rIns="91440" bIns="45720" anchor="ctr">
              <a:normAutofit/>
            </a:bodyPr>
            <a:lstStyle/>
            <a:p>
              <a:pPr marL="0" algn="ctr"/>
              <a:endParaRPr/>
            </a:p>
          </p:txBody>
        </p:sp>
        <p:sp>
          <p:nvSpPr>
            <p:cNvPr id="58" name="Freeform 58"/>
            <p:cNvSpPr/>
            <p:nvPr/>
          </p:nvSpPr>
          <p:spPr>
            <a:xfrm>
              <a:off x="4770438" y="4102101"/>
              <a:ext cx="458788" cy="479425"/>
            </a:xfrm>
            <a:custGeom>
              <a:avLst/>
              <a:gdLst/>
              <a:ahLst/>
              <a:cxnLst/>
              <a:rect l="l" t="t" r="r" b="b"/>
              <a:pathLst>
                <a:path w="381" h="398">
                  <a:moveTo>
                    <a:pt x="362" y="256"/>
                  </a:moveTo>
                  <a:cubicBezTo>
                    <a:pt x="365" y="251"/>
                    <a:pt x="372" y="238"/>
                    <a:pt x="381" y="222"/>
                  </a:cubicBezTo>
                  <a:cubicBezTo>
                    <a:pt x="304" y="68"/>
                    <a:pt x="304" y="68"/>
                    <a:pt x="304" y="68"/>
                  </a:cubicBezTo>
                  <a:cubicBezTo>
                    <a:pt x="305" y="77"/>
                    <a:pt x="301" y="83"/>
                    <a:pt x="290" y="83"/>
                  </a:cubicBezTo>
                  <a:cubicBezTo>
                    <a:pt x="282" y="83"/>
                    <a:pt x="245" y="84"/>
                    <a:pt x="211" y="84"/>
                  </a:cubicBezTo>
                  <a:cubicBezTo>
                    <a:pt x="210" y="36"/>
                    <a:pt x="210" y="36"/>
                    <a:pt x="210" y="36"/>
                  </a:cubicBezTo>
                  <a:cubicBezTo>
                    <a:pt x="210" y="9"/>
                    <a:pt x="195" y="0"/>
                    <a:pt x="178" y="16"/>
                  </a:cubicBezTo>
                  <a:cubicBezTo>
                    <a:pt x="129" y="63"/>
                    <a:pt x="129" y="63"/>
                    <a:pt x="129" y="63"/>
                  </a:cubicBezTo>
                  <a:cubicBezTo>
                    <a:pt x="112" y="80"/>
                    <a:pt x="83" y="107"/>
                    <a:pt x="66" y="124"/>
                  </a:cubicBezTo>
                  <a:cubicBezTo>
                    <a:pt x="17" y="171"/>
                    <a:pt x="17" y="171"/>
                    <a:pt x="17" y="171"/>
                  </a:cubicBezTo>
                  <a:cubicBezTo>
                    <a:pt x="0" y="187"/>
                    <a:pt x="0" y="214"/>
                    <a:pt x="18" y="231"/>
                  </a:cubicBezTo>
                  <a:cubicBezTo>
                    <a:pt x="67" y="277"/>
                    <a:pt x="67" y="277"/>
                    <a:pt x="67" y="277"/>
                  </a:cubicBezTo>
                  <a:cubicBezTo>
                    <a:pt x="85" y="293"/>
                    <a:pt x="114" y="320"/>
                    <a:pt x="132" y="336"/>
                  </a:cubicBezTo>
                  <a:cubicBezTo>
                    <a:pt x="181" y="382"/>
                    <a:pt x="181" y="382"/>
                    <a:pt x="181" y="382"/>
                  </a:cubicBezTo>
                  <a:cubicBezTo>
                    <a:pt x="199" y="398"/>
                    <a:pt x="213" y="389"/>
                    <a:pt x="213" y="362"/>
                  </a:cubicBezTo>
                  <a:cubicBezTo>
                    <a:pt x="213" y="316"/>
                    <a:pt x="213" y="316"/>
                    <a:pt x="213" y="316"/>
                  </a:cubicBezTo>
                  <a:cubicBezTo>
                    <a:pt x="232" y="316"/>
                    <a:pt x="254" y="316"/>
                    <a:pt x="273" y="316"/>
                  </a:cubicBezTo>
                  <a:cubicBezTo>
                    <a:pt x="329" y="316"/>
                    <a:pt x="350" y="277"/>
                    <a:pt x="362" y="256"/>
                  </a:cubicBezTo>
                  <a:close/>
                </a:path>
              </a:pathLst>
            </a:custGeom>
            <a:solidFill>
              <a:srgbClr val="FFFFFF"/>
            </a:solidFill>
          </p:spPr>
          <p:txBody>
            <a:bodyPr vert="horz" wrap="square" lIns="91440" tIns="45720" rIns="91440" bIns="45720" anchor="ctr">
              <a:normAutofit/>
            </a:bodyPr>
            <a:lstStyle/>
            <a:p>
              <a:pPr marL="0" algn="ctr"/>
              <a:endParaRPr/>
            </a:p>
          </p:txBody>
        </p:sp>
        <p:sp>
          <p:nvSpPr>
            <p:cNvPr id="59" name="Freeform 59"/>
            <p:cNvSpPr/>
            <p:nvPr/>
          </p:nvSpPr>
          <p:spPr>
            <a:xfrm>
              <a:off x="6654800" y="1962151"/>
              <a:ext cx="477838" cy="434975"/>
            </a:xfrm>
            <a:custGeom>
              <a:avLst/>
              <a:gdLst/>
              <a:ahLst/>
              <a:cxnLst/>
              <a:rect l="l" t="t" r="r" b="b"/>
              <a:pathLst>
                <a:path w="397" h="362">
                  <a:moveTo>
                    <a:pt x="302" y="76"/>
                  </a:moveTo>
                  <a:cubicBezTo>
                    <a:pt x="208" y="0"/>
                    <a:pt x="0" y="6"/>
                    <a:pt x="0" y="6"/>
                  </a:cubicBezTo>
                  <a:cubicBezTo>
                    <a:pt x="0" y="6"/>
                    <a:pt x="39" y="210"/>
                    <a:pt x="133" y="286"/>
                  </a:cubicBezTo>
                  <a:cubicBezTo>
                    <a:pt x="228" y="362"/>
                    <a:pt x="363" y="298"/>
                    <a:pt x="363" y="298"/>
                  </a:cubicBezTo>
                  <a:cubicBezTo>
                    <a:pt x="363" y="298"/>
                    <a:pt x="397" y="153"/>
                    <a:pt x="302" y="76"/>
                  </a:cubicBezTo>
                  <a:close/>
                  <a:moveTo>
                    <a:pt x="363" y="298"/>
                  </a:moveTo>
                  <a:cubicBezTo>
                    <a:pt x="363" y="298"/>
                    <a:pt x="355" y="302"/>
                    <a:pt x="342" y="306"/>
                  </a:cubicBezTo>
                  <a:cubicBezTo>
                    <a:pt x="135" y="114"/>
                    <a:pt x="135" y="114"/>
                    <a:pt x="135" y="114"/>
                  </a:cubicBezTo>
                  <a:cubicBezTo>
                    <a:pt x="366" y="276"/>
                    <a:pt x="366" y="276"/>
                    <a:pt x="366" y="276"/>
                  </a:cubicBezTo>
                  <a:cubicBezTo>
                    <a:pt x="365" y="290"/>
                    <a:pt x="363" y="298"/>
                    <a:pt x="363" y="298"/>
                  </a:cubicBezTo>
                  <a:close/>
                </a:path>
              </a:pathLst>
            </a:custGeom>
            <a:solidFill>
              <a:srgbClr val="FFFFFF"/>
            </a:solidFill>
          </p:spPr>
          <p:txBody>
            <a:bodyPr vert="horz" wrap="square" lIns="91440" tIns="45720" rIns="91440" bIns="45720" anchor="ctr">
              <a:normAutofit/>
            </a:bodyPr>
            <a:lstStyle/>
            <a:p>
              <a:pPr marL="0" algn="ctr"/>
              <a:endParaRPr/>
            </a:p>
          </p:txBody>
        </p:sp>
        <p:sp>
          <p:nvSpPr>
            <p:cNvPr id="60" name="Freeform 60"/>
            <p:cNvSpPr/>
            <p:nvPr/>
          </p:nvSpPr>
          <p:spPr>
            <a:xfrm>
              <a:off x="7077075" y="1789113"/>
              <a:ext cx="590550" cy="627063"/>
            </a:xfrm>
            <a:custGeom>
              <a:avLst/>
              <a:gdLst/>
              <a:ahLst/>
              <a:cxnLst/>
              <a:rect l="l" t="t" r="r" b="b"/>
              <a:pathLst>
                <a:path w="490" h="522">
                  <a:moveTo>
                    <a:pt x="378" y="400"/>
                  </a:moveTo>
                  <a:cubicBezTo>
                    <a:pt x="485" y="278"/>
                    <a:pt x="490" y="0"/>
                    <a:pt x="490" y="0"/>
                  </a:cubicBezTo>
                  <a:cubicBezTo>
                    <a:pt x="490" y="0"/>
                    <a:pt x="215" y="39"/>
                    <a:pt x="107" y="161"/>
                  </a:cubicBezTo>
                  <a:cubicBezTo>
                    <a:pt x="0" y="283"/>
                    <a:pt x="77" y="467"/>
                    <a:pt x="77" y="467"/>
                  </a:cubicBezTo>
                  <a:cubicBezTo>
                    <a:pt x="77" y="467"/>
                    <a:pt x="270" y="522"/>
                    <a:pt x="378" y="400"/>
                  </a:cubicBezTo>
                  <a:close/>
                  <a:moveTo>
                    <a:pt x="77" y="467"/>
                  </a:moveTo>
                  <a:cubicBezTo>
                    <a:pt x="77" y="467"/>
                    <a:pt x="73" y="457"/>
                    <a:pt x="68" y="439"/>
                  </a:cubicBezTo>
                  <a:cubicBezTo>
                    <a:pt x="337" y="174"/>
                    <a:pt x="337" y="174"/>
                    <a:pt x="337" y="174"/>
                  </a:cubicBezTo>
                  <a:cubicBezTo>
                    <a:pt x="107" y="474"/>
                    <a:pt x="107" y="474"/>
                    <a:pt x="107" y="474"/>
                  </a:cubicBezTo>
                  <a:cubicBezTo>
                    <a:pt x="88" y="471"/>
                    <a:pt x="77" y="467"/>
                    <a:pt x="77" y="467"/>
                  </a:cubicBezTo>
                  <a:close/>
                </a:path>
              </a:pathLst>
            </a:custGeom>
            <a:solidFill>
              <a:srgbClr val="FFFFFF"/>
            </a:solidFill>
          </p:spPr>
          <p:txBody>
            <a:bodyPr vert="horz" wrap="square" lIns="91440" tIns="45720" rIns="91440" bIns="45720" anchor="ctr">
              <a:normAutofit/>
            </a:bodyPr>
            <a:lstStyle/>
            <a:p>
              <a:pPr marL="0" algn="ctr"/>
              <a:endParaRPr/>
            </a:p>
          </p:txBody>
        </p:sp>
        <p:sp>
          <p:nvSpPr>
            <p:cNvPr id="61" name="Freeform 61"/>
            <p:cNvSpPr/>
            <p:nvPr/>
          </p:nvSpPr>
          <p:spPr>
            <a:xfrm>
              <a:off x="6737350" y="3302001"/>
              <a:ext cx="665163" cy="1031875"/>
            </a:xfrm>
            <a:custGeom>
              <a:avLst/>
              <a:gdLst/>
              <a:ahLst/>
              <a:cxnLst/>
              <a:rect l="l" t="t" r="r" b="b"/>
              <a:pathLst>
                <a:path w="552" h="858">
                  <a:moveTo>
                    <a:pt x="276" y="0"/>
                  </a:moveTo>
                  <a:cubicBezTo>
                    <a:pt x="276" y="0"/>
                    <a:pt x="0" y="299"/>
                    <a:pt x="0" y="549"/>
                  </a:cubicBezTo>
                  <a:cubicBezTo>
                    <a:pt x="0" y="798"/>
                    <a:pt x="191" y="858"/>
                    <a:pt x="276" y="858"/>
                  </a:cubicBezTo>
                  <a:cubicBezTo>
                    <a:pt x="361" y="858"/>
                    <a:pt x="552" y="798"/>
                    <a:pt x="552" y="549"/>
                  </a:cubicBezTo>
                  <a:cubicBezTo>
                    <a:pt x="552" y="299"/>
                    <a:pt x="276" y="0"/>
                    <a:pt x="276" y="0"/>
                  </a:cubicBezTo>
                  <a:close/>
                  <a:moveTo>
                    <a:pt x="79" y="594"/>
                  </a:moveTo>
                  <a:cubicBezTo>
                    <a:pt x="81" y="648"/>
                    <a:pt x="90" y="695"/>
                    <a:pt x="104" y="737"/>
                  </a:cubicBezTo>
                  <a:cubicBezTo>
                    <a:pt x="64" y="692"/>
                    <a:pt x="34" y="627"/>
                    <a:pt x="34" y="535"/>
                  </a:cubicBezTo>
                  <a:cubicBezTo>
                    <a:pt x="34" y="316"/>
                    <a:pt x="276" y="53"/>
                    <a:pt x="276" y="53"/>
                  </a:cubicBezTo>
                  <a:cubicBezTo>
                    <a:pt x="276" y="53"/>
                    <a:pt x="276" y="54"/>
                    <a:pt x="277" y="54"/>
                  </a:cubicBezTo>
                  <a:cubicBezTo>
                    <a:pt x="182" y="199"/>
                    <a:pt x="72" y="409"/>
                    <a:pt x="79" y="594"/>
                  </a:cubicBezTo>
                  <a:close/>
                </a:path>
              </a:pathLst>
            </a:custGeom>
            <a:solidFill>
              <a:srgbClr val="FFFFFF"/>
            </a:solidFill>
          </p:spPr>
          <p:txBody>
            <a:bodyPr vert="horz" wrap="square" lIns="91440" tIns="45720" rIns="91440" bIns="45720" anchor="ctr">
              <a:normAutofit/>
            </a:bodyPr>
            <a:lstStyle/>
            <a:p>
              <a:pPr marL="0" algn="ctr"/>
              <a:endParaRPr/>
            </a:p>
          </p:txBody>
        </p:sp>
        <p:sp>
          <p:nvSpPr>
            <p:cNvPr id="62" name="Freeform 62"/>
            <p:cNvSpPr/>
            <p:nvPr/>
          </p:nvSpPr>
          <p:spPr>
            <a:xfrm>
              <a:off x="4878388" y="2228851"/>
              <a:ext cx="527050" cy="574675"/>
            </a:xfrm>
            <a:custGeom>
              <a:avLst/>
              <a:gdLst/>
              <a:ahLst/>
              <a:cxnLst/>
              <a:rect l="l" t="t" r="r" b="b"/>
              <a:pathLst>
                <a:path w="332" h="362">
                  <a:moveTo>
                    <a:pt x="0" y="40"/>
                  </a:moveTo>
                  <a:lnTo>
                    <a:pt x="111" y="0"/>
                  </a:lnTo>
                  <a:lnTo>
                    <a:pt x="273" y="177"/>
                  </a:lnTo>
                  <a:lnTo>
                    <a:pt x="194" y="208"/>
                  </a:lnTo>
                  <a:lnTo>
                    <a:pt x="332" y="362"/>
                  </a:lnTo>
                  <a:lnTo>
                    <a:pt x="67" y="199"/>
                  </a:lnTo>
                  <a:lnTo>
                    <a:pt x="151" y="159"/>
                  </a:lnTo>
                  <a:lnTo>
                    <a:pt x="0" y="40"/>
                  </a:lnTo>
                  <a:close/>
                </a:path>
              </a:pathLst>
            </a:custGeom>
            <a:solidFill>
              <a:srgbClr val="FFFFFF"/>
            </a:solidFill>
          </p:spPr>
          <p:txBody>
            <a:bodyPr vert="horz" wrap="square" lIns="91440" tIns="45720" rIns="91440" bIns="45720" anchor="ctr">
              <a:normAutofit/>
            </a:bodyPr>
            <a:lstStyle/>
            <a:p>
              <a:pPr marL="0" algn="ctr"/>
              <a:endParaRPr/>
            </a:p>
          </p:txBody>
        </p:sp>
        <p:sp>
          <p:nvSpPr>
            <p:cNvPr id="63" name="Freeform 63"/>
            <p:cNvSpPr/>
            <p:nvPr/>
          </p:nvSpPr>
          <p:spPr>
            <a:xfrm>
              <a:off x="5808663" y="1770063"/>
              <a:ext cx="258763" cy="187325"/>
            </a:xfrm>
            <a:custGeom>
              <a:avLst/>
              <a:gdLst/>
              <a:ahLst/>
              <a:cxnLst/>
              <a:rect l="l" t="t" r="r" b="b"/>
              <a:pathLst>
                <a:path w="215" h="156">
                  <a:moveTo>
                    <a:pt x="198" y="0"/>
                  </a:moveTo>
                  <a:cubicBezTo>
                    <a:pt x="106" y="0"/>
                    <a:pt x="106" y="0"/>
                    <a:pt x="106" y="0"/>
                  </a:cubicBezTo>
                  <a:cubicBezTo>
                    <a:pt x="14" y="0"/>
                    <a:pt x="14" y="0"/>
                    <a:pt x="14" y="0"/>
                  </a:cubicBezTo>
                  <a:cubicBezTo>
                    <a:pt x="6" y="0"/>
                    <a:pt x="0" y="6"/>
                    <a:pt x="0" y="14"/>
                  </a:cubicBezTo>
                  <a:cubicBezTo>
                    <a:pt x="1" y="74"/>
                    <a:pt x="1" y="74"/>
                    <a:pt x="1" y="74"/>
                  </a:cubicBezTo>
                  <a:cubicBezTo>
                    <a:pt x="1" y="78"/>
                    <a:pt x="2" y="81"/>
                    <a:pt x="4" y="84"/>
                  </a:cubicBezTo>
                  <a:cubicBezTo>
                    <a:pt x="42" y="125"/>
                    <a:pt x="42" y="125"/>
                    <a:pt x="42" y="125"/>
                  </a:cubicBezTo>
                  <a:cubicBezTo>
                    <a:pt x="44" y="128"/>
                    <a:pt x="47" y="131"/>
                    <a:pt x="47" y="135"/>
                  </a:cubicBezTo>
                  <a:cubicBezTo>
                    <a:pt x="47" y="141"/>
                    <a:pt x="47" y="141"/>
                    <a:pt x="47" y="141"/>
                  </a:cubicBezTo>
                  <a:cubicBezTo>
                    <a:pt x="47" y="149"/>
                    <a:pt x="51" y="156"/>
                    <a:pt x="59" y="156"/>
                  </a:cubicBezTo>
                  <a:cubicBezTo>
                    <a:pt x="154" y="156"/>
                    <a:pt x="154" y="156"/>
                    <a:pt x="154" y="156"/>
                  </a:cubicBezTo>
                  <a:cubicBezTo>
                    <a:pt x="162" y="156"/>
                    <a:pt x="167" y="149"/>
                    <a:pt x="167" y="141"/>
                  </a:cubicBezTo>
                  <a:cubicBezTo>
                    <a:pt x="167" y="135"/>
                    <a:pt x="167" y="135"/>
                    <a:pt x="167" y="135"/>
                  </a:cubicBezTo>
                  <a:cubicBezTo>
                    <a:pt x="167" y="131"/>
                    <a:pt x="169" y="128"/>
                    <a:pt x="171" y="125"/>
                  </a:cubicBezTo>
                  <a:cubicBezTo>
                    <a:pt x="210" y="83"/>
                    <a:pt x="210" y="83"/>
                    <a:pt x="210" y="83"/>
                  </a:cubicBezTo>
                  <a:cubicBezTo>
                    <a:pt x="212" y="80"/>
                    <a:pt x="215" y="77"/>
                    <a:pt x="215" y="73"/>
                  </a:cubicBezTo>
                  <a:cubicBezTo>
                    <a:pt x="215" y="14"/>
                    <a:pt x="215" y="14"/>
                    <a:pt x="215" y="14"/>
                  </a:cubicBezTo>
                  <a:cubicBezTo>
                    <a:pt x="215" y="5"/>
                    <a:pt x="206" y="0"/>
                    <a:pt x="198" y="0"/>
                  </a:cubicBezTo>
                  <a:close/>
                </a:path>
              </a:pathLst>
            </a:custGeom>
            <a:solidFill>
              <a:srgbClr val="FFFFFF"/>
            </a:solidFill>
          </p:spPr>
          <p:txBody>
            <a:bodyPr vert="horz" wrap="square" lIns="91440" tIns="45720" rIns="91440" bIns="45720" anchor="ctr">
              <a:normAutofit/>
            </a:bodyPr>
            <a:lstStyle/>
            <a:p>
              <a:pPr marL="0" algn="ctr"/>
              <a:endParaRPr/>
            </a:p>
          </p:txBody>
        </p:sp>
        <p:sp>
          <p:nvSpPr>
            <p:cNvPr id="64" name="Freeform 64"/>
            <p:cNvSpPr/>
            <p:nvPr/>
          </p:nvSpPr>
          <p:spPr>
            <a:xfrm>
              <a:off x="5754688" y="1266826"/>
              <a:ext cx="328613" cy="195263"/>
            </a:xfrm>
            <a:custGeom>
              <a:avLst/>
              <a:gdLst/>
              <a:ahLst/>
              <a:cxnLst/>
              <a:rect l="l" t="t" r="r" b="b"/>
              <a:pathLst>
                <a:path w="273" h="162">
                  <a:moveTo>
                    <a:pt x="19" y="158"/>
                  </a:moveTo>
                  <a:cubicBezTo>
                    <a:pt x="264" y="58"/>
                    <a:pt x="264" y="58"/>
                    <a:pt x="264" y="58"/>
                  </a:cubicBezTo>
                  <a:cubicBezTo>
                    <a:pt x="270" y="56"/>
                    <a:pt x="273" y="51"/>
                    <a:pt x="273" y="45"/>
                  </a:cubicBezTo>
                  <a:cubicBezTo>
                    <a:pt x="273" y="17"/>
                    <a:pt x="273" y="17"/>
                    <a:pt x="273" y="17"/>
                  </a:cubicBezTo>
                  <a:cubicBezTo>
                    <a:pt x="273" y="7"/>
                    <a:pt x="262" y="0"/>
                    <a:pt x="252" y="4"/>
                  </a:cubicBezTo>
                  <a:cubicBezTo>
                    <a:pt x="8" y="103"/>
                    <a:pt x="8" y="103"/>
                    <a:pt x="8" y="103"/>
                  </a:cubicBezTo>
                  <a:cubicBezTo>
                    <a:pt x="2" y="105"/>
                    <a:pt x="0" y="110"/>
                    <a:pt x="0" y="117"/>
                  </a:cubicBezTo>
                  <a:cubicBezTo>
                    <a:pt x="0" y="144"/>
                    <a:pt x="0" y="144"/>
                    <a:pt x="0" y="144"/>
                  </a:cubicBezTo>
                  <a:cubicBezTo>
                    <a:pt x="0" y="154"/>
                    <a:pt x="9" y="162"/>
                    <a:pt x="19" y="158"/>
                  </a:cubicBezTo>
                  <a:close/>
                </a:path>
              </a:pathLst>
            </a:custGeom>
            <a:solidFill>
              <a:srgbClr val="FFFFFF"/>
            </a:solidFill>
          </p:spPr>
          <p:txBody>
            <a:bodyPr vert="horz" wrap="square" lIns="91440" tIns="45720" rIns="91440" bIns="45720" anchor="ctr">
              <a:normAutofit/>
            </a:bodyPr>
            <a:lstStyle/>
            <a:p>
              <a:pPr marL="0" algn="ctr"/>
              <a:endParaRPr/>
            </a:p>
          </p:txBody>
        </p:sp>
        <p:sp>
          <p:nvSpPr>
            <p:cNvPr id="65" name="Freeform 65"/>
            <p:cNvSpPr/>
            <p:nvPr/>
          </p:nvSpPr>
          <p:spPr>
            <a:xfrm>
              <a:off x="5764213" y="1474788"/>
              <a:ext cx="365125" cy="280988"/>
            </a:xfrm>
            <a:custGeom>
              <a:avLst/>
              <a:gdLst/>
              <a:ahLst/>
              <a:cxnLst/>
              <a:rect l="l" t="t" r="r" b="b"/>
              <a:pathLst>
                <a:path w="304" h="234">
                  <a:moveTo>
                    <a:pt x="284" y="3"/>
                  </a:moveTo>
                  <a:cubicBezTo>
                    <a:pt x="8" y="115"/>
                    <a:pt x="8" y="115"/>
                    <a:pt x="8" y="115"/>
                  </a:cubicBezTo>
                  <a:cubicBezTo>
                    <a:pt x="3" y="117"/>
                    <a:pt x="0" y="122"/>
                    <a:pt x="0" y="128"/>
                  </a:cubicBezTo>
                  <a:cubicBezTo>
                    <a:pt x="0" y="156"/>
                    <a:pt x="0" y="156"/>
                    <a:pt x="0" y="156"/>
                  </a:cubicBezTo>
                  <a:cubicBezTo>
                    <a:pt x="0" y="162"/>
                    <a:pt x="3" y="167"/>
                    <a:pt x="8" y="169"/>
                  </a:cubicBezTo>
                  <a:cubicBezTo>
                    <a:pt x="46" y="195"/>
                    <a:pt x="46" y="195"/>
                    <a:pt x="46" y="195"/>
                  </a:cubicBezTo>
                  <a:cubicBezTo>
                    <a:pt x="50" y="198"/>
                    <a:pt x="52" y="203"/>
                    <a:pt x="52" y="208"/>
                  </a:cubicBezTo>
                  <a:cubicBezTo>
                    <a:pt x="52" y="218"/>
                    <a:pt x="52" y="218"/>
                    <a:pt x="52" y="218"/>
                  </a:cubicBezTo>
                  <a:cubicBezTo>
                    <a:pt x="52" y="226"/>
                    <a:pt x="58" y="234"/>
                    <a:pt x="66" y="234"/>
                  </a:cubicBezTo>
                  <a:cubicBezTo>
                    <a:pt x="87" y="234"/>
                    <a:pt x="87" y="234"/>
                    <a:pt x="87" y="234"/>
                  </a:cubicBezTo>
                  <a:cubicBezTo>
                    <a:pt x="95" y="234"/>
                    <a:pt x="100" y="226"/>
                    <a:pt x="100" y="218"/>
                  </a:cubicBezTo>
                  <a:cubicBezTo>
                    <a:pt x="100" y="180"/>
                    <a:pt x="100" y="180"/>
                    <a:pt x="100" y="180"/>
                  </a:cubicBezTo>
                  <a:cubicBezTo>
                    <a:pt x="100" y="175"/>
                    <a:pt x="99" y="171"/>
                    <a:pt x="95" y="168"/>
                  </a:cubicBezTo>
                  <a:cubicBezTo>
                    <a:pt x="71" y="148"/>
                    <a:pt x="71" y="148"/>
                    <a:pt x="71" y="148"/>
                  </a:cubicBezTo>
                  <a:cubicBezTo>
                    <a:pt x="295" y="58"/>
                    <a:pt x="295" y="58"/>
                    <a:pt x="295" y="58"/>
                  </a:cubicBezTo>
                  <a:cubicBezTo>
                    <a:pt x="301" y="56"/>
                    <a:pt x="304" y="51"/>
                    <a:pt x="304" y="45"/>
                  </a:cubicBezTo>
                  <a:cubicBezTo>
                    <a:pt x="304" y="17"/>
                    <a:pt x="304" y="17"/>
                    <a:pt x="304" y="17"/>
                  </a:cubicBezTo>
                  <a:cubicBezTo>
                    <a:pt x="304" y="7"/>
                    <a:pt x="294" y="0"/>
                    <a:pt x="284" y="3"/>
                  </a:cubicBezTo>
                  <a:close/>
                </a:path>
              </a:pathLst>
            </a:custGeom>
            <a:solidFill>
              <a:srgbClr val="FFFFFF"/>
            </a:solidFill>
          </p:spPr>
          <p:txBody>
            <a:bodyPr vert="horz" wrap="square" lIns="91440" tIns="45720" rIns="91440" bIns="45720" anchor="ctr">
              <a:normAutofit/>
            </a:bodyPr>
            <a:lstStyle/>
            <a:p>
              <a:pPr marL="0" algn="ctr"/>
              <a:endParaRPr/>
            </a:p>
          </p:txBody>
        </p:sp>
        <p:sp>
          <p:nvSpPr>
            <p:cNvPr id="66" name="Freeform 66"/>
            <p:cNvSpPr/>
            <p:nvPr/>
          </p:nvSpPr>
          <p:spPr>
            <a:xfrm>
              <a:off x="5729288" y="1355726"/>
              <a:ext cx="417513" cy="230188"/>
            </a:xfrm>
            <a:custGeom>
              <a:avLst/>
              <a:gdLst/>
              <a:ahLst/>
              <a:cxnLst/>
              <a:rect l="l" t="t" r="r" b="b"/>
              <a:pathLst>
                <a:path w="346" h="191">
                  <a:moveTo>
                    <a:pt x="346" y="17"/>
                  </a:moveTo>
                  <a:cubicBezTo>
                    <a:pt x="346" y="7"/>
                    <a:pt x="335" y="0"/>
                    <a:pt x="326" y="4"/>
                  </a:cubicBezTo>
                  <a:cubicBezTo>
                    <a:pt x="9" y="133"/>
                    <a:pt x="9" y="133"/>
                    <a:pt x="9" y="133"/>
                  </a:cubicBezTo>
                  <a:cubicBezTo>
                    <a:pt x="3" y="135"/>
                    <a:pt x="0" y="140"/>
                    <a:pt x="0" y="146"/>
                  </a:cubicBezTo>
                  <a:cubicBezTo>
                    <a:pt x="0" y="174"/>
                    <a:pt x="0" y="174"/>
                    <a:pt x="0" y="174"/>
                  </a:cubicBezTo>
                  <a:cubicBezTo>
                    <a:pt x="0" y="184"/>
                    <a:pt x="10" y="191"/>
                    <a:pt x="20" y="187"/>
                  </a:cubicBezTo>
                  <a:cubicBezTo>
                    <a:pt x="337" y="59"/>
                    <a:pt x="337" y="59"/>
                    <a:pt x="337" y="59"/>
                  </a:cubicBezTo>
                  <a:cubicBezTo>
                    <a:pt x="343" y="56"/>
                    <a:pt x="346" y="51"/>
                    <a:pt x="346" y="45"/>
                  </a:cubicBezTo>
                  <a:lnTo>
                    <a:pt x="346" y="17"/>
                  </a:lnTo>
                  <a:close/>
                </a:path>
              </a:pathLst>
            </a:custGeom>
            <a:solidFill>
              <a:srgbClr val="FFFFFF"/>
            </a:solidFill>
          </p:spPr>
          <p:txBody>
            <a:bodyPr vert="horz" wrap="square" lIns="91440" tIns="45720" rIns="91440" bIns="45720" anchor="ctr">
              <a:normAutofit/>
            </a:bodyPr>
            <a:lstStyle/>
            <a:p>
              <a:pPr marL="0" algn="ctr"/>
              <a:endParaRPr/>
            </a:p>
          </p:txBody>
        </p:sp>
        <p:sp>
          <p:nvSpPr>
            <p:cNvPr id="67" name="Freeform 67"/>
            <p:cNvSpPr/>
            <p:nvPr/>
          </p:nvSpPr>
          <p:spPr>
            <a:xfrm>
              <a:off x="5994400" y="1619251"/>
              <a:ext cx="114300" cy="136525"/>
            </a:xfrm>
            <a:custGeom>
              <a:avLst/>
              <a:gdLst/>
              <a:ahLst/>
              <a:cxnLst/>
              <a:rect l="l" t="t" r="r" b="b"/>
              <a:pathLst>
                <a:path w="95" h="113">
                  <a:moveTo>
                    <a:pt x="74" y="4"/>
                  </a:moveTo>
                  <a:cubicBezTo>
                    <a:pt x="9" y="29"/>
                    <a:pt x="9" y="29"/>
                    <a:pt x="9" y="29"/>
                  </a:cubicBezTo>
                  <a:cubicBezTo>
                    <a:pt x="3" y="31"/>
                    <a:pt x="0" y="37"/>
                    <a:pt x="0" y="43"/>
                  </a:cubicBezTo>
                  <a:cubicBezTo>
                    <a:pt x="0" y="91"/>
                    <a:pt x="0" y="91"/>
                    <a:pt x="0" y="91"/>
                  </a:cubicBezTo>
                  <a:cubicBezTo>
                    <a:pt x="0" y="92"/>
                    <a:pt x="0" y="92"/>
                    <a:pt x="0" y="92"/>
                  </a:cubicBezTo>
                  <a:cubicBezTo>
                    <a:pt x="0" y="97"/>
                    <a:pt x="0" y="97"/>
                    <a:pt x="0" y="97"/>
                  </a:cubicBezTo>
                  <a:cubicBezTo>
                    <a:pt x="0" y="105"/>
                    <a:pt x="5" y="113"/>
                    <a:pt x="14" y="113"/>
                  </a:cubicBezTo>
                  <a:cubicBezTo>
                    <a:pt x="31" y="113"/>
                    <a:pt x="31" y="113"/>
                    <a:pt x="31" y="113"/>
                  </a:cubicBezTo>
                  <a:cubicBezTo>
                    <a:pt x="40" y="113"/>
                    <a:pt x="48" y="105"/>
                    <a:pt x="48" y="97"/>
                  </a:cubicBezTo>
                  <a:cubicBezTo>
                    <a:pt x="48" y="83"/>
                    <a:pt x="48" y="83"/>
                    <a:pt x="48" y="83"/>
                  </a:cubicBezTo>
                  <a:cubicBezTo>
                    <a:pt x="48" y="76"/>
                    <a:pt x="51" y="71"/>
                    <a:pt x="57" y="69"/>
                  </a:cubicBezTo>
                  <a:cubicBezTo>
                    <a:pt x="85" y="59"/>
                    <a:pt x="85" y="59"/>
                    <a:pt x="85" y="59"/>
                  </a:cubicBezTo>
                  <a:cubicBezTo>
                    <a:pt x="91" y="57"/>
                    <a:pt x="95" y="51"/>
                    <a:pt x="95" y="45"/>
                  </a:cubicBezTo>
                  <a:cubicBezTo>
                    <a:pt x="95" y="17"/>
                    <a:pt x="95" y="17"/>
                    <a:pt x="95" y="17"/>
                  </a:cubicBezTo>
                  <a:cubicBezTo>
                    <a:pt x="95" y="7"/>
                    <a:pt x="84" y="0"/>
                    <a:pt x="74" y="4"/>
                  </a:cubicBezTo>
                  <a:close/>
                </a:path>
              </a:pathLst>
            </a:custGeom>
            <a:solidFill>
              <a:srgbClr val="FFFFFF"/>
            </a:solidFill>
          </p:spPr>
          <p:txBody>
            <a:bodyPr vert="horz" wrap="square" lIns="91440" tIns="45720" rIns="91440" bIns="45720" anchor="ctr">
              <a:normAutofit/>
            </a:bodyPr>
            <a:lstStyle/>
            <a:p>
              <a:pPr marL="0" algn="ctr"/>
              <a:endParaRPr/>
            </a:p>
          </p:txBody>
        </p:sp>
      </p:gr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669924" y="1"/>
            <a:ext cx="10850563" cy="1028699"/>
          </a:xfrm>
        </p:spPr>
        <p:txBody>
          <a:bodyPr vert="horz" lIns="91440" tIns="45720" rIns="91440" bIns="45720" anchor="b">
            <a:normAutofit/>
          </a:bodyPr>
          <a:lstStyle/>
          <a:p>
            <a:pPr algn="l">
              <a:lnSpc>
                <a:spcPct val="90000"/>
              </a:lnSpc>
              <a:spcBef>
                <a:spcPct val="0"/>
              </a:spcBef>
            </a:pPr>
            <a:r>
              <a:rPr lang="en-US" sz="2800" b="1" i="0" u="none" baseline="0">
                <a:solidFill>
                  <a:srgbClr val="000000"/>
                </a:solidFill>
                <a:latin typeface="+mn-ea"/>
                <a:ea typeface="+mn-ea"/>
              </a:rPr>
              <a:t>Different Rounding Methods</a:t>
            </a:r>
          </a:p>
        </p:txBody>
      </p:sp>
      <p:grpSp>
        <p:nvGrpSpPr>
          <p:cNvPr id="3" name="Group 3"/>
          <p:cNvGrpSpPr/>
          <p:nvPr/>
        </p:nvGrpSpPr>
        <p:grpSpPr>
          <a:xfrm>
            <a:off x="89065" y="1662382"/>
            <a:ext cx="12192000" cy="4486640"/>
            <a:chOff x="0" y="3028044"/>
            <a:chExt cx="12192000" cy="4486640"/>
          </a:xfrm>
        </p:grpSpPr>
        <p:sp>
          <p:nvSpPr>
            <p:cNvPr id="4" name="AutoShape 4"/>
            <p:cNvSpPr/>
            <p:nvPr/>
          </p:nvSpPr>
          <p:spPr>
            <a:xfrm>
              <a:off x="0" y="4179177"/>
              <a:ext cx="12192000" cy="3335507"/>
            </a:xfrm>
            <a:prstGeom prst="roundRect">
              <a:avLst>
                <a:gd name="adj" fmla="val 0"/>
              </a:avLst>
            </a:prstGeom>
            <a:solidFill>
              <a:schemeClr val="accent1">
                <a:alpha val="30000"/>
                <a:lumMod val="20000"/>
                <a:lumOff val="80000"/>
              </a:schemeClr>
            </a:solidFill>
            <a:ln cap="flat" cmpd="sng">
              <a:prstDash val="solid"/>
            </a:ln>
          </p:spPr>
          <p:txBody>
            <a:bodyPr rot="0" vert="horz" wrap="square" lIns="91440" tIns="45720" rIns="91440" bIns="45720" anchor="t">
              <a:prstTxWarp prst="textNoShape">
                <a:avLst/>
              </a:prstTxWarp>
              <a:noAutofit/>
            </a:bodyPr>
            <a:lstStyle/>
            <a:p>
              <a:pPr marL="0" algn="ctr"/>
              <a:endParaRPr/>
            </a:p>
          </p:txBody>
        </p:sp>
        <p:grpSp>
          <p:nvGrpSpPr>
            <p:cNvPr id="5" name="Group 5"/>
            <p:cNvGrpSpPr/>
            <p:nvPr/>
          </p:nvGrpSpPr>
          <p:grpSpPr>
            <a:xfrm>
              <a:off x="634546" y="3028044"/>
              <a:ext cx="3131708" cy="4429921"/>
              <a:chOff x="862385" y="3028044"/>
              <a:chExt cx="3131708" cy="4429921"/>
            </a:xfrm>
          </p:grpSpPr>
          <p:grpSp>
            <p:nvGrpSpPr>
              <p:cNvPr id="6" name="Group 6"/>
              <p:cNvGrpSpPr/>
              <p:nvPr/>
            </p:nvGrpSpPr>
            <p:grpSpPr>
              <a:xfrm>
                <a:off x="862385" y="4427972"/>
                <a:ext cx="3131708" cy="3029993"/>
                <a:chOff x="7450147" y="3051400"/>
                <a:chExt cx="2705642" cy="2981097"/>
              </a:xfrm>
              <a:noFill/>
            </p:grpSpPr>
            <p:sp>
              <p:nvSpPr>
                <p:cNvPr id="7" name="AutoShape 7"/>
                <p:cNvSpPr/>
                <p:nvPr/>
              </p:nvSpPr>
              <p:spPr>
                <a:xfrm>
                  <a:off x="7450147" y="3051400"/>
                  <a:ext cx="2705642" cy="456838"/>
                </a:xfrm>
                <a:prstGeom prst="rect">
                  <a:avLst/>
                </a:prstGeom>
                <a:noFill/>
                <a:ln cap="flat" cmpd="sng">
                  <a:prstDash val="solid"/>
                </a:ln>
              </p:spPr>
              <p:txBody>
                <a:bodyPr vert="horz" wrap="square" lIns="108000" tIns="108000" rIns="108000" bIns="108000" anchor="t">
                  <a:spAutoFit/>
                </a:bodyPr>
                <a:lstStyle/>
                <a:p>
                  <a:pPr marL="0" algn="l"/>
                  <a:r>
                    <a:rPr lang="en-US" sz="1600" b="1" i="0" u="none" baseline="0">
                      <a:solidFill>
                        <a:srgbClr val="000000"/>
                      </a:solidFill>
                      <a:latin typeface="Arial"/>
                      <a:ea typeface="Arial"/>
                    </a:rPr>
                    <a:t>Round Half Up</a:t>
                  </a:r>
                </a:p>
              </p:txBody>
            </p:sp>
            <p:sp>
              <p:nvSpPr>
                <p:cNvPr id="8" name="AutoShape 8"/>
                <p:cNvSpPr/>
                <p:nvPr/>
              </p:nvSpPr>
              <p:spPr>
                <a:xfrm>
                  <a:off x="7450147" y="3631556"/>
                  <a:ext cx="2705642" cy="2400941"/>
                </a:xfrm>
                <a:prstGeom prst="rect">
                  <a:avLst/>
                </a:prstGeom>
                <a:noFill/>
                <a:ln cap="flat" cmpd="sng">
                  <a:prstDash val="solid"/>
                </a:ln>
              </p:spPr>
              <p:txBody>
                <a:bodyPr vert="horz" wrap="square" lIns="108000" tIns="108000" rIns="108000" bIns="108000" anchor="t">
                  <a:spAutoFit/>
                </a:bodyPr>
                <a:lstStyle/>
                <a:p>
                  <a:pPr marL="0" algn="l">
                    <a:lnSpc>
                      <a:spcPct val="150000"/>
                    </a:lnSpc>
                  </a:pPr>
                  <a:r>
                    <a:rPr lang="en-US" sz="1400" b="0" i="0" u="none" baseline="0">
                      <a:solidFill>
                        <a:srgbClr val="000000"/>
                      </a:solidFill>
                      <a:latin typeface="Arial"/>
                      <a:ea typeface="Arial"/>
                    </a:rPr>
                    <a:t>The round half up method rounds to the nearest figure but increases the final digit by one if the digit to be dropped is five or greater. This approach enhances predictability and is widely used in various fields.</a:t>
                  </a:r>
                </a:p>
              </p:txBody>
            </p:sp>
          </p:grpSp>
          <p:sp>
            <p:nvSpPr>
              <p:cNvPr id="9" name="AutoShape 9"/>
              <p:cNvSpPr/>
              <p:nvPr/>
            </p:nvSpPr>
            <p:spPr>
              <a:xfrm>
                <a:off x="862385" y="3028044"/>
                <a:ext cx="3131708" cy="772107"/>
              </a:xfrm>
              <a:prstGeom prst="rect">
                <a:avLst/>
              </a:prstGeom>
              <a:noFill/>
              <a:ln cap="flat" cmpd="sng">
                <a:prstDash val="solid"/>
              </a:ln>
            </p:spPr>
            <p:txBody>
              <a:bodyPr vert="horz" wrap="square" lIns="108000" tIns="108000" rIns="108000" bIns="108000" anchor="b">
                <a:spAutoFit/>
              </a:bodyPr>
              <a:lstStyle/>
              <a:p>
                <a:pPr marL="0" algn="l"/>
                <a:r>
                  <a:rPr lang="en-US" sz="3600" b="1" i="0" u="none" baseline="0">
                    <a:solidFill>
                      <a:schemeClr val="accent1"/>
                    </a:solidFill>
                    <a:latin typeface="Arial"/>
                    <a:ea typeface="Arial"/>
                  </a:rPr>
                  <a:t>01</a:t>
                </a:r>
              </a:p>
            </p:txBody>
          </p:sp>
          <p:sp>
            <p:nvSpPr>
              <p:cNvPr id="10" name="AutoShape 10"/>
              <p:cNvSpPr/>
              <p:nvPr/>
            </p:nvSpPr>
            <p:spPr>
              <a:xfrm>
                <a:off x="982663" y="4140687"/>
                <a:ext cx="552185" cy="45719"/>
              </a:xfrm>
              <a:prstGeom prst="rect">
                <a:avLst/>
              </a:prstGeom>
              <a:solidFill>
                <a:schemeClr val="accent1"/>
              </a:solidFill>
              <a:ln cap="rnd" cmpd="sng">
                <a:prstDash val="solid"/>
              </a:ln>
            </p:spPr>
            <p:txBody>
              <a:bodyPr rot="0" vert="horz" wrap="square" lIns="91440" tIns="45720" rIns="91440" bIns="45720" anchor="ctr">
                <a:prstTxWarp prst="textNoShape">
                  <a:avLst/>
                </a:prstTxWarp>
                <a:normAutofit/>
              </a:bodyPr>
              <a:lstStyle/>
              <a:p>
                <a:pPr marL="0" algn="ctr"/>
                <a:endParaRPr/>
              </a:p>
            </p:txBody>
          </p:sp>
        </p:grpSp>
        <p:grpSp>
          <p:nvGrpSpPr>
            <p:cNvPr id="11" name="Group 11"/>
            <p:cNvGrpSpPr/>
            <p:nvPr/>
          </p:nvGrpSpPr>
          <p:grpSpPr>
            <a:xfrm>
              <a:off x="4371052" y="3028044"/>
              <a:ext cx="3271525" cy="4106755"/>
              <a:chOff x="862384" y="3028044"/>
              <a:chExt cx="3271525" cy="4106755"/>
            </a:xfrm>
          </p:grpSpPr>
          <p:grpSp>
            <p:nvGrpSpPr>
              <p:cNvPr id="12" name="Group 12"/>
              <p:cNvGrpSpPr/>
              <p:nvPr/>
            </p:nvGrpSpPr>
            <p:grpSpPr>
              <a:xfrm>
                <a:off x="862384" y="4427973"/>
                <a:ext cx="3271525" cy="2706826"/>
                <a:chOff x="7450146" y="3051401"/>
                <a:chExt cx="2826437" cy="2663145"/>
              </a:xfrm>
              <a:noFill/>
            </p:grpSpPr>
            <p:sp>
              <p:nvSpPr>
                <p:cNvPr id="13" name="AutoShape 13"/>
                <p:cNvSpPr/>
                <p:nvPr/>
              </p:nvSpPr>
              <p:spPr>
                <a:xfrm>
                  <a:off x="7450146" y="3051401"/>
                  <a:ext cx="2826437" cy="456838"/>
                </a:xfrm>
                <a:prstGeom prst="rect">
                  <a:avLst/>
                </a:prstGeom>
                <a:noFill/>
                <a:ln cap="flat" cmpd="sng">
                  <a:prstDash val="solid"/>
                </a:ln>
              </p:spPr>
              <p:txBody>
                <a:bodyPr vert="horz" wrap="square" lIns="108000" tIns="108000" rIns="108000" bIns="108000" anchor="t">
                  <a:spAutoFit/>
                </a:bodyPr>
                <a:lstStyle/>
                <a:p>
                  <a:pPr marL="0" algn="l"/>
                  <a:r>
                    <a:rPr lang="en-US" sz="1600" b="1" i="0" u="none" baseline="0">
                      <a:solidFill>
                        <a:srgbClr val="000000"/>
                      </a:solidFill>
                      <a:latin typeface="Arial"/>
                      <a:ea typeface="Arial"/>
                    </a:rPr>
                    <a:t>Round Half Down</a:t>
                  </a:r>
                </a:p>
              </p:txBody>
            </p:sp>
            <p:sp>
              <p:nvSpPr>
                <p:cNvPr id="14" name="AutoShape 14"/>
                <p:cNvSpPr/>
                <p:nvPr/>
              </p:nvSpPr>
              <p:spPr>
                <a:xfrm>
                  <a:off x="7450146" y="3631556"/>
                  <a:ext cx="2826437" cy="2082990"/>
                </a:xfrm>
                <a:prstGeom prst="rect">
                  <a:avLst/>
                </a:prstGeom>
                <a:noFill/>
                <a:ln cap="flat" cmpd="sng">
                  <a:prstDash val="solid"/>
                </a:ln>
              </p:spPr>
              <p:txBody>
                <a:bodyPr vert="horz" wrap="square" lIns="108000" tIns="108000" rIns="108000" bIns="108000" anchor="t">
                  <a:spAutoFit/>
                </a:bodyPr>
                <a:lstStyle/>
                <a:p>
                  <a:pPr marL="0" algn="l">
                    <a:lnSpc>
                      <a:spcPct val="150000"/>
                    </a:lnSpc>
                  </a:pPr>
                  <a:r>
                    <a:rPr lang="en-US" sz="1400" b="0" i="0" u="none" baseline="0">
                      <a:solidFill>
                        <a:srgbClr val="000000"/>
                      </a:solidFill>
                      <a:latin typeface="Arial"/>
                      <a:ea typeface="Arial"/>
                    </a:rPr>
                    <a:t>The round half down method rounds similarly to the half up method but decreases the last significant figure by one when the dropped digit is five or greater. This method can lead to lower overall values in datasets.</a:t>
                  </a:r>
                </a:p>
              </p:txBody>
            </p:sp>
          </p:grpSp>
          <p:sp>
            <p:nvSpPr>
              <p:cNvPr id="15" name="AutoShape 15"/>
              <p:cNvSpPr/>
              <p:nvPr/>
            </p:nvSpPr>
            <p:spPr>
              <a:xfrm>
                <a:off x="862384" y="3028044"/>
                <a:ext cx="3271525" cy="772107"/>
              </a:xfrm>
              <a:prstGeom prst="rect">
                <a:avLst/>
              </a:prstGeom>
              <a:noFill/>
              <a:ln cap="flat" cmpd="sng">
                <a:prstDash val="solid"/>
              </a:ln>
            </p:spPr>
            <p:txBody>
              <a:bodyPr vert="horz" wrap="square" lIns="108000" tIns="108000" rIns="108000" bIns="108000" anchor="b">
                <a:spAutoFit/>
              </a:bodyPr>
              <a:lstStyle/>
              <a:p>
                <a:pPr marL="0" algn="l"/>
                <a:r>
                  <a:rPr lang="en-US" sz="3600" b="1" i="0" u="none" baseline="0">
                    <a:solidFill>
                      <a:schemeClr val="accent3"/>
                    </a:solidFill>
                    <a:latin typeface="Arial"/>
                    <a:ea typeface="Arial"/>
                  </a:rPr>
                  <a:t>02</a:t>
                </a:r>
              </a:p>
            </p:txBody>
          </p:sp>
          <p:sp>
            <p:nvSpPr>
              <p:cNvPr id="16" name="AutoShape 16"/>
              <p:cNvSpPr/>
              <p:nvPr/>
            </p:nvSpPr>
            <p:spPr>
              <a:xfrm>
                <a:off x="982663" y="4140687"/>
                <a:ext cx="552185" cy="45719"/>
              </a:xfrm>
              <a:prstGeom prst="rect">
                <a:avLst/>
              </a:prstGeom>
              <a:solidFill>
                <a:schemeClr val="accent3"/>
              </a:solidFill>
              <a:ln cap="rnd" cmpd="sng">
                <a:prstDash val="solid"/>
              </a:ln>
            </p:spPr>
            <p:txBody>
              <a:bodyPr rot="0" vert="horz" wrap="square" lIns="91440" tIns="45720" rIns="91440" bIns="45720" anchor="ctr">
                <a:prstTxWarp prst="textNoShape">
                  <a:avLst/>
                </a:prstTxWarp>
                <a:normAutofit/>
              </a:bodyPr>
              <a:lstStyle/>
              <a:p>
                <a:pPr marL="0" algn="ctr"/>
                <a:endParaRPr/>
              </a:p>
            </p:txBody>
          </p:sp>
        </p:grpSp>
        <p:grpSp>
          <p:nvGrpSpPr>
            <p:cNvPr id="17" name="Group 17"/>
            <p:cNvGrpSpPr/>
            <p:nvPr/>
          </p:nvGrpSpPr>
          <p:grpSpPr>
            <a:xfrm>
              <a:off x="8247374" y="3028044"/>
              <a:ext cx="3271526" cy="4106756"/>
              <a:chOff x="862385" y="3028044"/>
              <a:chExt cx="3271526" cy="4106756"/>
            </a:xfrm>
          </p:grpSpPr>
          <p:grpSp>
            <p:nvGrpSpPr>
              <p:cNvPr id="18" name="Group 18"/>
              <p:cNvGrpSpPr/>
              <p:nvPr/>
            </p:nvGrpSpPr>
            <p:grpSpPr>
              <a:xfrm>
                <a:off x="862385" y="4427974"/>
                <a:ext cx="3271526" cy="2706826"/>
                <a:chOff x="7450147" y="3051401"/>
                <a:chExt cx="2826438" cy="2663145"/>
              </a:xfrm>
              <a:noFill/>
            </p:grpSpPr>
            <p:sp>
              <p:nvSpPr>
                <p:cNvPr id="19" name="AutoShape 19"/>
                <p:cNvSpPr/>
                <p:nvPr/>
              </p:nvSpPr>
              <p:spPr>
                <a:xfrm>
                  <a:off x="7450147" y="3051401"/>
                  <a:ext cx="2826438" cy="456838"/>
                </a:xfrm>
                <a:prstGeom prst="rect">
                  <a:avLst/>
                </a:prstGeom>
                <a:noFill/>
                <a:ln cap="flat" cmpd="sng">
                  <a:prstDash val="solid"/>
                </a:ln>
              </p:spPr>
              <p:txBody>
                <a:bodyPr vert="horz" wrap="square" lIns="108000" tIns="108000" rIns="108000" bIns="108000" anchor="t">
                  <a:spAutoFit/>
                </a:bodyPr>
                <a:lstStyle/>
                <a:p>
                  <a:pPr marL="0" algn="l"/>
                  <a:r>
                    <a:rPr lang="en-US" sz="1600" b="1" i="0" u="none" baseline="0">
                      <a:solidFill>
                        <a:srgbClr val="000000"/>
                      </a:solidFill>
                      <a:latin typeface="Arial"/>
                      <a:ea typeface="Arial"/>
                    </a:rPr>
                    <a:t>Bankers’ Rounding</a:t>
                  </a:r>
                </a:p>
              </p:txBody>
            </p:sp>
            <p:sp>
              <p:nvSpPr>
                <p:cNvPr id="20" name="AutoShape 20"/>
                <p:cNvSpPr/>
                <p:nvPr/>
              </p:nvSpPr>
              <p:spPr>
                <a:xfrm>
                  <a:off x="7450147" y="3631556"/>
                  <a:ext cx="2826438" cy="2082990"/>
                </a:xfrm>
                <a:prstGeom prst="rect">
                  <a:avLst/>
                </a:prstGeom>
                <a:noFill/>
                <a:ln cap="flat" cmpd="sng">
                  <a:prstDash val="solid"/>
                </a:ln>
              </p:spPr>
              <p:txBody>
                <a:bodyPr vert="horz" wrap="square" lIns="108000" tIns="108000" rIns="108000" bIns="108000" anchor="t">
                  <a:spAutoFit/>
                </a:bodyPr>
                <a:lstStyle/>
                <a:p>
                  <a:pPr marL="0" algn="l">
                    <a:lnSpc>
                      <a:spcPct val="150000"/>
                    </a:lnSpc>
                  </a:pPr>
                  <a:r>
                    <a:rPr lang="en-US" sz="1400" b="0" i="0" u="none" baseline="0">
                      <a:solidFill>
                        <a:srgbClr val="000000"/>
                      </a:solidFill>
                      <a:latin typeface="Arial"/>
                      <a:ea typeface="Arial"/>
                    </a:rPr>
                    <a:t>Bankers’ rounding, also known as round half to even, chooses to round either up or down based on the last significant digit's parity. If it is even, the number stays the same; if odd, it rounds up, reducing cumulative rounding errors in large datasets.</a:t>
                  </a:r>
                </a:p>
              </p:txBody>
            </p:sp>
          </p:grpSp>
          <p:sp>
            <p:nvSpPr>
              <p:cNvPr id="21" name="AutoShape 21"/>
              <p:cNvSpPr/>
              <p:nvPr/>
            </p:nvSpPr>
            <p:spPr>
              <a:xfrm>
                <a:off x="862385" y="3028044"/>
                <a:ext cx="3271526" cy="772107"/>
              </a:xfrm>
              <a:prstGeom prst="rect">
                <a:avLst/>
              </a:prstGeom>
              <a:noFill/>
              <a:ln cap="flat" cmpd="sng">
                <a:prstDash val="solid"/>
              </a:ln>
            </p:spPr>
            <p:txBody>
              <a:bodyPr vert="horz" wrap="square" lIns="108000" tIns="108000" rIns="108000" bIns="108000" anchor="b">
                <a:spAutoFit/>
              </a:bodyPr>
              <a:lstStyle/>
              <a:p>
                <a:pPr marL="0" algn="l"/>
                <a:r>
                  <a:rPr lang="en-US" sz="3600" b="1" i="0" u="none" baseline="0">
                    <a:solidFill>
                      <a:schemeClr val="accent2"/>
                    </a:solidFill>
                    <a:latin typeface="Arial"/>
                    <a:ea typeface="Arial"/>
                  </a:rPr>
                  <a:t>03</a:t>
                </a:r>
              </a:p>
            </p:txBody>
          </p:sp>
          <p:sp>
            <p:nvSpPr>
              <p:cNvPr id="22" name="AutoShape 22"/>
              <p:cNvSpPr/>
              <p:nvPr/>
            </p:nvSpPr>
            <p:spPr>
              <a:xfrm>
                <a:off x="982663" y="4140687"/>
                <a:ext cx="552185" cy="45719"/>
              </a:xfrm>
              <a:prstGeom prst="rect">
                <a:avLst/>
              </a:prstGeom>
              <a:solidFill>
                <a:schemeClr val="accent2"/>
              </a:solidFill>
              <a:ln cap="rnd" cmpd="sng">
                <a:prstDash val="solid"/>
              </a:ln>
            </p:spPr>
            <p:txBody>
              <a:bodyPr rot="0" vert="horz" wrap="square" lIns="91440" tIns="45720" rIns="91440" bIns="45720" anchor="ctr">
                <a:prstTxWarp prst="textNoShape">
                  <a:avLst/>
                </a:prstTxWarp>
                <a:normAutofit/>
              </a:bodyPr>
              <a:lstStyle/>
              <a:p>
                <a:pPr marL="0" algn="ctr"/>
                <a:endParaRPr/>
              </a:p>
            </p:txBody>
          </p:sp>
        </p:gr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AutoShape 2"/>
          <p:cNvSpPr>
            <a:spLocks noGrp="1"/>
          </p:cNvSpPr>
          <p:nvPr>
            <p:ph type="title"/>
          </p:nvPr>
        </p:nvSpPr>
        <p:spPr>
          <a:xfrm>
            <a:off x="3549299" y="2643009"/>
            <a:ext cx="7942895" cy="895350"/>
          </a:xfrm>
        </p:spPr>
        <p:txBody>
          <a:bodyPr vert="horz" lIns="91440" tIns="45720" rIns="91440" bIns="45720" anchor="t">
            <a:normAutofit/>
          </a:bodyPr>
          <a:lstStyle/>
          <a:p>
            <a:pPr algn="l">
              <a:lnSpc>
                <a:spcPct val="90000"/>
              </a:lnSpc>
              <a:spcBef>
                <a:spcPct val="0"/>
              </a:spcBef>
            </a:pPr>
            <a:r>
              <a:rPr lang="en-US" sz="2400" b="1" i="0" u="none" baseline="0">
                <a:solidFill>
                  <a:srgbClr val="000000"/>
                </a:solidFill>
                <a:latin typeface="+mn-ea"/>
                <a:ea typeface="+mn-ea"/>
              </a:rPr>
              <a:t>Practical Applications</a:t>
            </a:r>
          </a:p>
        </p:txBody>
      </p:sp>
      <p:sp>
        <p:nvSpPr>
          <p:cNvPr id="3" name="TextBox 3"/>
          <p:cNvSpPr txBox="1"/>
          <p:nvPr/>
        </p:nvSpPr>
        <p:spPr>
          <a:xfrm>
            <a:off x="3647739" y="1712169"/>
            <a:ext cx="241430" cy="889909"/>
          </a:xfrm>
          <a:prstGeom prst="rect">
            <a:avLst/>
          </a:prstGeom>
          <a:noFill/>
        </p:spPr>
        <p:txBody>
          <a:bodyPr vert="horz" wrap="none" lIns="91440" tIns="45720" rIns="91440" bIns="45720" rtlCol="0" anchor="t">
            <a:prstTxWarp prst="textPlain">
              <a:avLst/>
            </a:prstTxWarp>
            <a:spAutoFit/>
          </a:bodyPr>
          <a:lstStyle/>
          <a:p>
            <a:pPr marL="0" algn="l">
              <a:defRPr/>
            </a:pPr>
            <a:r>
              <a:rPr lang="en-US" b="0" i="0" u="none" spc="100" baseline="0">
                <a:solidFill>
                  <a:schemeClr val="accent2"/>
                </a:solidFill>
                <a:latin typeface="Arial"/>
                <a:ea typeface="Arial"/>
              </a:rPr>
              <a:t>/</a:t>
            </a:r>
            <a:endParaRPr lang="en-US" sz="1100"/>
          </a:p>
        </p:txBody>
      </p:sp>
      <p:sp>
        <p:nvSpPr>
          <p:cNvPr id="4" name="TextBox 4"/>
          <p:cNvSpPr txBox="1"/>
          <p:nvPr/>
        </p:nvSpPr>
        <p:spPr>
          <a:xfrm>
            <a:off x="3938154" y="1633370"/>
            <a:ext cx="1239488" cy="1107996"/>
          </a:xfrm>
          <a:prstGeom prst="rect">
            <a:avLst/>
          </a:prstGeom>
          <a:noFill/>
        </p:spPr>
        <p:txBody>
          <a:bodyPr vert="horz" wrap="square" lIns="91440" tIns="45720" rIns="91440" bIns="45720" rtlCol="0" anchor="t">
            <a:spAutoFit/>
          </a:bodyPr>
          <a:lstStyle/>
          <a:p>
            <a:pPr marL="0" algn="l">
              <a:defRPr/>
            </a:pPr>
            <a:r>
              <a:rPr lang="en-US" sz="6600" b="0" i="0" u="none" spc="100" baseline="0">
                <a:solidFill>
                  <a:schemeClr val="accent2"/>
                </a:solidFill>
                <a:latin typeface="Arial"/>
                <a:ea typeface="Arial"/>
              </a:rPr>
              <a:t>03</a:t>
            </a:r>
            <a:endParaRPr lang="en-US" sz="1100"/>
          </a:p>
        </p:txBody>
      </p:sp>
    </p:spTree>
  </p:cSld>
  <p:clrMapOvr>
    <a:masterClrMapping/>
  </p:clrMapOvr>
</p:sld>
</file>

<file path=ppt/theme/theme1.xml><?xml version="1.0" encoding="utf-8"?>
<a:theme xmlns:a="http://schemas.openxmlformats.org/drawingml/2006/main" name="Office Theme">
  <a:themeElements>
    <a:clrScheme name="Office">
      <a:dk1>
        <a:srgbClr val="000000"/>
      </a:dk1>
      <a:lt1>
        <a:srgbClr val="FFFFFF"/>
      </a:lt1>
      <a:dk2>
        <a:srgbClr val="768394"/>
      </a:dk2>
      <a:lt2>
        <a:srgbClr val="F0F0F0"/>
      </a:lt2>
      <a:accent1>
        <a:srgbClr val="32CACB"/>
      </a:accent1>
      <a:accent2>
        <a:srgbClr val="1B46A8"/>
      </a:accent2>
      <a:accent3>
        <a:srgbClr val="577AB0"/>
      </a:accent3>
      <a:accent4>
        <a:srgbClr val="002E49"/>
      </a:accent4>
      <a:accent5>
        <a:srgbClr val="7F7F7F"/>
      </a:accent5>
      <a:accent6>
        <a:srgbClr val="595959"/>
      </a:accent6>
      <a:hlink>
        <a:srgbClr val="4472C4"/>
      </a:hlink>
      <a:folHlink>
        <a:srgbClr val="BFBFB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1310</Words>
  <Application>Microsoft Office PowerPoint</Application>
  <PresentationFormat>Widescreen</PresentationFormat>
  <Paragraphs>123</Paragraphs>
  <Slides>22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22</vt:i4>
      </vt:variant>
    </vt:vector>
  </HeadingPairs>
  <TitlesOfParts>
    <vt:vector size="27" baseType="lpstr">
      <vt:lpstr>微软雅黑</vt:lpstr>
      <vt:lpstr>宋体</vt:lpstr>
      <vt:lpstr>Arial</vt:lpstr>
      <vt:lpstr>Calibri</vt:lpstr>
      <vt:lpstr>Office Theme</vt:lpstr>
      <vt:lpstr>Rounding Off Numbers</vt:lpstr>
      <vt:lpstr>PowerPoint Presentation</vt:lpstr>
      <vt:lpstr>Introduction to Rounding Off</vt:lpstr>
      <vt:lpstr>What is Rounding Off?</vt:lpstr>
      <vt:lpstr>History of Rounding</vt:lpstr>
      <vt:lpstr>Types of Rounding</vt:lpstr>
      <vt:lpstr>Basic Rounding Principles</vt:lpstr>
      <vt:lpstr>Different Rounding Methods</vt:lpstr>
      <vt:lpstr>Practical Applications</vt:lpstr>
      <vt:lpstr>Rounding in Everyday Life</vt:lpstr>
      <vt:lpstr>Rounding in Science and Engineering</vt:lpstr>
      <vt:lpstr>Rounding in Statistics</vt:lpstr>
      <vt:lpstr>Rounding Errors</vt:lpstr>
      <vt:lpstr>Understanding Rounding Errors</vt:lpstr>
      <vt:lpstr>PowerPoint Presentation</vt:lpstr>
      <vt:lpstr>Learning to Round Numbers</vt:lpstr>
      <vt:lpstr>Methods to Teach Rounding</vt:lpstr>
      <vt:lpstr>Exercises for Practice</vt:lpstr>
      <vt:lpstr>Conclusion</vt:lpstr>
      <vt:lpstr>Summary of Key Points</vt:lpstr>
      <vt:lpstr>Future Trends in Rounding</vt:lpstr>
      <vt:lpstr>Thanks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Rounding Off Numbers</dc:title>
  <cp:lastModifiedBy>fire4money@gmail.com</cp:lastModifiedBy>
  <cp:revision>3</cp:revision>
  <dcterms:created xsi:type="dcterms:W3CDTF">2006-08-16T00:00:00Z</dcterms:created>
  <dcterms:modified xsi:type="dcterms:W3CDTF">2024-11-15T08:24:05Z</dcterms:modified>
</cp:coreProperties>
</file>