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4" r:id="rId5"/>
    <p:sldId id="265" r:id="rId6"/>
    <p:sldId id="266" r:id="rId7"/>
    <p:sldId id="267" r:id="rId8"/>
    <p:sldId id="268" r:id="rId9"/>
    <p:sldId id="261" r:id="rId10"/>
    <p:sldId id="269" r:id="rId11"/>
    <p:sldId id="270" r:id="rId12"/>
    <p:sldId id="271" r:id="rId13"/>
    <p:sldId id="272" r:id="rId14"/>
    <p:sldId id="273" r:id="rId15"/>
    <p:sldId id="275" r:id="rId16"/>
    <p:sldId id="274" r:id="rId17"/>
    <p:sldId id="276" r:id="rId18"/>
    <p:sldId id="277"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94209-90F7-4542-88E2-22706BEF2C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499F55-CE64-493A-9EF5-8C483FC08C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B1F07A5-1D57-4C93-B0B5-CF78A0896D44}"/>
              </a:ext>
            </a:extLst>
          </p:cNvPr>
          <p:cNvSpPr>
            <a:spLocks noGrp="1"/>
          </p:cNvSpPr>
          <p:nvPr>
            <p:ph type="dt" sz="half" idx="10"/>
          </p:nvPr>
        </p:nvSpPr>
        <p:spPr/>
        <p:txBody>
          <a:bodyPr/>
          <a:lstStyle/>
          <a:p>
            <a:fld id="{6F164163-6682-4EF1-8134-A3AA39A82F14}" type="datetimeFigureOut">
              <a:rPr lang="en-US" smtClean="0"/>
              <a:t>11/25/2021</a:t>
            </a:fld>
            <a:endParaRPr lang="en-US"/>
          </a:p>
        </p:txBody>
      </p:sp>
      <p:sp>
        <p:nvSpPr>
          <p:cNvPr id="5" name="Footer Placeholder 4">
            <a:extLst>
              <a:ext uri="{FF2B5EF4-FFF2-40B4-BE49-F238E27FC236}">
                <a16:creationId xmlns:a16="http://schemas.microsoft.com/office/drawing/2014/main" id="{7B140F12-C8A0-4F64-ADAF-52006305D2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95A83A-B634-416D-B1A5-7F020F4B83FE}"/>
              </a:ext>
            </a:extLst>
          </p:cNvPr>
          <p:cNvSpPr>
            <a:spLocks noGrp="1"/>
          </p:cNvSpPr>
          <p:nvPr>
            <p:ph type="sldNum" sz="quarter" idx="12"/>
          </p:nvPr>
        </p:nvSpPr>
        <p:spPr/>
        <p:txBody>
          <a:bodyPr/>
          <a:lstStyle/>
          <a:p>
            <a:fld id="{CCF71455-5C5E-4AB9-B661-F503C1EDA707}" type="slidenum">
              <a:rPr lang="en-US" smtClean="0"/>
              <a:t>‹#›</a:t>
            </a:fld>
            <a:endParaRPr lang="en-US"/>
          </a:p>
        </p:txBody>
      </p:sp>
    </p:spTree>
    <p:extLst>
      <p:ext uri="{BB962C8B-B14F-4D97-AF65-F5344CB8AC3E}">
        <p14:creationId xmlns:p14="http://schemas.microsoft.com/office/powerpoint/2010/main" val="3095326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714A8-4F6C-43DF-AD10-B1E8233A53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5F8034-B7EB-4E45-A7DE-372380D5DCA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BD5A64-2710-4D79-96D7-0E44F126417E}"/>
              </a:ext>
            </a:extLst>
          </p:cNvPr>
          <p:cNvSpPr>
            <a:spLocks noGrp="1"/>
          </p:cNvSpPr>
          <p:nvPr>
            <p:ph type="dt" sz="half" idx="10"/>
          </p:nvPr>
        </p:nvSpPr>
        <p:spPr/>
        <p:txBody>
          <a:bodyPr/>
          <a:lstStyle/>
          <a:p>
            <a:fld id="{6F164163-6682-4EF1-8134-A3AA39A82F14}" type="datetimeFigureOut">
              <a:rPr lang="en-US" smtClean="0"/>
              <a:t>11/25/2021</a:t>
            </a:fld>
            <a:endParaRPr lang="en-US"/>
          </a:p>
        </p:txBody>
      </p:sp>
      <p:sp>
        <p:nvSpPr>
          <p:cNvPr id="5" name="Footer Placeholder 4">
            <a:extLst>
              <a:ext uri="{FF2B5EF4-FFF2-40B4-BE49-F238E27FC236}">
                <a16:creationId xmlns:a16="http://schemas.microsoft.com/office/drawing/2014/main" id="{0B33E0D8-6E50-4FA8-9844-57BBA57291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D5CB1E-3620-467E-BD06-F5FE3DDFA74A}"/>
              </a:ext>
            </a:extLst>
          </p:cNvPr>
          <p:cNvSpPr>
            <a:spLocks noGrp="1"/>
          </p:cNvSpPr>
          <p:nvPr>
            <p:ph type="sldNum" sz="quarter" idx="12"/>
          </p:nvPr>
        </p:nvSpPr>
        <p:spPr/>
        <p:txBody>
          <a:bodyPr/>
          <a:lstStyle/>
          <a:p>
            <a:fld id="{CCF71455-5C5E-4AB9-B661-F503C1EDA707}" type="slidenum">
              <a:rPr lang="en-US" smtClean="0"/>
              <a:t>‹#›</a:t>
            </a:fld>
            <a:endParaRPr lang="en-US"/>
          </a:p>
        </p:txBody>
      </p:sp>
    </p:spTree>
    <p:extLst>
      <p:ext uri="{BB962C8B-B14F-4D97-AF65-F5344CB8AC3E}">
        <p14:creationId xmlns:p14="http://schemas.microsoft.com/office/powerpoint/2010/main" val="213025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6159AB-B7A5-473E-8592-57A995560C5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4FA9A6-C521-4171-A795-D3138CFF6D2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6B1542-01BD-40E4-AD54-0808C6B706A2}"/>
              </a:ext>
            </a:extLst>
          </p:cNvPr>
          <p:cNvSpPr>
            <a:spLocks noGrp="1"/>
          </p:cNvSpPr>
          <p:nvPr>
            <p:ph type="dt" sz="half" idx="10"/>
          </p:nvPr>
        </p:nvSpPr>
        <p:spPr/>
        <p:txBody>
          <a:bodyPr/>
          <a:lstStyle/>
          <a:p>
            <a:fld id="{6F164163-6682-4EF1-8134-A3AA39A82F14}" type="datetimeFigureOut">
              <a:rPr lang="en-US" smtClean="0"/>
              <a:t>11/25/2021</a:t>
            </a:fld>
            <a:endParaRPr lang="en-US"/>
          </a:p>
        </p:txBody>
      </p:sp>
      <p:sp>
        <p:nvSpPr>
          <p:cNvPr id="5" name="Footer Placeholder 4">
            <a:extLst>
              <a:ext uri="{FF2B5EF4-FFF2-40B4-BE49-F238E27FC236}">
                <a16:creationId xmlns:a16="http://schemas.microsoft.com/office/drawing/2014/main" id="{6DC94B61-8E7A-45AC-B8F0-44100D2499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F5ACD0-CB06-4A3A-80FE-9430933452D0}"/>
              </a:ext>
            </a:extLst>
          </p:cNvPr>
          <p:cNvSpPr>
            <a:spLocks noGrp="1"/>
          </p:cNvSpPr>
          <p:nvPr>
            <p:ph type="sldNum" sz="quarter" idx="12"/>
          </p:nvPr>
        </p:nvSpPr>
        <p:spPr/>
        <p:txBody>
          <a:bodyPr/>
          <a:lstStyle/>
          <a:p>
            <a:fld id="{CCF71455-5C5E-4AB9-B661-F503C1EDA707}" type="slidenum">
              <a:rPr lang="en-US" smtClean="0"/>
              <a:t>‹#›</a:t>
            </a:fld>
            <a:endParaRPr lang="en-US"/>
          </a:p>
        </p:txBody>
      </p:sp>
    </p:spTree>
    <p:extLst>
      <p:ext uri="{BB962C8B-B14F-4D97-AF65-F5344CB8AC3E}">
        <p14:creationId xmlns:p14="http://schemas.microsoft.com/office/powerpoint/2010/main" val="260570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2F805-9C38-44F4-B5D5-127ACB38FF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EBDA33-7171-4B8D-8EAA-56376E63A47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0F3CC3-05E4-4BB0-B2DF-6638248E0674}"/>
              </a:ext>
            </a:extLst>
          </p:cNvPr>
          <p:cNvSpPr>
            <a:spLocks noGrp="1"/>
          </p:cNvSpPr>
          <p:nvPr>
            <p:ph type="dt" sz="half" idx="10"/>
          </p:nvPr>
        </p:nvSpPr>
        <p:spPr/>
        <p:txBody>
          <a:bodyPr/>
          <a:lstStyle/>
          <a:p>
            <a:fld id="{6F164163-6682-4EF1-8134-A3AA39A82F14}" type="datetimeFigureOut">
              <a:rPr lang="en-US" smtClean="0"/>
              <a:t>11/25/2021</a:t>
            </a:fld>
            <a:endParaRPr lang="en-US"/>
          </a:p>
        </p:txBody>
      </p:sp>
      <p:sp>
        <p:nvSpPr>
          <p:cNvPr id="5" name="Footer Placeholder 4">
            <a:extLst>
              <a:ext uri="{FF2B5EF4-FFF2-40B4-BE49-F238E27FC236}">
                <a16:creationId xmlns:a16="http://schemas.microsoft.com/office/drawing/2014/main" id="{0054CD1B-243D-467F-8674-159D7A33AE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C3C863-EF89-40F1-8993-5A1D36A03FB9}"/>
              </a:ext>
            </a:extLst>
          </p:cNvPr>
          <p:cNvSpPr>
            <a:spLocks noGrp="1"/>
          </p:cNvSpPr>
          <p:nvPr>
            <p:ph type="sldNum" sz="quarter" idx="12"/>
          </p:nvPr>
        </p:nvSpPr>
        <p:spPr/>
        <p:txBody>
          <a:bodyPr/>
          <a:lstStyle/>
          <a:p>
            <a:fld id="{CCF71455-5C5E-4AB9-B661-F503C1EDA707}" type="slidenum">
              <a:rPr lang="en-US" smtClean="0"/>
              <a:t>‹#›</a:t>
            </a:fld>
            <a:endParaRPr lang="en-US"/>
          </a:p>
        </p:txBody>
      </p:sp>
    </p:spTree>
    <p:extLst>
      <p:ext uri="{BB962C8B-B14F-4D97-AF65-F5344CB8AC3E}">
        <p14:creationId xmlns:p14="http://schemas.microsoft.com/office/powerpoint/2010/main" val="246820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4B885-8999-4E1F-9A2A-0B855E10BB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F5CACE4-859F-45DE-AFA5-DDE148AFE2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61D02B8-BF26-4AAF-A536-C00E50CE8E6F}"/>
              </a:ext>
            </a:extLst>
          </p:cNvPr>
          <p:cNvSpPr>
            <a:spLocks noGrp="1"/>
          </p:cNvSpPr>
          <p:nvPr>
            <p:ph type="dt" sz="half" idx="10"/>
          </p:nvPr>
        </p:nvSpPr>
        <p:spPr/>
        <p:txBody>
          <a:bodyPr/>
          <a:lstStyle/>
          <a:p>
            <a:fld id="{6F164163-6682-4EF1-8134-A3AA39A82F14}" type="datetimeFigureOut">
              <a:rPr lang="en-US" smtClean="0"/>
              <a:t>11/25/2021</a:t>
            </a:fld>
            <a:endParaRPr lang="en-US"/>
          </a:p>
        </p:txBody>
      </p:sp>
      <p:sp>
        <p:nvSpPr>
          <p:cNvPr id="5" name="Footer Placeholder 4">
            <a:extLst>
              <a:ext uri="{FF2B5EF4-FFF2-40B4-BE49-F238E27FC236}">
                <a16:creationId xmlns:a16="http://schemas.microsoft.com/office/drawing/2014/main" id="{FB41AEB0-BA57-4678-9BEB-51CE626705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BFDCFB-BF51-43EA-ADBF-FD51E36FB266}"/>
              </a:ext>
            </a:extLst>
          </p:cNvPr>
          <p:cNvSpPr>
            <a:spLocks noGrp="1"/>
          </p:cNvSpPr>
          <p:nvPr>
            <p:ph type="sldNum" sz="quarter" idx="12"/>
          </p:nvPr>
        </p:nvSpPr>
        <p:spPr/>
        <p:txBody>
          <a:bodyPr/>
          <a:lstStyle/>
          <a:p>
            <a:fld id="{CCF71455-5C5E-4AB9-B661-F503C1EDA707}" type="slidenum">
              <a:rPr lang="en-US" smtClean="0"/>
              <a:t>‹#›</a:t>
            </a:fld>
            <a:endParaRPr lang="en-US"/>
          </a:p>
        </p:txBody>
      </p:sp>
    </p:spTree>
    <p:extLst>
      <p:ext uri="{BB962C8B-B14F-4D97-AF65-F5344CB8AC3E}">
        <p14:creationId xmlns:p14="http://schemas.microsoft.com/office/powerpoint/2010/main" val="325968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1FDA4-BA9E-4E3D-B468-63E47CEAAB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D22AAE-9BEC-4C9F-A447-E1548E0CF22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60B62F-B5D1-4435-9F5C-E34FEC70E9F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0E02FB4-B39B-4089-A946-6652F53CCD1D}"/>
              </a:ext>
            </a:extLst>
          </p:cNvPr>
          <p:cNvSpPr>
            <a:spLocks noGrp="1"/>
          </p:cNvSpPr>
          <p:nvPr>
            <p:ph type="dt" sz="half" idx="10"/>
          </p:nvPr>
        </p:nvSpPr>
        <p:spPr/>
        <p:txBody>
          <a:bodyPr/>
          <a:lstStyle/>
          <a:p>
            <a:fld id="{6F164163-6682-4EF1-8134-A3AA39A82F14}" type="datetimeFigureOut">
              <a:rPr lang="en-US" smtClean="0"/>
              <a:t>11/25/2021</a:t>
            </a:fld>
            <a:endParaRPr lang="en-US"/>
          </a:p>
        </p:txBody>
      </p:sp>
      <p:sp>
        <p:nvSpPr>
          <p:cNvPr id="6" name="Footer Placeholder 5">
            <a:extLst>
              <a:ext uri="{FF2B5EF4-FFF2-40B4-BE49-F238E27FC236}">
                <a16:creationId xmlns:a16="http://schemas.microsoft.com/office/drawing/2014/main" id="{4D75880B-5A98-47BF-A3B4-F2DA37B1B6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E81BA7-28E3-4C95-B58A-322A0078439E}"/>
              </a:ext>
            </a:extLst>
          </p:cNvPr>
          <p:cNvSpPr>
            <a:spLocks noGrp="1"/>
          </p:cNvSpPr>
          <p:nvPr>
            <p:ph type="sldNum" sz="quarter" idx="12"/>
          </p:nvPr>
        </p:nvSpPr>
        <p:spPr/>
        <p:txBody>
          <a:bodyPr/>
          <a:lstStyle/>
          <a:p>
            <a:fld id="{CCF71455-5C5E-4AB9-B661-F503C1EDA707}" type="slidenum">
              <a:rPr lang="en-US" smtClean="0"/>
              <a:t>‹#›</a:t>
            </a:fld>
            <a:endParaRPr lang="en-US"/>
          </a:p>
        </p:txBody>
      </p:sp>
    </p:spTree>
    <p:extLst>
      <p:ext uri="{BB962C8B-B14F-4D97-AF65-F5344CB8AC3E}">
        <p14:creationId xmlns:p14="http://schemas.microsoft.com/office/powerpoint/2010/main" val="2058233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E4273-EFA0-476D-AA0E-DFC2D95E28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2275463-4EAC-43C2-BD98-862605C38E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BB3EFF4-0CA5-4E1D-B922-3AC3B768110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8BDA7DF-4477-4AE9-9235-392A4D982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A9E7190-6D8E-4A6E-AAAE-AFFE5F71480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BCB5F0-2475-42E3-A441-93082A27CA76}"/>
              </a:ext>
            </a:extLst>
          </p:cNvPr>
          <p:cNvSpPr>
            <a:spLocks noGrp="1"/>
          </p:cNvSpPr>
          <p:nvPr>
            <p:ph type="dt" sz="half" idx="10"/>
          </p:nvPr>
        </p:nvSpPr>
        <p:spPr/>
        <p:txBody>
          <a:bodyPr/>
          <a:lstStyle/>
          <a:p>
            <a:fld id="{6F164163-6682-4EF1-8134-A3AA39A82F14}" type="datetimeFigureOut">
              <a:rPr lang="en-US" smtClean="0"/>
              <a:t>11/25/2021</a:t>
            </a:fld>
            <a:endParaRPr lang="en-US"/>
          </a:p>
        </p:txBody>
      </p:sp>
      <p:sp>
        <p:nvSpPr>
          <p:cNvPr id="8" name="Footer Placeholder 7">
            <a:extLst>
              <a:ext uri="{FF2B5EF4-FFF2-40B4-BE49-F238E27FC236}">
                <a16:creationId xmlns:a16="http://schemas.microsoft.com/office/drawing/2014/main" id="{4A68ADC5-F86E-4675-A8D0-54D0F1830E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2BA80A1-268E-49B8-BB00-1FD14DDCF91C}"/>
              </a:ext>
            </a:extLst>
          </p:cNvPr>
          <p:cNvSpPr>
            <a:spLocks noGrp="1"/>
          </p:cNvSpPr>
          <p:nvPr>
            <p:ph type="sldNum" sz="quarter" idx="12"/>
          </p:nvPr>
        </p:nvSpPr>
        <p:spPr/>
        <p:txBody>
          <a:bodyPr/>
          <a:lstStyle/>
          <a:p>
            <a:fld id="{CCF71455-5C5E-4AB9-B661-F503C1EDA707}" type="slidenum">
              <a:rPr lang="en-US" smtClean="0"/>
              <a:t>‹#›</a:t>
            </a:fld>
            <a:endParaRPr lang="en-US"/>
          </a:p>
        </p:txBody>
      </p:sp>
    </p:spTree>
    <p:extLst>
      <p:ext uri="{BB962C8B-B14F-4D97-AF65-F5344CB8AC3E}">
        <p14:creationId xmlns:p14="http://schemas.microsoft.com/office/powerpoint/2010/main" val="642833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87EAF-E89F-48E1-A5C7-8424AFB9BC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E90D01-7581-4DF8-8243-2411CFD2DE42}"/>
              </a:ext>
            </a:extLst>
          </p:cNvPr>
          <p:cNvSpPr>
            <a:spLocks noGrp="1"/>
          </p:cNvSpPr>
          <p:nvPr>
            <p:ph type="dt" sz="half" idx="10"/>
          </p:nvPr>
        </p:nvSpPr>
        <p:spPr/>
        <p:txBody>
          <a:bodyPr/>
          <a:lstStyle/>
          <a:p>
            <a:fld id="{6F164163-6682-4EF1-8134-A3AA39A82F14}" type="datetimeFigureOut">
              <a:rPr lang="en-US" smtClean="0"/>
              <a:t>11/25/2021</a:t>
            </a:fld>
            <a:endParaRPr lang="en-US"/>
          </a:p>
        </p:txBody>
      </p:sp>
      <p:sp>
        <p:nvSpPr>
          <p:cNvPr id="4" name="Footer Placeholder 3">
            <a:extLst>
              <a:ext uri="{FF2B5EF4-FFF2-40B4-BE49-F238E27FC236}">
                <a16:creationId xmlns:a16="http://schemas.microsoft.com/office/drawing/2014/main" id="{986EF632-76A4-45DF-AB44-DCFD282CF7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F61969E-4678-4090-A6DA-A7A0614FD411}"/>
              </a:ext>
            </a:extLst>
          </p:cNvPr>
          <p:cNvSpPr>
            <a:spLocks noGrp="1"/>
          </p:cNvSpPr>
          <p:nvPr>
            <p:ph type="sldNum" sz="quarter" idx="12"/>
          </p:nvPr>
        </p:nvSpPr>
        <p:spPr/>
        <p:txBody>
          <a:bodyPr/>
          <a:lstStyle/>
          <a:p>
            <a:fld id="{CCF71455-5C5E-4AB9-B661-F503C1EDA707}" type="slidenum">
              <a:rPr lang="en-US" smtClean="0"/>
              <a:t>‹#›</a:t>
            </a:fld>
            <a:endParaRPr lang="en-US"/>
          </a:p>
        </p:txBody>
      </p:sp>
    </p:spTree>
    <p:extLst>
      <p:ext uri="{BB962C8B-B14F-4D97-AF65-F5344CB8AC3E}">
        <p14:creationId xmlns:p14="http://schemas.microsoft.com/office/powerpoint/2010/main" val="838094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2AC14F-27CD-4FB0-A46B-0563CC8606B0}"/>
              </a:ext>
            </a:extLst>
          </p:cNvPr>
          <p:cNvSpPr>
            <a:spLocks noGrp="1"/>
          </p:cNvSpPr>
          <p:nvPr>
            <p:ph type="dt" sz="half" idx="10"/>
          </p:nvPr>
        </p:nvSpPr>
        <p:spPr/>
        <p:txBody>
          <a:bodyPr/>
          <a:lstStyle/>
          <a:p>
            <a:fld id="{6F164163-6682-4EF1-8134-A3AA39A82F14}" type="datetimeFigureOut">
              <a:rPr lang="en-US" smtClean="0"/>
              <a:t>11/25/2021</a:t>
            </a:fld>
            <a:endParaRPr lang="en-US"/>
          </a:p>
        </p:txBody>
      </p:sp>
      <p:sp>
        <p:nvSpPr>
          <p:cNvPr id="3" name="Footer Placeholder 2">
            <a:extLst>
              <a:ext uri="{FF2B5EF4-FFF2-40B4-BE49-F238E27FC236}">
                <a16:creationId xmlns:a16="http://schemas.microsoft.com/office/drawing/2014/main" id="{CB78C68D-9D33-4CF3-8C64-E4DD42A601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1E6BABD-A4F2-4EF6-8D0F-70AFDA3C2997}"/>
              </a:ext>
            </a:extLst>
          </p:cNvPr>
          <p:cNvSpPr>
            <a:spLocks noGrp="1"/>
          </p:cNvSpPr>
          <p:nvPr>
            <p:ph type="sldNum" sz="quarter" idx="12"/>
          </p:nvPr>
        </p:nvSpPr>
        <p:spPr/>
        <p:txBody>
          <a:bodyPr/>
          <a:lstStyle/>
          <a:p>
            <a:fld id="{CCF71455-5C5E-4AB9-B661-F503C1EDA707}" type="slidenum">
              <a:rPr lang="en-US" smtClean="0"/>
              <a:t>‹#›</a:t>
            </a:fld>
            <a:endParaRPr lang="en-US"/>
          </a:p>
        </p:txBody>
      </p:sp>
    </p:spTree>
    <p:extLst>
      <p:ext uri="{BB962C8B-B14F-4D97-AF65-F5344CB8AC3E}">
        <p14:creationId xmlns:p14="http://schemas.microsoft.com/office/powerpoint/2010/main" val="3388645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1520E-0B00-4023-ABF3-3AF0702327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A81970-6E78-4303-8B81-64083D5E06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21D28F8-6F50-43F8-9EF3-7B18303C49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58A9926-5063-4017-9BC6-873AED7534CA}"/>
              </a:ext>
            </a:extLst>
          </p:cNvPr>
          <p:cNvSpPr>
            <a:spLocks noGrp="1"/>
          </p:cNvSpPr>
          <p:nvPr>
            <p:ph type="dt" sz="half" idx="10"/>
          </p:nvPr>
        </p:nvSpPr>
        <p:spPr/>
        <p:txBody>
          <a:bodyPr/>
          <a:lstStyle/>
          <a:p>
            <a:fld id="{6F164163-6682-4EF1-8134-A3AA39A82F14}" type="datetimeFigureOut">
              <a:rPr lang="en-US" smtClean="0"/>
              <a:t>11/25/2021</a:t>
            </a:fld>
            <a:endParaRPr lang="en-US"/>
          </a:p>
        </p:txBody>
      </p:sp>
      <p:sp>
        <p:nvSpPr>
          <p:cNvPr id="6" name="Footer Placeholder 5">
            <a:extLst>
              <a:ext uri="{FF2B5EF4-FFF2-40B4-BE49-F238E27FC236}">
                <a16:creationId xmlns:a16="http://schemas.microsoft.com/office/drawing/2014/main" id="{27165036-55FB-42DA-9DD4-AF05AD539C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468508-B311-4F7B-AD4C-1E23BE27EA14}"/>
              </a:ext>
            </a:extLst>
          </p:cNvPr>
          <p:cNvSpPr>
            <a:spLocks noGrp="1"/>
          </p:cNvSpPr>
          <p:nvPr>
            <p:ph type="sldNum" sz="quarter" idx="12"/>
          </p:nvPr>
        </p:nvSpPr>
        <p:spPr/>
        <p:txBody>
          <a:bodyPr/>
          <a:lstStyle/>
          <a:p>
            <a:fld id="{CCF71455-5C5E-4AB9-B661-F503C1EDA707}" type="slidenum">
              <a:rPr lang="en-US" smtClean="0"/>
              <a:t>‹#›</a:t>
            </a:fld>
            <a:endParaRPr lang="en-US"/>
          </a:p>
        </p:txBody>
      </p:sp>
    </p:spTree>
    <p:extLst>
      <p:ext uri="{BB962C8B-B14F-4D97-AF65-F5344CB8AC3E}">
        <p14:creationId xmlns:p14="http://schemas.microsoft.com/office/powerpoint/2010/main" val="872746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78984-8168-4CF1-A544-63F086A689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B669E3-F125-40C2-BE8C-249BFDF11A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593DE0E-2B33-4950-B5CD-19798993F1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1BBF399-35E2-460F-9517-ABBAE50AC228}"/>
              </a:ext>
            </a:extLst>
          </p:cNvPr>
          <p:cNvSpPr>
            <a:spLocks noGrp="1"/>
          </p:cNvSpPr>
          <p:nvPr>
            <p:ph type="dt" sz="half" idx="10"/>
          </p:nvPr>
        </p:nvSpPr>
        <p:spPr/>
        <p:txBody>
          <a:bodyPr/>
          <a:lstStyle/>
          <a:p>
            <a:fld id="{6F164163-6682-4EF1-8134-A3AA39A82F14}" type="datetimeFigureOut">
              <a:rPr lang="en-US" smtClean="0"/>
              <a:t>11/25/2021</a:t>
            </a:fld>
            <a:endParaRPr lang="en-US"/>
          </a:p>
        </p:txBody>
      </p:sp>
      <p:sp>
        <p:nvSpPr>
          <p:cNvPr id="6" name="Footer Placeholder 5">
            <a:extLst>
              <a:ext uri="{FF2B5EF4-FFF2-40B4-BE49-F238E27FC236}">
                <a16:creationId xmlns:a16="http://schemas.microsoft.com/office/drawing/2014/main" id="{F7D03E2C-A6E4-4BEE-856A-92A2B3094B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A0DC4E-97D9-4336-B1AA-71E439F376AF}"/>
              </a:ext>
            </a:extLst>
          </p:cNvPr>
          <p:cNvSpPr>
            <a:spLocks noGrp="1"/>
          </p:cNvSpPr>
          <p:nvPr>
            <p:ph type="sldNum" sz="quarter" idx="12"/>
          </p:nvPr>
        </p:nvSpPr>
        <p:spPr/>
        <p:txBody>
          <a:bodyPr/>
          <a:lstStyle/>
          <a:p>
            <a:fld id="{CCF71455-5C5E-4AB9-B661-F503C1EDA707}" type="slidenum">
              <a:rPr lang="en-US" smtClean="0"/>
              <a:t>‹#›</a:t>
            </a:fld>
            <a:endParaRPr lang="en-US"/>
          </a:p>
        </p:txBody>
      </p:sp>
    </p:spTree>
    <p:extLst>
      <p:ext uri="{BB962C8B-B14F-4D97-AF65-F5344CB8AC3E}">
        <p14:creationId xmlns:p14="http://schemas.microsoft.com/office/powerpoint/2010/main" val="907400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96EECF-F5C9-4E38-A16C-256E421A10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C9CFFC1-21C8-4A69-B53B-C6E0EE3348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89B144-71CB-47E1-AC34-E8AC82032D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164163-6682-4EF1-8134-A3AA39A82F14}" type="datetimeFigureOut">
              <a:rPr lang="en-US" smtClean="0"/>
              <a:t>11/25/2021</a:t>
            </a:fld>
            <a:endParaRPr lang="en-US"/>
          </a:p>
        </p:txBody>
      </p:sp>
      <p:sp>
        <p:nvSpPr>
          <p:cNvPr id="5" name="Footer Placeholder 4">
            <a:extLst>
              <a:ext uri="{FF2B5EF4-FFF2-40B4-BE49-F238E27FC236}">
                <a16:creationId xmlns:a16="http://schemas.microsoft.com/office/drawing/2014/main" id="{E5052EA2-FCF6-4778-B4D0-328CC728C0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0252109-C3A8-4094-9EB4-6BD8516453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F71455-5C5E-4AB9-B661-F503C1EDA707}" type="slidenum">
              <a:rPr lang="en-US" smtClean="0"/>
              <a:t>‹#›</a:t>
            </a:fld>
            <a:endParaRPr lang="en-US"/>
          </a:p>
        </p:txBody>
      </p:sp>
    </p:spTree>
    <p:extLst>
      <p:ext uri="{BB962C8B-B14F-4D97-AF65-F5344CB8AC3E}">
        <p14:creationId xmlns:p14="http://schemas.microsoft.com/office/powerpoint/2010/main" val="1050155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englishsentences.com/infinitive/"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englishsentences.com/irregular-verbs/" TargetMode="External"/><Relationship Id="rId2" Type="http://schemas.openxmlformats.org/officeDocument/2006/relationships/hyperlink" Target="https://englishsentences.com/regular-verbs/"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F6D98C6-6065-4D82-A31B-C768BE6AEEB5}"/>
              </a:ext>
            </a:extLst>
          </p:cNvPr>
          <p:cNvSpPr txBox="1"/>
          <p:nvPr/>
        </p:nvSpPr>
        <p:spPr>
          <a:xfrm>
            <a:off x="3400147" y="1988596"/>
            <a:ext cx="5557421" cy="707886"/>
          </a:xfrm>
          <a:prstGeom prst="rect">
            <a:avLst/>
          </a:prstGeom>
          <a:solidFill>
            <a:srgbClr val="FFFF00"/>
          </a:solidFill>
        </p:spPr>
        <p:txBody>
          <a:bodyPr wrap="square" rtlCol="0">
            <a:spAutoFit/>
          </a:bodyPr>
          <a:lstStyle/>
          <a:p>
            <a:pPr algn="ctr"/>
            <a:r>
              <a:rPr lang="en-US" sz="4000" dirty="0">
                <a:latin typeface="Algerian" panose="04020705040A02060702" pitchFamily="82" charset="0"/>
              </a:rPr>
              <a:t>Causative verbs</a:t>
            </a:r>
          </a:p>
        </p:txBody>
      </p:sp>
      <p:sp>
        <p:nvSpPr>
          <p:cNvPr id="5" name="Rectangle 4">
            <a:extLst>
              <a:ext uri="{FF2B5EF4-FFF2-40B4-BE49-F238E27FC236}">
                <a16:creationId xmlns:a16="http://schemas.microsoft.com/office/drawing/2014/main" id="{FBDEFC67-B12F-490F-B6F0-814F5C8F4437}"/>
              </a:ext>
            </a:extLst>
          </p:cNvPr>
          <p:cNvSpPr/>
          <p:nvPr/>
        </p:nvSpPr>
        <p:spPr>
          <a:xfrm>
            <a:off x="1429305" y="4383459"/>
            <a:ext cx="9792070" cy="461665"/>
          </a:xfrm>
          <a:prstGeom prst="rect">
            <a:avLst/>
          </a:prstGeom>
          <a:solidFill>
            <a:schemeClr val="accent2">
              <a:lumMod val="20000"/>
              <a:lumOff val="80000"/>
            </a:schemeClr>
          </a:solidFill>
        </p:spPr>
        <p:txBody>
          <a:bodyPr wrap="square">
            <a:spAutoFit/>
          </a:bodyPr>
          <a:lstStyle/>
          <a:p>
            <a:r>
              <a:rPr lang="en-US" sz="2400" b="1" i="0" dirty="0">
                <a:solidFill>
                  <a:srgbClr val="555555"/>
                </a:solidFill>
                <a:effectLst/>
                <a:latin typeface="Open Sans"/>
              </a:rPr>
              <a:t>Causative verbs are used to indicate why or how something occurs.</a:t>
            </a:r>
            <a:endParaRPr lang="en-US" sz="2400" b="1" dirty="0"/>
          </a:p>
        </p:txBody>
      </p:sp>
    </p:spTree>
    <p:extLst>
      <p:ext uri="{BB962C8B-B14F-4D97-AF65-F5344CB8AC3E}">
        <p14:creationId xmlns:p14="http://schemas.microsoft.com/office/powerpoint/2010/main" val="3151619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5C4CE4-6D62-4D1D-ACB5-78428D618E62}"/>
              </a:ext>
            </a:extLst>
          </p:cNvPr>
          <p:cNvSpPr/>
          <p:nvPr/>
        </p:nvSpPr>
        <p:spPr>
          <a:xfrm>
            <a:off x="1012055" y="1674674"/>
            <a:ext cx="10360240" cy="2585323"/>
          </a:xfrm>
          <a:prstGeom prst="rect">
            <a:avLst/>
          </a:prstGeom>
        </p:spPr>
        <p:txBody>
          <a:bodyPr wrap="square">
            <a:spAutoFit/>
          </a:bodyPr>
          <a:lstStyle/>
          <a:p>
            <a:pPr fontAlgn="base"/>
            <a:r>
              <a:rPr lang="en-US" dirty="0">
                <a:solidFill>
                  <a:srgbClr val="444444"/>
                </a:solidFill>
                <a:latin typeface="Helvetica" panose="020B0604020202020204" pitchFamily="34" charset="0"/>
              </a:rPr>
              <a:t>The causative verb “help” is used </a:t>
            </a:r>
            <a:r>
              <a:rPr lang="en-US" dirty="0">
                <a:solidFill>
                  <a:srgbClr val="444444"/>
                </a:solidFill>
                <a:highlight>
                  <a:srgbClr val="00FF00"/>
                </a:highlight>
                <a:latin typeface="Helvetica" panose="020B0604020202020204" pitchFamily="34" charset="0"/>
              </a:rPr>
              <a:t>when someone assists someone else in completing a task</a:t>
            </a:r>
            <a:r>
              <a:rPr lang="en-US" dirty="0">
                <a:solidFill>
                  <a:srgbClr val="444444"/>
                </a:solidFill>
                <a:latin typeface="Helvetica" panose="020B0604020202020204" pitchFamily="34" charset="0"/>
              </a:rPr>
              <a:t>. There are two correct patterns for the causative verb “help.” You can use either one of the following:</a:t>
            </a:r>
          </a:p>
          <a:p>
            <a:pPr fontAlgn="base"/>
            <a:endParaRPr lang="en-US" dirty="0">
              <a:solidFill>
                <a:srgbClr val="444444"/>
              </a:solidFill>
              <a:latin typeface="Helvetica" panose="020B0604020202020204" pitchFamily="34" charset="0"/>
            </a:endParaRPr>
          </a:p>
          <a:p>
            <a:pPr algn="ctr" fontAlgn="base"/>
            <a:r>
              <a:rPr lang="en-US" b="1" dirty="0">
                <a:solidFill>
                  <a:srgbClr val="444444"/>
                </a:solidFill>
                <a:latin typeface="Helvetica" panose="020B0604020202020204" pitchFamily="34" charset="0"/>
                <a:cs typeface="Helvetica" panose="020B0604020202020204" pitchFamily="34" charset="0"/>
              </a:rPr>
              <a:t>Help + person + base verb</a:t>
            </a:r>
          </a:p>
          <a:p>
            <a:pPr algn="ctr" fontAlgn="base"/>
            <a:endParaRPr lang="en-US" b="1" dirty="0">
              <a:solidFill>
                <a:srgbClr val="444444"/>
              </a:solidFill>
              <a:latin typeface="Helvetica" panose="020B0604020202020204" pitchFamily="34" charset="0"/>
              <a:cs typeface="Helvetica" panose="020B0604020202020204" pitchFamily="34" charset="0"/>
            </a:endParaRPr>
          </a:p>
          <a:p>
            <a:pPr algn="ctr" fontAlgn="base"/>
            <a:r>
              <a:rPr lang="en-US" b="1" dirty="0">
                <a:solidFill>
                  <a:srgbClr val="444444"/>
                </a:solidFill>
                <a:latin typeface="Helvetica" panose="020B0604020202020204" pitchFamily="34" charset="0"/>
                <a:cs typeface="Helvetica" panose="020B0604020202020204" pitchFamily="34" charset="0"/>
              </a:rPr>
              <a:t>Help + person + infinitive</a:t>
            </a:r>
          </a:p>
          <a:p>
            <a:pPr algn="ctr" fontAlgn="base"/>
            <a:endParaRPr lang="en-US" dirty="0">
              <a:solidFill>
                <a:srgbClr val="444444"/>
              </a:solidFill>
              <a:latin typeface="Helvetica" panose="020B0604020202020204" pitchFamily="34" charset="0"/>
              <a:cs typeface="Helvetica" panose="020B0604020202020204" pitchFamily="34" charset="0"/>
            </a:endParaRPr>
          </a:p>
          <a:p>
            <a:pPr fontAlgn="base"/>
            <a:r>
              <a:rPr lang="en-US" dirty="0">
                <a:solidFill>
                  <a:srgbClr val="444444"/>
                </a:solidFill>
                <a:latin typeface="Helvetica" panose="020B0604020202020204" pitchFamily="34" charset="0"/>
              </a:rPr>
              <a:t>Although both of these patterns are correct, the first one (the base verb instead of the infinitive) is more common.</a:t>
            </a:r>
            <a:endParaRPr lang="en-US" b="0" i="0" dirty="0">
              <a:solidFill>
                <a:srgbClr val="444444"/>
              </a:solidFill>
              <a:effectLst/>
              <a:latin typeface="Helvetica" panose="020B0604020202020204" pitchFamily="34" charset="0"/>
            </a:endParaRPr>
          </a:p>
        </p:txBody>
      </p:sp>
      <p:sp>
        <p:nvSpPr>
          <p:cNvPr id="3" name="TextBox 2">
            <a:extLst>
              <a:ext uri="{FF2B5EF4-FFF2-40B4-BE49-F238E27FC236}">
                <a16:creationId xmlns:a16="http://schemas.microsoft.com/office/drawing/2014/main" id="{7D7E5F59-4823-4375-9F1D-A3D6FA6C3190}"/>
              </a:ext>
            </a:extLst>
          </p:cNvPr>
          <p:cNvSpPr txBox="1"/>
          <p:nvPr/>
        </p:nvSpPr>
        <p:spPr>
          <a:xfrm>
            <a:off x="5558901" y="550416"/>
            <a:ext cx="1074198" cy="523220"/>
          </a:xfrm>
          <a:prstGeom prst="rect">
            <a:avLst/>
          </a:prstGeom>
          <a:solidFill>
            <a:schemeClr val="accent4"/>
          </a:solidFill>
        </p:spPr>
        <p:txBody>
          <a:bodyPr wrap="square" rtlCol="0">
            <a:spAutoFit/>
          </a:bodyPr>
          <a:lstStyle/>
          <a:p>
            <a:r>
              <a:rPr lang="en-US" sz="2800" dirty="0">
                <a:latin typeface="Algerian" panose="04020705040A02060702" pitchFamily="82" charset="0"/>
              </a:rPr>
              <a:t>help</a:t>
            </a:r>
          </a:p>
        </p:txBody>
      </p:sp>
    </p:spTree>
    <p:extLst>
      <p:ext uri="{BB962C8B-B14F-4D97-AF65-F5344CB8AC3E}">
        <p14:creationId xmlns:p14="http://schemas.microsoft.com/office/powerpoint/2010/main" val="1994233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3E81B08-1EA0-4F9C-957E-82721ABB9A5C}"/>
              </a:ext>
            </a:extLst>
          </p:cNvPr>
          <p:cNvSpPr/>
          <p:nvPr/>
        </p:nvSpPr>
        <p:spPr>
          <a:xfrm>
            <a:off x="890726" y="1024878"/>
            <a:ext cx="4782105" cy="2862322"/>
          </a:xfrm>
          <a:prstGeom prst="rect">
            <a:avLst/>
          </a:prstGeom>
          <a:solidFill>
            <a:schemeClr val="accent4">
              <a:lumMod val="40000"/>
              <a:lumOff val="60000"/>
            </a:schemeClr>
          </a:solidFill>
        </p:spPr>
        <p:txBody>
          <a:bodyPr wrap="square">
            <a:spAutoFit/>
          </a:bodyPr>
          <a:lstStyle/>
          <a:p>
            <a:pPr fontAlgn="base"/>
            <a:r>
              <a:rPr lang="en-US" dirty="0">
                <a:solidFill>
                  <a:srgbClr val="444444"/>
                </a:solidFill>
                <a:latin typeface="Helvetica" panose="020B0604020202020204" pitchFamily="34" charset="0"/>
              </a:rPr>
              <a:t>My mom </a:t>
            </a:r>
            <a:r>
              <a:rPr lang="en-US" b="1" dirty="0">
                <a:solidFill>
                  <a:srgbClr val="444444"/>
                </a:solidFill>
                <a:latin typeface="inherit"/>
              </a:rPr>
              <a:t>helps</a:t>
            </a:r>
            <a:r>
              <a:rPr lang="en-US" dirty="0">
                <a:solidFill>
                  <a:srgbClr val="444444"/>
                </a:solidFill>
                <a:latin typeface="Helvetica" panose="020B0604020202020204" pitchFamily="34" charset="0"/>
              </a:rPr>
              <a:t> </a:t>
            </a:r>
            <a:r>
              <a:rPr lang="en-US" i="1" dirty="0">
                <a:solidFill>
                  <a:srgbClr val="444444"/>
                </a:solidFill>
                <a:latin typeface="inherit"/>
              </a:rPr>
              <a:t>me</a:t>
            </a:r>
            <a:r>
              <a:rPr lang="en-US" dirty="0">
                <a:solidFill>
                  <a:srgbClr val="444444"/>
                </a:solidFill>
                <a:latin typeface="Helvetica" panose="020B0604020202020204" pitchFamily="34" charset="0"/>
              </a:rPr>
              <a:t> </a:t>
            </a:r>
            <a:r>
              <a:rPr lang="en-US" u="sng" dirty="0">
                <a:solidFill>
                  <a:srgbClr val="444444"/>
                </a:solidFill>
                <a:latin typeface="inherit"/>
              </a:rPr>
              <a:t>complete</a:t>
            </a:r>
            <a:r>
              <a:rPr lang="en-US" dirty="0">
                <a:solidFill>
                  <a:srgbClr val="444444"/>
                </a:solidFill>
                <a:latin typeface="Helvetica" panose="020B0604020202020204" pitchFamily="34" charset="0"/>
              </a:rPr>
              <a:t> my homework.</a:t>
            </a:r>
          </a:p>
          <a:p>
            <a:pPr fontAlgn="base"/>
            <a:endParaRPr lang="en-US" dirty="0">
              <a:solidFill>
                <a:srgbClr val="444444"/>
              </a:solidFill>
              <a:latin typeface="Helvetica" panose="020B0604020202020204" pitchFamily="34" charset="0"/>
            </a:endParaRPr>
          </a:p>
          <a:p>
            <a:pPr marL="285750" indent="-285750" fontAlgn="base">
              <a:buFont typeface="Wingdings" panose="05000000000000000000" pitchFamily="2" charset="2"/>
              <a:buChar char="ü"/>
            </a:pPr>
            <a:r>
              <a:rPr lang="en-US" dirty="0">
                <a:solidFill>
                  <a:srgbClr val="444444"/>
                </a:solidFill>
                <a:latin typeface="inherit"/>
              </a:rPr>
              <a:t>In this example, we see the causative verb </a:t>
            </a:r>
            <a:r>
              <a:rPr lang="en-US" b="1" dirty="0">
                <a:solidFill>
                  <a:srgbClr val="444444"/>
                </a:solidFill>
                <a:latin typeface="inherit"/>
              </a:rPr>
              <a:t>help</a:t>
            </a:r>
            <a:r>
              <a:rPr lang="en-US" dirty="0">
                <a:solidFill>
                  <a:srgbClr val="444444"/>
                </a:solidFill>
                <a:latin typeface="inherit"/>
              </a:rPr>
              <a:t>.</a:t>
            </a:r>
          </a:p>
          <a:p>
            <a:pPr marL="285750" indent="-285750" fontAlgn="base">
              <a:buFont typeface="Wingdings" panose="05000000000000000000" pitchFamily="2" charset="2"/>
              <a:buChar char="ü"/>
            </a:pPr>
            <a:r>
              <a:rPr lang="en-US" b="1" dirty="0">
                <a:solidFill>
                  <a:srgbClr val="444444"/>
                </a:solidFill>
                <a:latin typeface="inherit"/>
              </a:rPr>
              <a:t>Help</a:t>
            </a:r>
            <a:r>
              <a:rPr lang="en-US" dirty="0">
                <a:solidFill>
                  <a:srgbClr val="444444"/>
                </a:solidFill>
                <a:latin typeface="inherit"/>
              </a:rPr>
              <a:t> is followed by a person (</a:t>
            </a:r>
            <a:r>
              <a:rPr lang="en-US" i="1" dirty="0">
                <a:solidFill>
                  <a:srgbClr val="444444"/>
                </a:solidFill>
                <a:latin typeface="inherit"/>
              </a:rPr>
              <a:t>me</a:t>
            </a:r>
            <a:r>
              <a:rPr lang="en-US" dirty="0">
                <a:solidFill>
                  <a:srgbClr val="444444"/>
                </a:solidFill>
                <a:latin typeface="inherit"/>
              </a:rPr>
              <a:t>).</a:t>
            </a:r>
          </a:p>
          <a:p>
            <a:pPr marL="285750" indent="-285750" fontAlgn="base">
              <a:buFont typeface="Wingdings" panose="05000000000000000000" pitchFamily="2" charset="2"/>
              <a:buChar char="ü"/>
            </a:pPr>
            <a:r>
              <a:rPr lang="en-US" dirty="0">
                <a:solidFill>
                  <a:srgbClr val="444444"/>
                </a:solidFill>
                <a:latin typeface="inherit"/>
              </a:rPr>
              <a:t>The person (</a:t>
            </a:r>
            <a:r>
              <a:rPr lang="en-US" i="1" dirty="0">
                <a:solidFill>
                  <a:srgbClr val="444444"/>
                </a:solidFill>
                <a:latin typeface="inherit"/>
              </a:rPr>
              <a:t>me</a:t>
            </a:r>
            <a:r>
              <a:rPr lang="en-US" dirty="0">
                <a:solidFill>
                  <a:srgbClr val="444444"/>
                </a:solidFill>
                <a:latin typeface="inherit"/>
              </a:rPr>
              <a:t>) is followed by the base verb </a:t>
            </a:r>
            <a:r>
              <a:rPr lang="en-US" u="sng" dirty="0">
                <a:solidFill>
                  <a:srgbClr val="444444"/>
                </a:solidFill>
                <a:latin typeface="inherit"/>
              </a:rPr>
              <a:t>complete</a:t>
            </a:r>
            <a:r>
              <a:rPr lang="en-US" dirty="0">
                <a:solidFill>
                  <a:srgbClr val="444444"/>
                </a:solidFill>
                <a:latin typeface="inherit"/>
              </a:rPr>
              <a:t>.</a:t>
            </a:r>
          </a:p>
          <a:p>
            <a:pPr marL="285750" indent="-285750" fontAlgn="base">
              <a:buFont typeface="Wingdings" panose="05000000000000000000" pitchFamily="2" charset="2"/>
              <a:buChar char="ü"/>
            </a:pPr>
            <a:r>
              <a:rPr lang="en-US" dirty="0">
                <a:solidFill>
                  <a:srgbClr val="444444"/>
                </a:solidFill>
                <a:latin typeface="inherit"/>
              </a:rPr>
              <a:t>This sentence demonstrates one way to correctly use the </a:t>
            </a:r>
            <a:r>
              <a:rPr lang="en-US" b="1" dirty="0">
                <a:solidFill>
                  <a:srgbClr val="444444"/>
                </a:solidFill>
                <a:latin typeface="inherit"/>
              </a:rPr>
              <a:t>causative verb</a:t>
            </a:r>
            <a:r>
              <a:rPr lang="en-US" dirty="0">
                <a:solidFill>
                  <a:srgbClr val="444444"/>
                </a:solidFill>
                <a:latin typeface="inherit"/>
              </a:rPr>
              <a:t> “help”: “Help” + person + base verb</a:t>
            </a:r>
            <a:endParaRPr lang="en-US" b="0" i="0" dirty="0">
              <a:solidFill>
                <a:srgbClr val="444444"/>
              </a:solidFill>
              <a:effectLst/>
              <a:latin typeface="inherit"/>
            </a:endParaRPr>
          </a:p>
        </p:txBody>
      </p:sp>
      <p:sp>
        <p:nvSpPr>
          <p:cNvPr id="3" name="Rectangle 2">
            <a:extLst>
              <a:ext uri="{FF2B5EF4-FFF2-40B4-BE49-F238E27FC236}">
                <a16:creationId xmlns:a16="http://schemas.microsoft.com/office/drawing/2014/main" id="{70CDBA20-2EEB-44DB-B52E-4CBD3C441034}"/>
              </a:ext>
            </a:extLst>
          </p:cNvPr>
          <p:cNvSpPr/>
          <p:nvPr/>
        </p:nvSpPr>
        <p:spPr>
          <a:xfrm>
            <a:off x="6720396" y="1184676"/>
            <a:ext cx="4927107" cy="2585323"/>
          </a:xfrm>
          <a:prstGeom prst="rect">
            <a:avLst/>
          </a:prstGeom>
          <a:solidFill>
            <a:schemeClr val="accent1">
              <a:lumMod val="40000"/>
              <a:lumOff val="60000"/>
            </a:schemeClr>
          </a:solidFill>
        </p:spPr>
        <p:txBody>
          <a:bodyPr wrap="square">
            <a:spAutoFit/>
          </a:bodyPr>
          <a:lstStyle/>
          <a:p>
            <a:pPr fontAlgn="base"/>
            <a:r>
              <a:rPr lang="en-US" dirty="0">
                <a:solidFill>
                  <a:srgbClr val="444444"/>
                </a:solidFill>
                <a:latin typeface="Helvetica" panose="020B0604020202020204" pitchFamily="34" charset="0"/>
              </a:rPr>
              <a:t>My mom </a:t>
            </a:r>
            <a:r>
              <a:rPr lang="en-US" b="1" dirty="0">
                <a:solidFill>
                  <a:srgbClr val="444444"/>
                </a:solidFill>
                <a:latin typeface="inherit"/>
              </a:rPr>
              <a:t>helps</a:t>
            </a:r>
            <a:r>
              <a:rPr lang="en-US" dirty="0">
                <a:solidFill>
                  <a:srgbClr val="444444"/>
                </a:solidFill>
                <a:latin typeface="Helvetica" panose="020B0604020202020204" pitchFamily="34" charset="0"/>
              </a:rPr>
              <a:t> </a:t>
            </a:r>
            <a:r>
              <a:rPr lang="en-US" i="1" dirty="0">
                <a:solidFill>
                  <a:srgbClr val="444444"/>
                </a:solidFill>
                <a:latin typeface="inherit"/>
              </a:rPr>
              <a:t>me</a:t>
            </a:r>
            <a:r>
              <a:rPr lang="en-US" dirty="0">
                <a:solidFill>
                  <a:srgbClr val="444444"/>
                </a:solidFill>
                <a:latin typeface="Helvetica" panose="020B0604020202020204" pitchFamily="34" charset="0"/>
              </a:rPr>
              <a:t> </a:t>
            </a:r>
            <a:r>
              <a:rPr lang="en-US" u="sng" dirty="0">
                <a:solidFill>
                  <a:srgbClr val="444444"/>
                </a:solidFill>
                <a:latin typeface="inherit"/>
              </a:rPr>
              <a:t>to complete</a:t>
            </a:r>
            <a:r>
              <a:rPr lang="en-US" dirty="0">
                <a:solidFill>
                  <a:srgbClr val="444444"/>
                </a:solidFill>
                <a:latin typeface="Helvetica" panose="020B0604020202020204" pitchFamily="34" charset="0"/>
              </a:rPr>
              <a:t> my homework.</a:t>
            </a:r>
          </a:p>
          <a:p>
            <a:pPr fontAlgn="base"/>
            <a:endParaRPr lang="en-US" dirty="0">
              <a:solidFill>
                <a:srgbClr val="444444"/>
              </a:solidFill>
              <a:latin typeface="Helvetica" panose="020B0604020202020204" pitchFamily="34" charset="0"/>
            </a:endParaRPr>
          </a:p>
          <a:p>
            <a:pPr marL="285750" indent="-285750" fontAlgn="base">
              <a:buFont typeface="Wingdings" panose="05000000000000000000" pitchFamily="2" charset="2"/>
              <a:buChar char="ü"/>
            </a:pPr>
            <a:r>
              <a:rPr lang="en-US" dirty="0">
                <a:solidFill>
                  <a:srgbClr val="444444"/>
                </a:solidFill>
                <a:latin typeface="inherit"/>
              </a:rPr>
              <a:t>This example also uses the causative verb </a:t>
            </a:r>
            <a:r>
              <a:rPr lang="en-US" b="1" dirty="0">
                <a:solidFill>
                  <a:srgbClr val="444444"/>
                </a:solidFill>
                <a:latin typeface="inherit"/>
              </a:rPr>
              <a:t>help</a:t>
            </a:r>
            <a:r>
              <a:rPr lang="en-US" dirty="0">
                <a:solidFill>
                  <a:srgbClr val="444444"/>
                </a:solidFill>
                <a:latin typeface="inherit"/>
              </a:rPr>
              <a:t>.</a:t>
            </a:r>
          </a:p>
          <a:p>
            <a:pPr marL="285750" indent="-285750" fontAlgn="base">
              <a:buFont typeface="Wingdings" panose="05000000000000000000" pitchFamily="2" charset="2"/>
              <a:buChar char="ü"/>
            </a:pPr>
            <a:r>
              <a:rPr lang="en-US" dirty="0">
                <a:solidFill>
                  <a:srgbClr val="444444"/>
                </a:solidFill>
                <a:latin typeface="inherit"/>
              </a:rPr>
              <a:t>Help is followed by a person (</a:t>
            </a:r>
            <a:r>
              <a:rPr lang="en-US" i="1" dirty="0">
                <a:solidFill>
                  <a:srgbClr val="444444"/>
                </a:solidFill>
                <a:latin typeface="inherit"/>
              </a:rPr>
              <a:t>me</a:t>
            </a:r>
            <a:r>
              <a:rPr lang="en-US" dirty="0">
                <a:solidFill>
                  <a:srgbClr val="444444"/>
                </a:solidFill>
                <a:latin typeface="inherit"/>
              </a:rPr>
              <a:t>) again.</a:t>
            </a:r>
          </a:p>
          <a:p>
            <a:pPr marL="285750" indent="-285750" fontAlgn="base">
              <a:buFont typeface="Wingdings" panose="05000000000000000000" pitchFamily="2" charset="2"/>
              <a:buChar char="ü"/>
            </a:pPr>
            <a:r>
              <a:rPr lang="en-US" dirty="0">
                <a:solidFill>
                  <a:srgbClr val="444444"/>
                </a:solidFill>
                <a:latin typeface="inherit"/>
              </a:rPr>
              <a:t>This time, the person (</a:t>
            </a:r>
            <a:r>
              <a:rPr lang="en-US" i="1" dirty="0">
                <a:solidFill>
                  <a:srgbClr val="444444"/>
                </a:solidFill>
                <a:latin typeface="inherit"/>
              </a:rPr>
              <a:t>me</a:t>
            </a:r>
            <a:r>
              <a:rPr lang="en-US" dirty="0">
                <a:solidFill>
                  <a:srgbClr val="444444"/>
                </a:solidFill>
                <a:latin typeface="inherit"/>
              </a:rPr>
              <a:t>) is followed by the infinitive </a:t>
            </a:r>
            <a:r>
              <a:rPr lang="en-US" u="sng" dirty="0">
                <a:solidFill>
                  <a:srgbClr val="444444"/>
                </a:solidFill>
                <a:latin typeface="inherit"/>
              </a:rPr>
              <a:t>to complete</a:t>
            </a:r>
            <a:r>
              <a:rPr lang="en-US" dirty="0">
                <a:solidFill>
                  <a:srgbClr val="444444"/>
                </a:solidFill>
                <a:latin typeface="inherit"/>
              </a:rPr>
              <a:t>.</a:t>
            </a:r>
          </a:p>
          <a:p>
            <a:pPr marL="285750" indent="-285750" fontAlgn="base">
              <a:buFont typeface="Wingdings" panose="05000000000000000000" pitchFamily="2" charset="2"/>
              <a:buChar char="ü"/>
            </a:pPr>
            <a:r>
              <a:rPr lang="en-US" dirty="0">
                <a:solidFill>
                  <a:srgbClr val="444444"/>
                </a:solidFill>
                <a:latin typeface="inherit"/>
              </a:rPr>
              <a:t>This sentence demonstrates the second way to correctly use the </a:t>
            </a:r>
            <a:r>
              <a:rPr lang="en-US" b="1" dirty="0">
                <a:solidFill>
                  <a:srgbClr val="444444"/>
                </a:solidFill>
                <a:latin typeface="inherit"/>
              </a:rPr>
              <a:t>causative verb</a:t>
            </a:r>
            <a:r>
              <a:rPr lang="en-US" dirty="0">
                <a:solidFill>
                  <a:srgbClr val="444444"/>
                </a:solidFill>
                <a:latin typeface="inherit"/>
              </a:rPr>
              <a:t> help: “Help” + person + infinitive.</a:t>
            </a:r>
            <a:endParaRPr lang="en-US" b="0" i="0" dirty="0">
              <a:solidFill>
                <a:srgbClr val="444444"/>
              </a:solidFill>
              <a:effectLst/>
              <a:latin typeface="inherit"/>
            </a:endParaRPr>
          </a:p>
        </p:txBody>
      </p:sp>
      <p:sp>
        <p:nvSpPr>
          <p:cNvPr id="4" name="Rectangle 3">
            <a:extLst>
              <a:ext uri="{FF2B5EF4-FFF2-40B4-BE49-F238E27FC236}">
                <a16:creationId xmlns:a16="http://schemas.microsoft.com/office/drawing/2014/main" id="{2A383158-B8C9-4680-9868-633DE1907887}"/>
              </a:ext>
            </a:extLst>
          </p:cNvPr>
          <p:cNvSpPr/>
          <p:nvPr/>
        </p:nvSpPr>
        <p:spPr>
          <a:xfrm>
            <a:off x="784194" y="4517345"/>
            <a:ext cx="10756777" cy="1477328"/>
          </a:xfrm>
          <a:prstGeom prst="rect">
            <a:avLst/>
          </a:prstGeom>
          <a:solidFill>
            <a:schemeClr val="accent6">
              <a:lumMod val="20000"/>
              <a:lumOff val="80000"/>
            </a:schemeClr>
          </a:solidFill>
        </p:spPr>
        <p:txBody>
          <a:bodyPr wrap="square">
            <a:spAutoFit/>
          </a:bodyPr>
          <a:lstStyle/>
          <a:p>
            <a:pPr fontAlgn="base"/>
            <a:r>
              <a:rPr lang="en-US" dirty="0">
                <a:solidFill>
                  <a:srgbClr val="444444"/>
                </a:solidFill>
                <a:latin typeface="Helvetica" panose="020B0604020202020204" pitchFamily="34" charset="0"/>
              </a:rPr>
              <a:t>Both of these sentences are grammatically correct, but most people would agree that the first version of the sentence sounds more natural.</a:t>
            </a:r>
          </a:p>
          <a:p>
            <a:pPr fontAlgn="base"/>
            <a:endParaRPr lang="en-US" dirty="0">
              <a:solidFill>
                <a:srgbClr val="444444"/>
              </a:solidFill>
              <a:latin typeface="Helvetica" panose="020B0604020202020204" pitchFamily="34" charset="0"/>
            </a:endParaRPr>
          </a:p>
          <a:p>
            <a:pPr fontAlgn="base"/>
            <a:r>
              <a:rPr lang="en-US" dirty="0">
                <a:solidFill>
                  <a:srgbClr val="444444"/>
                </a:solidFill>
                <a:latin typeface="Helvetica" panose="020B0604020202020204" pitchFamily="34" charset="0"/>
              </a:rPr>
              <a:t>Remember that causative verbs are used to explain that someone or something causes an action to happen. You can use any form of the verb, but you do need to organize your sentences correctly.</a:t>
            </a:r>
            <a:endParaRPr lang="en-US" b="0" i="0" dirty="0">
              <a:solidFill>
                <a:srgbClr val="444444"/>
              </a:solidFill>
              <a:effectLst/>
              <a:latin typeface="Helvetica" panose="020B0604020202020204" pitchFamily="34" charset="0"/>
            </a:endParaRPr>
          </a:p>
        </p:txBody>
      </p:sp>
    </p:spTree>
    <p:extLst>
      <p:ext uri="{BB962C8B-B14F-4D97-AF65-F5344CB8AC3E}">
        <p14:creationId xmlns:p14="http://schemas.microsoft.com/office/powerpoint/2010/main" val="3048134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AA714B4-1948-4005-A16F-F4412918E6E9}"/>
              </a:ext>
            </a:extLst>
          </p:cNvPr>
          <p:cNvPicPr>
            <a:picLocks noChangeAspect="1"/>
          </p:cNvPicPr>
          <p:nvPr/>
        </p:nvPicPr>
        <p:blipFill>
          <a:blip r:embed="rId2"/>
          <a:stretch>
            <a:fillRect/>
          </a:stretch>
        </p:blipFill>
        <p:spPr>
          <a:xfrm>
            <a:off x="3160450" y="740359"/>
            <a:ext cx="6143515" cy="3320112"/>
          </a:xfrm>
          <a:prstGeom prst="rect">
            <a:avLst/>
          </a:prstGeom>
        </p:spPr>
      </p:pic>
      <p:sp>
        <p:nvSpPr>
          <p:cNvPr id="3" name="Rectangle 2">
            <a:extLst>
              <a:ext uri="{FF2B5EF4-FFF2-40B4-BE49-F238E27FC236}">
                <a16:creationId xmlns:a16="http://schemas.microsoft.com/office/drawing/2014/main" id="{90FBE495-885D-4B2E-AF94-24F111CBFAF7}"/>
              </a:ext>
            </a:extLst>
          </p:cNvPr>
          <p:cNvSpPr/>
          <p:nvPr/>
        </p:nvSpPr>
        <p:spPr>
          <a:xfrm>
            <a:off x="1837678" y="4234649"/>
            <a:ext cx="8433786" cy="188299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RULES:</a:t>
            </a:r>
          </a:p>
          <a:p>
            <a:pPr algn="ctr"/>
            <a:r>
              <a:rPr lang="en-US" sz="2400" dirty="0">
                <a:solidFill>
                  <a:schemeClr val="tx1"/>
                </a:solidFill>
              </a:rPr>
              <a:t>Teacher will pick one student.</a:t>
            </a:r>
          </a:p>
          <a:p>
            <a:pPr algn="ctr"/>
            <a:r>
              <a:rPr lang="en-US" sz="2400" dirty="0">
                <a:solidFill>
                  <a:schemeClr val="tx1"/>
                </a:solidFill>
              </a:rPr>
              <a:t>Then that student has to pick another student.</a:t>
            </a:r>
          </a:p>
          <a:p>
            <a:pPr algn="ctr"/>
            <a:r>
              <a:rPr lang="en-US" sz="2400" dirty="0">
                <a:solidFill>
                  <a:schemeClr val="tx1"/>
                </a:solidFill>
              </a:rPr>
              <a:t>Teacher will show a task card and the rest is surprise………</a:t>
            </a:r>
          </a:p>
        </p:txBody>
      </p:sp>
    </p:spTree>
    <p:extLst>
      <p:ext uri="{BB962C8B-B14F-4D97-AF65-F5344CB8AC3E}">
        <p14:creationId xmlns:p14="http://schemas.microsoft.com/office/powerpoint/2010/main" val="1230668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C20A1ED-510A-4048-B63D-E040E7C56D41}"/>
              </a:ext>
            </a:extLst>
          </p:cNvPr>
          <p:cNvSpPr txBox="1"/>
          <p:nvPr/>
        </p:nvSpPr>
        <p:spPr>
          <a:xfrm>
            <a:off x="2459116" y="816746"/>
            <a:ext cx="7830104" cy="1754326"/>
          </a:xfrm>
          <a:prstGeom prst="rect">
            <a:avLst/>
          </a:prstGeom>
          <a:noFill/>
        </p:spPr>
        <p:txBody>
          <a:bodyPr wrap="square" rtlCol="0">
            <a:spAutoFit/>
          </a:bodyPr>
          <a:lstStyle/>
          <a:p>
            <a:pPr algn="ctr"/>
            <a:r>
              <a:rPr lang="en-US" sz="3600" dirty="0"/>
              <a:t>Would your friend prefer to deal with viruses on his/her own or have a technician take a look at the computer?</a:t>
            </a:r>
          </a:p>
        </p:txBody>
      </p:sp>
      <p:pic>
        <p:nvPicPr>
          <p:cNvPr id="3" name="Picture 2">
            <a:extLst>
              <a:ext uri="{FF2B5EF4-FFF2-40B4-BE49-F238E27FC236}">
                <a16:creationId xmlns:a16="http://schemas.microsoft.com/office/drawing/2014/main" id="{95EC5FEE-8097-479E-88B9-D194DCDB2558}"/>
              </a:ext>
            </a:extLst>
          </p:cNvPr>
          <p:cNvPicPr>
            <a:picLocks noChangeAspect="1"/>
          </p:cNvPicPr>
          <p:nvPr/>
        </p:nvPicPr>
        <p:blipFill>
          <a:blip r:embed="rId2"/>
          <a:stretch>
            <a:fillRect/>
          </a:stretch>
        </p:blipFill>
        <p:spPr>
          <a:xfrm>
            <a:off x="2672179" y="3009530"/>
            <a:ext cx="6347534" cy="2885243"/>
          </a:xfrm>
          <a:prstGeom prst="rect">
            <a:avLst/>
          </a:prstGeom>
        </p:spPr>
      </p:pic>
    </p:spTree>
    <p:extLst>
      <p:ext uri="{BB962C8B-B14F-4D97-AF65-F5344CB8AC3E}">
        <p14:creationId xmlns:p14="http://schemas.microsoft.com/office/powerpoint/2010/main" val="479019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CBCCF0F-37B7-4C08-8A3D-97255EEB2465}"/>
              </a:ext>
            </a:extLst>
          </p:cNvPr>
          <p:cNvSpPr txBox="1"/>
          <p:nvPr/>
        </p:nvSpPr>
        <p:spPr>
          <a:xfrm>
            <a:off x="2645546" y="923279"/>
            <a:ext cx="7199791" cy="1384995"/>
          </a:xfrm>
          <a:prstGeom prst="rect">
            <a:avLst/>
          </a:prstGeom>
          <a:noFill/>
        </p:spPr>
        <p:txBody>
          <a:bodyPr wrap="square" rtlCol="0">
            <a:spAutoFit/>
          </a:bodyPr>
          <a:lstStyle/>
          <a:p>
            <a:pPr algn="ctr"/>
            <a:r>
              <a:rPr lang="en-US" sz="2800" dirty="0"/>
              <a:t>How comfortable is your friend with household repairs himself/herself vs. hiring a stranger to do it for himself /herself ?</a:t>
            </a:r>
          </a:p>
        </p:txBody>
      </p:sp>
      <p:pic>
        <p:nvPicPr>
          <p:cNvPr id="3" name="Picture 2">
            <a:extLst>
              <a:ext uri="{FF2B5EF4-FFF2-40B4-BE49-F238E27FC236}">
                <a16:creationId xmlns:a16="http://schemas.microsoft.com/office/drawing/2014/main" id="{B9F2B398-6CF5-452A-9CAB-A60E19C3D35D}"/>
              </a:ext>
            </a:extLst>
          </p:cNvPr>
          <p:cNvPicPr>
            <a:picLocks noChangeAspect="1"/>
          </p:cNvPicPr>
          <p:nvPr/>
        </p:nvPicPr>
        <p:blipFill rotWithShape="1">
          <a:blip r:embed="rId2"/>
          <a:srcRect t="19290"/>
          <a:stretch/>
        </p:blipFill>
        <p:spPr>
          <a:xfrm>
            <a:off x="2915614" y="2805344"/>
            <a:ext cx="6637532" cy="3000017"/>
          </a:xfrm>
          <a:prstGeom prst="rect">
            <a:avLst/>
          </a:prstGeom>
        </p:spPr>
      </p:pic>
    </p:spTree>
    <p:extLst>
      <p:ext uri="{BB962C8B-B14F-4D97-AF65-F5344CB8AC3E}">
        <p14:creationId xmlns:p14="http://schemas.microsoft.com/office/powerpoint/2010/main" val="351882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CAB8861-7093-44AC-B2B5-A02918A5EB44}"/>
              </a:ext>
            </a:extLst>
          </p:cNvPr>
          <p:cNvSpPr txBox="1"/>
          <p:nvPr/>
        </p:nvSpPr>
        <p:spPr>
          <a:xfrm>
            <a:off x="2459116" y="816746"/>
            <a:ext cx="7830104" cy="1754326"/>
          </a:xfrm>
          <a:prstGeom prst="rect">
            <a:avLst/>
          </a:prstGeom>
          <a:noFill/>
        </p:spPr>
        <p:txBody>
          <a:bodyPr wrap="square" rtlCol="0">
            <a:spAutoFit/>
          </a:bodyPr>
          <a:lstStyle/>
          <a:p>
            <a:pPr algn="ctr"/>
            <a:r>
              <a:rPr lang="en-US" sz="3600" dirty="0"/>
              <a:t>Would your friend prefer to groom his/her pet himself/herself or have a groomer have it?</a:t>
            </a:r>
          </a:p>
        </p:txBody>
      </p:sp>
      <p:pic>
        <p:nvPicPr>
          <p:cNvPr id="3" name="Picture 2">
            <a:extLst>
              <a:ext uri="{FF2B5EF4-FFF2-40B4-BE49-F238E27FC236}">
                <a16:creationId xmlns:a16="http://schemas.microsoft.com/office/drawing/2014/main" id="{156D8EC1-D265-458C-A974-93D55B1B8897}"/>
              </a:ext>
            </a:extLst>
          </p:cNvPr>
          <p:cNvPicPr>
            <a:picLocks noChangeAspect="1"/>
          </p:cNvPicPr>
          <p:nvPr/>
        </p:nvPicPr>
        <p:blipFill>
          <a:blip r:embed="rId2"/>
          <a:stretch>
            <a:fillRect/>
          </a:stretch>
        </p:blipFill>
        <p:spPr>
          <a:xfrm>
            <a:off x="3975242" y="2832670"/>
            <a:ext cx="5028425" cy="3346188"/>
          </a:xfrm>
          <a:prstGeom prst="rect">
            <a:avLst/>
          </a:prstGeom>
        </p:spPr>
      </p:pic>
    </p:spTree>
    <p:extLst>
      <p:ext uri="{BB962C8B-B14F-4D97-AF65-F5344CB8AC3E}">
        <p14:creationId xmlns:p14="http://schemas.microsoft.com/office/powerpoint/2010/main" val="2051415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2A636B-4D79-4089-97BE-35E312D9AE66}"/>
              </a:ext>
            </a:extLst>
          </p:cNvPr>
          <p:cNvSpPr txBox="1"/>
          <p:nvPr/>
        </p:nvSpPr>
        <p:spPr>
          <a:xfrm>
            <a:off x="3302493" y="1145220"/>
            <a:ext cx="5513034" cy="1384995"/>
          </a:xfrm>
          <a:prstGeom prst="rect">
            <a:avLst/>
          </a:prstGeom>
          <a:noFill/>
        </p:spPr>
        <p:txBody>
          <a:bodyPr wrap="square" rtlCol="0">
            <a:spAutoFit/>
          </a:bodyPr>
          <a:lstStyle/>
          <a:p>
            <a:pPr algn="ctr"/>
            <a:r>
              <a:rPr lang="en-US" sz="2800" dirty="0"/>
              <a:t>How comfortable is your friend with having a maid clean up after him/her ?</a:t>
            </a:r>
          </a:p>
        </p:txBody>
      </p:sp>
      <p:pic>
        <p:nvPicPr>
          <p:cNvPr id="3" name="Picture 2">
            <a:extLst>
              <a:ext uri="{FF2B5EF4-FFF2-40B4-BE49-F238E27FC236}">
                <a16:creationId xmlns:a16="http://schemas.microsoft.com/office/drawing/2014/main" id="{8607C1A9-AC63-4771-8D23-B4FAB537BDD3}"/>
              </a:ext>
            </a:extLst>
          </p:cNvPr>
          <p:cNvPicPr>
            <a:picLocks noChangeAspect="1"/>
          </p:cNvPicPr>
          <p:nvPr/>
        </p:nvPicPr>
        <p:blipFill>
          <a:blip r:embed="rId2"/>
          <a:stretch>
            <a:fillRect/>
          </a:stretch>
        </p:blipFill>
        <p:spPr>
          <a:xfrm>
            <a:off x="3302492" y="2717260"/>
            <a:ext cx="5424257" cy="3609596"/>
          </a:xfrm>
          <a:prstGeom prst="rect">
            <a:avLst/>
          </a:prstGeom>
        </p:spPr>
      </p:pic>
    </p:spTree>
    <p:extLst>
      <p:ext uri="{BB962C8B-B14F-4D97-AF65-F5344CB8AC3E}">
        <p14:creationId xmlns:p14="http://schemas.microsoft.com/office/powerpoint/2010/main" val="2452055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39446E-3113-4B9A-9C24-DE96352416C7}"/>
              </a:ext>
            </a:extLst>
          </p:cNvPr>
          <p:cNvSpPr txBox="1"/>
          <p:nvPr/>
        </p:nvSpPr>
        <p:spPr>
          <a:xfrm>
            <a:off x="2894120" y="736847"/>
            <a:ext cx="5690587" cy="1815882"/>
          </a:xfrm>
          <a:prstGeom prst="rect">
            <a:avLst/>
          </a:prstGeom>
          <a:noFill/>
        </p:spPr>
        <p:txBody>
          <a:bodyPr wrap="square" rtlCol="0">
            <a:spAutoFit/>
          </a:bodyPr>
          <a:lstStyle/>
          <a:p>
            <a:pPr algn="ctr"/>
            <a:r>
              <a:rPr lang="en-US" sz="2800" dirty="0"/>
              <a:t>If your friend’s depended on passing an exam, how likely is your friend to have someone else to take it for himself/herself?</a:t>
            </a:r>
          </a:p>
        </p:txBody>
      </p:sp>
      <p:pic>
        <p:nvPicPr>
          <p:cNvPr id="3" name="Picture 2">
            <a:extLst>
              <a:ext uri="{FF2B5EF4-FFF2-40B4-BE49-F238E27FC236}">
                <a16:creationId xmlns:a16="http://schemas.microsoft.com/office/drawing/2014/main" id="{DFA2CB5E-E2E6-44E0-8E4E-B4F6353BE13E}"/>
              </a:ext>
            </a:extLst>
          </p:cNvPr>
          <p:cNvPicPr>
            <a:picLocks noChangeAspect="1"/>
          </p:cNvPicPr>
          <p:nvPr/>
        </p:nvPicPr>
        <p:blipFill>
          <a:blip r:embed="rId2"/>
          <a:stretch>
            <a:fillRect/>
          </a:stretch>
        </p:blipFill>
        <p:spPr>
          <a:xfrm>
            <a:off x="3140290" y="2904106"/>
            <a:ext cx="5799523" cy="3247733"/>
          </a:xfrm>
          <a:prstGeom prst="rect">
            <a:avLst/>
          </a:prstGeom>
        </p:spPr>
      </p:pic>
    </p:spTree>
    <p:extLst>
      <p:ext uri="{BB962C8B-B14F-4D97-AF65-F5344CB8AC3E}">
        <p14:creationId xmlns:p14="http://schemas.microsoft.com/office/powerpoint/2010/main" val="2765261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FBBABFE-C802-4058-808D-B3AC214FA519}"/>
              </a:ext>
            </a:extLst>
          </p:cNvPr>
          <p:cNvSpPr txBox="1"/>
          <p:nvPr/>
        </p:nvSpPr>
        <p:spPr>
          <a:xfrm>
            <a:off x="2459116" y="816746"/>
            <a:ext cx="7830104" cy="1754326"/>
          </a:xfrm>
          <a:prstGeom prst="rect">
            <a:avLst/>
          </a:prstGeom>
          <a:noFill/>
        </p:spPr>
        <p:txBody>
          <a:bodyPr wrap="square" rtlCol="0">
            <a:spAutoFit/>
          </a:bodyPr>
          <a:lstStyle/>
          <a:p>
            <a:pPr algn="ctr"/>
            <a:r>
              <a:rPr lang="en-US" sz="3600" dirty="0"/>
              <a:t>Would your friend prefer to deal with an ingrown toenail on his/her own or have a doctor deal with it?</a:t>
            </a:r>
          </a:p>
        </p:txBody>
      </p:sp>
      <p:pic>
        <p:nvPicPr>
          <p:cNvPr id="3" name="Picture 2">
            <a:extLst>
              <a:ext uri="{FF2B5EF4-FFF2-40B4-BE49-F238E27FC236}">
                <a16:creationId xmlns:a16="http://schemas.microsoft.com/office/drawing/2014/main" id="{4C27014D-041F-4D44-AB3C-26CAC17BA642}"/>
              </a:ext>
            </a:extLst>
          </p:cNvPr>
          <p:cNvPicPr>
            <a:picLocks noChangeAspect="1"/>
          </p:cNvPicPr>
          <p:nvPr/>
        </p:nvPicPr>
        <p:blipFill>
          <a:blip r:embed="rId2"/>
          <a:stretch>
            <a:fillRect/>
          </a:stretch>
        </p:blipFill>
        <p:spPr>
          <a:xfrm>
            <a:off x="3107184" y="2894119"/>
            <a:ext cx="6205491" cy="3523695"/>
          </a:xfrm>
          <a:prstGeom prst="rect">
            <a:avLst/>
          </a:prstGeom>
        </p:spPr>
      </p:pic>
    </p:spTree>
    <p:extLst>
      <p:ext uri="{BB962C8B-B14F-4D97-AF65-F5344CB8AC3E}">
        <p14:creationId xmlns:p14="http://schemas.microsoft.com/office/powerpoint/2010/main" val="2641260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F0E33E-C832-4AC9-ABF5-5BD8E397EAB9}"/>
              </a:ext>
            </a:extLst>
          </p:cNvPr>
          <p:cNvSpPr txBox="1"/>
          <p:nvPr/>
        </p:nvSpPr>
        <p:spPr>
          <a:xfrm>
            <a:off x="2673659" y="1047565"/>
            <a:ext cx="6844682" cy="1815882"/>
          </a:xfrm>
          <a:prstGeom prst="rect">
            <a:avLst/>
          </a:prstGeom>
          <a:noFill/>
        </p:spPr>
        <p:txBody>
          <a:bodyPr wrap="square" rtlCol="0">
            <a:spAutoFit/>
          </a:bodyPr>
          <a:lstStyle/>
          <a:p>
            <a:pPr algn="ctr"/>
            <a:r>
              <a:rPr lang="en-US" sz="2800" dirty="0"/>
              <a:t>How likely is your friend to have someone else to come to his/her house to deal with a spider infestation vs. dealing with it himself/herself?</a:t>
            </a:r>
          </a:p>
        </p:txBody>
      </p:sp>
      <p:pic>
        <p:nvPicPr>
          <p:cNvPr id="3" name="Picture 2">
            <a:extLst>
              <a:ext uri="{FF2B5EF4-FFF2-40B4-BE49-F238E27FC236}">
                <a16:creationId xmlns:a16="http://schemas.microsoft.com/office/drawing/2014/main" id="{40F04650-D1A0-483D-91DA-5CC2A86800EF}"/>
              </a:ext>
            </a:extLst>
          </p:cNvPr>
          <p:cNvPicPr>
            <a:picLocks noChangeAspect="1"/>
          </p:cNvPicPr>
          <p:nvPr/>
        </p:nvPicPr>
        <p:blipFill>
          <a:blip r:embed="rId2"/>
          <a:stretch>
            <a:fillRect/>
          </a:stretch>
        </p:blipFill>
        <p:spPr>
          <a:xfrm>
            <a:off x="3720991" y="3073603"/>
            <a:ext cx="5138923" cy="3419720"/>
          </a:xfrm>
          <a:prstGeom prst="rect">
            <a:avLst/>
          </a:prstGeom>
        </p:spPr>
      </p:pic>
    </p:spTree>
    <p:extLst>
      <p:ext uri="{BB962C8B-B14F-4D97-AF65-F5344CB8AC3E}">
        <p14:creationId xmlns:p14="http://schemas.microsoft.com/office/powerpoint/2010/main" val="4127597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253C6E8-0E56-4F96-92A6-AABB4E78BABF}"/>
              </a:ext>
            </a:extLst>
          </p:cNvPr>
          <p:cNvSpPr/>
          <p:nvPr/>
        </p:nvSpPr>
        <p:spPr>
          <a:xfrm>
            <a:off x="1722268" y="2274838"/>
            <a:ext cx="9081856" cy="3416320"/>
          </a:xfrm>
          <a:prstGeom prst="rect">
            <a:avLst/>
          </a:prstGeom>
          <a:solidFill>
            <a:schemeClr val="accent6">
              <a:lumMod val="20000"/>
              <a:lumOff val="80000"/>
            </a:schemeClr>
          </a:solidFill>
        </p:spPr>
        <p:txBody>
          <a:bodyPr wrap="square">
            <a:spAutoFit/>
          </a:bodyPr>
          <a:lstStyle/>
          <a:p>
            <a:pPr marL="285750" indent="-285750">
              <a:buFont typeface="Wingdings" panose="05000000000000000000" pitchFamily="2" charset="2"/>
              <a:buChar char="Ø"/>
            </a:pPr>
            <a:r>
              <a:rPr lang="en-US" sz="2400" b="1" i="0" dirty="0">
                <a:solidFill>
                  <a:srgbClr val="555555"/>
                </a:solidFill>
                <a:effectLst/>
                <a:latin typeface="Open Sans"/>
              </a:rPr>
              <a:t>Causative verbs</a:t>
            </a:r>
            <a:r>
              <a:rPr lang="en-US" sz="2400" b="0" i="0" dirty="0">
                <a:solidFill>
                  <a:srgbClr val="555555"/>
                </a:solidFill>
                <a:effectLst/>
                <a:latin typeface="Open Sans"/>
              </a:rPr>
              <a:t> are verbs that show the reason that something happened. </a:t>
            </a:r>
          </a:p>
          <a:p>
            <a:pPr marL="285750" indent="-285750">
              <a:buFont typeface="Wingdings" panose="05000000000000000000" pitchFamily="2" charset="2"/>
              <a:buChar char="Ø"/>
            </a:pPr>
            <a:endParaRPr lang="en-US" sz="2400" dirty="0">
              <a:solidFill>
                <a:srgbClr val="555555"/>
              </a:solidFill>
              <a:latin typeface="Open Sans"/>
            </a:endParaRPr>
          </a:p>
          <a:p>
            <a:pPr marL="285750" indent="-285750">
              <a:buFont typeface="Wingdings" panose="05000000000000000000" pitchFamily="2" charset="2"/>
              <a:buChar char="Ø"/>
            </a:pPr>
            <a:r>
              <a:rPr lang="en-US" sz="2400" b="0" i="0" dirty="0">
                <a:solidFill>
                  <a:srgbClr val="555555"/>
                </a:solidFill>
                <a:effectLst/>
                <a:latin typeface="Open Sans"/>
              </a:rPr>
              <a:t>They do not indicate something the subject did for themselves, but something the subject got someone or something else to do for them. </a:t>
            </a:r>
          </a:p>
          <a:p>
            <a:pPr marL="285750" indent="-285750">
              <a:buFont typeface="Wingdings" panose="05000000000000000000" pitchFamily="2" charset="2"/>
              <a:buChar char="Ø"/>
            </a:pPr>
            <a:endParaRPr lang="en-US" sz="2400" dirty="0">
              <a:solidFill>
                <a:srgbClr val="555555"/>
              </a:solidFill>
              <a:latin typeface="Open Sans"/>
            </a:endParaRPr>
          </a:p>
          <a:p>
            <a:pPr marL="285750" indent="-285750">
              <a:buFont typeface="Wingdings" panose="05000000000000000000" pitchFamily="2" charset="2"/>
              <a:buChar char="Ø"/>
            </a:pPr>
            <a:r>
              <a:rPr lang="en-US" sz="2400" b="0" i="0" dirty="0">
                <a:solidFill>
                  <a:srgbClr val="555555"/>
                </a:solidFill>
                <a:effectLst/>
                <a:latin typeface="Open Sans"/>
              </a:rPr>
              <a:t>The causative verbs are: </a:t>
            </a:r>
            <a:r>
              <a:rPr lang="en-US" sz="2400" b="1" i="0" dirty="0">
                <a:solidFill>
                  <a:srgbClr val="555555"/>
                </a:solidFill>
                <a:effectLst/>
                <a:latin typeface="Open Sans"/>
              </a:rPr>
              <a:t>let (allow, permit), make (force, require), have, get, and help. </a:t>
            </a:r>
          </a:p>
        </p:txBody>
      </p:sp>
      <p:sp>
        <p:nvSpPr>
          <p:cNvPr id="3" name="Rectangle 2">
            <a:extLst>
              <a:ext uri="{FF2B5EF4-FFF2-40B4-BE49-F238E27FC236}">
                <a16:creationId xmlns:a16="http://schemas.microsoft.com/office/drawing/2014/main" id="{8282ED68-6261-4B6D-A061-24B7E6787AEA}"/>
              </a:ext>
            </a:extLst>
          </p:cNvPr>
          <p:cNvSpPr/>
          <p:nvPr/>
        </p:nvSpPr>
        <p:spPr>
          <a:xfrm>
            <a:off x="3855611" y="616544"/>
            <a:ext cx="4951997" cy="461665"/>
          </a:xfrm>
          <a:prstGeom prst="rect">
            <a:avLst/>
          </a:prstGeom>
          <a:solidFill>
            <a:schemeClr val="accent5">
              <a:lumMod val="40000"/>
              <a:lumOff val="60000"/>
            </a:schemeClr>
          </a:solidFill>
        </p:spPr>
        <p:txBody>
          <a:bodyPr wrap="none">
            <a:spAutoFit/>
          </a:bodyPr>
          <a:lstStyle/>
          <a:p>
            <a:r>
              <a:rPr lang="en-US" sz="2400" i="0" dirty="0">
                <a:solidFill>
                  <a:srgbClr val="555555"/>
                </a:solidFill>
                <a:effectLst/>
                <a:latin typeface="Algerian" panose="04020705040A02060702" pitchFamily="82" charset="0"/>
              </a:rPr>
              <a:t>Definition of Causative Verbs</a:t>
            </a:r>
          </a:p>
        </p:txBody>
      </p:sp>
    </p:spTree>
    <p:extLst>
      <p:ext uri="{BB962C8B-B14F-4D97-AF65-F5344CB8AC3E}">
        <p14:creationId xmlns:p14="http://schemas.microsoft.com/office/powerpoint/2010/main" val="2830981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6A6B85-7014-4047-B2B0-B1BC78040D63}"/>
              </a:ext>
            </a:extLst>
          </p:cNvPr>
          <p:cNvSpPr/>
          <p:nvPr/>
        </p:nvSpPr>
        <p:spPr>
          <a:xfrm>
            <a:off x="1074198" y="1365774"/>
            <a:ext cx="10093911" cy="2677656"/>
          </a:xfrm>
          <a:prstGeom prst="rect">
            <a:avLst/>
          </a:prstGeom>
        </p:spPr>
        <p:txBody>
          <a:bodyPr wrap="square">
            <a:spAutoFit/>
          </a:bodyPr>
          <a:lstStyle/>
          <a:p>
            <a:pPr fontAlgn="base"/>
            <a:r>
              <a:rPr lang="en-US" sz="2000" b="0" i="0" dirty="0">
                <a:solidFill>
                  <a:srgbClr val="444444"/>
                </a:solidFill>
                <a:effectLst/>
                <a:latin typeface="Helvetica" panose="020B0604020202020204" pitchFamily="34" charset="0"/>
              </a:rPr>
              <a:t>The causative verb “let” is used </a:t>
            </a:r>
            <a:r>
              <a:rPr lang="en-US" sz="2000" b="1" i="0" dirty="0">
                <a:solidFill>
                  <a:srgbClr val="444444"/>
                </a:solidFill>
                <a:effectLst/>
                <a:highlight>
                  <a:srgbClr val="00FF00"/>
                </a:highlight>
                <a:latin typeface="Helvetica" panose="020B0604020202020204" pitchFamily="34" charset="0"/>
              </a:rPr>
              <a:t>to express that we’ve given someone permission to do something.</a:t>
            </a:r>
            <a:r>
              <a:rPr lang="en-US" sz="2000" b="0" i="0" dirty="0">
                <a:solidFill>
                  <a:srgbClr val="444444"/>
                </a:solidFill>
                <a:effectLst/>
                <a:latin typeface="Helvetica" panose="020B0604020202020204" pitchFamily="34" charset="0"/>
              </a:rPr>
              <a:t> Sentences using the causative verb “let” generally follow this pattern:</a:t>
            </a:r>
          </a:p>
          <a:p>
            <a:pPr fontAlgn="base"/>
            <a:endParaRPr lang="en-US" sz="2000" b="0" i="0" dirty="0">
              <a:solidFill>
                <a:srgbClr val="444444"/>
              </a:solidFill>
              <a:effectLst/>
              <a:latin typeface="Helvetica" panose="020B0604020202020204" pitchFamily="34" charset="0"/>
            </a:endParaRPr>
          </a:p>
          <a:p>
            <a:pPr fontAlgn="base"/>
            <a:r>
              <a:rPr lang="en-US" sz="2000" b="0" i="0" dirty="0">
                <a:solidFill>
                  <a:srgbClr val="444444"/>
                </a:solidFill>
                <a:effectLst/>
                <a:latin typeface="inherit"/>
              </a:rPr>
              <a:t>                                              </a:t>
            </a:r>
            <a:r>
              <a:rPr lang="en-US" sz="2400" b="1" i="0" dirty="0">
                <a:solidFill>
                  <a:srgbClr val="444444"/>
                </a:solidFill>
                <a:effectLst/>
                <a:latin typeface="inherit"/>
              </a:rPr>
              <a:t>“Let” + Person/thing + Base form of verb</a:t>
            </a:r>
          </a:p>
          <a:p>
            <a:pPr fontAlgn="base"/>
            <a:endParaRPr lang="en-US" sz="2400" b="1" i="0" dirty="0">
              <a:solidFill>
                <a:srgbClr val="444444"/>
              </a:solidFill>
              <a:effectLst/>
              <a:latin typeface="inherit"/>
            </a:endParaRPr>
          </a:p>
          <a:p>
            <a:pPr fontAlgn="base"/>
            <a:endParaRPr lang="en-US" sz="2000" b="0" i="0" dirty="0">
              <a:solidFill>
                <a:srgbClr val="444444"/>
              </a:solidFill>
              <a:effectLst/>
              <a:latin typeface="inherit"/>
            </a:endParaRPr>
          </a:p>
          <a:p>
            <a:pPr fontAlgn="base"/>
            <a:r>
              <a:rPr lang="en-US" sz="2000" b="0" i="0" dirty="0">
                <a:solidFill>
                  <a:srgbClr val="444444"/>
                </a:solidFill>
                <a:effectLst/>
                <a:latin typeface="Helvetica" panose="020B0604020202020204" pitchFamily="34" charset="0"/>
              </a:rPr>
              <a:t>The base form of a verb, also simply called a </a:t>
            </a:r>
            <a:r>
              <a:rPr lang="en-US" sz="2000" b="1" i="0" dirty="0">
                <a:solidFill>
                  <a:srgbClr val="444444"/>
                </a:solidFill>
                <a:effectLst/>
                <a:latin typeface="inherit"/>
              </a:rPr>
              <a:t>base verb</a:t>
            </a:r>
            <a:r>
              <a:rPr lang="en-US" sz="2000" b="0" i="0" dirty="0">
                <a:solidFill>
                  <a:srgbClr val="444444"/>
                </a:solidFill>
                <a:effectLst/>
                <a:latin typeface="Helvetica" panose="020B0604020202020204" pitchFamily="34" charset="0"/>
              </a:rPr>
              <a:t>, is the basic, plain version of a verb that you would find in the dictionary, such as </a:t>
            </a:r>
            <a:r>
              <a:rPr lang="en-US" sz="2000" b="0" i="1" dirty="0">
                <a:solidFill>
                  <a:srgbClr val="444444"/>
                </a:solidFill>
                <a:effectLst/>
                <a:latin typeface="inherit"/>
              </a:rPr>
              <a:t>play, jump, run, sing, drive</a:t>
            </a:r>
            <a:r>
              <a:rPr lang="en-US" sz="2000" b="0" i="0" dirty="0">
                <a:solidFill>
                  <a:srgbClr val="444444"/>
                </a:solidFill>
                <a:effectLst/>
                <a:latin typeface="Helvetica" panose="020B0604020202020204" pitchFamily="34" charset="0"/>
              </a:rPr>
              <a:t>, and </a:t>
            </a:r>
            <a:r>
              <a:rPr lang="en-US" sz="2000" b="0" i="1" dirty="0">
                <a:solidFill>
                  <a:srgbClr val="444444"/>
                </a:solidFill>
                <a:effectLst/>
                <a:latin typeface="inherit"/>
              </a:rPr>
              <a:t>kick</a:t>
            </a:r>
            <a:r>
              <a:rPr lang="en-US" sz="2000" b="0" i="0" dirty="0">
                <a:solidFill>
                  <a:srgbClr val="444444"/>
                </a:solidFill>
                <a:effectLst/>
                <a:latin typeface="Helvetica" panose="020B0604020202020204" pitchFamily="34" charset="0"/>
              </a:rPr>
              <a:t>.</a:t>
            </a:r>
          </a:p>
        </p:txBody>
      </p:sp>
      <p:sp>
        <p:nvSpPr>
          <p:cNvPr id="3" name="Rectangle 2">
            <a:extLst>
              <a:ext uri="{FF2B5EF4-FFF2-40B4-BE49-F238E27FC236}">
                <a16:creationId xmlns:a16="http://schemas.microsoft.com/office/drawing/2014/main" id="{33F38A5B-8287-45A1-AE41-425FC8395718}"/>
              </a:ext>
            </a:extLst>
          </p:cNvPr>
          <p:cNvSpPr/>
          <p:nvPr/>
        </p:nvSpPr>
        <p:spPr>
          <a:xfrm>
            <a:off x="4360336" y="527767"/>
            <a:ext cx="3708066" cy="461665"/>
          </a:xfrm>
          <a:prstGeom prst="rect">
            <a:avLst/>
          </a:prstGeom>
          <a:solidFill>
            <a:schemeClr val="accent4"/>
          </a:solidFill>
        </p:spPr>
        <p:txBody>
          <a:bodyPr wrap="none">
            <a:spAutoFit/>
          </a:bodyPr>
          <a:lstStyle/>
          <a:p>
            <a:r>
              <a:rPr lang="en-US" sz="2400" b="1" i="0" dirty="0">
                <a:effectLst/>
                <a:latin typeface="Algerian" panose="04020705040A02060702" pitchFamily="82" charset="0"/>
              </a:rPr>
              <a:t>Let, Allow and Permit</a:t>
            </a:r>
          </a:p>
        </p:txBody>
      </p:sp>
      <p:sp>
        <p:nvSpPr>
          <p:cNvPr id="4" name="Rectangle 3">
            <a:extLst>
              <a:ext uri="{FF2B5EF4-FFF2-40B4-BE49-F238E27FC236}">
                <a16:creationId xmlns:a16="http://schemas.microsoft.com/office/drawing/2014/main" id="{6493B0A3-AE8C-46B3-A256-4EB6FF151F32}"/>
              </a:ext>
            </a:extLst>
          </p:cNvPr>
          <p:cNvSpPr/>
          <p:nvPr/>
        </p:nvSpPr>
        <p:spPr>
          <a:xfrm>
            <a:off x="796031" y="4419772"/>
            <a:ext cx="10771573" cy="1846659"/>
          </a:xfrm>
          <a:prstGeom prst="rect">
            <a:avLst/>
          </a:prstGeom>
          <a:solidFill>
            <a:srgbClr val="FFFF00"/>
          </a:solidFill>
        </p:spPr>
        <p:txBody>
          <a:bodyPr wrap="square">
            <a:spAutoFit/>
          </a:bodyPr>
          <a:lstStyle/>
          <a:p>
            <a:pPr lvl="0" algn="ctr" eaLnBrk="0" fontAlgn="base" hangingPunct="0">
              <a:spcBef>
                <a:spcPct val="0"/>
              </a:spcBef>
              <a:spcAft>
                <a:spcPct val="0"/>
              </a:spcAft>
            </a:pPr>
            <a:r>
              <a:rPr lang="en-US" altLang="en-US" sz="2400" dirty="0">
                <a:solidFill>
                  <a:srgbClr val="444444"/>
                </a:solidFill>
                <a:latin typeface="Helvetica" panose="020B0604020202020204" pitchFamily="34" charset="0"/>
              </a:rPr>
              <a:t>Mom </a:t>
            </a:r>
            <a:r>
              <a:rPr lang="en-US" altLang="en-US" sz="2400" b="1" dirty="0">
                <a:solidFill>
                  <a:srgbClr val="444444"/>
                </a:solidFill>
                <a:latin typeface="inherit"/>
              </a:rPr>
              <a:t>let</a:t>
            </a:r>
            <a:r>
              <a:rPr lang="en-US" altLang="en-US" sz="2400" dirty="0">
                <a:solidFill>
                  <a:srgbClr val="444444"/>
                </a:solidFill>
                <a:latin typeface="Helvetica" panose="020B0604020202020204" pitchFamily="34" charset="0"/>
              </a:rPr>
              <a:t> </a:t>
            </a:r>
            <a:r>
              <a:rPr lang="en-US" altLang="en-US" sz="2400" i="1" dirty="0">
                <a:solidFill>
                  <a:srgbClr val="444444"/>
                </a:solidFill>
                <a:latin typeface="inherit"/>
              </a:rPr>
              <a:t>my brother</a:t>
            </a:r>
            <a:r>
              <a:rPr lang="en-US" altLang="en-US" sz="2400" dirty="0">
                <a:solidFill>
                  <a:srgbClr val="444444"/>
                </a:solidFill>
                <a:latin typeface="Helvetica" panose="020B0604020202020204" pitchFamily="34" charset="0"/>
              </a:rPr>
              <a:t> </a:t>
            </a:r>
            <a:r>
              <a:rPr lang="en-US" altLang="en-US" sz="2400" u="sng" dirty="0">
                <a:solidFill>
                  <a:srgbClr val="444444"/>
                </a:solidFill>
                <a:latin typeface="inherit"/>
              </a:rPr>
              <a:t>drive</a:t>
            </a:r>
            <a:r>
              <a:rPr lang="en-US" altLang="en-US" sz="2400" dirty="0">
                <a:solidFill>
                  <a:srgbClr val="444444"/>
                </a:solidFill>
                <a:latin typeface="Helvetica" panose="020B0604020202020204" pitchFamily="34" charset="0"/>
              </a:rPr>
              <a:t> the car.</a:t>
            </a:r>
            <a:endParaRPr lang="en-US" altLang="en-US" sz="2400" dirty="0"/>
          </a:p>
          <a:p>
            <a:pPr marL="285750" lvl="0" indent="-285750" eaLnBrk="0" fontAlgn="base" hangingPunct="0">
              <a:spcBef>
                <a:spcPct val="0"/>
              </a:spcBef>
              <a:spcAft>
                <a:spcPct val="0"/>
              </a:spcAft>
              <a:buFont typeface="Wingdings" panose="05000000000000000000" pitchFamily="2" charset="2"/>
              <a:buChar char="ü"/>
            </a:pPr>
            <a:r>
              <a:rPr lang="en-US" altLang="en-US" dirty="0">
                <a:solidFill>
                  <a:srgbClr val="444444"/>
                </a:solidFill>
                <a:latin typeface="inherit"/>
              </a:rPr>
              <a:t>In this sentence we see the causative verb </a:t>
            </a:r>
            <a:r>
              <a:rPr lang="en-US" altLang="en-US" b="1" dirty="0">
                <a:solidFill>
                  <a:srgbClr val="444444"/>
                </a:solidFill>
                <a:latin typeface="inherit"/>
              </a:rPr>
              <a:t>let</a:t>
            </a:r>
            <a:r>
              <a:rPr lang="en-US" altLang="en-US" dirty="0">
                <a:solidFill>
                  <a:srgbClr val="444444"/>
                </a:solidFill>
                <a:latin typeface="inherit"/>
              </a:rPr>
              <a:t>.</a:t>
            </a:r>
          </a:p>
          <a:p>
            <a:pPr marL="285750" lvl="0" indent="-285750" eaLnBrk="0" fontAlgn="base" hangingPunct="0">
              <a:spcBef>
                <a:spcPct val="0"/>
              </a:spcBef>
              <a:spcAft>
                <a:spcPct val="0"/>
              </a:spcAft>
              <a:buFont typeface="Wingdings" panose="05000000000000000000" pitchFamily="2" charset="2"/>
              <a:buChar char="ü"/>
            </a:pPr>
            <a:r>
              <a:rPr lang="en-US" altLang="en-US" b="1" dirty="0">
                <a:solidFill>
                  <a:srgbClr val="444444"/>
                </a:solidFill>
                <a:latin typeface="inherit"/>
              </a:rPr>
              <a:t>Let</a:t>
            </a:r>
            <a:r>
              <a:rPr lang="en-US" altLang="en-US" dirty="0">
                <a:solidFill>
                  <a:srgbClr val="444444"/>
                </a:solidFill>
                <a:latin typeface="inherit"/>
              </a:rPr>
              <a:t> is followed by a person/thing (in this case, </a:t>
            </a:r>
            <a:r>
              <a:rPr lang="en-US" altLang="en-US" i="1" dirty="0">
                <a:solidFill>
                  <a:srgbClr val="444444"/>
                </a:solidFill>
                <a:latin typeface="inherit"/>
              </a:rPr>
              <a:t>my brother</a:t>
            </a:r>
            <a:r>
              <a:rPr lang="en-US" altLang="en-US" dirty="0">
                <a:solidFill>
                  <a:srgbClr val="444444"/>
                </a:solidFill>
                <a:latin typeface="inherit"/>
              </a:rPr>
              <a:t>).</a:t>
            </a:r>
          </a:p>
          <a:p>
            <a:pPr marL="285750" lvl="0" indent="-285750" eaLnBrk="0" fontAlgn="base" hangingPunct="0">
              <a:spcBef>
                <a:spcPct val="0"/>
              </a:spcBef>
              <a:spcAft>
                <a:spcPct val="0"/>
              </a:spcAft>
              <a:buFont typeface="Wingdings" panose="05000000000000000000" pitchFamily="2" charset="2"/>
              <a:buChar char="ü"/>
            </a:pPr>
            <a:r>
              <a:rPr lang="en-US" altLang="en-US" dirty="0">
                <a:solidFill>
                  <a:srgbClr val="444444"/>
                </a:solidFill>
                <a:latin typeface="inherit"/>
              </a:rPr>
              <a:t>The person/thing (</a:t>
            </a:r>
            <a:r>
              <a:rPr lang="en-US" altLang="en-US" i="1" dirty="0">
                <a:solidFill>
                  <a:srgbClr val="444444"/>
                </a:solidFill>
                <a:latin typeface="inherit"/>
              </a:rPr>
              <a:t>my brother</a:t>
            </a:r>
            <a:r>
              <a:rPr lang="en-US" altLang="en-US" dirty="0">
                <a:solidFill>
                  <a:srgbClr val="444444"/>
                </a:solidFill>
                <a:latin typeface="inherit"/>
              </a:rPr>
              <a:t>) is then followed by a base verb, </a:t>
            </a:r>
            <a:r>
              <a:rPr lang="en-US" altLang="en-US" u="sng" dirty="0">
                <a:solidFill>
                  <a:srgbClr val="444444"/>
                </a:solidFill>
                <a:latin typeface="inherit"/>
              </a:rPr>
              <a:t>drive</a:t>
            </a:r>
            <a:r>
              <a:rPr lang="en-US" altLang="en-US" dirty="0">
                <a:solidFill>
                  <a:srgbClr val="444444"/>
                </a:solidFill>
                <a:latin typeface="inherit"/>
              </a:rPr>
              <a:t>.</a:t>
            </a:r>
          </a:p>
          <a:p>
            <a:pPr marL="285750" lvl="0" indent="-285750" eaLnBrk="0" fontAlgn="base" hangingPunct="0">
              <a:spcBef>
                <a:spcPct val="0"/>
              </a:spcBef>
              <a:spcAft>
                <a:spcPct val="0"/>
              </a:spcAft>
              <a:buFont typeface="Wingdings" panose="05000000000000000000" pitchFamily="2" charset="2"/>
              <a:buChar char="ü"/>
            </a:pPr>
            <a:r>
              <a:rPr lang="en-US" altLang="en-US" dirty="0">
                <a:solidFill>
                  <a:srgbClr val="444444"/>
                </a:solidFill>
                <a:latin typeface="inherit"/>
              </a:rPr>
              <a:t>Therefore, this sentence follows the pattern “Let” + Person/thing + Base form of verb, correctly using the </a:t>
            </a:r>
            <a:r>
              <a:rPr lang="en-US" altLang="en-US" b="1" dirty="0">
                <a:solidFill>
                  <a:srgbClr val="444444"/>
                </a:solidFill>
                <a:latin typeface="inherit"/>
              </a:rPr>
              <a:t>causative verb</a:t>
            </a:r>
            <a:r>
              <a:rPr lang="en-US" altLang="en-US" dirty="0">
                <a:solidFill>
                  <a:srgbClr val="444444"/>
                </a:solidFill>
                <a:latin typeface="inherit"/>
              </a:rPr>
              <a:t> “let.”</a:t>
            </a:r>
            <a:endParaRPr lang="en-US" altLang="en-US" dirty="0">
              <a:solidFill>
                <a:srgbClr val="444444"/>
              </a:solidFill>
              <a:latin typeface="Helvetica" panose="020B0604020202020204" pitchFamily="34" charset="0"/>
            </a:endParaRPr>
          </a:p>
        </p:txBody>
      </p:sp>
    </p:spTree>
    <p:extLst>
      <p:ext uri="{BB962C8B-B14F-4D97-AF65-F5344CB8AC3E}">
        <p14:creationId xmlns:p14="http://schemas.microsoft.com/office/powerpoint/2010/main" val="4239876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A0D764-28ED-463E-A210-958C03BC6682}"/>
              </a:ext>
            </a:extLst>
          </p:cNvPr>
          <p:cNvSpPr/>
          <p:nvPr/>
        </p:nvSpPr>
        <p:spPr>
          <a:xfrm>
            <a:off x="825623" y="889844"/>
            <a:ext cx="10644327" cy="5139869"/>
          </a:xfrm>
          <a:prstGeom prst="rect">
            <a:avLst/>
          </a:prstGeom>
          <a:solidFill>
            <a:schemeClr val="accent5">
              <a:lumMod val="20000"/>
              <a:lumOff val="80000"/>
            </a:schemeClr>
          </a:solidFill>
        </p:spPr>
        <p:txBody>
          <a:bodyPr wrap="square">
            <a:spAutoFit/>
          </a:bodyPr>
          <a:lstStyle/>
          <a:p>
            <a:pPr fontAlgn="base"/>
            <a:r>
              <a:rPr lang="en-US" b="0" i="0" dirty="0">
                <a:solidFill>
                  <a:srgbClr val="444444"/>
                </a:solidFill>
                <a:effectLst/>
                <a:latin typeface="Helvetica" panose="020B0604020202020204" pitchFamily="34" charset="0"/>
              </a:rPr>
              <a:t>Two less common causative verbs, “permit” and “allow” are synonyms of “let.” These two causative verbs follow a similar pattern:</a:t>
            </a:r>
          </a:p>
          <a:p>
            <a:pPr fontAlgn="base"/>
            <a:endParaRPr lang="en-US" b="0" i="0" dirty="0">
              <a:solidFill>
                <a:srgbClr val="444444"/>
              </a:solidFill>
              <a:effectLst/>
              <a:latin typeface="inherit"/>
            </a:endParaRPr>
          </a:p>
          <a:p>
            <a:pPr fontAlgn="base"/>
            <a:r>
              <a:rPr lang="en-US" dirty="0">
                <a:solidFill>
                  <a:srgbClr val="444444"/>
                </a:solidFill>
                <a:latin typeface="inherit"/>
              </a:rPr>
              <a:t>                                              </a:t>
            </a:r>
            <a:r>
              <a:rPr lang="en-US" b="1" i="0" dirty="0">
                <a:solidFill>
                  <a:srgbClr val="444444"/>
                </a:solidFill>
                <a:effectLst/>
                <a:latin typeface="inherit"/>
              </a:rPr>
              <a:t>“Permit” or “Allow” + Person/thing + </a:t>
            </a:r>
            <a:r>
              <a:rPr lang="en-US" b="1" i="0" u="none" strike="noStrike" dirty="0">
                <a:solidFill>
                  <a:srgbClr val="4773D8"/>
                </a:solidFill>
                <a:effectLst/>
                <a:latin typeface="inherit"/>
                <a:hlinkClick r:id="rId2" tooltip="Infinitive"/>
              </a:rPr>
              <a:t>Infinitive</a:t>
            </a:r>
            <a:r>
              <a:rPr lang="en-US" b="1" i="0" dirty="0">
                <a:solidFill>
                  <a:srgbClr val="444444"/>
                </a:solidFill>
                <a:effectLst/>
                <a:latin typeface="inherit"/>
              </a:rPr>
              <a:t> form of verb</a:t>
            </a:r>
          </a:p>
          <a:p>
            <a:pPr fontAlgn="base"/>
            <a:endParaRPr lang="en-US" b="0" i="0" dirty="0">
              <a:solidFill>
                <a:srgbClr val="444444"/>
              </a:solidFill>
              <a:effectLst/>
              <a:latin typeface="inherit"/>
            </a:endParaRPr>
          </a:p>
          <a:p>
            <a:pPr fontAlgn="base"/>
            <a:r>
              <a:rPr lang="en-US" b="0" i="0" dirty="0">
                <a:solidFill>
                  <a:srgbClr val="444444"/>
                </a:solidFill>
                <a:effectLst/>
                <a:latin typeface="Helvetica" panose="020B0604020202020204" pitchFamily="34" charset="0"/>
              </a:rPr>
              <a:t>The infinitive form of a verb, also called an </a:t>
            </a:r>
            <a:r>
              <a:rPr lang="en-US" b="1" i="0" dirty="0">
                <a:solidFill>
                  <a:srgbClr val="444444"/>
                </a:solidFill>
                <a:effectLst/>
                <a:latin typeface="inherit"/>
              </a:rPr>
              <a:t>infinitive</a:t>
            </a:r>
            <a:r>
              <a:rPr lang="en-US" b="0" i="0" dirty="0">
                <a:solidFill>
                  <a:srgbClr val="444444"/>
                </a:solidFill>
                <a:effectLst/>
                <a:latin typeface="Helvetica" panose="020B0604020202020204" pitchFamily="34" charset="0"/>
              </a:rPr>
              <a:t>, is just the base verb with the word “to” in front of it, such as </a:t>
            </a:r>
            <a:r>
              <a:rPr lang="en-US" b="0" i="1" dirty="0">
                <a:solidFill>
                  <a:srgbClr val="444444"/>
                </a:solidFill>
                <a:effectLst/>
                <a:latin typeface="inherit"/>
              </a:rPr>
              <a:t>to play, to jump, to run, to sing, to drive</a:t>
            </a:r>
            <a:r>
              <a:rPr lang="en-US" b="0" i="0" dirty="0">
                <a:solidFill>
                  <a:srgbClr val="444444"/>
                </a:solidFill>
                <a:effectLst/>
                <a:latin typeface="Helvetica" panose="020B0604020202020204" pitchFamily="34" charset="0"/>
              </a:rPr>
              <a:t>, and </a:t>
            </a:r>
            <a:r>
              <a:rPr lang="en-US" b="0" i="1" dirty="0">
                <a:solidFill>
                  <a:srgbClr val="444444"/>
                </a:solidFill>
                <a:effectLst/>
                <a:latin typeface="inherit"/>
              </a:rPr>
              <a:t>to kick</a:t>
            </a:r>
            <a:r>
              <a:rPr lang="en-US" b="0" i="0" dirty="0">
                <a:solidFill>
                  <a:srgbClr val="444444"/>
                </a:solidFill>
                <a:effectLst/>
                <a:latin typeface="Helvetica" panose="020B0604020202020204" pitchFamily="34" charset="0"/>
              </a:rPr>
              <a:t>.</a:t>
            </a:r>
          </a:p>
          <a:p>
            <a:pPr fontAlgn="base"/>
            <a:endParaRPr lang="en-US" b="0" i="0" dirty="0">
              <a:solidFill>
                <a:srgbClr val="444444"/>
              </a:solidFill>
              <a:effectLst/>
              <a:latin typeface="Helvetica" panose="020B0604020202020204" pitchFamily="34" charset="0"/>
            </a:endParaRPr>
          </a:p>
          <a:p>
            <a:pPr fontAlgn="base"/>
            <a:r>
              <a:rPr lang="en-US" b="0" i="0" dirty="0">
                <a:solidFill>
                  <a:srgbClr val="444444"/>
                </a:solidFill>
                <a:effectLst/>
                <a:latin typeface="Helvetica" panose="020B0604020202020204" pitchFamily="34" charset="0"/>
              </a:rPr>
              <a:t>Example:</a:t>
            </a:r>
          </a:p>
          <a:p>
            <a:pPr fontAlgn="base"/>
            <a:r>
              <a:rPr lang="en-US" b="0" i="0" dirty="0">
                <a:solidFill>
                  <a:srgbClr val="444444"/>
                </a:solidFill>
                <a:effectLst/>
                <a:latin typeface="Helvetica" panose="020B0604020202020204" pitchFamily="34" charset="0"/>
              </a:rPr>
              <a:t>                                           </a:t>
            </a:r>
            <a:r>
              <a:rPr lang="en-US" sz="2000" b="0" i="0" dirty="0">
                <a:solidFill>
                  <a:srgbClr val="444444"/>
                </a:solidFill>
                <a:effectLst/>
                <a:latin typeface="Helvetica" panose="020B0604020202020204" pitchFamily="34" charset="0"/>
              </a:rPr>
              <a:t>My school does not </a:t>
            </a:r>
            <a:r>
              <a:rPr lang="en-US" sz="2000" b="1" i="0" dirty="0">
                <a:solidFill>
                  <a:srgbClr val="444444"/>
                </a:solidFill>
                <a:effectLst/>
                <a:latin typeface="inherit"/>
              </a:rPr>
              <a:t>permit</a:t>
            </a:r>
            <a:r>
              <a:rPr lang="en-US" sz="2000" b="0" i="0" dirty="0">
                <a:solidFill>
                  <a:srgbClr val="444444"/>
                </a:solidFill>
                <a:effectLst/>
                <a:latin typeface="Helvetica" panose="020B0604020202020204" pitchFamily="34" charset="0"/>
              </a:rPr>
              <a:t> </a:t>
            </a:r>
            <a:r>
              <a:rPr lang="en-US" sz="2000" b="0" i="1" dirty="0">
                <a:solidFill>
                  <a:srgbClr val="444444"/>
                </a:solidFill>
                <a:effectLst/>
                <a:latin typeface="inherit"/>
              </a:rPr>
              <a:t>the students</a:t>
            </a:r>
            <a:r>
              <a:rPr lang="en-US" sz="2000" b="0" i="0" dirty="0">
                <a:solidFill>
                  <a:srgbClr val="444444"/>
                </a:solidFill>
                <a:effectLst/>
                <a:latin typeface="Helvetica" panose="020B0604020202020204" pitchFamily="34" charset="0"/>
              </a:rPr>
              <a:t> </a:t>
            </a:r>
            <a:r>
              <a:rPr lang="en-US" sz="2000" b="0" i="0" u="sng" dirty="0">
                <a:solidFill>
                  <a:srgbClr val="444444"/>
                </a:solidFill>
                <a:effectLst/>
                <a:latin typeface="inherit"/>
              </a:rPr>
              <a:t>to wear</a:t>
            </a:r>
            <a:r>
              <a:rPr lang="en-US" sz="2000" b="0" i="0" dirty="0">
                <a:solidFill>
                  <a:srgbClr val="444444"/>
                </a:solidFill>
                <a:effectLst/>
                <a:latin typeface="Helvetica" panose="020B0604020202020204" pitchFamily="34" charset="0"/>
              </a:rPr>
              <a:t> flip flops.</a:t>
            </a:r>
          </a:p>
          <a:p>
            <a:pPr fontAlgn="base"/>
            <a:endParaRPr lang="en-US" sz="2000" b="0" i="0" dirty="0">
              <a:solidFill>
                <a:srgbClr val="444444"/>
              </a:solidFill>
              <a:effectLst/>
              <a:latin typeface="Helvetica" panose="020B0604020202020204" pitchFamily="34" charset="0"/>
            </a:endParaRPr>
          </a:p>
          <a:p>
            <a:pPr marL="285750" indent="-285750" fontAlgn="base">
              <a:buFont typeface="Wingdings" panose="05000000000000000000" pitchFamily="2" charset="2"/>
              <a:buChar char="ü"/>
            </a:pPr>
            <a:r>
              <a:rPr lang="en-US" b="0" i="0" dirty="0">
                <a:solidFill>
                  <a:srgbClr val="444444"/>
                </a:solidFill>
                <a:effectLst/>
                <a:latin typeface="inherit"/>
              </a:rPr>
              <a:t>This sentence uses the causative verb </a:t>
            </a:r>
            <a:r>
              <a:rPr lang="en-US" b="1" i="0" dirty="0">
                <a:solidFill>
                  <a:srgbClr val="444444"/>
                </a:solidFill>
                <a:effectLst/>
                <a:latin typeface="inherit"/>
              </a:rPr>
              <a:t>permit</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1" i="0" dirty="0">
                <a:solidFill>
                  <a:srgbClr val="444444"/>
                </a:solidFill>
                <a:effectLst/>
                <a:latin typeface="inherit"/>
              </a:rPr>
              <a:t>Permit</a:t>
            </a:r>
            <a:r>
              <a:rPr lang="en-US" b="0" i="0" dirty="0">
                <a:solidFill>
                  <a:srgbClr val="444444"/>
                </a:solidFill>
                <a:effectLst/>
                <a:latin typeface="inherit"/>
              </a:rPr>
              <a:t> is followed by a person/thing (</a:t>
            </a:r>
            <a:r>
              <a:rPr lang="en-US" b="0" i="1" dirty="0">
                <a:solidFill>
                  <a:srgbClr val="444444"/>
                </a:solidFill>
                <a:effectLst/>
                <a:latin typeface="inherit"/>
              </a:rPr>
              <a:t>the students</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After the person/thing (</a:t>
            </a:r>
            <a:r>
              <a:rPr lang="en-US" b="0" i="1" dirty="0">
                <a:solidFill>
                  <a:srgbClr val="444444"/>
                </a:solidFill>
                <a:effectLst/>
                <a:latin typeface="inherit"/>
              </a:rPr>
              <a:t>the students</a:t>
            </a:r>
            <a:r>
              <a:rPr lang="en-US" b="0" i="0" dirty="0">
                <a:solidFill>
                  <a:srgbClr val="444444"/>
                </a:solidFill>
                <a:effectLst/>
                <a:latin typeface="inherit"/>
              </a:rPr>
              <a:t>), this sentence includes the infinitive </a:t>
            </a:r>
            <a:r>
              <a:rPr lang="en-US" b="0" i="0" u="sng" dirty="0">
                <a:solidFill>
                  <a:srgbClr val="444444"/>
                </a:solidFill>
                <a:effectLst/>
                <a:latin typeface="inherit"/>
              </a:rPr>
              <a:t>to wear</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This means that the sentence correctly uses the </a:t>
            </a:r>
            <a:r>
              <a:rPr lang="en-US" b="1" i="0" dirty="0">
                <a:solidFill>
                  <a:srgbClr val="444444"/>
                </a:solidFill>
                <a:effectLst/>
                <a:latin typeface="inherit"/>
              </a:rPr>
              <a:t>causative verb </a:t>
            </a:r>
            <a:r>
              <a:rPr lang="en-US" b="0" i="0" dirty="0">
                <a:solidFill>
                  <a:srgbClr val="444444"/>
                </a:solidFill>
                <a:effectLst/>
                <a:latin typeface="inherit"/>
              </a:rPr>
              <a:t>It follows the pattern “Permit” + person/thing + infinitive.</a:t>
            </a:r>
          </a:p>
          <a:p>
            <a:pPr marL="285750" indent="-285750" fontAlgn="base">
              <a:buFont typeface="Wingdings" panose="05000000000000000000" pitchFamily="2" charset="2"/>
              <a:buChar char="ü"/>
            </a:pPr>
            <a:r>
              <a:rPr lang="en-US" b="0" i="0" dirty="0">
                <a:solidFill>
                  <a:srgbClr val="444444"/>
                </a:solidFill>
                <a:effectLst/>
                <a:latin typeface="inherit"/>
              </a:rPr>
              <a:t>This sentence would be the same if we used the verb “allow” instead of “permit,” as in, “My school does not </a:t>
            </a:r>
            <a:r>
              <a:rPr lang="en-US" b="1" i="0" dirty="0">
                <a:solidFill>
                  <a:srgbClr val="444444"/>
                </a:solidFill>
                <a:effectLst/>
                <a:latin typeface="inherit"/>
              </a:rPr>
              <a:t>allow</a:t>
            </a:r>
            <a:r>
              <a:rPr lang="en-US" b="0" i="0" dirty="0">
                <a:solidFill>
                  <a:srgbClr val="444444"/>
                </a:solidFill>
                <a:effectLst/>
                <a:latin typeface="inherit"/>
              </a:rPr>
              <a:t> </a:t>
            </a:r>
            <a:r>
              <a:rPr lang="en-US" b="0" i="1" dirty="0">
                <a:solidFill>
                  <a:srgbClr val="444444"/>
                </a:solidFill>
                <a:effectLst/>
                <a:latin typeface="inherit"/>
              </a:rPr>
              <a:t>the students</a:t>
            </a:r>
            <a:r>
              <a:rPr lang="en-US" b="0" i="0" dirty="0">
                <a:solidFill>
                  <a:srgbClr val="444444"/>
                </a:solidFill>
                <a:effectLst/>
                <a:latin typeface="inherit"/>
              </a:rPr>
              <a:t> </a:t>
            </a:r>
            <a:r>
              <a:rPr lang="en-US" b="0" i="0" u="sng" dirty="0">
                <a:solidFill>
                  <a:srgbClr val="444444"/>
                </a:solidFill>
                <a:effectLst/>
                <a:latin typeface="inherit"/>
              </a:rPr>
              <a:t>to wear</a:t>
            </a:r>
            <a:r>
              <a:rPr lang="en-US" b="0" i="0" dirty="0">
                <a:solidFill>
                  <a:srgbClr val="444444"/>
                </a:solidFill>
                <a:effectLst/>
                <a:latin typeface="inherit"/>
              </a:rPr>
              <a:t> flip flops.”</a:t>
            </a:r>
          </a:p>
        </p:txBody>
      </p:sp>
      <p:sp>
        <p:nvSpPr>
          <p:cNvPr id="3" name="Rectangle 2">
            <a:extLst>
              <a:ext uri="{FF2B5EF4-FFF2-40B4-BE49-F238E27FC236}">
                <a16:creationId xmlns:a16="http://schemas.microsoft.com/office/drawing/2014/main" id="{E94CC37D-3754-489F-B23D-176432D6F832}"/>
              </a:ext>
            </a:extLst>
          </p:cNvPr>
          <p:cNvSpPr/>
          <p:nvPr/>
        </p:nvSpPr>
        <p:spPr>
          <a:xfrm>
            <a:off x="843379" y="3119612"/>
            <a:ext cx="10626571" cy="2938509"/>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43208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517331-C8CD-40FA-907A-80D7FA95ECAA}"/>
              </a:ext>
            </a:extLst>
          </p:cNvPr>
          <p:cNvSpPr/>
          <p:nvPr/>
        </p:nvSpPr>
        <p:spPr>
          <a:xfrm>
            <a:off x="1890943" y="1559329"/>
            <a:ext cx="8637973" cy="1292662"/>
          </a:xfrm>
          <a:prstGeom prst="rect">
            <a:avLst/>
          </a:prstGeom>
          <a:solidFill>
            <a:schemeClr val="accent6">
              <a:lumMod val="40000"/>
              <a:lumOff val="60000"/>
            </a:schemeClr>
          </a:solidFill>
        </p:spPr>
        <p:txBody>
          <a:bodyPr wrap="square">
            <a:spAutoFit/>
          </a:bodyPr>
          <a:lstStyle/>
          <a:p>
            <a:pPr algn="ctr" fontAlgn="base"/>
            <a:r>
              <a:rPr lang="en-US" b="0" i="0" dirty="0">
                <a:solidFill>
                  <a:srgbClr val="444444"/>
                </a:solidFill>
                <a:effectLst/>
                <a:latin typeface="Helvetica" panose="020B0604020202020204" pitchFamily="34" charset="0"/>
              </a:rPr>
              <a:t>The causative verb “make” is used </a:t>
            </a:r>
            <a:r>
              <a:rPr lang="en-US" b="0" i="0" dirty="0">
                <a:solidFill>
                  <a:srgbClr val="444444"/>
                </a:solidFill>
                <a:effectLst/>
                <a:highlight>
                  <a:srgbClr val="FFFF00"/>
                </a:highlight>
                <a:latin typeface="Helvetica" panose="020B0604020202020204" pitchFamily="34" charset="0"/>
              </a:rPr>
              <a:t>to express that someone has forced someone else to do something</a:t>
            </a:r>
            <a:r>
              <a:rPr lang="en-US" b="0" i="0" dirty="0">
                <a:solidFill>
                  <a:srgbClr val="444444"/>
                </a:solidFill>
                <a:effectLst/>
                <a:latin typeface="Helvetica" panose="020B0604020202020204" pitchFamily="34" charset="0"/>
              </a:rPr>
              <a:t>. With “make,” we use the following pattern:</a:t>
            </a:r>
          </a:p>
          <a:p>
            <a:pPr algn="ctr" fontAlgn="base"/>
            <a:endParaRPr lang="en-US" b="0" i="0" dirty="0">
              <a:solidFill>
                <a:srgbClr val="444444"/>
              </a:solidFill>
              <a:effectLst/>
              <a:latin typeface="Helvetica" panose="020B0604020202020204" pitchFamily="34" charset="0"/>
            </a:endParaRPr>
          </a:p>
          <a:p>
            <a:pPr algn="ctr" fontAlgn="base"/>
            <a:r>
              <a:rPr lang="en-US" b="0" i="0" dirty="0">
                <a:solidFill>
                  <a:srgbClr val="444444"/>
                </a:solidFill>
                <a:effectLst/>
                <a:latin typeface="inherit"/>
              </a:rPr>
              <a:t>  </a:t>
            </a:r>
            <a:r>
              <a:rPr lang="en-US" sz="2400" b="1" i="0" dirty="0">
                <a:solidFill>
                  <a:srgbClr val="444444"/>
                </a:solidFill>
                <a:effectLst/>
                <a:latin typeface="inherit"/>
              </a:rPr>
              <a:t>“Make” + person + base verb</a:t>
            </a:r>
          </a:p>
        </p:txBody>
      </p:sp>
      <p:sp>
        <p:nvSpPr>
          <p:cNvPr id="3" name="Rectangle 2">
            <a:extLst>
              <a:ext uri="{FF2B5EF4-FFF2-40B4-BE49-F238E27FC236}">
                <a16:creationId xmlns:a16="http://schemas.microsoft.com/office/drawing/2014/main" id="{3E19EF01-AE72-4932-AF2E-D19115B76A0C}"/>
              </a:ext>
            </a:extLst>
          </p:cNvPr>
          <p:cNvSpPr/>
          <p:nvPr/>
        </p:nvSpPr>
        <p:spPr>
          <a:xfrm>
            <a:off x="4363125" y="465624"/>
            <a:ext cx="4136069" cy="461665"/>
          </a:xfrm>
          <a:prstGeom prst="rect">
            <a:avLst/>
          </a:prstGeom>
          <a:solidFill>
            <a:schemeClr val="accent2"/>
          </a:solidFill>
        </p:spPr>
        <p:txBody>
          <a:bodyPr wrap="none">
            <a:spAutoFit/>
          </a:bodyPr>
          <a:lstStyle/>
          <a:p>
            <a:r>
              <a:rPr lang="en-US" sz="2400" b="1" i="0" dirty="0">
                <a:effectLst/>
                <a:latin typeface="Algerian" panose="04020705040A02060702" pitchFamily="82" charset="0"/>
              </a:rPr>
              <a:t>Make, Force and Require</a:t>
            </a:r>
          </a:p>
        </p:txBody>
      </p:sp>
      <p:sp>
        <p:nvSpPr>
          <p:cNvPr id="4" name="Rectangle 3">
            <a:extLst>
              <a:ext uri="{FF2B5EF4-FFF2-40B4-BE49-F238E27FC236}">
                <a16:creationId xmlns:a16="http://schemas.microsoft.com/office/drawing/2014/main" id="{55B2BB52-F265-4D2D-8DA4-825A2C768534}"/>
              </a:ext>
            </a:extLst>
          </p:cNvPr>
          <p:cNvSpPr/>
          <p:nvPr/>
        </p:nvSpPr>
        <p:spPr>
          <a:xfrm>
            <a:off x="674702" y="3633122"/>
            <a:ext cx="11265763" cy="2492990"/>
          </a:xfrm>
          <a:prstGeom prst="rect">
            <a:avLst/>
          </a:prstGeom>
          <a:solidFill>
            <a:schemeClr val="accent4">
              <a:lumMod val="20000"/>
              <a:lumOff val="80000"/>
            </a:schemeClr>
          </a:solidFill>
        </p:spPr>
        <p:txBody>
          <a:bodyPr wrap="square">
            <a:spAutoFit/>
          </a:bodyPr>
          <a:lstStyle/>
          <a:p>
            <a:pPr fontAlgn="base"/>
            <a:endParaRPr lang="en-US" b="0" i="0" dirty="0">
              <a:solidFill>
                <a:srgbClr val="444444"/>
              </a:solidFill>
              <a:effectLst/>
              <a:latin typeface="Helvetica" panose="020B0604020202020204" pitchFamily="34" charset="0"/>
            </a:endParaRPr>
          </a:p>
          <a:p>
            <a:pPr fontAlgn="base"/>
            <a:r>
              <a:rPr lang="en-US" sz="2400" b="0" i="0" dirty="0">
                <a:solidFill>
                  <a:srgbClr val="444444"/>
                </a:solidFill>
                <a:effectLst/>
                <a:latin typeface="Helvetica" panose="020B0604020202020204" pitchFamily="34" charset="0"/>
              </a:rPr>
              <a:t>                             My mom </a:t>
            </a:r>
            <a:r>
              <a:rPr lang="en-US" sz="2400" b="1" i="0" dirty="0">
                <a:solidFill>
                  <a:srgbClr val="444444"/>
                </a:solidFill>
                <a:effectLst/>
                <a:latin typeface="inherit"/>
              </a:rPr>
              <a:t>made</a:t>
            </a:r>
            <a:r>
              <a:rPr lang="en-US" sz="2400" b="0" i="0" dirty="0">
                <a:solidFill>
                  <a:srgbClr val="444444"/>
                </a:solidFill>
                <a:effectLst/>
                <a:latin typeface="Helvetica" panose="020B0604020202020204" pitchFamily="34" charset="0"/>
              </a:rPr>
              <a:t> </a:t>
            </a:r>
            <a:r>
              <a:rPr lang="en-US" sz="2400" b="0" i="1" dirty="0">
                <a:solidFill>
                  <a:srgbClr val="444444"/>
                </a:solidFill>
                <a:effectLst/>
                <a:latin typeface="inherit"/>
              </a:rPr>
              <a:t>me</a:t>
            </a:r>
            <a:r>
              <a:rPr lang="en-US" sz="2400" b="0" i="0" dirty="0">
                <a:solidFill>
                  <a:srgbClr val="444444"/>
                </a:solidFill>
                <a:effectLst/>
                <a:latin typeface="Helvetica" panose="020B0604020202020204" pitchFamily="34" charset="0"/>
              </a:rPr>
              <a:t> </a:t>
            </a:r>
            <a:r>
              <a:rPr lang="en-US" sz="2400" b="0" i="0" u="sng" dirty="0">
                <a:solidFill>
                  <a:srgbClr val="444444"/>
                </a:solidFill>
                <a:effectLst/>
                <a:latin typeface="inherit"/>
              </a:rPr>
              <a:t>clean</a:t>
            </a:r>
            <a:r>
              <a:rPr lang="en-US" sz="2400" b="0" i="0" dirty="0">
                <a:solidFill>
                  <a:srgbClr val="444444"/>
                </a:solidFill>
                <a:effectLst/>
                <a:latin typeface="Helvetica" panose="020B0604020202020204" pitchFamily="34" charset="0"/>
              </a:rPr>
              <a:t> my room before the party.</a:t>
            </a:r>
          </a:p>
          <a:p>
            <a:pPr fontAlgn="base"/>
            <a:endParaRPr lang="en-US" sz="2400" b="0" i="0" dirty="0">
              <a:solidFill>
                <a:srgbClr val="444444"/>
              </a:solidFill>
              <a:effectLst/>
              <a:latin typeface="Helvetica" panose="020B0604020202020204" pitchFamily="34" charset="0"/>
            </a:endParaRPr>
          </a:p>
          <a:p>
            <a:pPr marL="285750" indent="-285750" fontAlgn="base">
              <a:buFont typeface="Wingdings" panose="05000000000000000000" pitchFamily="2" charset="2"/>
              <a:buChar char="ü"/>
            </a:pPr>
            <a:r>
              <a:rPr lang="en-US" b="0" i="0" dirty="0">
                <a:solidFill>
                  <a:srgbClr val="444444"/>
                </a:solidFill>
                <a:effectLst/>
                <a:latin typeface="inherit"/>
              </a:rPr>
              <a:t>This example uses </a:t>
            </a:r>
            <a:r>
              <a:rPr lang="en-US" b="1" i="0" dirty="0">
                <a:solidFill>
                  <a:srgbClr val="444444"/>
                </a:solidFill>
                <a:effectLst/>
                <a:latin typeface="inherit"/>
              </a:rPr>
              <a:t>made</a:t>
            </a:r>
            <a:r>
              <a:rPr lang="en-US" b="0" i="0" dirty="0">
                <a:solidFill>
                  <a:srgbClr val="444444"/>
                </a:solidFill>
                <a:effectLst/>
                <a:latin typeface="inherit"/>
              </a:rPr>
              <a:t>, form of the causative verb “make.”</a:t>
            </a:r>
          </a:p>
          <a:p>
            <a:pPr marL="285750" indent="-285750" fontAlgn="base">
              <a:buFont typeface="Wingdings" panose="05000000000000000000" pitchFamily="2" charset="2"/>
              <a:buChar char="ü"/>
            </a:pPr>
            <a:r>
              <a:rPr lang="en-US" b="1" i="0" dirty="0">
                <a:solidFill>
                  <a:srgbClr val="444444"/>
                </a:solidFill>
                <a:effectLst/>
                <a:latin typeface="inherit"/>
              </a:rPr>
              <a:t>Made</a:t>
            </a:r>
            <a:r>
              <a:rPr lang="en-US" b="0" i="0" dirty="0">
                <a:solidFill>
                  <a:srgbClr val="444444"/>
                </a:solidFill>
                <a:effectLst/>
                <a:latin typeface="inherit"/>
              </a:rPr>
              <a:t> is followed by a person (</a:t>
            </a:r>
            <a:r>
              <a:rPr lang="en-US" b="0" i="1" dirty="0">
                <a:solidFill>
                  <a:srgbClr val="444444"/>
                </a:solidFill>
                <a:effectLst/>
                <a:latin typeface="inherit"/>
              </a:rPr>
              <a:t>me</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This person (</a:t>
            </a:r>
            <a:r>
              <a:rPr lang="en-US" b="0" i="1" dirty="0">
                <a:solidFill>
                  <a:srgbClr val="444444"/>
                </a:solidFill>
                <a:effectLst/>
                <a:latin typeface="inherit"/>
              </a:rPr>
              <a:t>me</a:t>
            </a:r>
            <a:r>
              <a:rPr lang="en-US" b="0" i="0" dirty="0">
                <a:solidFill>
                  <a:srgbClr val="444444"/>
                </a:solidFill>
                <a:effectLst/>
                <a:latin typeface="inherit"/>
              </a:rPr>
              <a:t>) is followed by the base verb </a:t>
            </a:r>
            <a:r>
              <a:rPr lang="en-US" b="0" i="0" u="sng" dirty="0">
                <a:solidFill>
                  <a:srgbClr val="444444"/>
                </a:solidFill>
                <a:effectLst/>
                <a:latin typeface="inherit"/>
              </a:rPr>
              <a:t>clean</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This sentence correctly follows the pattern “Make” + person + base verb. This is the proper way to use the </a:t>
            </a:r>
            <a:r>
              <a:rPr lang="en-US" b="1" i="0" dirty="0">
                <a:solidFill>
                  <a:srgbClr val="444444"/>
                </a:solidFill>
                <a:effectLst/>
                <a:latin typeface="inherit"/>
              </a:rPr>
              <a:t>causative verb</a:t>
            </a:r>
            <a:r>
              <a:rPr lang="en-US" b="0" i="0" dirty="0">
                <a:solidFill>
                  <a:srgbClr val="444444"/>
                </a:solidFill>
                <a:effectLst/>
                <a:latin typeface="inherit"/>
              </a:rPr>
              <a:t> “make”.</a:t>
            </a:r>
          </a:p>
        </p:txBody>
      </p:sp>
    </p:spTree>
    <p:extLst>
      <p:ext uri="{BB962C8B-B14F-4D97-AF65-F5344CB8AC3E}">
        <p14:creationId xmlns:p14="http://schemas.microsoft.com/office/powerpoint/2010/main" val="959737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840FC99-3FAB-466B-B574-A9B6AA6DDE5A}"/>
              </a:ext>
            </a:extLst>
          </p:cNvPr>
          <p:cNvSpPr/>
          <p:nvPr/>
        </p:nvSpPr>
        <p:spPr>
          <a:xfrm>
            <a:off x="1855434" y="813605"/>
            <a:ext cx="8797770" cy="1200329"/>
          </a:xfrm>
          <a:prstGeom prst="rect">
            <a:avLst/>
          </a:prstGeom>
          <a:solidFill>
            <a:schemeClr val="accent2">
              <a:lumMod val="60000"/>
              <a:lumOff val="40000"/>
            </a:schemeClr>
          </a:solidFill>
        </p:spPr>
        <p:txBody>
          <a:bodyPr wrap="square">
            <a:spAutoFit/>
          </a:bodyPr>
          <a:lstStyle/>
          <a:p>
            <a:pPr algn="ctr" fontAlgn="base"/>
            <a:r>
              <a:rPr lang="en-US" b="0" i="0" dirty="0">
                <a:solidFill>
                  <a:srgbClr val="444444"/>
                </a:solidFill>
                <a:effectLst/>
                <a:latin typeface="Helvetica" panose="020B0604020202020204" pitchFamily="34" charset="0"/>
              </a:rPr>
              <a:t>“Force” and “require” are two less common causative verbs that have the same meaning as “make.” They follow a similar pattern:</a:t>
            </a:r>
          </a:p>
          <a:p>
            <a:pPr algn="ctr" fontAlgn="base"/>
            <a:endParaRPr lang="en-US" b="0" i="0" dirty="0">
              <a:solidFill>
                <a:srgbClr val="444444"/>
              </a:solidFill>
              <a:effectLst/>
              <a:latin typeface="Helvetica" panose="020B0604020202020204" pitchFamily="34" charset="0"/>
            </a:endParaRPr>
          </a:p>
          <a:p>
            <a:pPr fontAlgn="base"/>
            <a:r>
              <a:rPr lang="en-US" b="0" i="0" dirty="0">
                <a:solidFill>
                  <a:srgbClr val="444444"/>
                </a:solidFill>
                <a:effectLst/>
                <a:latin typeface="inherit"/>
              </a:rPr>
              <a:t>                                                 </a:t>
            </a:r>
            <a:r>
              <a:rPr lang="en-US" b="1" i="0" dirty="0">
                <a:solidFill>
                  <a:srgbClr val="444444"/>
                </a:solidFill>
                <a:effectLst/>
                <a:latin typeface="inherit"/>
              </a:rPr>
              <a:t>“Force” or “Require” + person + infinitive</a:t>
            </a:r>
          </a:p>
        </p:txBody>
      </p:sp>
      <p:sp>
        <p:nvSpPr>
          <p:cNvPr id="3" name="Rectangle 2">
            <a:extLst>
              <a:ext uri="{FF2B5EF4-FFF2-40B4-BE49-F238E27FC236}">
                <a16:creationId xmlns:a16="http://schemas.microsoft.com/office/drawing/2014/main" id="{90D1C72C-3AF5-4B4E-8862-5720C199A0CB}"/>
              </a:ext>
            </a:extLst>
          </p:cNvPr>
          <p:cNvSpPr/>
          <p:nvPr/>
        </p:nvSpPr>
        <p:spPr>
          <a:xfrm>
            <a:off x="1553592" y="3040070"/>
            <a:ext cx="9632271" cy="2677656"/>
          </a:xfrm>
          <a:prstGeom prst="rect">
            <a:avLst/>
          </a:prstGeom>
          <a:solidFill>
            <a:schemeClr val="accent1">
              <a:lumMod val="20000"/>
              <a:lumOff val="80000"/>
            </a:schemeClr>
          </a:solidFill>
        </p:spPr>
        <p:txBody>
          <a:bodyPr wrap="square">
            <a:spAutoFit/>
          </a:bodyPr>
          <a:lstStyle/>
          <a:p>
            <a:pPr fontAlgn="base"/>
            <a:endParaRPr lang="en-US" b="0" i="0" dirty="0">
              <a:solidFill>
                <a:srgbClr val="444444"/>
              </a:solidFill>
              <a:effectLst/>
              <a:latin typeface="Helvetica" panose="020B0604020202020204" pitchFamily="34" charset="0"/>
            </a:endParaRPr>
          </a:p>
          <a:p>
            <a:pPr algn="ctr" fontAlgn="base"/>
            <a:r>
              <a:rPr lang="en-US" b="0" i="0" dirty="0">
                <a:solidFill>
                  <a:srgbClr val="444444"/>
                </a:solidFill>
                <a:effectLst/>
                <a:latin typeface="Helvetica" panose="020B0604020202020204" pitchFamily="34" charset="0"/>
              </a:rPr>
              <a:t>         </a:t>
            </a:r>
            <a:r>
              <a:rPr lang="en-US" sz="2400" b="0" i="0" dirty="0">
                <a:solidFill>
                  <a:srgbClr val="444444"/>
                </a:solidFill>
                <a:effectLst/>
                <a:latin typeface="Helvetica" panose="020B0604020202020204" pitchFamily="34" charset="0"/>
              </a:rPr>
              <a:t>The law </a:t>
            </a:r>
            <a:r>
              <a:rPr lang="en-US" sz="2400" b="1" i="0" dirty="0">
                <a:solidFill>
                  <a:srgbClr val="444444"/>
                </a:solidFill>
                <a:effectLst/>
                <a:latin typeface="inherit"/>
              </a:rPr>
              <a:t>requires</a:t>
            </a:r>
            <a:r>
              <a:rPr lang="en-US" sz="2400" b="0" i="0" dirty="0">
                <a:solidFill>
                  <a:srgbClr val="444444"/>
                </a:solidFill>
                <a:effectLst/>
                <a:latin typeface="Helvetica" panose="020B0604020202020204" pitchFamily="34" charset="0"/>
              </a:rPr>
              <a:t> </a:t>
            </a:r>
            <a:r>
              <a:rPr lang="en-US" sz="2400" b="0" i="1" dirty="0">
                <a:solidFill>
                  <a:srgbClr val="444444"/>
                </a:solidFill>
                <a:effectLst/>
                <a:latin typeface="inherit"/>
              </a:rPr>
              <a:t>everyone</a:t>
            </a:r>
            <a:r>
              <a:rPr lang="en-US" sz="2400" b="0" i="0" u="sng" dirty="0">
                <a:solidFill>
                  <a:srgbClr val="444444"/>
                </a:solidFill>
                <a:effectLst/>
                <a:latin typeface="inherit"/>
              </a:rPr>
              <a:t> to wear</a:t>
            </a:r>
            <a:r>
              <a:rPr lang="en-US" sz="2400" b="0" i="0" dirty="0">
                <a:solidFill>
                  <a:srgbClr val="444444"/>
                </a:solidFill>
                <a:effectLst/>
                <a:latin typeface="Helvetica" panose="020B0604020202020204" pitchFamily="34" charset="0"/>
              </a:rPr>
              <a:t> a seatbelt in the car.</a:t>
            </a:r>
          </a:p>
          <a:p>
            <a:pPr fontAlgn="base"/>
            <a:endParaRPr lang="en-US" b="0" i="0" dirty="0">
              <a:solidFill>
                <a:srgbClr val="444444"/>
              </a:solidFill>
              <a:effectLst/>
              <a:latin typeface="Helvetica" panose="020B0604020202020204" pitchFamily="34" charset="0"/>
            </a:endParaRPr>
          </a:p>
          <a:p>
            <a:pPr marL="285750" indent="-285750" fontAlgn="base">
              <a:buFont typeface="Wingdings" panose="05000000000000000000" pitchFamily="2" charset="2"/>
              <a:buChar char="ü"/>
            </a:pPr>
            <a:r>
              <a:rPr lang="en-US" b="0" i="0" dirty="0">
                <a:solidFill>
                  <a:srgbClr val="444444"/>
                </a:solidFill>
                <a:effectLst/>
                <a:latin typeface="inherit"/>
              </a:rPr>
              <a:t>In this sentence, we see a form of the causative verb </a:t>
            </a:r>
            <a:r>
              <a:rPr lang="en-US" b="1" i="0" dirty="0">
                <a:solidFill>
                  <a:srgbClr val="444444"/>
                </a:solidFill>
                <a:effectLst/>
                <a:latin typeface="inherit"/>
              </a:rPr>
              <a:t>require</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1" i="0" dirty="0">
                <a:solidFill>
                  <a:srgbClr val="444444"/>
                </a:solidFill>
                <a:effectLst/>
                <a:latin typeface="inherit"/>
              </a:rPr>
              <a:t>Requires</a:t>
            </a:r>
            <a:r>
              <a:rPr lang="en-US" b="0" i="0" dirty="0">
                <a:solidFill>
                  <a:srgbClr val="444444"/>
                </a:solidFill>
                <a:effectLst/>
                <a:latin typeface="inherit"/>
              </a:rPr>
              <a:t> is followed by a person (</a:t>
            </a:r>
            <a:r>
              <a:rPr lang="en-US" b="0" i="1" dirty="0">
                <a:solidFill>
                  <a:srgbClr val="444444"/>
                </a:solidFill>
                <a:effectLst/>
                <a:latin typeface="inherit"/>
              </a:rPr>
              <a:t>everyone</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After the person (</a:t>
            </a:r>
            <a:r>
              <a:rPr lang="en-US" b="0" i="1" dirty="0">
                <a:solidFill>
                  <a:srgbClr val="444444"/>
                </a:solidFill>
                <a:effectLst/>
                <a:latin typeface="inherit"/>
              </a:rPr>
              <a:t>everyone</a:t>
            </a:r>
            <a:r>
              <a:rPr lang="en-US" b="0" i="0" dirty="0">
                <a:solidFill>
                  <a:srgbClr val="444444"/>
                </a:solidFill>
                <a:effectLst/>
                <a:latin typeface="inherit"/>
              </a:rPr>
              <a:t>), the sentence includes the infinitive </a:t>
            </a:r>
            <a:r>
              <a:rPr lang="en-US" b="0" i="0" u="sng" dirty="0">
                <a:solidFill>
                  <a:srgbClr val="444444"/>
                </a:solidFill>
                <a:effectLst/>
                <a:latin typeface="inherit"/>
              </a:rPr>
              <a:t>to wear</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This is how to correctly use the </a:t>
            </a:r>
            <a:r>
              <a:rPr lang="en-US" b="1" i="0" dirty="0">
                <a:solidFill>
                  <a:srgbClr val="444444"/>
                </a:solidFill>
                <a:effectLst/>
                <a:latin typeface="inherit"/>
              </a:rPr>
              <a:t>causative verb</a:t>
            </a:r>
            <a:r>
              <a:rPr lang="en-US" b="0" i="0" dirty="0">
                <a:solidFill>
                  <a:srgbClr val="444444"/>
                </a:solidFill>
                <a:effectLst/>
                <a:latin typeface="inherit"/>
              </a:rPr>
              <a:t> “require”: “Force” or “Require + person + infinitive.</a:t>
            </a:r>
          </a:p>
          <a:p>
            <a:pPr marL="285750" indent="-285750" fontAlgn="base">
              <a:buFont typeface="Wingdings" panose="05000000000000000000" pitchFamily="2" charset="2"/>
              <a:buChar char="ü"/>
            </a:pPr>
            <a:r>
              <a:rPr lang="en-US" b="0" i="0" dirty="0">
                <a:solidFill>
                  <a:srgbClr val="444444"/>
                </a:solidFill>
                <a:effectLst/>
                <a:latin typeface="inherit"/>
              </a:rPr>
              <a:t>This sentence would be the same if we replaced the verb “requires” with the verb “forces” as in, “The law </a:t>
            </a:r>
            <a:r>
              <a:rPr lang="en-US" b="1" i="0" dirty="0">
                <a:solidFill>
                  <a:srgbClr val="444444"/>
                </a:solidFill>
                <a:effectLst/>
                <a:latin typeface="inherit"/>
              </a:rPr>
              <a:t>forces</a:t>
            </a:r>
            <a:r>
              <a:rPr lang="en-US" b="0" i="0" dirty="0">
                <a:solidFill>
                  <a:srgbClr val="444444"/>
                </a:solidFill>
                <a:effectLst/>
                <a:latin typeface="inherit"/>
              </a:rPr>
              <a:t> </a:t>
            </a:r>
            <a:r>
              <a:rPr lang="en-US" b="0" i="1" dirty="0">
                <a:solidFill>
                  <a:srgbClr val="444444"/>
                </a:solidFill>
                <a:effectLst/>
                <a:latin typeface="inherit"/>
              </a:rPr>
              <a:t>everyone</a:t>
            </a:r>
            <a:r>
              <a:rPr lang="en-US" b="0" i="0" dirty="0">
                <a:solidFill>
                  <a:srgbClr val="444444"/>
                </a:solidFill>
                <a:effectLst/>
                <a:latin typeface="inherit"/>
              </a:rPr>
              <a:t> </a:t>
            </a:r>
            <a:r>
              <a:rPr lang="en-US" b="0" i="0" u="sng" dirty="0">
                <a:solidFill>
                  <a:srgbClr val="444444"/>
                </a:solidFill>
                <a:effectLst/>
                <a:latin typeface="inherit"/>
              </a:rPr>
              <a:t>to wear</a:t>
            </a:r>
            <a:r>
              <a:rPr lang="en-US" b="0" i="0" dirty="0">
                <a:solidFill>
                  <a:srgbClr val="444444"/>
                </a:solidFill>
                <a:effectLst/>
                <a:latin typeface="inherit"/>
              </a:rPr>
              <a:t> a seatbelt in the car.”</a:t>
            </a:r>
          </a:p>
        </p:txBody>
      </p:sp>
    </p:spTree>
    <p:extLst>
      <p:ext uri="{BB962C8B-B14F-4D97-AF65-F5344CB8AC3E}">
        <p14:creationId xmlns:p14="http://schemas.microsoft.com/office/powerpoint/2010/main" val="3349947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3C616A5-A4A5-4CF6-B559-5BDCD09D7083}"/>
              </a:ext>
            </a:extLst>
          </p:cNvPr>
          <p:cNvSpPr/>
          <p:nvPr/>
        </p:nvSpPr>
        <p:spPr>
          <a:xfrm>
            <a:off x="5814512" y="598789"/>
            <a:ext cx="992579" cy="461665"/>
          </a:xfrm>
          <a:prstGeom prst="rect">
            <a:avLst/>
          </a:prstGeom>
          <a:solidFill>
            <a:schemeClr val="accent6"/>
          </a:solidFill>
        </p:spPr>
        <p:txBody>
          <a:bodyPr wrap="none">
            <a:spAutoFit/>
          </a:bodyPr>
          <a:lstStyle/>
          <a:p>
            <a:r>
              <a:rPr lang="en-US" sz="2400" b="1" dirty="0">
                <a:latin typeface="Algerian" panose="04020705040A02060702" pitchFamily="82" charset="0"/>
              </a:rPr>
              <a:t>have</a:t>
            </a:r>
            <a:endParaRPr lang="en-US" sz="2400" b="1" i="0" dirty="0">
              <a:effectLst/>
              <a:latin typeface="Algerian" panose="04020705040A02060702" pitchFamily="82" charset="0"/>
            </a:endParaRPr>
          </a:p>
        </p:txBody>
      </p:sp>
      <p:sp>
        <p:nvSpPr>
          <p:cNvPr id="4" name="Rectangle 3">
            <a:extLst>
              <a:ext uri="{FF2B5EF4-FFF2-40B4-BE49-F238E27FC236}">
                <a16:creationId xmlns:a16="http://schemas.microsoft.com/office/drawing/2014/main" id="{58EEE46D-0325-43F8-8734-38436A28DB3C}"/>
              </a:ext>
            </a:extLst>
          </p:cNvPr>
          <p:cNvSpPr/>
          <p:nvPr/>
        </p:nvSpPr>
        <p:spPr>
          <a:xfrm>
            <a:off x="1296140" y="1495394"/>
            <a:ext cx="10200442" cy="1292662"/>
          </a:xfrm>
          <a:prstGeom prst="rect">
            <a:avLst/>
          </a:prstGeom>
          <a:solidFill>
            <a:schemeClr val="accent2">
              <a:lumMod val="20000"/>
              <a:lumOff val="80000"/>
            </a:schemeClr>
          </a:solidFill>
        </p:spPr>
        <p:txBody>
          <a:bodyPr wrap="square">
            <a:spAutoFit/>
          </a:bodyPr>
          <a:lstStyle/>
          <a:p>
            <a:pPr algn="ctr" fontAlgn="base"/>
            <a:r>
              <a:rPr lang="en-US" b="0" i="0" dirty="0">
                <a:solidFill>
                  <a:srgbClr val="444444"/>
                </a:solidFill>
                <a:effectLst/>
                <a:latin typeface="Helvetica" panose="020B0604020202020204" pitchFamily="34" charset="0"/>
              </a:rPr>
              <a:t>The causative verb “have” is used </a:t>
            </a:r>
            <a:r>
              <a:rPr lang="en-US" b="0" i="0" dirty="0">
                <a:solidFill>
                  <a:srgbClr val="444444"/>
                </a:solidFill>
                <a:effectLst/>
                <a:highlight>
                  <a:srgbClr val="00FFFF"/>
                </a:highlight>
                <a:latin typeface="Helvetica" panose="020B0604020202020204" pitchFamily="34" charset="0"/>
              </a:rPr>
              <a:t>to explain that we’re going to get someone else to do something.</a:t>
            </a:r>
            <a:r>
              <a:rPr lang="en-US" b="0" i="0" dirty="0">
                <a:solidFill>
                  <a:srgbClr val="444444"/>
                </a:solidFill>
                <a:effectLst/>
                <a:latin typeface="Helvetica" panose="020B0604020202020204" pitchFamily="34" charset="0"/>
              </a:rPr>
              <a:t> There are two different patterns we can use with the causative verb “have.”</a:t>
            </a:r>
          </a:p>
          <a:p>
            <a:pPr algn="ctr" fontAlgn="base"/>
            <a:r>
              <a:rPr lang="en-US" b="0" i="0" dirty="0">
                <a:solidFill>
                  <a:srgbClr val="444444"/>
                </a:solidFill>
                <a:effectLst/>
                <a:latin typeface="Helvetica" panose="020B0604020202020204" pitchFamily="34" charset="0"/>
              </a:rPr>
              <a:t>The first pattern is:</a:t>
            </a:r>
          </a:p>
          <a:p>
            <a:pPr fontAlgn="base"/>
            <a:r>
              <a:rPr lang="en-US" b="0" i="0" dirty="0">
                <a:solidFill>
                  <a:srgbClr val="444444"/>
                </a:solidFill>
                <a:effectLst/>
                <a:latin typeface="inherit"/>
              </a:rPr>
              <a:t>                                                            </a:t>
            </a:r>
            <a:r>
              <a:rPr lang="en-US" sz="2400" b="1" i="0" dirty="0">
                <a:solidFill>
                  <a:srgbClr val="444444"/>
                </a:solidFill>
                <a:effectLst/>
                <a:latin typeface="inherit"/>
              </a:rPr>
              <a:t>“Have” + person + base verb</a:t>
            </a:r>
          </a:p>
        </p:txBody>
      </p:sp>
      <p:sp>
        <p:nvSpPr>
          <p:cNvPr id="5" name="Rectangle 4">
            <a:extLst>
              <a:ext uri="{FF2B5EF4-FFF2-40B4-BE49-F238E27FC236}">
                <a16:creationId xmlns:a16="http://schemas.microsoft.com/office/drawing/2014/main" id="{AC290F07-3D21-49E5-BED9-3F2B92E6D391}"/>
              </a:ext>
            </a:extLst>
          </p:cNvPr>
          <p:cNvSpPr/>
          <p:nvPr/>
        </p:nvSpPr>
        <p:spPr>
          <a:xfrm>
            <a:off x="1518081" y="3666879"/>
            <a:ext cx="9756560" cy="2123658"/>
          </a:xfrm>
          <a:prstGeom prst="rect">
            <a:avLst/>
          </a:prstGeom>
          <a:solidFill>
            <a:schemeClr val="bg2">
              <a:lumMod val="90000"/>
            </a:schemeClr>
          </a:solidFill>
        </p:spPr>
        <p:txBody>
          <a:bodyPr wrap="square">
            <a:spAutoFit/>
          </a:bodyPr>
          <a:lstStyle/>
          <a:p>
            <a:pPr fontAlgn="base"/>
            <a:endParaRPr lang="en-US" b="0" i="0" dirty="0">
              <a:solidFill>
                <a:srgbClr val="444444"/>
              </a:solidFill>
              <a:effectLst/>
              <a:latin typeface="Helvetica" panose="020B0604020202020204" pitchFamily="34" charset="0"/>
            </a:endParaRPr>
          </a:p>
          <a:p>
            <a:pPr fontAlgn="base"/>
            <a:r>
              <a:rPr lang="en-US" sz="2400" b="0" i="0" dirty="0">
                <a:solidFill>
                  <a:srgbClr val="444444"/>
                </a:solidFill>
                <a:effectLst/>
                <a:latin typeface="Helvetica" panose="020B0604020202020204" pitchFamily="34" charset="0"/>
              </a:rPr>
              <a:t>      I’ll </a:t>
            </a:r>
            <a:r>
              <a:rPr lang="en-US" sz="2400" b="1" i="0" dirty="0">
                <a:solidFill>
                  <a:srgbClr val="444444"/>
                </a:solidFill>
                <a:effectLst/>
                <a:latin typeface="inherit"/>
              </a:rPr>
              <a:t>have</a:t>
            </a:r>
            <a:r>
              <a:rPr lang="en-US" sz="2400" b="0" i="0" dirty="0">
                <a:solidFill>
                  <a:srgbClr val="444444"/>
                </a:solidFill>
                <a:effectLst/>
                <a:latin typeface="Helvetica" panose="020B0604020202020204" pitchFamily="34" charset="0"/>
              </a:rPr>
              <a:t> </a:t>
            </a:r>
            <a:r>
              <a:rPr lang="en-US" sz="2400" b="0" i="1" dirty="0">
                <a:solidFill>
                  <a:srgbClr val="444444"/>
                </a:solidFill>
                <a:effectLst/>
                <a:latin typeface="inherit"/>
              </a:rPr>
              <a:t>my mom</a:t>
            </a:r>
            <a:r>
              <a:rPr lang="en-US" sz="2400" b="0" i="0" dirty="0">
                <a:solidFill>
                  <a:srgbClr val="444444"/>
                </a:solidFill>
                <a:effectLst/>
                <a:latin typeface="Helvetica" panose="020B0604020202020204" pitchFamily="34" charset="0"/>
              </a:rPr>
              <a:t> </a:t>
            </a:r>
            <a:r>
              <a:rPr lang="en-US" sz="2400" b="0" i="0" u="sng" dirty="0">
                <a:solidFill>
                  <a:srgbClr val="444444"/>
                </a:solidFill>
                <a:effectLst/>
                <a:latin typeface="inherit"/>
              </a:rPr>
              <a:t>call</a:t>
            </a:r>
            <a:r>
              <a:rPr lang="en-US" sz="2400" b="0" i="0" dirty="0">
                <a:solidFill>
                  <a:srgbClr val="444444"/>
                </a:solidFill>
                <a:effectLst/>
                <a:latin typeface="Helvetica" panose="020B0604020202020204" pitchFamily="34" charset="0"/>
              </a:rPr>
              <a:t> your mom and ask if you can come over.</a:t>
            </a:r>
          </a:p>
          <a:p>
            <a:pPr fontAlgn="base"/>
            <a:endParaRPr lang="en-US" b="0" i="0" dirty="0">
              <a:solidFill>
                <a:srgbClr val="444444"/>
              </a:solidFill>
              <a:effectLst/>
              <a:latin typeface="Helvetica" panose="020B0604020202020204" pitchFamily="34" charset="0"/>
            </a:endParaRPr>
          </a:p>
          <a:p>
            <a:pPr marL="285750" indent="-285750" fontAlgn="base">
              <a:buFont typeface="Wingdings" panose="05000000000000000000" pitchFamily="2" charset="2"/>
              <a:buChar char="ü"/>
            </a:pPr>
            <a:r>
              <a:rPr lang="en-US" b="0" i="0" dirty="0">
                <a:solidFill>
                  <a:srgbClr val="444444"/>
                </a:solidFill>
                <a:effectLst/>
                <a:latin typeface="inherit"/>
              </a:rPr>
              <a:t>This sentence uses the causative verb </a:t>
            </a:r>
            <a:r>
              <a:rPr lang="en-US" b="1" i="0" dirty="0">
                <a:solidFill>
                  <a:srgbClr val="444444"/>
                </a:solidFill>
                <a:effectLst/>
                <a:latin typeface="inherit"/>
              </a:rPr>
              <a:t>have</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After </a:t>
            </a:r>
            <a:r>
              <a:rPr lang="en-US" b="1" i="0" dirty="0">
                <a:solidFill>
                  <a:srgbClr val="444444"/>
                </a:solidFill>
                <a:effectLst/>
                <a:latin typeface="inherit"/>
              </a:rPr>
              <a:t>have</a:t>
            </a:r>
            <a:r>
              <a:rPr lang="en-US" b="0" i="0" dirty="0">
                <a:solidFill>
                  <a:srgbClr val="444444"/>
                </a:solidFill>
                <a:effectLst/>
                <a:latin typeface="inherit"/>
              </a:rPr>
              <a:t>, the sentence mentions a person (</a:t>
            </a:r>
            <a:r>
              <a:rPr lang="en-US" b="0" i="1" dirty="0">
                <a:solidFill>
                  <a:srgbClr val="444444"/>
                </a:solidFill>
                <a:effectLst/>
                <a:latin typeface="inherit"/>
              </a:rPr>
              <a:t>my mom</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1" dirty="0">
                <a:solidFill>
                  <a:srgbClr val="444444"/>
                </a:solidFill>
                <a:effectLst/>
                <a:latin typeface="inherit"/>
              </a:rPr>
              <a:t>My mom </a:t>
            </a:r>
            <a:r>
              <a:rPr lang="en-US" b="0" i="0" dirty="0">
                <a:solidFill>
                  <a:srgbClr val="444444"/>
                </a:solidFill>
                <a:effectLst/>
                <a:latin typeface="inherit"/>
              </a:rPr>
              <a:t>is followed by the base verb </a:t>
            </a:r>
            <a:r>
              <a:rPr lang="en-US" b="0" i="0" u="sng" dirty="0">
                <a:solidFill>
                  <a:srgbClr val="444444"/>
                </a:solidFill>
                <a:effectLst/>
                <a:latin typeface="inherit"/>
              </a:rPr>
              <a:t>call</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This sentence correctly uses the pattern for the </a:t>
            </a:r>
            <a:r>
              <a:rPr lang="en-US" b="1" i="0" dirty="0">
                <a:solidFill>
                  <a:srgbClr val="444444"/>
                </a:solidFill>
                <a:effectLst/>
                <a:latin typeface="inherit"/>
              </a:rPr>
              <a:t>causative verb</a:t>
            </a:r>
            <a:r>
              <a:rPr lang="en-US" b="0" i="0" dirty="0">
                <a:solidFill>
                  <a:srgbClr val="444444"/>
                </a:solidFill>
                <a:effectLst/>
                <a:latin typeface="inherit"/>
              </a:rPr>
              <a:t> “have”: “Have + person + base verb.</a:t>
            </a:r>
          </a:p>
        </p:txBody>
      </p:sp>
    </p:spTree>
    <p:extLst>
      <p:ext uri="{BB962C8B-B14F-4D97-AF65-F5344CB8AC3E}">
        <p14:creationId xmlns:p14="http://schemas.microsoft.com/office/powerpoint/2010/main" val="1518319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C67907-34A8-481B-8DFB-AAAA07728D18}"/>
              </a:ext>
            </a:extLst>
          </p:cNvPr>
          <p:cNvSpPr/>
          <p:nvPr/>
        </p:nvSpPr>
        <p:spPr>
          <a:xfrm>
            <a:off x="843379" y="889844"/>
            <a:ext cx="10395751" cy="4524315"/>
          </a:xfrm>
          <a:prstGeom prst="rect">
            <a:avLst/>
          </a:prstGeom>
        </p:spPr>
        <p:txBody>
          <a:bodyPr wrap="square">
            <a:spAutoFit/>
          </a:bodyPr>
          <a:lstStyle/>
          <a:p>
            <a:pPr fontAlgn="base"/>
            <a:r>
              <a:rPr lang="en-US" b="0" i="0" dirty="0">
                <a:solidFill>
                  <a:srgbClr val="444444"/>
                </a:solidFill>
                <a:effectLst/>
                <a:latin typeface="Helvetica" panose="020B0604020202020204" pitchFamily="34" charset="0"/>
              </a:rPr>
              <a:t>A </a:t>
            </a:r>
            <a:r>
              <a:rPr lang="en-US" b="1" i="0" dirty="0">
                <a:solidFill>
                  <a:srgbClr val="444444"/>
                </a:solidFill>
                <a:effectLst/>
                <a:latin typeface="inherit"/>
              </a:rPr>
              <a:t>past participle</a:t>
            </a:r>
            <a:r>
              <a:rPr lang="en-US" b="0" i="0" dirty="0">
                <a:solidFill>
                  <a:srgbClr val="444444"/>
                </a:solidFill>
                <a:effectLst/>
                <a:latin typeface="Helvetica" panose="020B0604020202020204" pitchFamily="34" charset="0"/>
              </a:rPr>
              <a:t> is the base verb with an “ed” ending, such as </a:t>
            </a:r>
            <a:r>
              <a:rPr lang="en-US" b="0" i="1" dirty="0">
                <a:solidFill>
                  <a:srgbClr val="444444"/>
                </a:solidFill>
                <a:effectLst/>
                <a:latin typeface="inherit"/>
              </a:rPr>
              <a:t>played, jumped, painted, watched</a:t>
            </a:r>
            <a:r>
              <a:rPr lang="en-US" b="0" i="0" dirty="0">
                <a:solidFill>
                  <a:srgbClr val="444444"/>
                </a:solidFill>
                <a:effectLst/>
                <a:latin typeface="Helvetica" panose="020B0604020202020204" pitchFamily="34" charset="0"/>
              </a:rPr>
              <a:t>, or </a:t>
            </a:r>
            <a:r>
              <a:rPr lang="en-US" b="0" i="1" dirty="0">
                <a:solidFill>
                  <a:srgbClr val="444444"/>
                </a:solidFill>
                <a:effectLst/>
                <a:latin typeface="inherit"/>
              </a:rPr>
              <a:t>cried</a:t>
            </a:r>
            <a:r>
              <a:rPr lang="en-US" b="0" i="0" dirty="0">
                <a:solidFill>
                  <a:srgbClr val="444444"/>
                </a:solidFill>
                <a:effectLst/>
                <a:latin typeface="Helvetica" panose="020B0604020202020204" pitchFamily="34" charset="0"/>
              </a:rPr>
              <a:t>. (NOTE: This is only true for </a:t>
            </a:r>
            <a:r>
              <a:rPr lang="en-US" b="1" i="0" u="none" strike="noStrike" dirty="0">
                <a:solidFill>
                  <a:srgbClr val="4773D8"/>
                </a:solidFill>
                <a:effectLst/>
                <a:latin typeface="inherit"/>
                <a:hlinkClick r:id="rId2" tooltip="regular verbs"/>
              </a:rPr>
              <a:t>regular verbs</a:t>
            </a:r>
            <a:r>
              <a:rPr lang="en-US" b="0" i="0" dirty="0">
                <a:solidFill>
                  <a:srgbClr val="444444"/>
                </a:solidFill>
                <a:effectLst/>
                <a:latin typeface="Helvetica" panose="020B0604020202020204" pitchFamily="34" charset="0"/>
              </a:rPr>
              <a:t>, which follow a regular pattern. </a:t>
            </a:r>
            <a:r>
              <a:rPr lang="en-US" b="1" i="0" u="none" strike="noStrike" dirty="0">
                <a:solidFill>
                  <a:srgbClr val="4773D8"/>
                </a:solidFill>
                <a:effectLst/>
                <a:latin typeface="inherit"/>
                <a:hlinkClick r:id="rId3" tooltip="Irregular verbs"/>
              </a:rPr>
              <a:t>Irregular verbs</a:t>
            </a:r>
            <a:r>
              <a:rPr lang="en-US" b="0" i="0" dirty="0">
                <a:solidFill>
                  <a:srgbClr val="444444"/>
                </a:solidFill>
                <a:effectLst/>
                <a:latin typeface="Helvetica" panose="020B0604020202020204" pitchFamily="34" charset="0"/>
              </a:rPr>
              <a:t> don’t follow this pattern and have different endings: </a:t>
            </a:r>
            <a:r>
              <a:rPr lang="en-US" b="0" i="1" dirty="0">
                <a:solidFill>
                  <a:srgbClr val="444444"/>
                </a:solidFill>
                <a:effectLst/>
                <a:latin typeface="inherit"/>
              </a:rPr>
              <a:t>drove, ran, sang</a:t>
            </a:r>
            <a:r>
              <a:rPr lang="en-US" b="0" i="0" dirty="0">
                <a:solidFill>
                  <a:srgbClr val="444444"/>
                </a:solidFill>
                <a:effectLst/>
                <a:latin typeface="Helvetica" panose="020B0604020202020204" pitchFamily="34" charset="0"/>
              </a:rPr>
              <a:t>, etc.)</a:t>
            </a:r>
          </a:p>
          <a:p>
            <a:pPr fontAlgn="base"/>
            <a:endParaRPr lang="en-US" b="0" i="0" dirty="0">
              <a:solidFill>
                <a:srgbClr val="444444"/>
              </a:solidFill>
              <a:effectLst/>
              <a:latin typeface="Helvetica" panose="020B0604020202020204" pitchFamily="34" charset="0"/>
            </a:endParaRPr>
          </a:p>
          <a:p>
            <a:pPr fontAlgn="base"/>
            <a:r>
              <a:rPr lang="en-US" b="0" i="0" dirty="0">
                <a:solidFill>
                  <a:srgbClr val="444444"/>
                </a:solidFill>
                <a:effectLst/>
                <a:latin typeface="Helvetica" panose="020B0604020202020204" pitchFamily="34" charset="0"/>
              </a:rPr>
              <a:t>Example:</a:t>
            </a:r>
          </a:p>
          <a:p>
            <a:pPr fontAlgn="base"/>
            <a:r>
              <a:rPr lang="en-US" b="0" i="0" dirty="0">
                <a:solidFill>
                  <a:srgbClr val="444444"/>
                </a:solidFill>
                <a:effectLst/>
                <a:latin typeface="Helvetica" panose="020B0604020202020204" pitchFamily="34" charset="0"/>
              </a:rPr>
              <a:t>                                                                     I need to </a:t>
            </a:r>
            <a:r>
              <a:rPr lang="en-US" b="1" i="0" dirty="0">
                <a:solidFill>
                  <a:srgbClr val="444444"/>
                </a:solidFill>
                <a:effectLst/>
                <a:latin typeface="inherit"/>
              </a:rPr>
              <a:t>have</a:t>
            </a:r>
            <a:r>
              <a:rPr lang="en-US" b="0" i="0" dirty="0">
                <a:solidFill>
                  <a:srgbClr val="444444"/>
                </a:solidFill>
                <a:effectLst/>
                <a:latin typeface="Helvetica" panose="020B0604020202020204" pitchFamily="34" charset="0"/>
              </a:rPr>
              <a:t> </a:t>
            </a:r>
            <a:r>
              <a:rPr lang="en-US" b="0" i="1" dirty="0">
                <a:solidFill>
                  <a:srgbClr val="444444"/>
                </a:solidFill>
                <a:effectLst/>
                <a:latin typeface="inherit"/>
              </a:rPr>
              <a:t>my car</a:t>
            </a:r>
            <a:r>
              <a:rPr lang="en-US" b="0" i="0" dirty="0">
                <a:solidFill>
                  <a:srgbClr val="444444"/>
                </a:solidFill>
                <a:effectLst/>
                <a:latin typeface="Helvetica" panose="020B0604020202020204" pitchFamily="34" charset="0"/>
              </a:rPr>
              <a:t> </a:t>
            </a:r>
            <a:r>
              <a:rPr lang="en-US" b="0" i="0" u="sng" dirty="0">
                <a:solidFill>
                  <a:srgbClr val="444444"/>
                </a:solidFill>
                <a:effectLst/>
                <a:latin typeface="inherit"/>
              </a:rPr>
              <a:t>washed</a:t>
            </a:r>
            <a:r>
              <a:rPr lang="en-US" b="0" i="0" dirty="0">
                <a:solidFill>
                  <a:srgbClr val="444444"/>
                </a:solidFill>
                <a:effectLst/>
                <a:latin typeface="Helvetica" panose="020B0604020202020204" pitchFamily="34" charset="0"/>
              </a:rPr>
              <a:t>.</a:t>
            </a:r>
          </a:p>
          <a:p>
            <a:pPr marL="285750" indent="-285750" fontAlgn="base">
              <a:buFont typeface="Wingdings" panose="05000000000000000000" pitchFamily="2" charset="2"/>
              <a:buChar char="ü"/>
            </a:pPr>
            <a:r>
              <a:rPr lang="en-US" b="0" i="0" dirty="0">
                <a:solidFill>
                  <a:srgbClr val="444444"/>
                </a:solidFill>
                <a:effectLst/>
                <a:latin typeface="inherit"/>
              </a:rPr>
              <a:t>This example uses the causative verb </a:t>
            </a:r>
            <a:r>
              <a:rPr lang="en-US" b="1" i="0" dirty="0">
                <a:solidFill>
                  <a:srgbClr val="444444"/>
                </a:solidFill>
                <a:effectLst/>
                <a:latin typeface="inherit"/>
              </a:rPr>
              <a:t>have</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1" i="0" dirty="0">
                <a:solidFill>
                  <a:srgbClr val="444444"/>
                </a:solidFill>
                <a:effectLst/>
                <a:latin typeface="inherit"/>
              </a:rPr>
              <a:t>Have</a:t>
            </a:r>
            <a:r>
              <a:rPr lang="en-US" b="0" i="0" dirty="0">
                <a:solidFill>
                  <a:srgbClr val="444444"/>
                </a:solidFill>
                <a:effectLst/>
                <a:latin typeface="inherit"/>
              </a:rPr>
              <a:t> is followed by a thing (</a:t>
            </a:r>
            <a:r>
              <a:rPr lang="en-US" b="0" i="1" dirty="0">
                <a:solidFill>
                  <a:srgbClr val="444444"/>
                </a:solidFill>
                <a:effectLst/>
                <a:latin typeface="inherit"/>
              </a:rPr>
              <a:t>my car</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After </a:t>
            </a:r>
            <a:r>
              <a:rPr lang="en-US" b="0" i="1" dirty="0">
                <a:solidFill>
                  <a:srgbClr val="444444"/>
                </a:solidFill>
                <a:effectLst/>
                <a:latin typeface="inherit"/>
              </a:rPr>
              <a:t>my car</a:t>
            </a:r>
            <a:r>
              <a:rPr lang="en-US" b="0" i="0" dirty="0">
                <a:solidFill>
                  <a:srgbClr val="444444"/>
                </a:solidFill>
                <a:effectLst/>
                <a:latin typeface="inherit"/>
              </a:rPr>
              <a:t>, the sentence also uses a past participle (</a:t>
            </a:r>
            <a:r>
              <a:rPr lang="en-US" b="0" i="0" u="sng" dirty="0">
                <a:solidFill>
                  <a:srgbClr val="444444"/>
                </a:solidFill>
                <a:effectLst/>
                <a:latin typeface="inherit"/>
              </a:rPr>
              <a:t>washed</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This sentence also correctly uses the </a:t>
            </a:r>
            <a:r>
              <a:rPr lang="en-US" b="1" i="0" dirty="0">
                <a:solidFill>
                  <a:srgbClr val="444444"/>
                </a:solidFill>
                <a:effectLst/>
                <a:latin typeface="inherit"/>
              </a:rPr>
              <a:t>causative verb</a:t>
            </a:r>
            <a:r>
              <a:rPr lang="en-US" b="0" i="0" dirty="0">
                <a:solidFill>
                  <a:srgbClr val="444444"/>
                </a:solidFill>
                <a:effectLst/>
                <a:latin typeface="inherit"/>
              </a:rPr>
              <a:t> “have,” following the pattern “Have + thing + past participle of verb.</a:t>
            </a:r>
          </a:p>
          <a:p>
            <a:pPr marL="285750" indent="-285750" fontAlgn="base">
              <a:buFont typeface="Wingdings" panose="05000000000000000000" pitchFamily="2" charset="2"/>
              <a:buChar char="ü"/>
            </a:pPr>
            <a:endParaRPr lang="en-US" dirty="0">
              <a:solidFill>
                <a:srgbClr val="444444"/>
              </a:solidFill>
              <a:latin typeface="inherit"/>
            </a:endParaRPr>
          </a:p>
          <a:p>
            <a:pPr marL="285750" indent="-285750" fontAlgn="base">
              <a:buFont typeface="Wingdings" panose="05000000000000000000" pitchFamily="2" charset="2"/>
              <a:buChar char="ü"/>
            </a:pPr>
            <a:endParaRPr lang="en-US" b="0" i="0" dirty="0">
              <a:solidFill>
                <a:srgbClr val="444444"/>
              </a:solidFill>
              <a:effectLst/>
              <a:latin typeface="inherit"/>
            </a:endParaRPr>
          </a:p>
          <a:p>
            <a:pPr fontAlgn="base"/>
            <a:r>
              <a:rPr lang="en-US" b="0" i="0" dirty="0">
                <a:solidFill>
                  <a:srgbClr val="444444"/>
                </a:solidFill>
                <a:effectLst/>
                <a:latin typeface="Helvetica" panose="020B0604020202020204" pitchFamily="34" charset="0"/>
              </a:rPr>
              <a:t>Both patterns for the causative verb “have” explain that you’re going to get someone else to do something. However, the first pattern is used when you’re explaining exactly who is going to do the action. The second pattern is used when you aren’t sure who’s going to do the action.</a:t>
            </a:r>
          </a:p>
        </p:txBody>
      </p:sp>
    </p:spTree>
    <p:extLst>
      <p:ext uri="{BB962C8B-B14F-4D97-AF65-F5344CB8AC3E}">
        <p14:creationId xmlns:p14="http://schemas.microsoft.com/office/powerpoint/2010/main" val="1446499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3C616A5-A4A5-4CF6-B559-5BDCD09D7083}"/>
              </a:ext>
            </a:extLst>
          </p:cNvPr>
          <p:cNvSpPr/>
          <p:nvPr/>
        </p:nvSpPr>
        <p:spPr>
          <a:xfrm>
            <a:off x="5814512" y="598789"/>
            <a:ext cx="763351" cy="461665"/>
          </a:xfrm>
          <a:prstGeom prst="rect">
            <a:avLst/>
          </a:prstGeom>
          <a:solidFill>
            <a:srgbClr val="FF0000"/>
          </a:solidFill>
        </p:spPr>
        <p:txBody>
          <a:bodyPr wrap="none">
            <a:spAutoFit/>
          </a:bodyPr>
          <a:lstStyle/>
          <a:p>
            <a:r>
              <a:rPr lang="en-US" sz="2400" b="1" i="0" dirty="0">
                <a:effectLst/>
                <a:latin typeface="Algerian" panose="04020705040A02060702" pitchFamily="82" charset="0"/>
              </a:rPr>
              <a:t>Get</a:t>
            </a:r>
          </a:p>
        </p:txBody>
      </p:sp>
      <p:sp>
        <p:nvSpPr>
          <p:cNvPr id="2" name="Rectangle 1">
            <a:extLst>
              <a:ext uri="{FF2B5EF4-FFF2-40B4-BE49-F238E27FC236}">
                <a16:creationId xmlns:a16="http://schemas.microsoft.com/office/drawing/2014/main" id="{6A29B320-E4CD-46E0-9C6E-AD1E8315E002}"/>
              </a:ext>
            </a:extLst>
          </p:cNvPr>
          <p:cNvSpPr/>
          <p:nvPr/>
        </p:nvSpPr>
        <p:spPr>
          <a:xfrm>
            <a:off x="1571348" y="3764132"/>
            <a:ext cx="9445840" cy="227268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DF742AD8-9905-4B88-8103-F61BC1827821}"/>
              </a:ext>
            </a:extLst>
          </p:cNvPr>
          <p:cNvSpPr/>
          <p:nvPr/>
        </p:nvSpPr>
        <p:spPr>
          <a:xfrm>
            <a:off x="1606858" y="1859340"/>
            <a:ext cx="9419208" cy="4154984"/>
          </a:xfrm>
          <a:prstGeom prst="rect">
            <a:avLst/>
          </a:prstGeom>
        </p:spPr>
        <p:txBody>
          <a:bodyPr wrap="square">
            <a:spAutoFit/>
          </a:bodyPr>
          <a:lstStyle/>
          <a:p>
            <a:pPr fontAlgn="base"/>
            <a:r>
              <a:rPr lang="en-US" b="0" i="0" dirty="0">
                <a:solidFill>
                  <a:srgbClr val="444444"/>
                </a:solidFill>
                <a:effectLst/>
                <a:latin typeface="Helvetica" panose="020B0604020202020204" pitchFamily="34" charset="0"/>
              </a:rPr>
              <a:t>We use the causative verb “get” </a:t>
            </a:r>
            <a:r>
              <a:rPr lang="en-US" b="0" i="0" dirty="0">
                <a:solidFill>
                  <a:srgbClr val="444444"/>
                </a:solidFill>
                <a:effectLst/>
                <a:highlight>
                  <a:srgbClr val="00FF00"/>
                </a:highlight>
                <a:latin typeface="Helvetica" panose="020B0604020202020204" pitchFamily="34" charset="0"/>
              </a:rPr>
              <a:t>to describe convincing or encouraging someone to do something. </a:t>
            </a:r>
            <a:r>
              <a:rPr lang="en-US" b="0" i="0" dirty="0">
                <a:solidFill>
                  <a:srgbClr val="444444"/>
                </a:solidFill>
                <a:effectLst/>
                <a:latin typeface="Helvetica" panose="020B0604020202020204" pitchFamily="34" charset="0"/>
              </a:rPr>
              <a:t>It follows this pattern:</a:t>
            </a:r>
          </a:p>
          <a:p>
            <a:pPr fontAlgn="base"/>
            <a:r>
              <a:rPr lang="en-US" b="0" i="0" dirty="0">
                <a:solidFill>
                  <a:srgbClr val="444444"/>
                </a:solidFill>
                <a:effectLst/>
                <a:latin typeface="inherit"/>
              </a:rPr>
              <a:t>                                                                 </a:t>
            </a:r>
            <a:r>
              <a:rPr lang="en-US" sz="2400" b="1" i="0" dirty="0">
                <a:solidFill>
                  <a:srgbClr val="444444"/>
                </a:solidFill>
                <a:effectLst/>
                <a:latin typeface="inherit"/>
              </a:rPr>
              <a:t>Get + person + infinitive</a:t>
            </a:r>
          </a:p>
          <a:p>
            <a:pPr fontAlgn="base"/>
            <a:endParaRPr lang="en-US" sz="2400" dirty="0">
              <a:solidFill>
                <a:srgbClr val="444444"/>
              </a:solidFill>
              <a:latin typeface="inherit"/>
            </a:endParaRPr>
          </a:p>
          <a:p>
            <a:pPr fontAlgn="base"/>
            <a:endParaRPr lang="en-US" sz="2400" b="0" i="0" dirty="0">
              <a:solidFill>
                <a:srgbClr val="444444"/>
              </a:solidFill>
              <a:effectLst/>
              <a:latin typeface="inherit"/>
            </a:endParaRPr>
          </a:p>
          <a:p>
            <a:pPr fontAlgn="base"/>
            <a:endParaRPr lang="en-US" b="0" i="0" dirty="0">
              <a:solidFill>
                <a:srgbClr val="444444"/>
              </a:solidFill>
              <a:effectLst/>
              <a:latin typeface="Helvetica" panose="020B0604020202020204" pitchFamily="34" charset="0"/>
            </a:endParaRPr>
          </a:p>
          <a:p>
            <a:pPr fontAlgn="base"/>
            <a:r>
              <a:rPr lang="en-US" b="0" i="0" dirty="0">
                <a:solidFill>
                  <a:srgbClr val="444444"/>
                </a:solidFill>
                <a:effectLst/>
                <a:latin typeface="Helvetica" panose="020B0604020202020204" pitchFamily="34" charset="0"/>
              </a:rPr>
              <a:t>                                           </a:t>
            </a:r>
            <a:r>
              <a:rPr lang="en-US" sz="2400" b="0" i="0" dirty="0">
                <a:solidFill>
                  <a:srgbClr val="444444"/>
                </a:solidFill>
                <a:effectLst/>
                <a:latin typeface="Helvetica" panose="020B0604020202020204" pitchFamily="34" charset="0"/>
              </a:rPr>
              <a:t>How can I </a:t>
            </a:r>
            <a:r>
              <a:rPr lang="en-US" sz="2400" b="1" i="0" dirty="0">
                <a:solidFill>
                  <a:srgbClr val="444444"/>
                </a:solidFill>
                <a:effectLst/>
                <a:latin typeface="inherit"/>
              </a:rPr>
              <a:t>get</a:t>
            </a:r>
            <a:r>
              <a:rPr lang="en-US" sz="2400" b="0" i="0" dirty="0">
                <a:solidFill>
                  <a:srgbClr val="444444"/>
                </a:solidFill>
                <a:effectLst/>
                <a:latin typeface="Helvetica" panose="020B0604020202020204" pitchFamily="34" charset="0"/>
              </a:rPr>
              <a:t> </a:t>
            </a:r>
            <a:r>
              <a:rPr lang="en-US" sz="2400" b="0" i="1" dirty="0">
                <a:solidFill>
                  <a:srgbClr val="444444"/>
                </a:solidFill>
                <a:effectLst/>
                <a:latin typeface="inherit"/>
              </a:rPr>
              <a:t>my sister</a:t>
            </a:r>
            <a:r>
              <a:rPr lang="en-US" sz="2400" b="0" i="0" dirty="0">
                <a:solidFill>
                  <a:srgbClr val="444444"/>
                </a:solidFill>
                <a:effectLst/>
                <a:latin typeface="Helvetica" panose="020B0604020202020204" pitchFamily="34" charset="0"/>
              </a:rPr>
              <a:t> </a:t>
            </a:r>
            <a:r>
              <a:rPr lang="en-US" sz="2400" b="0" i="0" u="sng" dirty="0">
                <a:solidFill>
                  <a:srgbClr val="444444"/>
                </a:solidFill>
                <a:effectLst/>
                <a:latin typeface="inherit"/>
              </a:rPr>
              <a:t>to do</a:t>
            </a:r>
            <a:r>
              <a:rPr lang="en-US" sz="2400" b="0" i="0" dirty="0">
                <a:solidFill>
                  <a:srgbClr val="444444"/>
                </a:solidFill>
                <a:effectLst/>
                <a:latin typeface="Helvetica" panose="020B0604020202020204" pitchFamily="34" charset="0"/>
              </a:rPr>
              <a:t> my chores?</a:t>
            </a:r>
          </a:p>
          <a:p>
            <a:pPr fontAlgn="base"/>
            <a:endParaRPr lang="en-US" sz="2400" b="0" i="0" dirty="0">
              <a:solidFill>
                <a:srgbClr val="444444"/>
              </a:solidFill>
              <a:effectLst/>
              <a:latin typeface="Helvetica" panose="020B0604020202020204" pitchFamily="34" charset="0"/>
            </a:endParaRPr>
          </a:p>
          <a:p>
            <a:pPr marL="285750" indent="-285750" fontAlgn="base">
              <a:buFont typeface="Wingdings" panose="05000000000000000000" pitchFamily="2" charset="2"/>
              <a:buChar char="ü"/>
            </a:pPr>
            <a:r>
              <a:rPr lang="en-US" b="0" i="0" dirty="0">
                <a:solidFill>
                  <a:srgbClr val="444444"/>
                </a:solidFill>
                <a:effectLst/>
                <a:latin typeface="inherit"/>
              </a:rPr>
              <a:t>This sentence uses the </a:t>
            </a:r>
            <a:r>
              <a:rPr lang="en-US" b="1" i="0" dirty="0">
                <a:solidFill>
                  <a:srgbClr val="444444"/>
                </a:solidFill>
                <a:effectLst/>
                <a:latin typeface="inherit"/>
              </a:rPr>
              <a:t>causative verb</a:t>
            </a:r>
            <a:endParaRPr lang="en-US" b="0" i="0" dirty="0">
              <a:solidFill>
                <a:srgbClr val="444444"/>
              </a:solidFill>
              <a:effectLst/>
              <a:latin typeface="inherit"/>
            </a:endParaRPr>
          </a:p>
          <a:p>
            <a:pPr marL="285750" indent="-285750" fontAlgn="base">
              <a:buFont typeface="Wingdings" panose="05000000000000000000" pitchFamily="2" charset="2"/>
              <a:buChar char="ü"/>
            </a:pPr>
            <a:r>
              <a:rPr lang="en-US" b="1" i="0" dirty="0">
                <a:solidFill>
                  <a:srgbClr val="444444"/>
                </a:solidFill>
                <a:effectLst/>
                <a:latin typeface="inherit"/>
              </a:rPr>
              <a:t>Get</a:t>
            </a:r>
            <a:r>
              <a:rPr lang="en-US" b="0" i="0" dirty="0">
                <a:solidFill>
                  <a:srgbClr val="444444"/>
                </a:solidFill>
                <a:effectLst/>
                <a:latin typeface="inherit"/>
              </a:rPr>
              <a:t> is followed by a person (</a:t>
            </a:r>
            <a:r>
              <a:rPr lang="en-US" b="0" i="1" dirty="0">
                <a:solidFill>
                  <a:srgbClr val="444444"/>
                </a:solidFill>
                <a:effectLst/>
                <a:latin typeface="inherit"/>
              </a:rPr>
              <a:t>my sister</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This person (</a:t>
            </a:r>
            <a:r>
              <a:rPr lang="en-US" b="0" i="1" dirty="0">
                <a:solidFill>
                  <a:srgbClr val="444444"/>
                </a:solidFill>
                <a:effectLst/>
                <a:latin typeface="inherit"/>
              </a:rPr>
              <a:t>my sister</a:t>
            </a:r>
            <a:r>
              <a:rPr lang="en-US" b="0" i="0" dirty="0">
                <a:solidFill>
                  <a:srgbClr val="444444"/>
                </a:solidFill>
                <a:effectLst/>
                <a:latin typeface="inherit"/>
              </a:rPr>
              <a:t>) is followed by the infinitive </a:t>
            </a:r>
            <a:r>
              <a:rPr lang="en-US" b="0" i="0" u="sng" dirty="0">
                <a:solidFill>
                  <a:srgbClr val="444444"/>
                </a:solidFill>
                <a:effectLst/>
                <a:latin typeface="inherit"/>
              </a:rPr>
              <a:t>to do</a:t>
            </a:r>
            <a:r>
              <a:rPr lang="en-US" b="0" i="0" dirty="0">
                <a:solidFill>
                  <a:srgbClr val="444444"/>
                </a:solidFill>
                <a:effectLst/>
                <a:latin typeface="inherit"/>
              </a:rPr>
              <a:t>.</a:t>
            </a:r>
          </a:p>
          <a:p>
            <a:pPr marL="285750" indent="-285750" fontAlgn="base">
              <a:buFont typeface="Wingdings" panose="05000000000000000000" pitchFamily="2" charset="2"/>
              <a:buChar char="ü"/>
            </a:pPr>
            <a:r>
              <a:rPr lang="en-US" b="0" i="0" dirty="0">
                <a:solidFill>
                  <a:srgbClr val="444444"/>
                </a:solidFill>
                <a:effectLst/>
                <a:latin typeface="inherit"/>
              </a:rPr>
              <a:t>This sentence correctly uses the causative verb “get” by following the pattern “Get” + person + infinitive.</a:t>
            </a:r>
          </a:p>
        </p:txBody>
      </p:sp>
    </p:spTree>
    <p:extLst>
      <p:ext uri="{BB962C8B-B14F-4D97-AF65-F5344CB8AC3E}">
        <p14:creationId xmlns:p14="http://schemas.microsoft.com/office/powerpoint/2010/main" val="17129455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631</TotalTime>
  <Words>1689</Words>
  <Application>Microsoft Office PowerPoint</Application>
  <PresentationFormat>Widescreen</PresentationFormat>
  <Paragraphs>124</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Algerian</vt:lpstr>
      <vt:lpstr>Arial</vt:lpstr>
      <vt:lpstr>Calibri</vt:lpstr>
      <vt:lpstr>Calibri Light</vt:lpstr>
      <vt:lpstr>Helvetica</vt:lpstr>
      <vt:lpstr>inherit</vt:lpstr>
      <vt:lpstr>Open Sans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28</cp:revision>
  <dcterms:created xsi:type="dcterms:W3CDTF">2021-11-24T10:38:06Z</dcterms:created>
  <dcterms:modified xsi:type="dcterms:W3CDTF">2021-11-25T17:05:59Z</dcterms:modified>
</cp:coreProperties>
</file>