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61" r:id="rId5"/>
    <p:sldId id="259" r:id="rId6"/>
    <p:sldId id="263" r:id="rId7"/>
    <p:sldId id="260"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60"/>
  </p:normalViewPr>
  <p:slideViewPr>
    <p:cSldViewPr snapToGrid="0">
      <p:cViewPr varScale="1">
        <p:scale>
          <a:sx n="108" d="100"/>
          <a:sy n="108" d="100"/>
        </p:scale>
        <p:origin x="70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C540DA-5474-4875-847D-8ECE27D06E7C}"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0BFB3F-2A39-4260-A2B2-DCAB6FB8DBFB}" type="slidenum">
              <a:rPr lang="en-US" smtClean="0"/>
              <a:t>‹#›</a:t>
            </a:fld>
            <a:endParaRPr lang="en-US"/>
          </a:p>
        </p:txBody>
      </p:sp>
    </p:spTree>
    <p:extLst>
      <p:ext uri="{BB962C8B-B14F-4D97-AF65-F5344CB8AC3E}">
        <p14:creationId xmlns:p14="http://schemas.microsoft.com/office/powerpoint/2010/main" val="1168561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13</a:t>
            </a:fld>
            <a:endParaRPr lang="en-US"/>
          </a:p>
        </p:txBody>
      </p:sp>
    </p:spTree>
    <p:extLst>
      <p:ext uri="{BB962C8B-B14F-4D97-AF65-F5344CB8AC3E}">
        <p14:creationId xmlns:p14="http://schemas.microsoft.com/office/powerpoint/2010/main" val="1955561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22</a:t>
            </a:fld>
            <a:endParaRPr lang="en-US"/>
          </a:p>
        </p:txBody>
      </p:sp>
    </p:spTree>
    <p:extLst>
      <p:ext uri="{BB962C8B-B14F-4D97-AF65-F5344CB8AC3E}">
        <p14:creationId xmlns:p14="http://schemas.microsoft.com/office/powerpoint/2010/main" val="7981157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23</a:t>
            </a:fld>
            <a:endParaRPr lang="en-US"/>
          </a:p>
        </p:txBody>
      </p:sp>
    </p:spTree>
    <p:extLst>
      <p:ext uri="{BB962C8B-B14F-4D97-AF65-F5344CB8AC3E}">
        <p14:creationId xmlns:p14="http://schemas.microsoft.com/office/powerpoint/2010/main" val="1704120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24</a:t>
            </a:fld>
            <a:endParaRPr lang="en-US"/>
          </a:p>
        </p:txBody>
      </p:sp>
    </p:spTree>
    <p:extLst>
      <p:ext uri="{BB962C8B-B14F-4D97-AF65-F5344CB8AC3E}">
        <p14:creationId xmlns:p14="http://schemas.microsoft.com/office/powerpoint/2010/main" val="28337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14</a:t>
            </a:fld>
            <a:endParaRPr lang="en-US"/>
          </a:p>
        </p:txBody>
      </p:sp>
    </p:spTree>
    <p:extLst>
      <p:ext uri="{BB962C8B-B14F-4D97-AF65-F5344CB8AC3E}">
        <p14:creationId xmlns:p14="http://schemas.microsoft.com/office/powerpoint/2010/main" val="3636060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15</a:t>
            </a:fld>
            <a:endParaRPr lang="en-US"/>
          </a:p>
        </p:txBody>
      </p:sp>
    </p:spTree>
    <p:extLst>
      <p:ext uri="{BB962C8B-B14F-4D97-AF65-F5344CB8AC3E}">
        <p14:creationId xmlns:p14="http://schemas.microsoft.com/office/powerpoint/2010/main" val="794886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16</a:t>
            </a:fld>
            <a:endParaRPr lang="en-US"/>
          </a:p>
        </p:txBody>
      </p:sp>
    </p:spTree>
    <p:extLst>
      <p:ext uri="{BB962C8B-B14F-4D97-AF65-F5344CB8AC3E}">
        <p14:creationId xmlns:p14="http://schemas.microsoft.com/office/powerpoint/2010/main" val="1650777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17</a:t>
            </a:fld>
            <a:endParaRPr lang="en-US"/>
          </a:p>
        </p:txBody>
      </p:sp>
    </p:spTree>
    <p:extLst>
      <p:ext uri="{BB962C8B-B14F-4D97-AF65-F5344CB8AC3E}">
        <p14:creationId xmlns:p14="http://schemas.microsoft.com/office/powerpoint/2010/main" val="1624595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18</a:t>
            </a:fld>
            <a:endParaRPr lang="en-US"/>
          </a:p>
        </p:txBody>
      </p:sp>
    </p:spTree>
    <p:extLst>
      <p:ext uri="{BB962C8B-B14F-4D97-AF65-F5344CB8AC3E}">
        <p14:creationId xmlns:p14="http://schemas.microsoft.com/office/powerpoint/2010/main" val="683147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19</a:t>
            </a:fld>
            <a:endParaRPr lang="en-US"/>
          </a:p>
        </p:txBody>
      </p:sp>
    </p:spTree>
    <p:extLst>
      <p:ext uri="{BB962C8B-B14F-4D97-AF65-F5344CB8AC3E}">
        <p14:creationId xmlns:p14="http://schemas.microsoft.com/office/powerpoint/2010/main" val="23917616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20</a:t>
            </a:fld>
            <a:endParaRPr lang="en-US"/>
          </a:p>
        </p:txBody>
      </p:sp>
    </p:spTree>
    <p:extLst>
      <p:ext uri="{BB962C8B-B14F-4D97-AF65-F5344CB8AC3E}">
        <p14:creationId xmlns:p14="http://schemas.microsoft.com/office/powerpoint/2010/main" val="3245717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0BFB3F-2A39-4260-A2B2-DCAB6FB8DBFB}" type="slidenum">
              <a:rPr lang="en-US" smtClean="0"/>
              <a:t>21</a:t>
            </a:fld>
            <a:endParaRPr lang="en-US"/>
          </a:p>
        </p:txBody>
      </p:sp>
    </p:spTree>
    <p:extLst>
      <p:ext uri="{BB962C8B-B14F-4D97-AF65-F5344CB8AC3E}">
        <p14:creationId xmlns:p14="http://schemas.microsoft.com/office/powerpoint/2010/main" val="3656511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D2340-1408-5ADA-9169-14EC2FF54D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F3CECD0-B924-2B5B-E29E-A34C5D179D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014E198-4E4C-4C25-F96E-8B745B9386A1}"/>
              </a:ext>
            </a:extLst>
          </p:cNvPr>
          <p:cNvSpPr>
            <a:spLocks noGrp="1"/>
          </p:cNvSpPr>
          <p:nvPr>
            <p:ph type="dt" sz="half" idx="10"/>
          </p:nvPr>
        </p:nvSpPr>
        <p:spPr/>
        <p:txBody>
          <a:bodyPr/>
          <a:lstStyle/>
          <a:p>
            <a:fld id="{D408FA3D-18AC-44DC-BD7A-A7DB9A5E6FE8}" type="datetimeFigureOut">
              <a:rPr lang="en-US" smtClean="0"/>
              <a:t>8/7/2023</a:t>
            </a:fld>
            <a:endParaRPr lang="en-US"/>
          </a:p>
        </p:txBody>
      </p:sp>
      <p:sp>
        <p:nvSpPr>
          <p:cNvPr id="5" name="Footer Placeholder 4">
            <a:extLst>
              <a:ext uri="{FF2B5EF4-FFF2-40B4-BE49-F238E27FC236}">
                <a16:creationId xmlns:a16="http://schemas.microsoft.com/office/drawing/2014/main" id="{D9E355D5-A6A1-7693-8189-C920C08F75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88BFFA-5D0F-0BE1-B2FC-5499DAF28552}"/>
              </a:ext>
            </a:extLst>
          </p:cNvPr>
          <p:cNvSpPr>
            <a:spLocks noGrp="1"/>
          </p:cNvSpPr>
          <p:nvPr>
            <p:ph type="sldNum" sz="quarter" idx="12"/>
          </p:nvPr>
        </p:nvSpPr>
        <p:spPr/>
        <p:txBody>
          <a:bodyPr/>
          <a:lstStyle/>
          <a:p>
            <a:fld id="{2F3FFB54-C2C2-4D79-B55C-FE6340F5637A}" type="slidenum">
              <a:rPr lang="en-US" smtClean="0"/>
              <a:t>‹#›</a:t>
            </a:fld>
            <a:endParaRPr lang="en-US"/>
          </a:p>
        </p:txBody>
      </p:sp>
    </p:spTree>
    <p:extLst>
      <p:ext uri="{BB962C8B-B14F-4D97-AF65-F5344CB8AC3E}">
        <p14:creationId xmlns:p14="http://schemas.microsoft.com/office/powerpoint/2010/main" val="1332490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EABF0-C367-F233-FF47-42A003025CE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6F6525A-064D-6A62-73E6-98E517A885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AD6B5F-0BC2-8B9C-7D0D-355C0CE044AE}"/>
              </a:ext>
            </a:extLst>
          </p:cNvPr>
          <p:cNvSpPr>
            <a:spLocks noGrp="1"/>
          </p:cNvSpPr>
          <p:nvPr>
            <p:ph type="dt" sz="half" idx="10"/>
          </p:nvPr>
        </p:nvSpPr>
        <p:spPr/>
        <p:txBody>
          <a:bodyPr/>
          <a:lstStyle/>
          <a:p>
            <a:fld id="{D408FA3D-18AC-44DC-BD7A-A7DB9A5E6FE8}" type="datetimeFigureOut">
              <a:rPr lang="en-US" smtClean="0"/>
              <a:t>8/7/2023</a:t>
            </a:fld>
            <a:endParaRPr lang="en-US"/>
          </a:p>
        </p:txBody>
      </p:sp>
      <p:sp>
        <p:nvSpPr>
          <p:cNvPr id="5" name="Footer Placeholder 4">
            <a:extLst>
              <a:ext uri="{FF2B5EF4-FFF2-40B4-BE49-F238E27FC236}">
                <a16:creationId xmlns:a16="http://schemas.microsoft.com/office/drawing/2014/main" id="{20AF14CD-D25B-3041-3C5C-1DA13F54D9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EC5A95-88D2-9710-A6F7-965F8896798B}"/>
              </a:ext>
            </a:extLst>
          </p:cNvPr>
          <p:cNvSpPr>
            <a:spLocks noGrp="1"/>
          </p:cNvSpPr>
          <p:nvPr>
            <p:ph type="sldNum" sz="quarter" idx="12"/>
          </p:nvPr>
        </p:nvSpPr>
        <p:spPr/>
        <p:txBody>
          <a:bodyPr/>
          <a:lstStyle/>
          <a:p>
            <a:fld id="{2F3FFB54-C2C2-4D79-B55C-FE6340F5637A}" type="slidenum">
              <a:rPr lang="en-US" smtClean="0"/>
              <a:t>‹#›</a:t>
            </a:fld>
            <a:endParaRPr lang="en-US"/>
          </a:p>
        </p:txBody>
      </p:sp>
    </p:spTree>
    <p:extLst>
      <p:ext uri="{BB962C8B-B14F-4D97-AF65-F5344CB8AC3E}">
        <p14:creationId xmlns:p14="http://schemas.microsoft.com/office/powerpoint/2010/main" val="191252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9FD995-DB6F-44A8-2FC1-988EEAB97A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5F873F5-8A98-BED9-FF62-EAE489B8E6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F0E6F6-5F92-ABD2-7A2E-D51783ADE0C6}"/>
              </a:ext>
            </a:extLst>
          </p:cNvPr>
          <p:cNvSpPr>
            <a:spLocks noGrp="1"/>
          </p:cNvSpPr>
          <p:nvPr>
            <p:ph type="dt" sz="half" idx="10"/>
          </p:nvPr>
        </p:nvSpPr>
        <p:spPr/>
        <p:txBody>
          <a:bodyPr/>
          <a:lstStyle/>
          <a:p>
            <a:fld id="{D408FA3D-18AC-44DC-BD7A-A7DB9A5E6FE8}" type="datetimeFigureOut">
              <a:rPr lang="en-US" smtClean="0"/>
              <a:t>8/7/2023</a:t>
            </a:fld>
            <a:endParaRPr lang="en-US"/>
          </a:p>
        </p:txBody>
      </p:sp>
      <p:sp>
        <p:nvSpPr>
          <p:cNvPr id="5" name="Footer Placeholder 4">
            <a:extLst>
              <a:ext uri="{FF2B5EF4-FFF2-40B4-BE49-F238E27FC236}">
                <a16:creationId xmlns:a16="http://schemas.microsoft.com/office/drawing/2014/main" id="{56DA6F6D-F671-F805-F29F-83F50B038E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62CCBB-C8DF-4DD4-5898-E151C0BD28EF}"/>
              </a:ext>
            </a:extLst>
          </p:cNvPr>
          <p:cNvSpPr>
            <a:spLocks noGrp="1"/>
          </p:cNvSpPr>
          <p:nvPr>
            <p:ph type="sldNum" sz="quarter" idx="12"/>
          </p:nvPr>
        </p:nvSpPr>
        <p:spPr/>
        <p:txBody>
          <a:bodyPr/>
          <a:lstStyle/>
          <a:p>
            <a:fld id="{2F3FFB54-C2C2-4D79-B55C-FE6340F5637A}" type="slidenum">
              <a:rPr lang="en-US" smtClean="0"/>
              <a:t>‹#›</a:t>
            </a:fld>
            <a:endParaRPr lang="en-US"/>
          </a:p>
        </p:txBody>
      </p:sp>
    </p:spTree>
    <p:extLst>
      <p:ext uri="{BB962C8B-B14F-4D97-AF65-F5344CB8AC3E}">
        <p14:creationId xmlns:p14="http://schemas.microsoft.com/office/powerpoint/2010/main" val="2262393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CCE58-E6F8-0900-A91A-B8D4FF2D7F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B3FAB9-ACE5-50E1-B9B3-6CD077F8BDF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5C4DB8-DE8A-8F59-A252-14AF9CFC579F}"/>
              </a:ext>
            </a:extLst>
          </p:cNvPr>
          <p:cNvSpPr>
            <a:spLocks noGrp="1"/>
          </p:cNvSpPr>
          <p:nvPr>
            <p:ph type="dt" sz="half" idx="10"/>
          </p:nvPr>
        </p:nvSpPr>
        <p:spPr/>
        <p:txBody>
          <a:bodyPr/>
          <a:lstStyle/>
          <a:p>
            <a:fld id="{D408FA3D-18AC-44DC-BD7A-A7DB9A5E6FE8}" type="datetimeFigureOut">
              <a:rPr lang="en-US" smtClean="0"/>
              <a:t>8/7/2023</a:t>
            </a:fld>
            <a:endParaRPr lang="en-US"/>
          </a:p>
        </p:txBody>
      </p:sp>
      <p:sp>
        <p:nvSpPr>
          <p:cNvPr id="5" name="Footer Placeholder 4">
            <a:extLst>
              <a:ext uri="{FF2B5EF4-FFF2-40B4-BE49-F238E27FC236}">
                <a16:creationId xmlns:a16="http://schemas.microsoft.com/office/drawing/2014/main" id="{275C2C82-CF1B-E050-F539-FB08D4F89C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32AAD2-FA68-4855-A2CA-C6C84D87A219}"/>
              </a:ext>
            </a:extLst>
          </p:cNvPr>
          <p:cNvSpPr>
            <a:spLocks noGrp="1"/>
          </p:cNvSpPr>
          <p:nvPr>
            <p:ph type="sldNum" sz="quarter" idx="12"/>
          </p:nvPr>
        </p:nvSpPr>
        <p:spPr/>
        <p:txBody>
          <a:bodyPr/>
          <a:lstStyle/>
          <a:p>
            <a:fld id="{2F3FFB54-C2C2-4D79-B55C-FE6340F5637A}" type="slidenum">
              <a:rPr lang="en-US" smtClean="0"/>
              <a:t>‹#›</a:t>
            </a:fld>
            <a:endParaRPr lang="en-US"/>
          </a:p>
        </p:txBody>
      </p:sp>
    </p:spTree>
    <p:extLst>
      <p:ext uri="{BB962C8B-B14F-4D97-AF65-F5344CB8AC3E}">
        <p14:creationId xmlns:p14="http://schemas.microsoft.com/office/powerpoint/2010/main" val="3348642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53AF3-AB05-DC97-C1E7-393E5A1407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CA284B0-0ADC-630E-8826-F44CDD1F85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8C48D24-90B8-11FB-D5F1-D682258C8D62}"/>
              </a:ext>
            </a:extLst>
          </p:cNvPr>
          <p:cNvSpPr>
            <a:spLocks noGrp="1"/>
          </p:cNvSpPr>
          <p:nvPr>
            <p:ph type="dt" sz="half" idx="10"/>
          </p:nvPr>
        </p:nvSpPr>
        <p:spPr/>
        <p:txBody>
          <a:bodyPr/>
          <a:lstStyle/>
          <a:p>
            <a:fld id="{D408FA3D-18AC-44DC-BD7A-A7DB9A5E6FE8}" type="datetimeFigureOut">
              <a:rPr lang="en-US" smtClean="0"/>
              <a:t>8/7/2023</a:t>
            </a:fld>
            <a:endParaRPr lang="en-US"/>
          </a:p>
        </p:txBody>
      </p:sp>
      <p:sp>
        <p:nvSpPr>
          <p:cNvPr id="5" name="Footer Placeholder 4">
            <a:extLst>
              <a:ext uri="{FF2B5EF4-FFF2-40B4-BE49-F238E27FC236}">
                <a16:creationId xmlns:a16="http://schemas.microsoft.com/office/drawing/2014/main" id="{B5337EC0-6C14-662B-2923-7D27CBFD0D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CF5A5E-AEFC-3426-7B5C-8196AB7F5F7B}"/>
              </a:ext>
            </a:extLst>
          </p:cNvPr>
          <p:cNvSpPr>
            <a:spLocks noGrp="1"/>
          </p:cNvSpPr>
          <p:nvPr>
            <p:ph type="sldNum" sz="quarter" idx="12"/>
          </p:nvPr>
        </p:nvSpPr>
        <p:spPr/>
        <p:txBody>
          <a:bodyPr/>
          <a:lstStyle/>
          <a:p>
            <a:fld id="{2F3FFB54-C2C2-4D79-B55C-FE6340F5637A}" type="slidenum">
              <a:rPr lang="en-US" smtClean="0"/>
              <a:t>‹#›</a:t>
            </a:fld>
            <a:endParaRPr lang="en-US"/>
          </a:p>
        </p:txBody>
      </p:sp>
    </p:spTree>
    <p:extLst>
      <p:ext uri="{BB962C8B-B14F-4D97-AF65-F5344CB8AC3E}">
        <p14:creationId xmlns:p14="http://schemas.microsoft.com/office/powerpoint/2010/main" val="4068408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62C39-6165-1857-9766-AE17FEBD6F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628298-87BB-FD0B-2BD5-24489A10F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44CF4E-925B-CEA5-CBAE-3A2952CAE5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E5F438-6A49-D55C-1C3C-CB9A96753737}"/>
              </a:ext>
            </a:extLst>
          </p:cNvPr>
          <p:cNvSpPr>
            <a:spLocks noGrp="1"/>
          </p:cNvSpPr>
          <p:nvPr>
            <p:ph type="dt" sz="half" idx="10"/>
          </p:nvPr>
        </p:nvSpPr>
        <p:spPr/>
        <p:txBody>
          <a:bodyPr/>
          <a:lstStyle/>
          <a:p>
            <a:fld id="{D408FA3D-18AC-44DC-BD7A-A7DB9A5E6FE8}" type="datetimeFigureOut">
              <a:rPr lang="en-US" smtClean="0"/>
              <a:t>8/7/2023</a:t>
            </a:fld>
            <a:endParaRPr lang="en-US"/>
          </a:p>
        </p:txBody>
      </p:sp>
      <p:sp>
        <p:nvSpPr>
          <p:cNvPr id="6" name="Footer Placeholder 5">
            <a:extLst>
              <a:ext uri="{FF2B5EF4-FFF2-40B4-BE49-F238E27FC236}">
                <a16:creationId xmlns:a16="http://schemas.microsoft.com/office/drawing/2014/main" id="{74406800-3003-CAA8-3E04-194B8BC3D8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FA48F-25A7-85E8-E70A-5C052E765439}"/>
              </a:ext>
            </a:extLst>
          </p:cNvPr>
          <p:cNvSpPr>
            <a:spLocks noGrp="1"/>
          </p:cNvSpPr>
          <p:nvPr>
            <p:ph type="sldNum" sz="quarter" idx="12"/>
          </p:nvPr>
        </p:nvSpPr>
        <p:spPr/>
        <p:txBody>
          <a:bodyPr/>
          <a:lstStyle/>
          <a:p>
            <a:fld id="{2F3FFB54-C2C2-4D79-B55C-FE6340F5637A}" type="slidenum">
              <a:rPr lang="en-US" smtClean="0"/>
              <a:t>‹#›</a:t>
            </a:fld>
            <a:endParaRPr lang="en-US"/>
          </a:p>
        </p:txBody>
      </p:sp>
    </p:spTree>
    <p:extLst>
      <p:ext uri="{BB962C8B-B14F-4D97-AF65-F5344CB8AC3E}">
        <p14:creationId xmlns:p14="http://schemas.microsoft.com/office/powerpoint/2010/main" val="3343980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BCF5B-5A13-441F-573C-28B689D525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77BBE6-34BF-4DE9-2A9A-7C9C2A550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9C394F-CDF4-9B50-13BE-6B7905C5BFC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479143C-0F53-0CA4-F41B-C4D9AC5286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9BBB6E-88F4-1C5F-027C-C8D110D36E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C63CA9-F104-1B0E-24B2-B77387819650}"/>
              </a:ext>
            </a:extLst>
          </p:cNvPr>
          <p:cNvSpPr>
            <a:spLocks noGrp="1"/>
          </p:cNvSpPr>
          <p:nvPr>
            <p:ph type="dt" sz="half" idx="10"/>
          </p:nvPr>
        </p:nvSpPr>
        <p:spPr/>
        <p:txBody>
          <a:bodyPr/>
          <a:lstStyle/>
          <a:p>
            <a:fld id="{D408FA3D-18AC-44DC-BD7A-A7DB9A5E6FE8}" type="datetimeFigureOut">
              <a:rPr lang="en-US" smtClean="0"/>
              <a:t>8/7/2023</a:t>
            </a:fld>
            <a:endParaRPr lang="en-US"/>
          </a:p>
        </p:txBody>
      </p:sp>
      <p:sp>
        <p:nvSpPr>
          <p:cNvPr id="8" name="Footer Placeholder 7">
            <a:extLst>
              <a:ext uri="{FF2B5EF4-FFF2-40B4-BE49-F238E27FC236}">
                <a16:creationId xmlns:a16="http://schemas.microsoft.com/office/drawing/2014/main" id="{6A987676-B4B4-DC16-6D7C-86D0FBB6867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1CC028-3122-5A5D-4DFD-300E639EEAE2}"/>
              </a:ext>
            </a:extLst>
          </p:cNvPr>
          <p:cNvSpPr>
            <a:spLocks noGrp="1"/>
          </p:cNvSpPr>
          <p:nvPr>
            <p:ph type="sldNum" sz="quarter" idx="12"/>
          </p:nvPr>
        </p:nvSpPr>
        <p:spPr/>
        <p:txBody>
          <a:bodyPr/>
          <a:lstStyle/>
          <a:p>
            <a:fld id="{2F3FFB54-C2C2-4D79-B55C-FE6340F5637A}" type="slidenum">
              <a:rPr lang="en-US" smtClean="0"/>
              <a:t>‹#›</a:t>
            </a:fld>
            <a:endParaRPr lang="en-US"/>
          </a:p>
        </p:txBody>
      </p:sp>
    </p:spTree>
    <p:extLst>
      <p:ext uri="{BB962C8B-B14F-4D97-AF65-F5344CB8AC3E}">
        <p14:creationId xmlns:p14="http://schemas.microsoft.com/office/powerpoint/2010/main" val="4281240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61FC7-84B2-64B2-69E3-9AC8CAC4C7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C9DD708-3CAD-1BCD-DEB7-ADC9543B8C47}"/>
              </a:ext>
            </a:extLst>
          </p:cNvPr>
          <p:cNvSpPr>
            <a:spLocks noGrp="1"/>
          </p:cNvSpPr>
          <p:nvPr>
            <p:ph type="dt" sz="half" idx="10"/>
          </p:nvPr>
        </p:nvSpPr>
        <p:spPr/>
        <p:txBody>
          <a:bodyPr/>
          <a:lstStyle/>
          <a:p>
            <a:fld id="{D408FA3D-18AC-44DC-BD7A-A7DB9A5E6FE8}" type="datetimeFigureOut">
              <a:rPr lang="en-US" smtClean="0"/>
              <a:t>8/7/2023</a:t>
            </a:fld>
            <a:endParaRPr lang="en-US"/>
          </a:p>
        </p:txBody>
      </p:sp>
      <p:sp>
        <p:nvSpPr>
          <p:cNvPr id="4" name="Footer Placeholder 3">
            <a:extLst>
              <a:ext uri="{FF2B5EF4-FFF2-40B4-BE49-F238E27FC236}">
                <a16:creationId xmlns:a16="http://schemas.microsoft.com/office/drawing/2014/main" id="{2A9124D1-B996-7836-3665-2E71FDAD24C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8C02556-CC0E-EC69-6ED1-539B754AA322}"/>
              </a:ext>
            </a:extLst>
          </p:cNvPr>
          <p:cNvSpPr>
            <a:spLocks noGrp="1"/>
          </p:cNvSpPr>
          <p:nvPr>
            <p:ph type="sldNum" sz="quarter" idx="12"/>
          </p:nvPr>
        </p:nvSpPr>
        <p:spPr/>
        <p:txBody>
          <a:bodyPr/>
          <a:lstStyle/>
          <a:p>
            <a:fld id="{2F3FFB54-C2C2-4D79-B55C-FE6340F5637A}" type="slidenum">
              <a:rPr lang="en-US" smtClean="0"/>
              <a:t>‹#›</a:t>
            </a:fld>
            <a:endParaRPr lang="en-US"/>
          </a:p>
        </p:txBody>
      </p:sp>
    </p:spTree>
    <p:extLst>
      <p:ext uri="{BB962C8B-B14F-4D97-AF65-F5344CB8AC3E}">
        <p14:creationId xmlns:p14="http://schemas.microsoft.com/office/powerpoint/2010/main" val="2748237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67FC4E-D527-657E-A9DA-0C51D621B8B4}"/>
              </a:ext>
            </a:extLst>
          </p:cNvPr>
          <p:cNvSpPr>
            <a:spLocks noGrp="1"/>
          </p:cNvSpPr>
          <p:nvPr>
            <p:ph type="dt" sz="half" idx="10"/>
          </p:nvPr>
        </p:nvSpPr>
        <p:spPr/>
        <p:txBody>
          <a:bodyPr/>
          <a:lstStyle/>
          <a:p>
            <a:fld id="{D408FA3D-18AC-44DC-BD7A-A7DB9A5E6FE8}" type="datetimeFigureOut">
              <a:rPr lang="en-US" smtClean="0"/>
              <a:t>8/7/2023</a:t>
            </a:fld>
            <a:endParaRPr lang="en-US"/>
          </a:p>
        </p:txBody>
      </p:sp>
      <p:sp>
        <p:nvSpPr>
          <p:cNvPr id="3" name="Footer Placeholder 2">
            <a:extLst>
              <a:ext uri="{FF2B5EF4-FFF2-40B4-BE49-F238E27FC236}">
                <a16:creationId xmlns:a16="http://schemas.microsoft.com/office/drawing/2014/main" id="{FD272F55-E3C5-9FB8-8A48-077843CD09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A05B3F1-2E9D-674D-A5BD-F0C1544D1A6C}"/>
              </a:ext>
            </a:extLst>
          </p:cNvPr>
          <p:cNvSpPr>
            <a:spLocks noGrp="1"/>
          </p:cNvSpPr>
          <p:nvPr>
            <p:ph type="sldNum" sz="quarter" idx="12"/>
          </p:nvPr>
        </p:nvSpPr>
        <p:spPr/>
        <p:txBody>
          <a:bodyPr/>
          <a:lstStyle/>
          <a:p>
            <a:fld id="{2F3FFB54-C2C2-4D79-B55C-FE6340F5637A}" type="slidenum">
              <a:rPr lang="en-US" smtClean="0"/>
              <a:t>‹#›</a:t>
            </a:fld>
            <a:endParaRPr lang="en-US"/>
          </a:p>
        </p:txBody>
      </p:sp>
    </p:spTree>
    <p:extLst>
      <p:ext uri="{BB962C8B-B14F-4D97-AF65-F5344CB8AC3E}">
        <p14:creationId xmlns:p14="http://schemas.microsoft.com/office/powerpoint/2010/main" val="1225322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EB828-61A8-9E6E-EB6E-1CDF9165F7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1360BB7-6849-7D30-F270-B3F7349F71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38BF99-34C5-4BB1-6468-47D7BC81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2F4AB4-F523-95F6-1138-E539DF0FDCFC}"/>
              </a:ext>
            </a:extLst>
          </p:cNvPr>
          <p:cNvSpPr>
            <a:spLocks noGrp="1"/>
          </p:cNvSpPr>
          <p:nvPr>
            <p:ph type="dt" sz="half" idx="10"/>
          </p:nvPr>
        </p:nvSpPr>
        <p:spPr/>
        <p:txBody>
          <a:bodyPr/>
          <a:lstStyle/>
          <a:p>
            <a:fld id="{D408FA3D-18AC-44DC-BD7A-A7DB9A5E6FE8}" type="datetimeFigureOut">
              <a:rPr lang="en-US" smtClean="0"/>
              <a:t>8/7/2023</a:t>
            </a:fld>
            <a:endParaRPr lang="en-US"/>
          </a:p>
        </p:txBody>
      </p:sp>
      <p:sp>
        <p:nvSpPr>
          <p:cNvPr id="6" name="Footer Placeholder 5">
            <a:extLst>
              <a:ext uri="{FF2B5EF4-FFF2-40B4-BE49-F238E27FC236}">
                <a16:creationId xmlns:a16="http://schemas.microsoft.com/office/drawing/2014/main" id="{A20A85AF-91D6-C318-55B3-A8B9A750C8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2B0B2B-64DE-4B1D-246D-9B11F64669F5}"/>
              </a:ext>
            </a:extLst>
          </p:cNvPr>
          <p:cNvSpPr>
            <a:spLocks noGrp="1"/>
          </p:cNvSpPr>
          <p:nvPr>
            <p:ph type="sldNum" sz="quarter" idx="12"/>
          </p:nvPr>
        </p:nvSpPr>
        <p:spPr/>
        <p:txBody>
          <a:bodyPr/>
          <a:lstStyle/>
          <a:p>
            <a:fld id="{2F3FFB54-C2C2-4D79-B55C-FE6340F5637A}" type="slidenum">
              <a:rPr lang="en-US" smtClean="0"/>
              <a:t>‹#›</a:t>
            </a:fld>
            <a:endParaRPr lang="en-US"/>
          </a:p>
        </p:txBody>
      </p:sp>
    </p:spTree>
    <p:extLst>
      <p:ext uri="{BB962C8B-B14F-4D97-AF65-F5344CB8AC3E}">
        <p14:creationId xmlns:p14="http://schemas.microsoft.com/office/powerpoint/2010/main" val="3263850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FFB4E-E9D5-5165-3443-08AACD863E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A2EDB0-61D5-EA0B-C11C-D705079007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FC342C4-EEFB-F00B-2A30-46101D8550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703703-5DA5-56CE-146C-927896076EFF}"/>
              </a:ext>
            </a:extLst>
          </p:cNvPr>
          <p:cNvSpPr>
            <a:spLocks noGrp="1"/>
          </p:cNvSpPr>
          <p:nvPr>
            <p:ph type="dt" sz="half" idx="10"/>
          </p:nvPr>
        </p:nvSpPr>
        <p:spPr/>
        <p:txBody>
          <a:bodyPr/>
          <a:lstStyle/>
          <a:p>
            <a:fld id="{D408FA3D-18AC-44DC-BD7A-A7DB9A5E6FE8}" type="datetimeFigureOut">
              <a:rPr lang="en-US" smtClean="0"/>
              <a:t>8/7/2023</a:t>
            </a:fld>
            <a:endParaRPr lang="en-US"/>
          </a:p>
        </p:txBody>
      </p:sp>
      <p:sp>
        <p:nvSpPr>
          <p:cNvPr id="6" name="Footer Placeholder 5">
            <a:extLst>
              <a:ext uri="{FF2B5EF4-FFF2-40B4-BE49-F238E27FC236}">
                <a16:creationId xmlns:a16="http://schemas.microsoft.com/office/drawing/2014/main" id="{C3AB61A1-006D-7D2D-F39C-68525D58BB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5AF96C-2939-E684-DBA9-1B87F5E5F8BE}"/>
              </a:ext>
            </a:extLst>
          </p:cNvPr>
          <p:cNvSpPr>
            <a:spLocks noGrp="1"/>
          </p:cNvSpPr>
          <p:nvPr>
            <p:ph type="sldNum" sz="quarter" idx="12"/>
          </p:nvPr>
        </p:nvSpPr>
        <p:spPr/>
        <p:txBody>
          <a:bodyPr/>
          <a:lstStyle/>
          <a:p>
            <a:fld id="{2F3FFB54-C2C2-4D79-B55C-FE6340F5637A}" type="slidenum">
              <a:rPr lang="en-US" smtClean="0"/>
              <a:t>‹#›</a:t>
            </a:fld>
            <a:endParaRPr lang="en-US"/>
          </a:p>
        </p:txBody>
      </p:sp>
    </p:spTree>
    <p:extLst>
      <p:ext uri="{BB962C8B-B14F-4D97-AF65-F5344CB8AC3E}">
        <p14:creationId xmlns:p14="http://schemas.microsoft.com/office/powerpoint/2010/main" val="220395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5A4435-E479-F8D5-314D-056578D4C9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33475C6-A911-2F0D-A6A7-3A59A538C2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5D13E8-2455-2894-2773-0B7DAF1BAB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08FA3D-18AC-44DC-BD7A-A7DB9A5E6FE8}" type="datetimeFigureOut">
              <a:rPr lang="en-US" smtClean="0"/>
              <a:t>8/7/2023</a:t>
            </a:fld>
            <a:endParaRPr lang="en-US"/>
          </a:p>
        </p:txBody>
      </p:sp>
      <p:sp>
        <p:nvSpPr>
          <p:cNvPr id="5" name="Footer Placeholder 4">
            <a:extLst>
              <a:ext uri="{FF2B5EF4-FFF2-40B4-BE49-F238E27FC236}">
                <a16:creationId xmlns:a16="http://schemas.microsoft.com/office/drawing/2014/main" id="{AE369A95-5294-C8F4-5ECA-4321BBB0D3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6B2B958-9E54-E83F-9388-C8686B1B5F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FFB54-C2C2-4D79-B55C-FE6340F5637A}" type="slidenum">
              <a:rPr lang="en-US" smtClean="0"/>
              <a:t>‹#›</a:t>
            </a:fld>
            <a:endParaRPr lang="en-US"/>
          </a:p>
        </p:txBody>
      </p:sp>
    </p:spTree>
    <p:extLst>
      <p:ext uri="{BB962C8B-B14F-4D97-AF65-F5344CB8AC3E}">
        <p14:creationId xmlns:p14="http://schemas.microsoft.com/office/powerpoint/2010/main" val="1370552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41D6E-1451-80CD-E6BB-05E1CC7CDE65}"/>
              </a:ext>
            </a:extLst>
          </p:cNvPr>
          <p:cNvSpPr>
            <a:spLocks noGrp="1"/>
          </p:cNvSpPr>
          <p:nvPr>
            <p:ph type="ctrTitle"/>
          </p:nvPr>
        </p:nvSpPr>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p>
        </p:txBody>
      </p:sp>
      <p:sp>
        <p:nvSpPr>
          <p:cNvPr id="3" name="Subtitle 2">
            <a:extLst>
              <a:ext uri="{FF2B5EF4-FFF2-40B4-BE49-F238E27FC236}">
                <a16:creationId xmlns:a16="http://schemas.microsoft.com/office/drawing/2014/main" id="{36C23BD5-689B-BF31-0BF7-25B0962D062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87254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fontScale="85000" lnSpcReduction="1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Atomic mass is a relative measure</a:t>
            </a:r>
          </a:p>
          <a:p>
            <a:pPr marL="0" indent="0">
              <a:buNone/>
            </a:pPr>
            <a:r>
              <a:rPr lang="en-US" dirty="0">
                <a:latin typeface="Times New Roman" panose="02020603050405020304" pitchFamily="18" charset="0"/>
                <a:cs typeface="Times New Roman" panose="02020603050405020304" pitchFamily="18" charset="0"/>
              </a:rPr>
              <a:t>The standard used by scientists to compare units of atomic mass is the carbon-12 atom, which has been arbitrarily assigned a mass of exactly 12 unified atomic mass units, or 12 u.</a:t>
            </a:r>
          </a:p>
          <a:p>
            <a:pPr marL="0" indent="0">
              <a:buNone/>
            </a:pPr>
            <a:r>
              <a:rPr lang="en-US" dirty="0">
                <a:latin typeface="Times New Roman" panose="02020603050405020304" pitchFamily="18" charset="0"/>
                <a:cs typeface="Times New Roman" panose="02020603050405020304" pitchFamily="18" charset="0"/>
              </a:rPr>
              <a:t>One </a:t>
            </a:r>
            <a:r>
              <a:rPr lang="en-US" dirty="0">
                <a:solidFill>
                  <a:srgbClr val="00B0F0"/>
                </a:solidFill>
                <a:latin typeface="Times New Roman" panose="02020603050405020304" pitchFamily="18" charset="0"/>
                <a:cs typeface="Times New Roman" panose="02020603050405020304" pitchFamily="18" charset="0"/>
              </a:rPr>
              <a:t>unified atomic mass unit</a:t>
            </a:r>
            <a:r>
              <a:rPr lang="en-US" dirty="0">
                <a:latin typeface="Times New Roman" panose="02020603050405020304" pitchFamily="18" charset="0"/>
                <a:cs typeface="Times New Roman" panose="02020603050405020304" pitchFamily="18" charset="0"/>
              </a:rPr>
              <a:t>, or 1u, is </a:t>
            </a:r>
            <a:r>
              <a:rPr lang="en-US" dirty="0">
                <a:solidFill>
                  <a:srgbClr val="00B0F0"/>
                </a:solidFill>
                <a:latin typeface="Times New Roman" panose="02020603050405020304" pitchFamily="18" charset="0"/>
                <a:cs typeface="Times New Roman" panose="02020603050405020304" pitchFamily="18" charset="0"/>
              </a:rPr>
              <a:t>exactly 1/12 the mass of a carbon-12 atom</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The atomic mass of any other atom is determined by comparing it with the mass of the carbon-12 atom.</a:t>
            </a:r>
          </a:p>
          <a:p>
            <a:pPr marL="0" indent="0">
              <a:buNone/>
            </a:pPr>
            <a:r>
              <a:rPr lang="en-US" dirty="0">
                <a:latin typeface="Times New Roman" panose="02020603050405020304" pitchFamily="18" charset="0"/>
                <a:cs typeface="Times New Roman" panose="02020603050405020304" pitchFamily="18" charset="0"/>
              </a:rPr>
              <a:t>The hydrogen-1 atom has an atomic mass of about 1/12 that of the carbon-12 atom, or about 1u.</a:t>
            </a:r>
          </a:p>
          <a:p>
            <a:pPr marL="0" indent="0">
              <a:buNone/>
            </a:pPr>
            <a:r>
              <a:rPr lang="en-US" dirty="0">
                <a:latin typeface="Times New Roman" panose="02020603050405020304" pitchFamily="18" charset="0"/>
                <a:cs typeface="Times New Roman" panose="02020603050405020304" pitchFamily="18" charset="0"/>
              </a:rPr>
              <a:t>The masses of subatomic particles can also be expressed on the atomic mass scale. </a:t>
            </a:r>
          </a:p>
          <a:p>
            <a:pPr marL="0" indent="0">
              <a:buNone/>
            </a:pPr>
            <a:r>
              <a:rPr lang="en-US" dirty="0">
                <a:latin typeface="Times New Roman" panose="02020603050405020304" pitchFamily="18" charset="0"/>
                <a:cs typeface="Times New Roman" panose="02020603050405020304" pitchFamily="18" charset="0"/>
              </a:rPr>
              <a:t>The mass of the electron is 0.000 548 6u, that of proton is 1.007 276 u, and that of neutron is 1.008 665 u</a:t>
            </a:r>
          </a:p>
          <a:p>
            <a:pPr marL="0" indent="0">
              <a:buNone/>
            </a:pPr>
            <a:r>
              <a:rPr lang="en-US" dirty="0">
                <a:latin typeface="Times New Roman" panose="02020603050405020304" pitchFamily="18" charset="0"/>
                <a:cs typeface="Times New Roman" panose="02020603050405020304" pitchFamily="18" charset="0"/>
              </a:rPr>
              <a:t>Note that proton and neutron masses are close, but not equal, to 1u. </a:t>
            </a:r>
          </a:p>
        </p:txBody>
      </p:sp>
    </p:spTree>
    <p:extLst>
      <p:ext uri="{BB962C8B-B14F-4D97-AF65-F5344CB8AC3E}">
        <p14:creationId xmlns:p14="http://schemas.microsoft.com/office/powerpoint/2010/main" val="2731931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Average atomic mass is weighted value.</a:t>
            </a:r>
          </a:p>
          <a:p>
            <a:pPr marL="0" indent="0">
              <a:buNone/>
            </a:pPr>
            <a:r>
              <a:rPr lang="en-US" dirty="0">
                <a:latin typeface="Times New Roman" panose="02020603050405020304" pitchFamily="18" charset="0"/>
                <a:cs typeface="Times New Roman" panose="02020603050405020304" pitchFamily="18" charset="0"/>
              </a:rPr>
              <a:t>Most elements occur naturally as mixture of isotopes.</a:t>
            </a:r>
          </a:p>
          <a:p>
            <a:pPr marL="0" indent="0">
              <a:buNone/>
            </a:pPr>
            <a:r>
              <a:rPr lang="en-US" dirty="0">
                <a:latin typeface="Times New Roman" panose="02020603050405020304" pitchFamily="18" charset="0"/>
                <a:cs typeface="Times New Roman" panose="02020603050405020304" pitchFamily="18" charset="0"/>
              </a:rPr>
              <a:t>Scientists determine the average mass of a sample of an element isotopes by determining the percentages of each of the isotopes and then giving the proper weight to each value.</a:t>
            </a:r>
          </a:p>
          <a:p>
            <a:pPr marL="0" indent="0">
              <a:buNone/>
            </a:pPr>
            <a:r>
              <a:rPr lang="en-US" dirty="0">
                <a:solidFill>
                  <a:srgbClr val="00B0F0"/>
                </a:solidFill>
                <a:latin typeface="Times New Roman" panose="02020603050405020304" pitchFamily="18" charset="0"/>
                <a:cs typeface="Times New Roman" panose="02020603050405020304" pitchFamily="18" charset="0"/>
              </a:rPr>
              <a:t>Average atomic mass </a:t>
            </a:r>
            <a:r>
              <a:rPr lang="en-US" dirty="0">
                <a:latin typeface="Times New Roman" panose="02020603050405020304" pitchFamily="18" charset="0"/>
                <a:cs typeface="Times New Roman" panose="02020603050405020304" pitchFamily="18" charset="0"/>
              </a:rPr>
              <a:t>is the weighted average of the atomic masses of the naturally occurring isotopes of an element.</a:t>
            </a:r>
          </a:p>
          <a:p>
            <a:pPr marL="0" indent="0">
              <a:buNone/>
            </a:pPr>
            <a:r>
              <a:rPr lang="en-US" dirty="0">
                <a:latin typeface="Times New Roman" panose="02020603050405020304" pitchFamily="18" charset="0"/>
                <a:cs typeface="Times New Roman" panose="02020603050405020304" pitchFamily="18" charset="0"/>
              </a:rPr>
              <a:t>Unlike, atomic number, average atomic mass is a statistical calculation.</a:t>
            </a:r>
          </a:p>
        </p:txBody>
      </p:sp>
    </p:spTree>
    <p:extLst>
      <p:ext uri="{BB962C8B-B14F-4D97-AF65-F5344CB8AC3E}">
        <p14:creationId xmlns:p14="http://schemas.microsoft.com/office/powerpoint/2010/main" val="1466852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fontScale="85000" lnSpcReduction="2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Average atomic mass is weighted value.</a:t>
            </a:r>
          </a:p>
          <a:p>
            <a:pPr marL="0" indent="0">
              <a:buNone/>
            </a:pPr>
            <a:r>
              <a:rPr lang="en-US" dirty="0">
                <a:solidFill>
                  <a:srgbClr val="FF0000"/>
                </a:solidFill>
                <a:latin typeface="Times New Roman" panose="02020603050405020304" pitchFamily="18" charset="0"/>
                <a:cs typeface="Times New Roman" panose="02020603050405020304" pitchFamily="18" charset="0"/>
              </a:rPr>
              <a:t>Calculate weighted average</a:t>
            </a:r>
          </a:p>
          <a:p>
            <a:pPr marL="0" indent="0">
              <a:buNone/>
            </a:pPr>
            <a:r>
              <a:rPr lang="en-US" dirty="0">
                <a:latin typeface="Times New Roman" panose="02020603050405020304" pitchFamily="18" charset="0"/>
                <a:cs typeface="Times New Roman" panose="02020603050405020304" pitchFamily="18" charset="0"/>
              </a:rPr>
              <a:t>Suppose, we have a box containing two sizes of marbles.</a:t>
            </a:r>
          </a:p>
          <a:p>
            <a:pPr marL="0" indent="0">
              <a:buNone/>
            </a:pPr>
            <a:r>
              <a:rPr lang="en-US" dirty="0">
                <a:latin typeface="Times New Roman" panose="02020603050405020304" pitchFamily="18" charset="0"/>
                <a:cs typeface="Times New Roman" panose="02020603050405020304" pitchFamily="18" charset="0"/>
              </a:rPr>
              <a:t>If 25% of the marbles have masses of 2 g each and 75% have masses of 3 g each.</a:t>
            </a:r>
          </a:p>
          <a:p>
            <a:pPr marL="0" indent="0">
              <a:buNone/>
            </a:pPr>
            <a:r>
              <a:rPr lang="en-US" dirty="0">
                <a:latin typeface="Times New Roman" panose="02020603050405020304" pitchFamily="18" charset="0"/>
                <a:cs typeface="Times New Roman" panose="02020603050405020304" pitchFamily="18" charset="0"/>
              </a:rPr>
              <a:t>If you had 100 marbles, then:</a:t>
            </a:r>
          </a:p>
          <a:p>
            <a:pPr marL="0" indent="0">
              <a:buNone/>
            </a:pPr>
            <a:r>
              <a:rPr lang="en-US" dirty="0">
                <a:latin typeface="Times New Roman" panose="02020603050405020304" pitchFamily="18" charset="0"/>
                <a:cs typeface="Times New Roman" panose="02020603050405020304" pitchFamily="18" charset="0"/>
              </a:rPr>
              <a:t>25 marbles X 2 g = 50 g</a:t>
            </a:r>
          </a:p>
          <a:p>
            <a:pPr marL="0" indent="0">
              <a:buNone/>
            </a:pPr>
            <a:r>
              <a:rPr lang="en-US" dirty="0">
                <a:latin typeface="Times New Roman" panose="02020603050405020304" pitchFamily="18" charset="0"/>
                <a:cs typeface="Times New Roman" panose="02020603050405020304" pitchFamily="18" charset="0"/>
              </a:rPr>
              <a:t>75 marbles X 3 g = 225g   </a:t>
            </a:r>
          </a:p>
          <a:p>
            <a:pPr marL="0" indent="0">
              <a:buNone/>
            </a:pPr>
            <a:r>
              <a:rPr lang="en-US" dirty="0">
                <a:latin typeface="Times New Roman" panose="02020603050405020304" pitchFamily="18" charset="0"/>
                <a:cs typeface="Times New Roman" panose="02020603050405020304" pitchFamily="18" charset="0"/>
              </a:rPr>
              <a:t>Total mass of the marbles = 50 g+ 225g =275 g</a:t>
            </a:r>
          </a:p>
          <a:p>
            <a:pPr marL="0" indent="0">
              <a:buNone/>
            </a:pPr>
            <a:r>
              <a:rPr lang="en-US" dirty="0">
                <a:latin typeface="Times New Roman" panose="02020603050405020304" pitchFamily="18" charset="0"/>
                <a:cs typeface="Times New Roman" panose="02020603050405020304" pitchFamily="18" charset="0"/>
              </a:rPr>
              <a:t>Average marble mass = 275/100 = 2.75 g</a:t>
            </a:r>
          </a:p>
          <a:p>
            <a:pPr marL="0" indent="0">
              <a:buNone/>
            </a:pPr>
            <a:r>
              <a:rPr lang="en-US" dirty="0">
                <a:latin typeface="Times New Roman" panose="02020603050405020304" pitchFamily="18" charset="0"/>
                <a:cs typeface="Times New Roman" panose="02020603050405020304" pitchFamily="18" charset="0"/>
              </a:rPr>
              <a:t>A simple method is to multiply the mass of each marble by the decimal fraction representing it percentage in the mixture. Then add the products.</a:t>
            </a:r>
          </a:p>
          <a:p>
            <a:pPr marL="0" indent="0">
              <a:buNone/>
            </a:pPr>
            <a:r>
              <a:rPr lang="en-US" dirty="0">
                <a:latin typeface="Times New Roman" panose="02020603050405020304" pitchFamily="18" charset="0"/>
                <a:cs typeface="Times New Roman" panose="02020603050405020304" pitchFamily="18" charset="0"/>
              </a:rPr>
              <a:t>25% = 0.25            75% = 0.75</a:t>
            </a:r>
          </a:p>
          <a:p>
            <a:pPr marL="0" indent="0">
              <a:buNone/>
            </a:pPr>
            <a:r>
              <a:rPr lang="en-US" dirty="0">
                <a:latin typeface="Times New Roman" panose="02020603050405020304" pitchFamily="18" charset="0"/>
                <a:cs typeface="Times New Roman" panose="02020603050405020304" pitchFamily="18" charset="0"/>
              </a:rPr>
              <a:t>(2g X 0.25) + ( 3g X 0.75) = 2.75 g</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6861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Calculate weighted average</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Calculate the class average?</a:t>
            </a:r>
          </a:p>
        </p:txBody>
      </p:sp>
      <p:graphicFrame>
        <p:nvGraphicFramePr>
          <p:cNvPr id="4" name="Table 4">
            <a:extLst>
              <a:ext uri="{FF2B5EF4-FFF2-40B4-BE49-F238E27FC236}">
                <a16:creationId xmlns:a16="http://schemas.microsoft.com/office/drawing/2014/main" id="{331AFF3F-5C63-0B22-AD3B-FF3E9EA7A5F3}"/>
              </a:ext>
            </a:extLst>
          </p:cNvPr>
          <p:cNvGraphicFramePr>
            <a:graphicFrameLocks noGrp="1"/>
          </p:cNvGraphicFramePr>
          <p:nvPr>
            <p:extLst>
              <p:ext uri="{D42A27DB-BD31-4B8C-83A1-F6EECF244321}">
                <p14:modId xmlns:p14="http://schemas.microsoft.com/office/powerpoint/2010/main" val="1028650641"/>
              </p:ext>
            </p:extLst>
          </p:nvPr>
        </p:nvGraphicFramePr>
        <p:xfrm>
          <a:off x="1864049" y="1948867"/>
          <a:ext cx="8128000" cy="25958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32514240"/>
                    </a:ext>
                  </a:extLst>
                </a:gridCol>
                <a:gridCol w="4064000">
                  <a:extLst>
                    <a:ext uri="{9D8B030D-6E8A-4147-A177-3AD203B41FA5}">
                      <a16:colId xmlns:a16="http://schemas.microsoft.com/office/drawing/2014/main" val="2359416630"/>
                    </a:ext>
                  </a:extLst>
                </a:gridCol>
              </a:tblGrid>
              <a:tr h="370840">
                <a:tc>
                  <a:txBody>
                    <a:bodyPr/>
                    <a:lstStyle/>
                    <a:p>
                      <a:r>
                        <a:rPr lang="en-US" dirty="0"/>
                        <a:t>                               Score</a:t>
                      </a:r>
                    </a:p>
                  </a:txBody>
                  <a:tcPr/>
                </a:tc>
                <a:tc>
                  <a:txBody>
                    <a:bodyPr/>
                    <a:lstStyle/>
                    <a:p>
                      <a:r>
                        <a:rPr lang="en-US" dirty="0"/>
                        <a:t>Number of students</a:t>
                      </a:r>
                    </a:p>
                  </a:txBody>
                  <a:tcPr/>
                </a:tc>
                <a:extLst>
                  <a:ext uri="{0D108BD9-81ED-4DB2-BD59-A6C34878D82A}">
                    <a16:rowId xmlns:a16="http://schemas.microsoft.com/office/drawing/2014/main" val="2740549378"/>
                  </a:ext>
                </a:extLst>
              </a:tr>
              <a:tr h="370840">
                <a:tc>
                  <a:txBody>
                    <a:bodyPr/>
                    <a:lstStyle/>
                    <a:p>
                      <a:r>
                        <a:rPr lang="en-US" dirty="0"/>
                        <a:t>95</a:t>
                      </a:r>
                    </a:p>
                  </a:txBody>
                  <a:tcPr/>
                </a:tc>
                <a:tc>
                  <a:txBody>
                    <a:bodyPr/>
                    <a:lstStyle/>
                    <a:p>
                      <a:r>
                        <a:rPr lang="en-US" dirty="0"/>
                        <a:t>4</a:t>
                      </a:r>
                    </a:p>
                  </a:txBody>
                  <a:tcPr/>
                </a:tc>
                <a:extLst>
                  <a:ext uri="{0D108BD9-81ED-4DB2-BD59-A6C34878D82A}">
                    <a16:rowId xmlns:a16="http://schemas.microsoft.com/office/drawing/2014/main" val="2678607755"/>
                  </a:ext>
                </a:extLst>
              </a:tr>
              <a:tr h="370840">
                <a:tc>
                  <a:txBody>
                    <a:bodyPr/>
                    <a:lstStyle/>
                    <a:p>
                      <a:r>
                        <a:rPr lang="en-US" dirty="0"/>
                        <a:t>91</a:t>
                      </a:r>
                    </a:p>
                  </a:txBody>
                  <a:tcPr/>
                </a:tc>
                <a:tc>
                  <a:txBody>
                    <a:bodyPr/>
                    <a:lstStyle/>
                    <a:p>
                      <a:r>
                        <a:rPr lang="en-US" dirty="0"/>
                        <a:t>6</a:t>
                      </a:r>
                    </a:p>
                  </a:txBody>
                  <a:tcPr/>
                </a:tc>
                <a:extLst>
                  <a:ext uri="{0D108BD9-81ED-4DB2-BD59-A6C34878D82A}">
                    <a16:rowId xmlns:a16="http://schemas.microsoft.com/office/drawing/2014/main" val="2172505609"/>
                  </a:ext>
                </a:extLst>
              </a:tr>
              <a:tr h="370840">
                <a:tc>
                  <a:txBody>
                    <a:bodyPr/>
                    <a:lstStyle/>
                    <a:p>
                      <a:r>
                        <a:rPr lang="en-US" dirty="0"/>
                        <a:t>86</a:t>
                      </a:r>
                    </a:p>
                  </a:txBody>
                  <a:tcPr/>
                </a:tc>
                <a:tc>
                  <a:txBody>
                    <a:bodyPr/>
                    <a:lstStyle/>
                    <a:p>
                      <a:r>
                        <a:rPr lang="en-US" dirty="0"/>
                        <a:t>6</a:t>
                      </a:r>
                    </a:p>
                  </a:txBody>
                  <a:tcPr/>
                </a:tc>
                <a:extLst>
                  <a:ext uri="{0D108BD9-81ED-4DB2-BD59-A6C34878D82A}">
                    <a16:rowId xmlns:a16="http://schemas.microsoft.com/office/drawing/2014/main" val="126191606"/>
                  </a:ext>
                </a:extLst>
              </a:tr>
              <a:tr h="370840">
                <a:tc>
                  <a:txBody>
                    <a:bodyPr/>
                    <a:lstStyle/>
                    <a:p>
                      <a:r>
                        <a:rPr lang="en-US" dirty="0"/>
                        <a:t>83</a:t>
                      </a:r>
                    </a:p>
                  </a:txBody>
                  <a:tcPr/>
                </a:tc>
                <a:tc>
                  <a:txBody>
                    <a:bodyPr/>
                    <a:lstStyle/>
                    <a:p>
                      <a:r>
                        <a:rPr lang="en-US" dirty="0"/>
                        <a:t>1</a:t>
                      </a:r>
                    </a:p>
                  </a:txBody>
                  <a:tcPr/>
                </a:tc>
                <a:extLst>
                  <a:ext uri="{0D108BD9-81ED-4DB2-BD59-A6C34878D82A}">
                    <a16:rowId xmlns:a16="http://schemas.microsoft.com/office/drawing/2014/main" val="755913956"/>
                  </a:ext>
                </a:extLst>
              </a:tr>
              <a:tr h="370840">
                <a:tc>
                  <a:txBody>
                    <a:bodyPr/>
                    <a:lstStyle/>
                    <a:p>
                      <a:r>
                        <a:rPr lang="en-US" dirty="0"/>
                        <a:t>88</a:t>
                      </a:r>
                    </a:p>
                  </a:txBody>
                  <a:tcPr/>
                </a:tc>
                <a:tc>
                  <a:txBody>
                    <a:bodyPr/>
                    <a:lstStyle/>
                    <a:p>
                      <a:r>
                        <a:rPr lang="en-US" dirty="0"/>
                        <a:t>8</a:t>
                      </a:r>
                    </a:p>
                  </a:txBody>
                  <a:tcPr/>
                </a:tc>
                <a:extLst>
                  <a:ext uri="{0D108BD9-81ED-4DB2-BD59-A6C34878D82A}">
                    <a16:rowId xmlns:a16="http://schemas.microsoft.com/office/drawing/2014/main" val="795812697"/>
                  </a:ext>
                </a:extLst>
              </a:tr>
              <a:tr h="370840">
                <a:tc>
                  <a:txBody>
                    <a:bodyPr/>
                    <a:lstStyle/>
                    <a:p>
                      <a:r>
                        <a:rPr lang="en-US" dirty="0"/>
                        <a:t>62</a:t>
                      </a:r>
                    </a:p>
                  </a:txBody>
                  <a:tcPr/>
                </a:tc>
                <a:tc>
                  <a:txBody>
                    <a:bodyPr/>
                    <a:lstStyle/>
                    <a:p>
                      <a:r>
                        <a:rPr lang="en-US" dirty="0"/>
                        <a:t>3</a:t>
                      </a:r>
                    </a:p>
                  </a:txBody>
                  <a:tcPr/>
                </a:tc>
                <a:extLst>
                  <a:ext uri="{0D108BD9-81ED-4DB2-BD59-A6C34878D82A}">
                    <a16:rowId xmlns:a16="http://schemas.microsoft.com/office/drawing/2014/main" val="4281202219"/>
                  </a:ext>
                </a:extLst>
              </a:tr>
            </a:tbl>
          </a:graphicData>
        </a:graphic>
      </p:graphicFrame>
    </p:spTree>
    <p:extLst>
      <p:ext uri="{BB962C8B-B14F-4D97-AF65-F5344CB8AC3E}">
        <p14:creationId xmlns:p14="http://schemas.microsoft.com/office/powerpoint/2010/main" val="4003669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Average atomic mass is weighted value.</a:t>
            </a:r>
          </a:p>
          <a:p>
            <a:pPr marL="0" indent="0">
              <a:buNone/>
            </a:pPr>
            <a:endParaRPr lang="en-US" dirty="0">
              <a:solidFill>
                <a:srgbClr val="FF0000"/>
              </a:solidFill>
              <a:latin typeface="Times New Roman" panose="02020603050405020304" pitchFamily="18" charset="0"/>
              <a:cs typeface="Times New Roman" panose="02020603050405020304" pitchFamily="18" charset="0"/>
            </a:endParaRPr>
          </a:p>
          <a:p>
            <a:pPr marL="0" indent="0">
              <a:buNone/>
            </a:pPr>
            <a:endParaRPr lang="en-US" dirty="0">
              <a:solidFill>
                <a:srgbClr val="FF0000"/>
              </a:solidFill>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8C76B81E-9CB5-E3F1-AC76-C6BF4321B5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8662" y="1576872"/>
            <a:ext cx="10734675" cy="5094611"/>
          </a:xfrm>
          <a:prstGeom prst="rect">
            <a:avLst/>
          </a:prstGeom>
        </p:spPr>
      </p:pic>
    </p:spTree>
    <p:extLst>
      <p:ext uri="{BB962C8B-B14F-4D97-AF65-F5344CB8AC3E}">
        <p14:creationId xmlns:p14="http://schemas.microsoft.com/office/powerpoint/2010/main" val="1078611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fontScale="925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Average atomic mass is weighted value- Calculating Average atomic mass</a:t>
            </a:r>
          </a:p>
          <a:p>
            <a:pPr marL="0" indent="0">
              <a:buNone/>
            </a:pPr>
            <a:r>
              <a:rPr lang="en-US" dirty="0">
                <a:latin typeface="Times New Roman" panose="02020603050405020304" pitchFamily="18" charset="0"/>
                <a:cs typeface="Times New Roman" panose="02020603050405020304" pitchFamily="18" charset="0"/>
              </a:rPr>
              <a:t>The average atomic mass of an element depends on both the mass and the relative abundance of each of the element’s isotopes.</a:t>
            </a:r>
          </a:p>
          <a:p>
            <a:pPr marL="0" indent="0">
              <a:buNone/>
            </a:pPr>
            <a:r>
              <a:rPr lang="en-US" dirty="0">
                <a:latin typeface="Times New Roman" panose="02020603050405020304" pitchFamily="18" charset="0"/>
                <a:cs typeface="Times New Roman" panose="02020603050405020304" pitchFamily="18" charset="0"/>
              </a:rPr>
              <a:t>For example, naturally occurring copper consists of 69.15% copper-63,which has an atomic mass of 62.929 601u, and 30.85% copper-65, which has an atomic mass of 64.927 794u. </a:t>
            </a:r>
          </a:p>
          <a:p>
            <a:pPr marL="0" indent="0">
              <a:buNone/>
            </a:pPr>
            <a:r>
              <a:rPr lang="en-US" dirty="0">
                <a:latin typeface="Times New Roman" panose="02020603050405020304" pitchFamily="18" charset="0"/>
                <a:cs typeface="Times New Roman" panose="02020603050405020304" pitchFamily="18" charset="0"/>
              </a:rPr>
              <a:t>The average atomic mass of copper can be calculated by multiplying the atomic mass of each isotope by its relative abundance (expressed in decimal form) and adding the results.</a:t>
            </a:r>
          </a:p>
          <a:p>
            <a:pPr marL="0" indent="0">
              <a:buNone/>
            </a:pPr>
            <a:r>
              <a:rPr lang="en-US" dirty="0">
                <a:latin typeface="Times New Roman" panose="02020603050405020304" pitchFamily="18" charset="0"/>
                <a:cs typeface="Times New Roman" panose="02020603050405020304" pitchFamily="18" charset="0"/>
              </a:rPr>
              <a:t>0.6915 X 62.929 601u +0.3085 X 64.927 794u = 63.55 u</a:t>
            </a:r>
          </a:p>
          <a:p>
            <a:pPr marL="0" indent="0">
              <a:buNone/>
            </a:pPr>
            <a:r>
              <a:rPr lang="en-US" dirty="0">
                <a:latin typeface="Times New Roman" panose="02020603050405020304" pitchFamily="18" charset="0"/>
                <a:cs typeface="Times New Roman" panose="02020603050405020304" pitchFamily="18" charset="0"/>
              </a:rPr>
              <a:t>The calculated average atomic mass of naturally occurring copper is 63.55u.</a:t>
            </a:r>
          </a:p>
          <a:p>
            <a:pPr marL="0" indent="0">
              <a:buNone/>
            </a:pP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6191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 relative mass scale makes counting atoms possible.</a:t>
            </a:r>
          </a:p>
          <a:p>
            <a:pPr marL="0" indent="0">
              <a:buNone/>
            </a:pPr>
            <a:r>
              <a:rPr lang="en-US" dirty="0">
                <a:latin typeface="Times New Roman" panose="02020603050405020304" pitchFamily="18" charset="0"/>
                <a:cs typeface="Times New Roman" panose="02020603050405020304" pitchFamily="18" charset="0"/>
              </a:rPr>
              <a:t>The relative atomic mass scale makes it possible to know how many atoms of an element are present in a sample of the element with a measurable mass.</a:t>
            </a:r>
          </a:p>
          <a:p>
            <a:pPr marL="0" indent="0">
              <a:buNone/>
            </a:pPr>
            <a:r>
              <a:rPr lang="en-US" dirty="0">
                <a:solidFill>
                  <a:srgbClr val="FF0000"/>
                </a:solidFill>
                <a:latin typeface="Times New Roman" panose="02020603050405020304" pitchFamily="18" charset="0"/>
                <a:cs typeface="Times New Roman" panose="02020603050405020304" pitchFamily="18" charset="0"/>
              </a:rPr>
              <a:t>The mole</a:t>
            </a:r>
          </a:p>
          <a:p>
            <a:pPr marL="0" indent="0">
              <a:buNone/>
            </a:pPr>
            <a:r>
              <a:rPr lang="en-US" dirty="0">
                <a:latin typeface="Times New Roman" panose="02020603050405020304" pitchFamily="18" charset="0"/>
                <a:cs typeface="Times New Roman" panose="02020603050405020304" pitchFamily="18" charset="0"/>
              </a:rPr>
              <a:t>The mole is the SI unit for amount of substance.</a:t>
            </a:r>
          </a:p>
          <a:p>
            <a:pPr marL="0" indent="0">
              <a:buNone/>
            </a:pPr>
            <a:r>
              <a:rPr lang="en-US" dirty="0">
                <a:latin typeface="Times New Roman" panose="02020603050405020304" pitchFamily="18" charset="0"/>
                <a:cs typeface="Times New Roman" panose="02020603050405020304" pitchFamily="18" charset="0"/>
              </a:rPr>
              <a:t>A mole is the amount of a substance that contains as many particles as there are atoms in exactly 12 g of carbon-12.</a:t>
            </a:r>
          </a:p>
          <a:p>
            <a:pPr marL="0" indent="0">
              <a:buNone/>
            </a:pPr>
            <a:r>
              <a:rPr lang="en-US" dirty="0">
                <a:latin typeface="Times New Roman" panose="02020603050405020304" pitchFamily="18" charset="0"/>
                <a:cs typeface="Times New Roman" panose="02020603050405020304" pitchFamily="18" charset="0"/>
              </a:rPr>
              <a:t>The mole is a counting unit, just like a dozen is.</a:t>
            </a:r>
          </a:p>
          <a:p>
            <a:pPr marL="0" indent="0">
              <a:buNone/>
            </a:pPr>
            <a:endParaRPr lang="en-US"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5238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 relative mass scale makes counting atoms possible.</a:t>
            </a:r>
          </a:p>
          <a:p>
            <a:pPr marL="0" indent="0">
              <a:buNone/>
            </a:pPr>
            <a:r>
              <a:rPr lang="en-US" dirty="0">
                <a:solidFill>
                  <a:srgbClr val="FF0000"/>
                </a:solidFill>
                <a:latin typeface="Times New Roman" panose="02020603050405020304" pitchFamily="18" charset="0"/>
                <a:cs typeface="Times New Roman" panose="02020603050405020304" pitchFamily="18" charset="0"/>
              </a:rPr>
              <a:t>Avogadro’s Number</a:t>
            </a:r>
          </a:p>
          <a:p>
            <a:pPr marL="0" indent="0">
              <a:buNone/>
            </a:pPr>
            <a:r>
              <a:rPr lang="en-US" dirty="0">
                <a:latin typeface="Times New Roman" panose="02020603050405020304" pitchFamily="18" charset="0"/>
                <a:cs typeface="Times New Roman" panose="02020603050405020304" pitchFamily="18" charset="0"/>
              </a:rPr>
              <a:t>The number of particles in a mole has been experimentally determined in a number of ways.</a:t>
            </a:r>
          </a:p>
          <a:p>
            <a:pPr marL="0" indent="0">
              <a:buNone/>
            </a:pPr>
            <a:r>
              <a:rPr lang="en-US" dirty="0">
                <a:latin typeface="Times New Roman" panose="02020603050405020304" pitchFamily="18" charset="0"/>
                <a:cs typeface="Times New Roman" panose="02020603050405020304" pitchFamily="18" charset="0"/>
              </a:rPr>
              <a:t>The best modern value is 6.02214179 X 10</a:t>
            </a:r>
            <a:r>
              <a:rPr lang="en-US" baseline="30000" dirty="0">
                <a:latin typeface="Times New Roman" panose="02020603050405020304" pitchFamily="18" charset="0"/>
                <a:cs typeface="Times New Roman" panose="02020603050405020304" pitchFamily="18" charset="0"/>
              </a:rPr>
              <a:t>23</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This means that exactly 12g of carbon-12 contains 6.02214179 X 10</a:t>
            </a:r>
            <a:r>
              <a:rPr lang="en-US" baseline="30000" dirty="0">
                <a:latin typeface="Times New Roman" panose="02020603050405020304" pitchFamily="18" charset="0"/>
                <a:cs typeface="Times New Roman" panose="02020603050405020304" pitchFamily="18" charset="0"/>
              </a:rPr>
              <a:t>23 </a:t>
            </a:r>
            <a:r>
              <a:rPr lang="en-US" dirty="0">
                <a:latin typeface="Times New Roman" panose="02020603050405020304" pitchFamily="18" charset="0"/>
                <a:cs typeface="Times New Roman" panose="02020603050405020304" pitchFamily="18" charset="0"/>
              </a:rPr>
              <a:t>carbon-12 atoms.</a:t>
            </a:r>
          </a:p>
          <a:p>
            <a:pPr marL="0" indent="0">
              <a:buNone/>
            </a:pPr>
            <a:r>
              <a:rPr lang="en-US" dirty="0">
                <a:latin typeface="Times New Roman" panose="02020603050405020304" pitchFamily="18" charset="0"/>
                <a:cs typeface="Times New Roman" panose="02020603050405020304" pitchFamily="18" charset="0"/>
              </a:rPr>
              <a:t>The number of particles in a mole is known as Avogadro’s number.</a:t>
            </a:r>
          </a:p>
          <a:p>
            <a:pPr marL="0" indent="0">
              <a:buNone/>
            </a:pPr>
            <a:r>
              <a:rPr lang="en-US" dirty="0">
                <a:latin typeface="Times New Roman" panose="02020603050405020304" pitchFamily="18" charset="0"/>
                <a:cs typeface="Times New Roman" panose="02020603050405020304" pitchFamily="18" charset="0"/>
              </a:rPr>
              <a:t>Avogadro’s number is the number of particles in exactly one mole of a pure substance.</a:t>
            </a:r>
          </a:p>
        </p:txBody>
      </p:sp>
    </p:spTree>
    <p:extLst>
      <p:ext uri="{BB962C8B-B14F-4D97-AF65-F5344CB8AC3E}">
        <p14:creationId xmlns:p14="http://schemas.microsoft.com/office/powerpoint/2010/main" val="2000480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 relative mass scale makes counting atoms possible.</a:t>
            </a:r>
          </a:p>
          <a:p>
            <a:pPr marL="0" indent="0">
              <a:buNone/>
            </a:pPr>
            <a:r>
              <a:rPr lang="en-US" dirty="0">
                <a:solidFill>
                  <a:srgbClr val="FF0000"/>
                </a:solidFill>
                <a:latin typeface="Times New Roman" panose="02020603050405020304" pitchFamily="18" charset="0"/>
                <a:cs typeface="Times New Roman" panose="02020603050405020304" pitchFamily="18" charset="0"/>
              </a:rPr>
              <a:t>Molar mass</a:t>
            </a:r>
          </a:p>
          <a:p>
            <a:pPr marL="0" indent="0">
              <a:buNone/>
            </a:pPr>
            <a:r>
              <a:rPr lang="en-US" dirty="0">
                <a:latin typeface="Times New Roman" panose="02020603050405020304" pitchFamily="18" charset="0"/>
                <a:cs typeface="Times New Roman" panose="02020603050405020304" pitchFamily="18" charset="0"/>
              </a:rPr>
              <a:t>Can you calculate the approximate mass of one mole of helium atoms?</a:t>
            </a:r>
          </a:p>
          <a:p>
            <a:pPr marL="0" indent="0">
              <a:buNone/>
            </a:pPr>
            <a:r>
              <a:rPr lang="en-US" dirty="0">
                <a:latin typeface="Times New Roman" panose="02020603050405020304" pitchFamily="18" charset="0"/>
                <a:cs typeface="Times New Roman" panose="02020603050405020304" pitchFamily="18" charset="0"/>
              </a:rPr>
              <a:t>A mole of carbon-12 atoms has a mass of exactly 12g and that a carbon-12 atom has an atomic mass of 12u.</a:t>
            </a:r>
          </a:p>
          <a:p>
            <a:pPr marL="0" indent="0">
              <a:buNone/>
            </a:pPr>
            <a:r>
              <a:rPr lang="en-US" dirty="0">
                <a:latin typeface="Times New Roman" panose="02020603050405020304" pitchFamily="18" charset="0"/>
                <a:cs typeface="Times New Roman" panose="02020603050405020304" pitchFamily="18" charset="0"/>
              </a:rPr>
              <a:t>The atomic mass of a helium atom is 4u, which is about 1/3 the mass of a carbon-12 atom. </a:t>
            </a:r>
          </a:p>
          <a:p>
            <a:pPr marL="0" indent="0">
              <a:buNone/>
            </a:pPr>
            <a:r>
              <a:rPr lang="en-US" dirty="0">
                <a:latin typeface="Times New Roman" panose="02020603050405020304" pitchFamily="18" charset="0"/>
                <a:cs typeface="Times New Roman" panose="02020603050405020304" pitchFamily="18" charset="0"/>
              </a:rPr>
              <a:t>It follows that a mole of helium atoms will have about 1/3 the mass of a mole of carbon-12 atoms.</a:t>
            </a:r>
          </a:p>
          <a:p>
            <a:pPr marL="0" indent="0">
              <a:buNone/>
            </a:pPr>
            <a:r>
              <a:rPr lang="en-US" dirty="0">
                <a:latin typeface="Times New Roman" panose="02020603050405020304" pitchFamily="18" charset="0"/>
                <a:cs typeface="Times New Roman" panose="02020603050405020304" pitchFamily="18" charset="0"/>
              </a:rPr>
              <a:t>Thus, one mole of helium has a mass of about 4g. </a:t>
            </a:r>
          </a:p>
        </p:txBody>
      </p:sp>
    </p:spTree>
    <p:extLst>
      <p:ext uri="{BB962C8B-B14F-4D97-AF65-F5344CB8AC3E}">
        <p14:creationId xmlns:p14="http://schemas.microsoft.com/office/powerpoint/2010/main" val="899375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fontScale="92500" lnSpcReduction="2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 relative mass scale makes counting atoms possible.</a:t>
            </a:r>
          </a:p>
          <a:p>
            <a:pPr marL="0" indent="0">
              <a:buNone/>
            </a:pPr>
            <a:r>
              <a:rPr lang="en-US" dirty="0">
                <a:solidFill>
                  <a:srgbClr val="FF0000"/>
                </a:solidFill>
                <a:latin typeface="Times New Roman" panose="02020603050405020304" pitchFamily="18" charset="0"/>
                <a:cs typeface="Times New Roman" panose="02020603050405020304" pitchFamily="18" charset="0"/>
              </a:rPr>
              <a:t>Molar mass</a:t>
            </a:r>
          </a:p>
          <a:p>
            <a:pPr marL="0" indent="0">
              <a:buNone/>
            </a:pPr>
            <a:r>
              <a:rPr lang="en-US" dirty="0">
                <a:latin typeface="Times New Roman" panose="02020603050405020304" pitchFamily="18" charset="0"/>
                <a:cs typeface="Times New Roman" panose="02020603050405020304" pitchFamily="18" charset="0"/>
              </a:rPr>
              <a:t>The mass of one mole of a pure substance is called the molar mass of that substance.</a:t>
            </a:r>
          </a:p>
          <a:p>
            <a:pPr marL="0" indent="0">
              <a:buNone/>
            </a:pPr>
            <a:r>
              <a:rPr lang="en-US" dirty="0">
                <a:latin typeface="Times New Roman" panose="02020603050405020304" pitchFamily="18" charset="0"/>
                <a:cs typeface="Times New Roman" panose="02020603050405020304" pitchFamily="18" charset="0"/>
              </a:rPr>
              <a:t>Molar mass is usually written in units of g/mol.</a:t>
            </a:r>
          </a:p>
          <a:p>
            <a:pPr marL="0" indent="0">
              <a:buNone/>
            </a:pPr>
            <a:r>
              <a:rPr lang="en-US" dirty="0">
                <a:latin typeface="Times New Roman" panose="02020603050405020304" pitchFamily="18" charset="0"/>
                <a:cs typeface="Times New Roman" panose="02020603050405020304" pitchFamily="18" charset="0"/>
              </a:rPr>
              <a:t>The molar mass of an element is numerically equal to the atomic mass of the element in unified atomic mass units (which can be found from the periodic table).</a:t>
            </a:r>
          </a:p>
          <a:p>
            <a:pPr marL="0" indent="0">
              <a:buNone/>
            </a:pPr>
            <a:r>
              <a:rPr lang="en-US" dirty="0">
                <a:latin typeface="Times New Roman" panose="02020603050405020304" pitchFamily="18" charset="0"/>
                <a:cs typeface="Times New Roman" panose="02020603050405020304" pitchFamily="18" charset="0"/>
              </a:rPr>
              <a:t>For example, the molar mass of lithium, Li, is 6.94 g/mol, while the molar mass of mercury, Hg, is 200.59g/mol.</a:t>
            </a:r>
          </a:p>
          <a:p>
            <a:pPr marL="0" indent="0">
              <a:buNone/>
            </a:pPr>
            <a:r>
              <a:rPr lang="en-US" dirty="0">
                <a:latin typeface="Times New Roman" panose="02020603050405020304" pitchFamily="18" charset="0"/>
                <a:cs typeface="Times New Roman" panose="02020603050405020304" pitchFamily="18" charset="0"/>
              </a:rPr>
              <a:t>The molar mass of an element contains one mole of atoms.</a:t>
            </a:r>
          </a:p>
          <a:p>
            <a:pPr marL="0" indent="0">
              <a:buNone/>
            </a:pPr>
            <a:r>
              <a:rPr lang="en-US" dirty="0">
                <a:latin typeface="Times New Roman" panose="02020603050405020304" pitchFamily="18" charset="0"/>
                <a:cs typeface="Times New Roman" panose="02020603050405020304" pitchFamily="18" charset="0"/>
              </a:rPr>
              <a:t>For example, 4 g of helium, 6.94 g of lithium, and 200.59 g of mercury all contains a mole of atoms.</a:t>
            </a:r>
          </a:p>
        </p:txBody>
      </p:sp>
    </p:spTree>
    <p:extLst>
      <p:ext uri="{BB962C8B-B14F-4D97-AF65-F5344CB8AC3E}">
        <p14:creationId xmlns:p14="http://schemas.microsoft.com/office/powerpoint/2010/main" val="2664741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lnSpcReduction="1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All atoms of an element must have the same number of protons but not neutrons</a:t>
            </a:r>
          </a:p>
          <a:p>
            <a:pPr marL="0" indent="0">
              <a:buNone/>
            </a:pPr>
            <a:r>
              <a:rPr lang="en-US" dirty="0">
                <a:latin typeface="Times New Roman" panose="02020603050405020304" pitchFamily="18" charset="0"/>
                <a:cs typeface="Times New Roman" panose="02020603050405020304" pitchFamily="18" charset="0"/>
              </a:rPr>
              <a:t>All atoms contain the same particles. Yet all atoms are not same.</a:t>
            </a:r>
          </a:p>
          <a:p>
            <a:pPr marL="0" indent="0">
              <a:buNone/>
            </a:pPr>
            <a:r>
              <a:rPr lang="en-US" dirty="0">
                <a:latin typeface="Times New Roman" panose="02020603050405020304" pitchFamily="18" charset="0"/>
                <a:cs typeface="Times New Roman" panose="02020603050405020304" pitchFamily="18" charset="0"/>
              </a:rPr>
              <a:t>Atoms of different elements have different number of protons.</a:t>
            </a:r>
          </a:p>
          <a:p>
            <a:pPr marL="0" indent="0">
              <a:buNone/>
            </a:pPr>
            <a:r>
              <a:rPr lang="en-US" dirty="0">
                <a:latin typeface="Times New Roman" panose="02020603050405020304" pitchFamily="18" charset="0"/>
                <a:cs typeface="Times New Roman" panose="02020603050405020304" pitchFamily="18" charset="0"/>
              </a:rPr>
              <a:t>Atoms of the same element all have the same number of protons.</a:t>
            </a:r>
          </a:p>
          <a:p>
            <a:pPr marL="0" indent="0">
              <a:buNone/>
            </a:pPr>
            <a:r>
              <a:rPr lang="en-US" dirty="0">
                <a:latin typeface="Times New Roman" panose="02020603050405020304" pitchFamily="18" charset="0"/>
                <a:cs typeface="Times New Roman" panose="02020603050405020304" pitchFamily="18" charset="0"/>
              </a:rPr>
              <a:t>The </a:t>
            </a:r>
            <a:r>
              <a:rPr lang="en-US" dirty="0">
                <a:solidFill>
                  <a:srgbClr val="00B0F0"/>
                </a:solidFill>
                <a:latin typeface="Times New Roman" panose="02020603050405020304" pitchFamily="18" charset="0"/>
                <a:cs typeface="Times New Roman" panose="02020603050405020304" pitchFamily="18" charset="0"/>
              </a:rPr>
              <a:t>atomic number (Z) </a:t>
            </a:r>
            <a:r>
              <a:rPr lang="en-US" dirty="0">
                <a:latin typeface="Times New Roman" panose="02020603050405020304" pitchFamily="18" charset="0"/>
                <a:cs typeface="Times New Roman" panose="02020603050405020304" pitchFamily="18" charset="0"/>
              </a:rPr>
              <a:t>of an element is the number of protons in each atom of that element.</a:t>
            </a:r>
          </a:p>
          <a:p>
            <a:pPr marL="0" indent="0">
              <a:buNone/>
            </a:pPr>
            <a:r>
              <a:rPr lang="en-US" dirty="0">
                <a:latin typeface="Times New Roman" panose="02020603050405020304" pitchFamily="18" charset="0"/>
                <a:cs typeface="Times New Roman" panose="02020603050405020304" pitchFamily="18" charset="0"/>
              </a:rPr>
              <a:t>Hydrogen, H, has an atomic number of 1. All atoms of the element hydrogen have one proton.</a:t>
            </a:r>
          </a:p>
          <a:p>
            <a:pPr marL="0" indent="0">
              <a:buNone/>
            </a:pPr>
            <a:r>
              <a:rPr lang="en-US" dirty="0">
                <a:latin typeface="Times New Roman" panose="02020603050405020304" pitchFamily="18" charset="0"/>
                <a:cs typeface="Times New Roman" panose="02020603050405020304" pitchFamily="18" charset="0"/>
              </a:rPr>
              <a:t>The atomic number identifies an element. If the number of protons in the nucleus of an atom were to change, that atom would become a different element.</a:t>
            </a:r>
          </a:p>
        </p:txBody>
      </p:sp>
    </p:spTree>
    <p:extLst>
      <p:ext uri="{BB962C8B-B14F-4D97-AF65-F5344CB8AC3E}">
        <p14:creationId xmlns:p14="http://schemas.microsoft.com/office/powerpoint/2010/main" val="2919371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fontScale="92500" lnSpcReduction="10000"/>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Chemist use molar mass as a conversion factor in chemical calculations.</a:t>
                </a:r>
              </a:p>
              <a:p>
                <a:pPr marL="0" indent="0">
                  <a:buNone/>
                </a:pPr>
                <a:r>
                  <a:rPr lang="en-US" dirty="0">
                    <a:latin typeface="Times New Roman" panose="02020603050405020304" pitchFamily="18" charset="0"/>
                    <a:cs typeface="Times New Roman" panose="02020603050405020304" pitchFamily="18" charset="0"/>
                  </a:rPr>
                  <a:t>For example, the molar mass of helium is 4g He/mol He.</a:t>
                </a:r>
              </a:p>
              <a:p>
                <a:pPr marL="0" indent="0">
                  <a:buNone/>
                </a:pPr>
                <a:r>
                  <a:rPr lang="en-US" dirty="0">
                    <a:latin typeface="Times New Roman" panose="02020603050405020304" pitchFamily="18" charset="0"/>
                    <a:cs typeface="Times New Roman" panose="02020603050405020304" pitchFamily="18" charset="0"/>
                  </a:rPr>
                  <a:t>To find how many grams of helium there are in two moles of helium, multiply by the molar mass</a:t>
                </a:r>
              </a:p>
              <a:p>
                <a:pPr marL="0" indent="0">
                  <a:buNone/>
                </a:pPr>
                <a:r>
                  <a:rPr lang="en-US" dirty="0">
                    <a:latin typeface="Times New Roman" panose="02020603050405020304" pitchFamily="18" charset="0"/>
                    <a:cs typeface="Times New Roman" panose="02020603050405020304" pitchFamily="18" charset="0"/>
                  </a:rPr>
                  <a:t>2 mol He X </a:t>
                </a:r>
                <a14:m>
                  <m:oMath xmlns:m="http://schemas.openxmlformats.org/officeDocument/2006/math">
                    <m:f>
                      <m:fPr>
                        <m:ctrlPr>
                          <a:rPr lang="en-US" i="1" smtClean="0">
                            <a:latin typeface="Cambria Math" panose="02040503050406030204" pitchFamily="18" charset="0"/>
                            <a:cs typeface="Times New Roman" panose="02020603050405020304" pitchFamily="18" charset="0"/>
                          </a:rPr>
                        </m:ctrlPr>
                      </m:fPr>
                      <m:num>
                        <m:r>
                          <a:rPr lang="en-US" b="0" i="1" smtClean="0">
                            <a:latin typeface="Cambria Math" panose="02040503050406030204" pitchFamily="18" charset="0"/>
                            <a:cs typeface="Times New Roman" panose="02020603050405020304" pitchFamily="18" charset="0"/>
                          </a:rPr>
                          <m:t>4 </m:t>
                        </m:r>
                        <m:r>
                          <a:rPr lang="en-US" b="0" i="1" smtClean="0">
                            <a:latin typeface="Cambria Math" panose="02040503050406030204" pitchFamily="18" charset="0"/>
                            <a:cs typeface="Times New Roman" panose="02020603050405020304" pitchFamily="18" charset="0"/>
                          </a:rPr>
                          <m:t>𝑔</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𝐻𝑒</m:t>
                        </m:r>
                      </m:num>
                      <m:den>
                        <m:r>
                          <a:rPr lang="en-US" b="0" i="1" smtClean="0">
                            <a:latin typeface="Cambria Math" panose="02040503050406030204" pitchFamily="18" charset="0"/>
                            <a:cs typeface="Times New Roman" panose="02020603050405020304" pitchFamily="18" charset="0"/>
                          </a:rPr>
                          <m:t>1 </m:t>
                        </m:r>
                        <m:r>
                          <a:rPr lang="en-US" b="0" i="1" smtClean="0">
                            <a:latin typeface="Cambria Math" panose="02040503050406030204" pitchFamily="18" charset="0"/>
                            <a:cs typeface="Times New Roman" panose="02020603050405020304" pitchFamily="18" charset="0"/>
                          </a:rPr>
                          <m:t>𝑚𝑜𝑙</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𝐻𝑒</m:t>
                        </m:r>
                        <m:r>
                          <a:rPr lang="en-US" b="0" i="1" smtClean="0">
                            <a:latin typeface="Cambria Math" panose="02040503050406030204" pitchFamily="18" charset="0"/>
                            <a:cs typeface="Times New Roman" panose="02020603050405020304" pitchFamily="18" charset="0"/>
                          </a:rPr>
                          <m:t> </m:t>
                        </m:r>
                      </m:den>
                    </m:f>
                  </m:oMath>
                </a14:m>
                <a:r>
                  <a:rPr lang="en-US" dirty="0">
                    <a:latin typeface="Times New Roman" panose="02020603050405020304" pitchFamily="18" charset="0"/>
                    <a:cs typeface="Times New Roman" panose="02020603050405020304" pitchFamily="18" charset="0"/>
                  </a:rPr>
                  <a:t> = 8 g He</a:t>
                </a:r>
              </a:p>
            </p:txBody>
          </p:sp>
        </mc:Choice>
        <mc:Fallback xmlns="">
          <p:sp>
            <p:nvSpPr>
              <p:cNvPr id="3" name="Content Placeholder 2">
                <a:extLst>
                  <a:ext uri="{FF2B5EF4-FFF2-40B4-BE49-F238E27FC236}">
                    <a16:creationId xmlns:a16="http://schemas.microsoft.com/office/drawing/2014/main" id="{E4BBABD5-8855-7C0E-5DD5-9557163B3B2C}"/>
                  </a:ext>
                </a:extLst>
              </p:cNvPr>
              <p:cNvSpPr>
                <a:spLocks noGrp="1" noRot="1" noChangeAspect="1" noMove="1" noResize="1" noEditPoints="1" noAdjustHandles="1" noChangeArrowheads="1" noChangeShapeType="1" noTextEdit="1"/>
              </p:cNvSpPr>
              <p:nvPr>
                <p:ph idx="1"/>
              </p:nvPr>
            </p:nvSpPr>
            <p:spPr>
              <a:xfrm>
                <a:off x="838200" y="1082351"/>
                <a:ext cx="10515600" cy="5094612"/>
              </a:xfrm>
              <a:blipFill>
                <a:blip r:embed="rId3"/>
                <a:stretch>
                  <a:fillRect l="-1043" r="-1739"/>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27333775-D108-F213-9955-08D8E6CC54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0" y="1007706"/>
            <a:ext cx="11887200" cy="2780520"/>
          </a:xfrm>
          <a:prstGeom prst="rect">
            <a:avLst/>
          </a:prstGeom>
        </p:spPr>
      </p:pic>
    </p:spTree>
    <p:extLst>
      <p:ext uri="{BB962C8B-B14F-4D97-AF65-F5344CB8AC3E}">
        <p14:creationId xmlns:p14="http://schemas.microsoft.com/office/powerpoint/2010/main" val="1697387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1- What is the mass in grams of 3.5 mol of the element copper, Cu?</a:t>
            </a:r>
          </a:p>
          <a:p>
            <a:pPr marL="0" indent="0">
              <a:buNone/>
            </a:pPr>
            <a:r>
              <a:rPr lang="en-US" dirty="0">
                <a:latin typeface="Times New Roman" panose="02020603050405020304" pitchFamily="18" charset="0"/>
                <a:cs typeface="Times New Roman" panose="02020603050405020304" pitchFamily="18" charset="0"/>
              </a:rPr>
              <a:t>2- A chemist produced 11.9 g of aluminium, Al. How many moles of aluminium were produced?</a:t>
            </a:r>
          </a:p>
          <a:p>
            <a:pPr marL="0" indent="0">
              <a:buNone/>
            </a:pPr>
            <a:r>
              <a:rPr lang="en-US" dirty="0">
                <a:latin typeface="Times New Roman" panose="02020603050405020304" pitchFamily="18" charset="0"/>
                <a:cs typeface="Times New Roman" panose="02020603050405020304" pitchFamily="18" charset="0"/>
              </a:rPr>
              <a:t>3- How many moles of silver, Ag, are in 3.01 X 10</a:t>
            </a:r>
            <a:r>
              <a:rPr lang="en-US" baseline="30000" dirty="0">
                <a:latin typeface="Times New Roman" panose="02020603050405020304" pitchFamily="18" charset="0"/>
                <a:cs typeface="Times New Roman" panose="02020603050405020304" pitchFamily="18" charset="0"/>
              </a:rPr>
              <a:t>23</a:t>
            </a:r>
            <a:r>
              <a:rPr lang="en-US" dirty="0">
                <a:latin typeface="Times New Roman" panose="02020603050405020304" pitchFamily="18" charset="0"/>
                <a:cs typeface="Times New Roman" panose="02020603050405020304" pitchFamily="18" charset="0"/>
              </a:rPr>
              <a:t> atoms of silver?</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30870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514350" indent="-514350">
                  <a:buAutoNum type="arabicParenR"/>
                </a:pPr>
                <a:r>
                  <a:rPr lang="en-US" dirty="0">
                    <a:latin typeface="Times New Roman" panose="02020603050405020304" pitchFamily="18" charset="0"/>
                    <a:cs typeface="Times New Roman" panose="02020603050405020304" pitchFamily="18" charset="0"/>
                  </a:rPr>
                  <a:t>Given:       3.5 mol Cu</a:t>
                </a:r>
              </a:p>
              <a:p>
                <a:pPr marL="0" indent="0">
                  <a:buNone/>
                </a:pPr>
                <a:r>
                  <a:rPr lang="en-US" dirty="0">
                    <a:latin typeface="Times New Roman" panose="02020603050405020304" pitchFamily="18" charset="0"/>
                    <a:cs typeface="Times New Roman" panose="02020603050405020304" pitchFamily="18" charset="0"/>
                  </a:rPr>
                  <a:t>      Unknown: mass of Cu in grams</a:t>
                </a:r>
              </a:p>
              <a:p>
                <a:pPr marL="0" indent="0">
                  <a:buNone/>
                </a:pPr>
                <a:r>
                  <a:rPr lang="en-US" dirty="0">
                    <a:latin typeface="Times New Roman" panose="02020603050405020304" pitchFamily="18" charset="0"/>
                    <a:cs typeface="Times New Roman" panose="02020603050405020304" pitchFamily="18" charset="0"/>
                  </a:rPr>
                  <a:t>Amount of Cu in moles                    mass of Cu in grams</a:t>
                </a:r>
              </a:p>
              <a:p>
                <a:pPr marL="0" indent="0">
                  <a:buNone/>
                </a:pPr>
                <a:r>
                  <a:rPr lang="en-US" dirty="0">
                    <a:latin typeface="Times New Roman" panose="02020603050405020304" pitchFamily="18" charset="0"/>
                    <a:cs typeface="Times New Roman" panose="02020603050405020304" pitchFamily="18" charset="0"/>
                  </a:rPr>
                  <a:t>The mass of an element in grams can be calculated by multiplying the amount of the element in moles by the element’s molar mass.</a:t>
                </a:r>
              </a:p>
              <a:p>
                <a:pPr marL="0" indent="0">
                  <a:buNone/>
                </a:pPr>
                <a:r>
                  <a:rPr lang="en-US" dirty="0">
                    <a:latin typeface="Times New Roman" panose="02020603050405020304" pitchFamily="18" charset="0"/>
                    <a:cs typeface="Times New Roman" panose="02020603050405020304" pitchFamily="18" charset="0"/>
                  </a:rPr>
                  <a:t>    moles Cu X </a:t>
                </a:r>
                <a14:m>
                  <m:oMath xmlns:m="http://schemas.openxmlformats.org/officeDocument/2006/math">
                    <m:f>
                      <m:fPr>
                        <m:ctrlPr>
                          <a:rPr lang="en-US" i="1" smtClean="0">
                            <a:latin typeface="Cambria Math" panose="02040503050406030204" pitchFamily="18" charset="0"/>
                            <a:cs typeface="Times New Roman" panose="02020603050405020304" pitchFamily="18" charset="0"/>
                          </a:rPr>
                        </m:ctrlPr>
                      </m:fPr>
                      <m:num>
                        <m:r>
                          <a:rPr lang="en-US" b="0" i="1" smtClean="0">
                            <a:latin typeface="Cambria Math" panose="02040503050406030204" pitchFamily="18" charset="0"/>
                            <a:cs typeface="Times New Roman" panose="02020603050405020304" pitchFamily="18" charset="0"/>
                          </a:rPr>
                          <m:t>𝑔𝑟𝑎𝑚𝑠</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𝐶𝑢</m:t>
                        </m:r>
                      </m:num>
                      <m:den>
                        <m:r>
                          <a:rPr lang="en-US" b="0" i="1" smtClean="0">
                            <a:latin typeface="Cambria Math" panose="02040503050406030204" pitchFamily="18" charset="0"/>
                            <a:cs typeface="Times New Roman" panose="02020603050405020304" pitchFamily="18" charset="0"/>
                          </a:rPr>
                          <m:t>𝑚𝑜𝑙𝑒𝑠</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𝐶𝑢</m:t>
                        </m:r>
                      </m:den>
                    </m:f>
                  </m:oMath>
                </a14:m>
                <a:r>
                  <a:rPr lang="en-US" dirty="0">
                    <a:latin typeface="Times New Roman" panose="02020603050405020304" pitchFamily="18" charset="0"/>
                    <a:cs typeface="Times New Roman" panose="02020603050405020304" pitchFamily="18" charset="0"/>
                  </a:rPr>
                  <a:t> = grams Cu</a:t>
                </a:r>
              </a:p>
              <a:p>
                <a:pPr marL="0" indent="0">
                  <a:buNone/>
                </a:pPr>
                <a:r>
                  <a:rPr lang="en-US" dirty="0">
                    <a:latin typeface="Times New Roman" panose="02020603050405020304" pitchFamily="18" charset="0"/>
                    <a:cs typeface="Times New Roman" panose="02020603050405020304" pitchFamily="18" charset="0"/>
                  </a:rPr>
                  <a:t>The molar mass of copper from the periodic table is rounded to 63.55 g/mol</a:t>
                </a:r>
              </a:p>
              <a:p>
                <a:pPr marL="0" indent="0">
                  <a:buNone/>
                </a:pPr>
                <a:r>
                  <a:rPr lang="en-US" dirty="0">
                    <a:latin typeface="Times New Roman" panose="02020603050405020304" pitchFamily="18" charset="0"/>
                    <a:cs typeface="Times New Roman" panose="02020603050405020304" pitchFamily="18" charset="0"/>
                  </a:rPr>
                  <a:t>  3.5 mol Cu X </a:t>
                </a:r>
                <a14:m>
                  <m:oMath xmlns:m="http://schemas.openxmlformats.org/officeDocument/2006/math">
                    <m:f>
                      <m:fPr>
                        <m:ctrlPr>
                          <a:rPr lang="en-US" i="1" smtClean="0">
                            <a:latin typeface="Cambria Math" panose="02040503050406030204" pitchFamily="18" charset="0"/>
                            <a:cs typeface="Times New Roman" panose="02020603050405020304" pitchFamily="18" charset="0"/>
                          </a:rPr>
                        </m:ctrlPr>
                      </m:fPr>
                      <m:num>
                        <m:r>
                          <a:rPr lang="en-US" b="0" i="1" smtClean="0">
                            <a:latin typeface="Cambria Math" panose="02040503050406030204" pitchFamily="18" charset="0"/>
                            <a:cs typeface="Times New Roman" panose="02020603050405020304" pitchFamily="18" charset="0"/>
                          </a:rPr>
                          <m:t>63.55</m:t>
                        </m:r>
                        <m:r>
                          <m:rPr>
                            <m:nor/>
                          </m:rPr>
                          <a:rPr lang="en-US" b="0" i="0" smtClean="0">
                            <a:latin typeface="Cambria Math" panose="02040503050406030204" pitchFamily="18" charset="0"/>
                            <a:cs typeface="Times New Roman" panose="02020603050405020304" pitchFamily="18" charset="0"/>
                          </a:rPr>
                          <m:t> </m:t>
                        </m:r>
                        <m:r>
                          <m:rPr>
                            <m:nor/>
                          </m:rPr>
                          <a:rPr lang="en-US" dirty="0">
                            <a:latin typeface="Times New Roman" panose="02020603050405020304" pitchFamily="18" charset="0"/>
                            <a:cs typeface="Times New Roman" panose="02020603050405020304" pitchFamily="18" charset="0"/>
                          </a:rPr>
                          <m:t>g</m:t>
                        </m:r>
                        <m:r>
                          <a:rPr lang="en-US" b="0" i="1" dirty="0"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𝐶𝑢</m:t>
                        </m:r>
                      </m:num>
                      <m:den>
                        <m:r>
                          <a:rPr lang="en-US" b="0" i="1" smtClean="0">
                            <a:latin typeface="Cambria Math" panose="02040503050406030204" pitchFamily="18" charset="0"/>
                            <a:cs typeface="Times New Roman" panose="02020603050405020304" pitchFamily="18" charset="0"/>
                          </a:rPr>
                          <m:t>1 </m:t>
                        </m:r>
                        <m:r>
                          <a:rPr lang="en-US" b="0" i="1" smtClean="0">
                            <a:latin typeface="Cambria Math" panose="02040503050406030204" pitchFamily="18" charset="0"/>
                            <a:cs typeface="Times New Roman" panose="02020603050405020304" pitchFamily="18" charset="0"/>
                          </a:rPr>
                          <m:t>𝑚𝑜𝑙</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𝐶𝑢</m:t>
                        </m:r>
                      </m:den>
                    </m:f>
                  </m:oMath>
                </a14:m>
                <a:r>
                  <a:rPr lang="en-US" dirty="0">
                    <a:latin typeface="Times New Roman" panose="02020603050405020304" pitchFamily="18" charset="0"/>
                    <a:cs typeface="Times New Roman" panose="02020603050405020304" pitchFamily="18" charset="0"/>
                  </a:rPr>
                  <a:t> = 222 g Cu</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mc:Choice>
        <mc:Fallback>
          <p:sp>
            <p:nvSpPr>
              <p:cNvPr id="3" name="Content Placeholder 2">
                <a:extLst>
                  <a:ext uri="{FF2B5EF4-FFF2-40B4-BE49-F238E27FC236}">
                    <a16:creationId xmlns:a16="http://schemas.microsoft.com/office/drawing/2014/main" id="{E4BBABD5-8855-7C0E-5DD5-9557163B3B2C}"/>
                  </a:ext>
                </a:extLst>
              </p:cNvPr>
              <p:cNvSpPr>
                <a:spLocks noGrp="1" noRot="1" noChangeAspect="1" noMove="1" noResize="1" noEditPoints="1" noAdjustHandles="1" noChangeArrowheads="1" noChangeShapeType="1" noTextEdit="1"/>
              </p:cNvSpPr>
              <p:nvPr>
                <p:ph idx="1"/>
              </p:nvPr>
            </p:nvSpPr>
            <p:spPr>
              <a:xfrm>
                <a:off x="838200" y="1082351"/>
                <a:ext cx="10515600" cy="5094612"/>
              </a:xfrm>
              <a:blipFill>
                <a:blip r:embed="rId3"/>
                <a:stretch>
                  <a:fillRect l="-1217" t="-2156"/>
                </a:stretch>
              </a:blipFill>
            </p:spPr>
            <p:txBody>
              <a:bodyPr/>
              <a:lstStyle/>
              <a:p>
                <a:r>
                  <a:rPr lang="en-US">
                    <a:noFill/>
                  </a:rPr>
                  <a:t> </a:t>
                </a:r>
              </a:p>
            </p:txBody>
          </p:sp>
        </mc:Fallback>
      </mc:AlternateContent>
      <p:cxnSp>
        <p:nvCxnSpPr>
          <p:cNvPr id="5" name="Straight Arrow Connector 4">
            <a:extLst>
              <a:ext uri="{FF2B5EF4-FFF2-40B4-BE49-F238E27FC236}">
                <a16:creationId xmlns:a16="http://schemas.microsoft.com/office/drawing/2014/main" id="{ACDF7238-9F9D-A5C9-EC8F-C16C8411D905}"/>
              </a:ext>
            </a:extLst>
          </p:cNvPr>
          <p:cNvCxnSpPr/>
          <p:nvPr/>
        </p:nvCxnSpPr>
        <p:spPr>
          <a:xfrm>
            <a:off x="4488024" y="2360645"/>
            <a:ext cx="138093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0A5CBD2A-76B5-2762-49F5-CADCB65E0B6C}"/>
              </a:ext>
            </a:extLst>
          </p:cNvPr>
          <p:cNvCxnSpPr/>
          <p:nvPr/>
        </p:nvCxnSpPr>
        <p:spPr>
          <a:xfrm flipV="1">
            <a:off x="1567543" y="5299788"/>
            <a:ext cx="1156996" cy="2146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CD49B4FD-5CA3-06FA-A7F5-00D105CA99EB}"/>
              </a:ext>
            </a:extLst>
          </p:cNvPr>
          <p:cNvCxnSpPr/>
          <p:nvPr/>
        </p:nvCxnSpPr>
        <p:spPr>
          <a:xfrm flipV="1">
            <a:off x="3377682" y="5514392"/>
            <a:ext cx="979714" cy="1586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5272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fontScale="92500" lnSpcReduction="10000"/>
              </a:bodyPr>
              <a:lstStyle/>
              <a:p>
                <a:pPr marL="0" indent="0">
                  <a:buNone/>
                </a:pPr>
                <a:r>
                  <a:rPr lang="en-US" dirty="0">
                    <a:latin typeface="Times New Roman" panose="02020603050405020304" pitchFamily="18" charset="0"/>
                    <a:cs typeface="Times New Roman" panose="02020603050405020304" pitchFamily="18" charset="0"/>
                  </a:rPr>
                  <a:t>2)   Given:       11.9 g Al</a:t>
                </a:r>
              </a:p>
              <a:p>
                <a:pPr marL="0" indent="0">
                  <a:buNone/>
                </a:pPr>
                <a:r>
                  <a:rPr lang="en-US" dirty="0">
                    <a:latin typeface="Times New Roman" panose="02020603050405020304" pitchFamily="18" charset="0"/>
                    <a:cs typeface="Times New Roman" panose="02020603050405020304" pitchFamily="18" charset="0"/>
                  </a:rPr>
                  <a:t>      Unknown: amount of Al in moles</a:t>
                </a:r>
              </a:p>
              <a:p>
                <a:pPr marL="0" indent="0">
                  <a:buNone/>
                </a:pPr>
                <a:r>
                  <a:rPr lang="en-US" dirty="0">
                    <a:latin typeface="Times New Roman" panose="02020603050405020304" pitchFamily="18" charset="0"/>
                    <a:cs typeface="Times New Roman" panose="02020603050405020304" pitchFamily="18" charset="0"/>
                  </a:rPr>
                  <a:t>Mass of Al in grams                 amount of Al in moles</a:t>
                </a:r>
              </a:p>
              <a:p>
                <a:pPr marL="0" indent="0">
                  <a:buNone/>
                </a:pPr>
                <a:r>
                  <a:rPr lang="en-US" dirty="0">
                    <a:latin typeface="Times New Roman" panose="02020603050405020304" pitchFamily="18" charset="0"/>
                    <a:cs typeface="Times New Roman" panose="02020603050405020304" pitchFamily="18" charset="0"/>
                  </a:rPr>
                  <a:t>Amount in moles can be calculated by dividing mass in grams by molar mass, which is mathematically same as multiplying mass in grams by the reciprocal of molar mass.</a:t>
                </a:r>
              </a:p>
              <a:p>
                <a:pPr marL="0" indent="0">
                  <a:buNone/>
                </a:pPr>
                <a:r>
                  <a:rPr lang="en-US" dirty="0">
                    <a:latin typeface="Times New Roman" panose="02020603050405020304" pitchFamily="18" charset="0"/>
                    <a:cs typeface="Times New Roman" panose="02020603050405020304" pitchFamily="18" charset="0"/>
                  </a:rPr>
                  <a:t>Grams Al X </a:t>
                </a:r>
                <a14:m>
                  <m:oMath xmlns:m="http://schemas.openxmlformats.org/officeDocument/2006/math">
                    <m:f>
                      <m:fPr>
                        <m:ctrlPr>
                          <a:rPr lang="en-US" i="1" smtClean="0">
                            <a:latin typeface="Cambria Math" panose="02040503050406030204" pitchFamily="18" charset="0"/>
                            <a:cs typeface="Times New Roman" panose="02020603050405020304" pitchFamily="18" charset="0"/>
                          </a:rPr>
                        </m:ctrlPr>
                      </m:fPr>
                      <m:num>
                        <m:r>
                          <a:rPr lang="en-US" b="0" i="1" smtClean="0">
                            <a:latin typeface="Cambria Math" panose="02040503050406030204" pitchFamily="18" charset="0"/>
                            <a:cs typeface="Times New Roman" panose="02020603050405020304" pitchFamily="18" charset="0"/>
                          </a:rPr>
                          <m:t>𝑚𝑜𝑙𝑒𝑠</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𝐴𝑙</m:t>
                        </m:r>
                      </m:num>
                      <m:den>
                        <m:r>
                          <a:rPr lang="en-US" b="0" i="1" smtClean="0">
                            <a:latin typeface="Cambria Math" panose="02040503050406030204" pitchFamily="18" charset="0"/>
                            <a:cs typeface="Times New Roman" panose="02020603050405020304" pitchFamily="18" charset="0"/>
                          </a:rPr>
                          <m:t>𝑔𝑟𝑎𝑚𝑠</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𝐴𝑙</m:t>
                        </m:r>
                      </m:den>
                    </m:f>
                  </m:oMath>
                </a14:m>
                <a:r>
                  <a:rPr lang="en-US" dirty="0">
                    <a:latin typeface="Times New Roman" panose="02020603050405020304" pitchFamily="18" charset="0"/>
                    <a:cs typeface="Times New Roman" panose="02020603050405020304" pitchFamily="18" charset="0"/>
                  </a:rPr>
                  <a:t> = moles Al</a:t>
                </a:r>
              </a:p>
              <a:p>
                <a:pPr marL="0" indent="0">
                  <a:buNone/>
                </a:pPr>
                <a:r>
                  <a:rPr lang="en-US" dirty="0">
                    <a:latin typeface="Times New Roman" panose="02020603050405020304" pitchFamily="18" charset="0"/>
                    <a:cs typeface="Times New Roman" panose="02020603050405020304" pitchFamily="18" charset="0"/>
                  </a:rPr>
                  <a:t>The molar mass of aluminium from the periodic table is rounded to 26.98 g/ mol.</a:t>
                </a:r>
              </a:p>
              <a:p>
                <a:pPr marL="0" indent="0">
                  <a:buNone/>
                </a:pPr>
                <a:r>
                  <a:rPr lang="en-US" dirty="0">
                    <a:latin typeface="Times New Roman" panose="02020603050405020304" pitchFamily="18" charset="0"/>
                    <a:cs typeface="Times New Roman" panose="02020603050405020304" pitchFamily="18" charset="0"/>
                  </a:rPr>
                  <a:t>11.9 g Al X </a:t>
                </a:r>
                <a14:m>
                  <m:oMath xmlns:m="http://schemas.openxmlformats.org/officeDocument/2006/math">
                    <m:f>
                      <m:fPr>
                        <m:ctrlPr>
                          <a:rPr lang="en-US" i="1" smtClean="0">
                            <a:latin typeface="Cambria Math" panose="02040503050406030204" pitchFamily="18" charset="0"/>
                            <a:cs typeface="Times New Roman" panose="02020603050405020304" pitchFamily="18" charset="0"/>
                          </a:rPr>
                        </m:ctrlPr>
                      </m:fPr>
                      <m:num>
                        <m:r>
                          <a:rPr lang="en-US" b="0" i="1" smtClean="0">
                            <a:latin typeface="Cambria Math" panose="02040503050406030204" pitchFamily="18" charset="0"/>
                            <a:cs typeface="Times New Roman" panose="02020603050405020304" pitchFamily="18" charset="0"/>
                          </a:rPr>
                          <m:t>1 </m:t>
                        </m:r>
                        <m:r>
                          <a:rPr lang="en-US" b="0" i="1" smtClean="0">
                            <a:latin typeface="Cambria Math" panose="02040503050406030204" pitchFamily="18" charset="0"/>
                            <a:cs typeface="Times New Roman" panose="02020603050405020304" pitchFamily="18" charset="0"/>
                          </a:rPr>
                          <m:t>𝑚𝑜𝑙</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𝐴𝑙</m:t>
                        </m:r>
                      </m:num>
                      <m:den>
                        <m:r>
                          <m:rPr>
                            <m:nor/>
                          </m:rPr>
                          <a:rPr lang="en-US" b="0" i="0" smtClean="0">
                            <a:latin typeface="Cambria Math" panose="02040503050406030204" pitchFamily="18" charset="0"/>
                            <a:cs typeface="Times New Roman" panose="02020603050405020304" pitchFamily="18" charset="0"/>
                          </a:rPr>
                          <m:t>26.98 </m:t>
                        </m:r>
                        <m:r>
                          <m:rPr>
                            <m:nor/>
                          </m:rPr>
                          <a:rPr lang="en-US" b="0" i="0" smtClean="0">
                            <a:latin typeface="Cambria Math" panose="02040503050406030204" pitchFamily="18" charset="0"/>
                            <a:cs typeface="Times New Roman" panose="02020603050405020304" pitchFamily="18" charset="0"/>
                          </a:rPr>
                          <m:t>g</m:t>
                        </m:r>
                        <m:r>
                          <m:rPr>
                            <m:nor/>
                          </m:rPr>
                          <a:rPr lang="en-US" b="0" i="0" smtClean="0">
                            <a:latin typeface="Cambria Math" panose="02040503050406030204" pitchFamily="18" charset="0"/>
                            <a:cs typeface="Times New Roman" panose="02020603050405020304" pitchFamily="18" charset="0"/>
                          </a:rPr>
                          <m:t> </m:t>
                        </m:r>
                        <m:r>
                          <m:rPr>
                            <m:nor/>
                          </m:rPr>
                          <a:rPr lang="en-US" b="0" i="0" smtClean="0">
                            <a:latin typeface="Cambria Math" panose="02040503050406030204" pitchFamily="18" charset="0"/>
                            <a:cs typeface="Times New Roman" panose="02020603050405020304" pitchFamily="18" charset="0"/>
                          </a:rPr>
                          <m:t>Al</m:t>
                        </m:r>
                        <m:r>
                          <m:rPr>
                            <m:nor/>
                          </m:rPr>
                          <a:rPr lang="en-US" b="0" i="0" smtClean="0">
                            <a:latin typeface="Cambria Math" panose="02040503050406030204" pitchFamily="18" charset="0"/>
                            <a:cs typeface="Times New Roman" panose="02020603050405020304" pitchFamily="18" charset="0"/>
                          </a:rPr>
                          <m:t> </m:t>
                        </m:r>
                      </m:den>
                    </m:f>
                  </m:oMath>
                </a14:m>
                <a:r>
                  <a:rPr lang="en-US" dirty="0">
                    <a:latin typeface="Times New Roman" panose="02020603050405020304" pitchFamily="18" charset="0"/>
                    <a:cs typeface="Times New Roman" panose="02020603050405020304" pitchFamily="18" charset="0"/>
                  </a:rPr>
                  <a:t> = 0.441 mol Al</a:t>
                </a:r>
              </a:p>
              <a:p>
                <a:pPr marL="0" indent="0">
                  <a:buNone/>
                </a:pPr>
                <a:r>
                  <a:rPr lang="en-US"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mc:Choice>
        <mc:Fallback xmlns="">
          <p:sp>
            <p:nvSpPr>
              <p:cNvPr id="3" name="Content Placeholder 2">
                <a:extLst>
                  <a:ext uri="{FF2B5EF4-FFF2-40B4-BE49-F238E27FC236}">
                    <a16:creationId xmlns:a16="http://schemas.microsoft.com/office/drawing/2014/main" id="{E4BBABD5-8855-7C0E-5DD5-9557163B3B2C}"/>
                  </a:ext>
                </a:extLst>
              </p:cNvPr>
              <p:cNvSpPr>
                <a:spLocks noGrp="1" noRot="1" noChangeAspect="1" noMove="1" noResize="1" noEditPoints="1" noAdjustHandles="1" noChangeArrowheads="1" noChangeShapeType="1" noTextEdit="1"/>
              </p:cNvSpPr>
              <p:nvPr>
                <p:ph idx="1"/>
              </p:nvPr>
            </p:nvSpPr>
            <p:spPr>
              <a:xfrm>
                <a:off x="838200" y="1082351"/>
                <a:ext cx="10515600" cy="5094612"/>
              </a:xfrm>
              <a:blipFill>
                <a:blip r:embed="rId3"/>
                <a:stretch>
                  <a:fillRect l="-1043" t="-2754" r="-1507"/>
                </a:stretch>
              </a:blipFill>
            </p:spPr>
            <p:txBody>
              <a:bodyPr/>
              <a:lstStyle/>
              <a:p>
                <a:r>
                  <a:rPr lang="en-US">
                    <a:noFill/>
                  </a:rPr>
                  <a:t> </a:t>
                </a:r>
              </a:p>
            </p:txBody>
          </p:sp>
        </mc:Fallback>
      </mc:AlternateContent>
      <p:cxnSp>
        <p:nvCxnSpPr>
          <p:cNvPr id="6" name="Straight Arrow Connector 5">
            <a:extLst>
              <a:ext uri="{FF2B5EF4-FFF2-40B4-BE49-F238E27FC236}">
                <a16:creationId xmlns:a16="http://schemas.microsoft.com/office/drawing/2014/main" id="{AD8D01DC-90BA-675B-D1C2-4981C3655FFF}"/>
              </a:ext>
            </a:extLst>
          </p:cNvPr>
          <p:cNvCxnSpPr/>
          <p:nvPr/>
        </p:nvCxnSpPr>
        <p:spPr>
          <a:xfrm>
            <a:off x="3666930" y="2174033"/>
            <a:ext cx="131561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78E84F5-50EC-6DB3-5341-7BBED8ADBF98}"/>
              </a:ext>
            </a:extLst>
          </p:cNvPr>
          <p:cNvCxnSpPr/>
          <p:nvPr/>
        </p:nvCxnSpPr>
        <p:spPr>
          <a:xfrm flipV="1">
            <a:off x="1483567" y="5019869"/>
            <a:ext cx="718457" cy="2985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780DC226-5F56-2D41-5802-B9AFDAD351A6}"/>
              </a:ext>
            </a:extLst>
          </p:cNvPr>
          <p:cNvCxnSpPr/>
          <p:nvPr/>
        </p:nvCxnSpPr>
        <p:spPr>
          <a:xfrm flipV="1">
            <a:off x="3415004" y="5178490"/>
            <a:ext cx="634482" cy="270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7070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3)   Given:       3.01 X 10</a:t>
                </a:r>
                <a:r>
                  <a:rPr lang="en-US" baseline="30000" dirty="0">
                    <a:latin typeface="Times New Roman" panose="02020603050405020304" pitchFamily="18" charset="0"/>
                    <a:cs typeface="Times New Roman" panose="02020603050405020304" pitchFamily="18" charset="0"/>
                  </a:rPr>
                  <a:t>23</a:t>
                </a:r>
                <a:r>
                  <a:rPr lang="en-US" dirty="0">
                    <a:latin typeface="Times New Roman" panose="02020603050405020304" pitchFamily="18" charset="0"/>
                    <a:cs typeface="Times New Roman" panose="02020603050405020304" pitchFamily="18" charset="0"/>
                  </a:rPr>
                  <a:t> atoms of Ag     </a:t>
                </a:r>
              </a:p>
              <a:p>
                <a:pPr marL="0" indent="0">
                  <a:buNone/>
                </a:pPr>
                <a:r>
                  <a:rPr lang="en-US" dirty="0">
                    <a:latin typeface="Times New Roman" panose="02020603050405020304" pitchFamily="18" charset="0"/>
                    <a:cs typeface="Times New Roman" panose="02020603050405020304" pitchFamily="18" charset="0"/>
                  </a:rPr>
                  <a:t>      Unknown: amount of Ag in moles</a:t>
                </a:r>
              </a:p>
              <a:p>
                <a:pPr marL="0" indent="0">
                  <a:buNone/>
                </a:pPr>
                <a:r>
                  <a:rPr lang="en-US" dirty="0">
                    <a:latin typeface="Times New Roman" panose="02020603050405020304" pitchFamily="18" charset="0"/>
                    <a:cs typeface="Times New Roman" panose="02020603050405020304" pitchFamily="18" charset="0"/>
                  </a:rPr>
                  <a:t>Number of atoms of Ag                 amount of Ag in moles</a:t>
                </a:r>
              </a:p>
              <a:p>
                <a:pPr marL="0" indent="0">
                  <a:buNone/>
                </a:pPr>
                <a:r>
                  <a:rPr lang="en-US" dirty="0">
                    <a:latin typeface="Times New Roman" panose="02020603050405020304" pitchFamily="18" charset="0"/>
                    <a:cs typeface="Times New Roman" panose="02020603050405020304" pitchFamily="18" charset="0"/>
                  </a:rPr>
                  <a:t>Number of atoms is converted to amount in moles by dividing by Avogadro’s number. This is equivalent to multiplying numbers of atoms by the reciprocal of Avogadro’s number.</a:t>
                </a:r>
              </a:p>
              <a:p>
                <a:pPr marL="0" indent="0">
                  <a:buNone/>
                </a:pPr>
                <a:r>
                  <a:rPr lang="en-US" dirty="0">
                    <a:latin typeface="Times New Roman" panose="02020603050405020304" pitchFamily="18" charset="0"/>
                    <a:cs typeface="Times New Roman" panose="02020603050405020304" pitchFamily="18" charset="0"/>
                  </a:rPr>
                  <a:t>Ag atoms X </a:t>
                </a:r>
                <a14:m>
                  <m:oMath xmlns:m="http://schemas.openxmlformats.org/officeDocument/2006/math">
                    <m:f>
                      <m:fPr>
                        <m:ctrlPr>
                          <a:rPr lang="en-US" i="1" smtClean="0">
                            <a:latin typeface="Cambria Math" panose="02040503050406030204" pitchFamily="18" charset="0"/>
                            <a:cs typeface="Times New Roman" panose="02020603050405020304" pitchFamily="18" charset="0"/>
                          </a:rPr>
                        </m:ctrlPr>
                      </m:fPr>
                      <m:num>
                        <m:r>
                          <a:rPr lang="en-US" b="0" i="1" smtClean="0">
                            <a:latin typeface="Cambria Math" panose="02040503050406030204" pitchFamily="18" charset="0"/>
                            <a:cs typeface="Times New Roman" panose="02020603050405020304" pitchFamily="18" charset="0"/>
                          </a:rPr>
                          <m:t>𝑚𝑜𝑙𝑒𝑠</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𝐴𝑔</m:t>
                        </m:r>
                      </m:num>
                      <m:den>
                        <m:r>
                          <a:rPr lang="en-US" b="0" i="1" smtClean="0">
                            <a:latin typeface="Cambria Math" panose="02040503050406030204" pitchFamily="18" charset="0"/>
                            <a:cs typeface="Times New Roman" panose="02020603050405020304" pitchFamily="18" charset="0"/>
                          </a:rPr>
                          <m:t>𝐴𝑣𝑜𝑔𝑎𝑑𝑟</m:t>
                        </m:r>
                        <m:sSup>
                          <m:sSupPr>
                            <m:ctrlPr>
                              <a:rPr lang="en-US" b="0" i="1" smtClean="0">
                                <a:latin typeface="Cambria Math" panose="02040503050406030204" pitchFamily="18" charset="0"/>
                                <a:cs typeface="Times New Roman" panose="02020603050405020304" pitchFamily="18" charset="0"/>
                              </a:rPr>
                            </m:ctrlPr>
                          </m:sSupPr>
                          <m:e>
                            <m:r>
                              <a:rPr lang="en-US" b="0" i="1" smtClean="0">
                                <a:latin typeface="Cambria Math" panose="02040503050406030204" pitchFamily="18" charset="0"/>
                                <a:cs typeface="Times New Roman" panose="02020603050405020304" pitchFamily="18" charset="0"/>
                              </a:rPr>
                              <m:t>𝑜</m:t>
                            </m:r>
                          </m:e>
                          <m:sup>
                            <m:r>
                              <a:rPr lang="en-US" b="0" i="1" smtClean="0">
                                <a:latin typeface="Cambria Math" panose="02040503050406030204" pitchFamily="18" charset="0"/>
                                <a:cs typeface="Times New Roman" panose="02020603050405020304" pitchFamily="18" charset="0"/>
                              </a:rPr>
                              <m:t>′</m:t>
                            </m:r>
                          </m:sup>
                        </m:sSup>
                        <m:r>
                          <a:rPr lang="en-US" b="0" i="1" smtClean="0">
                            <a:latin typeface="Cambria Math" panose="02040503050406030204" pitchFamily="18" charset="0"/>
                            <a:cs typeface="Times New Roman" panose="02020603050405020304" pitchFamily="18" charset="0"/>
                          </a:rPr>
                          <m:t>𝑠</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𝑛𝑢𝑚𝑏𝑒𝑟</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𝑜𝑓</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𝐴𝑔</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𝑎𝑡𝑜𝑚𝑠</m:t>
                        </m:r>
                      </m:den>
                    </m:f>
                  </m:oMath>
                </a14:m>
                <a:r>
                  <a:rPr lang="en-US" dirty="0">
                    <a:latin typeface="Times New Roman" panose="02020603050405020304" pitchFamily="18" charset="0"/>
                    <a:cs typeface="Times New Roman" panose="02020603050405020304" pitchFamily="18" charset="0"/>
                  </a:rPr>
                  <a:t> = moles Ag</a:t>
                </a:r>
              </a:p>
              <a:p>
                <a:pPr marL="0" indent="0">
                  <a:buNone/>
                </a:pPr>
                <a:r>
                  <a:rPr lang="en-US" dirty="0">
                    <a:latin typeface="Times New Roman" panose="02020603050405020304" pitchFamily="18" charset="0"/>
                    <a:cs typeface="Times New Roman" panose="02020603050405020304" pitchFamily="18" charset="0"/>
                  </a:rPr>
                  <a:t>3.01 X 10</a:t>
                </a:r>
                <a:r>
                  <a:rPr lang="en-US" baseline="30000" dirty="0">
                    <a:latin typeface="Times New Roman" panose="02020603050405020304" pitchFamily="18" charset="0"/>
                    <a:cs typeface="Times New Roman" panose="02020603050405020304" pitchFamily="18" charset="0"/>
                  </a:rPr>
                  <a:t>23</a:t>
                </a:r>
                <a:r>
                  <a:rPr lang="en-US" dirty="0">
                    <a:latin typeface="Times New Roman" panose="02020603050405020304" pitchFamily="18" charset="0"/>
                    <a:cs typeface="Times New Roman" panose="02020603050405020304" pitchFamily="18" charset="0"/>
                  </a:rPr>
                  <a:t> Ag atoms  X </a:t>
                </a:r>
                <a14:m>
                  <m:oMath xmlns:m="http://schemas.openxmlformats.org/officeDocument/2006/math">
                    <m:f>
                      <m:fPr>
                        <m:ctrlPr>
                          <a:rPr lang="en-US" i="1" smtClean="0">
                            <a:latin typeface="Cambria Math" panose="02040503050406030204" pitchFamily="18" charset="0"/>
                            <a:cs typeface="Times New Roman" panose="02020603050405020304" pitchFamily="18" charset="0"/>
                          </a:rPr>
                        </m:ctrlPr>
                      </m:fPr>
                      <m:num>
                        <m:r>
                          <a:rPr lang="en-US" b="0" i="1" smtClean="0">
                            <a:latin typeface="Cambria Math" panose="02040503050406030204" pitchFamily="18" charset="0"/>
                            <a:cs typeface="Times New Roman" panose="02020603050405020304" pitchFamily="18" charset="0"/>
                          </a:rPr>
                          <m:t>1 </m:t>
                        </m:r>
                        <m:r>
                          <a:rPr lang="en-US" b="0" i="1" smtClean="0">
                            <a:latin typeface="Cambria Math" panose="02040503050406030204" pitchFamily="18" charset="0"/>
                            <a:cs typeface="Times New Roman" panose="02020603050405020304" pitchFamily="18" charset="0"/>
                          </a:rPr>
                          <m:t>𝑚𝑜𝑙</m:t>
                        </m:r>
                        <m:r>
                          <a:rPr lang="en-US" b="0" i="1" smtClean="0">
                            <a:latin typeface="Cambria Math" panose="02040503050406030204" pitchFamily="18" charset="0"/>
                            <a:cs typeface="Times New Roman" panose="02020603050405020304" pitchFamily="18" charset="0"/>
                          </a:rPr>
                          <m:t> </m:t>
                        </m:r>
                        <m:r>
                          <a:rPr lang="en-US" b="0" i="1" smtClean="0">
                            <a:latin typeface="Cambria Math" panose="02040503050406030204" pitchFamily="18" charset="0"/>
                            <a:cs typeface="Times New Roman" panose="02020603050405020304" pitchFamily="18" charset="0"/>
                          </a:rPr>
                          <m:t>𝐴𝑔</m:t>
                        </m:r>
                      </m:num>
                      <m:den>
                        <m:r>
                          <m:rPr>
                            <m:nor/>
                          </m:rPr>
                          <a:rPr lang="en-US" dirty="0">
                            <a:latin typeface="Times New Roman" panose="02020603050405020304" pitchFamily="18" charset="0"/>
                            <a:cs typeface="Times New Roman" panose="02020603050405020304" pitchFamily="18" charset="0"/>
                          </a:rPr>
                          <m:t>6.022 </m:t>
                        </m:r>
                        <m:r>
                          <m:rPr>
                            <m:nor/>
                          </m:rPr>
                          <a:rPr lang="en-US" dirty="0">
                            <a:latin typeface="Times New Roman" panose="02020603050405020304" pitchFamily="18" charset="0"/>
                            <a:cs typeface="Times New Roman" panose="02020603050405020304" pitchFamily="18" charset="0"/>
                          </a:rPr>
                          <m:t>X</m:t>
                        </m:r>
                        <m:r>
                          <m:rPr>
                            <m:nor/>
                          </m:rPr>
                          <a:rPr lang="en-US" dirty="0">
                            <a:latin typeface="Times New Roman" panose="02020603050405020304" pitchFamily="18" charset="0"/>
                            <a:cs typeface="Times New Roman" panose="02020603050405020304" pitchFamily="18" charset="0"/>
                          </a:rPr>
                          <m:t> 1023 </m:t>
                        </m:r>
                        <m:r>
                          <m:rPr>
                            <m:nor/>
                          </m:rPr>
                          <a:rPr lang="en-US" b="0" i="0" dirty="0" smtClean="0">
                            <a:latin typeface="Times New Roman" panose="02020603050405020304" pitchFamily="18" charset="0"/>
                            <a:cs typeface="Times New Roman" panose="02020603050405020304" pitchFamily="18" charset="0"/>
                          </a:rPr>
                          <m:t>Ag</m:t>
                        </m:r>
                        <m:r>
                          <m:rPr>
                            <m:nor/>
                          </m:rPr>
                          <a:rPr lang="en-US" b="0" i="0" dirty="0" smtClean="0">
                            <a:latin typeface="Times New Roman" panose="02020603050405020304" pitchFamily="18" charset="0"/>
                            <a:cs typeface="Times New Roman" panose="02020603050405020304" pitchFamily="18" charset="0"/>
                          </a:rPr>
                          <m:t> </m:t>
                        </m:r>
                        <m:r>
                          <m:rPr>
                            <m:nor/>
                          </m:rPr>
                          <a:rPr lang="en-US" b="0" i="0" dirty="0" smtClean="0">
                            <a:latin typeface="Times New Roman" panose="02020603050405020304" pitchFamily="18" charset="0"/>
                            <a:cs typeface="Times New Roman" panose="02020603050405020304" pitchFamily="18" charset="0"/>
                          </a:rPr>
                          <m:t>atoms</m:t>
                        </m:r>
                      </m:den>
                    </m:f>
                  </m:oMath>
                </a14:m>
                <a:r>
                  <a:rPr lang="en-US" dirty="0">
                    <a:latin typeface="Times New Roman" panose="02020603050405020304" pitchFamily="18" charset="0"/>
                    <a:cs typeface="Times New Roman" panose="02020603050405020304" pitchFamily="18" charset="0"/>
                  </a:rPr>
                  <a:t> = 0.500 mol Ag</a:t>
                </a:r>
              </a:p>
              <a:p>
                <a:pPr marL="0" indent="0">
                  <a:buNone/>
                </a:pPr>
                <a:r>
                  <a:rPr lang="en-US"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mc:Choice>
        <mc:Fallback xmlns="">
          <p:sp>
            <p:nvSpPr>
              <p:cNvPr id="3" name="Content Placeholder 2">
                <a:extLst>
                  <a:ext uri="{FF2B5EF4-FFF2-40B4-BE49-F238E27FC236}">
                    <a16:creationId xmlns:a16="http://schemas.microsoft.com/office/drawing/2014/main" id="{E4BBABD5-8855-7C0E-5DD5-9557163B3B2C}"/>
                  </a:ext>
                </a:extLst>
              </p:cNvPr>
              <p:cNvSpPr>
                <a:spLocks noGrp="1" noRot="1" noChangeAspect="1" noMove="1" noResize="1" noEditPoints="1" noAdjustHandles="1" noChangeArrowheads="1" noChangeShapeType="1" noTextEdit="1"/>
              </p:cNvSpPr>
              <p:nvPr>
                <p:ph idx="1"/>
              </p:nvPr>
            </p:nvSpPr>
            <p:spPr>
              <a:xfrm>
                <a:off x="838200" y="1082351"/>
                <a:ext cx="10515600" cy="5094612"/>
              </a:xfrm>
              <a:blipFill>
                <a:blip r:embed="rId3"/>
                <a:stretch>
                  <a:fillRect l="-1217" t="-2156" r="-1043"/>
                </a:stretch>
              </a:blipFill>
            </p:spPr>
            <p:txBody>
              <a:bodyPr/>
              <a:lstStyle/>
              <a:p>
                <a:r>
                  <a:rPr lang="en-US">
                    <a:noFill/>
                  </a:rPr>
                  <a:t> </a:t>
                </a:r>
              </a:p>
            </p:txBody>
          </p:sp>
        </mc:Fallback>
      </mc:AlternateContent>
      <p:cxnSp>
        <p:nvCxnSpPr>
          <p:cNvPr id="6" name="Straight Arrow Connector 5">
            <a:extLst>
              <a:ext uri="{FF2B5EF4-FFF2-40B4-BE49-F238E27FC236}">
                <a16:creationId xmlns:a16="http://schemas.microsoft.com/office/drawing/2014/main" id="{AD8D01DC-90BA-675B-D1C2-4981C3655FFF}"/>
              </a:ext>
            </a:extLst>
          </p:cNvPr>
          <p:cNvCxnSpPr/>
          <p:nvPr/>
        </p:nvCxnSpPr>
        <p:spPr>
          <a:xfrm>
            <a:off x="4394718" y="2351314"/>
            <a:ext cx="131561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BA5FD920-04FE-D705-ED63-05179D944852}"/>
              </a:ext>
            </a:extLst>
          </p:cNvPr>
          <p:cNvCxnSpPr/>
          <p:nvPr/>
        </p:nvCxnSpPr>
        <p:spPr>
          <a:xfrm flipV="1">
            <a:off x="2575249" y="4861249"/>
            <a:ext cx="1511559" cy="2892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2F0C99F3-B492-0FBC-2BF5-E4F90A503D4F}"/>
              </a:ext>
            </a:extLst>
          </p:cNvPr>
          <p:cNvCxnSpPr/>
          <p:nvPr/>
        </p:nvCxnSpPr>
        <p:spPr>
          <a:xfrm>
            <a:off x="13137502" y="5365102"/>
            <a:ext cx="914400" cy="914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C1B67D8-28FC-E739-1917-5A7B96FF072F}"/>
              </a:ext>
            </a:extLst>
          </p:cNvPr>
          <p:cNvCxnSpPr/>
          <p:nvPr/>
        </p:nvCxnSpPr>
        <p:spPr>
          <a:xfrm flipV="1">
            <a:off x="6354147" y="5057192"/>
            <a:ext cx="1539551" cy="1866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788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lnSpcReduction="1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Isotopes</a:t>
            </a:r>
          </a:p>
          <a:p>
            <a:pPr marL="0" indent="0">
              <a:buNone/>
            </a:pPr>
            <a:r>
              <a:rPr lang="en-US" dirty="0">
                <a:latin typeface="Times New Roman" panose="02020603050405020304" pitchFamily="18" charset="0"/>
                <a:cs typeface="Times New Roman" panose="02020603050405020304" pitchFamily="18" charset="0"/>
              </a:rPr>
              <a:t>But just because all hydrogen atoms, for example, have only a single proton, it doesn’t mean they all have the same number of neutrons, or even any neutrons at all.</a:t>
            </a:r>
          </a:p>
          <a:p>
            <a:pPr marL="0" indent="0">
              <a:buNone/>
            </a:pPr>
            <a:r>
              <a:rPr lang="en-US" dirty="0">
                <a:latin typeface="Times New Roman" panose="02020603050405020304" pitchFamily="18" charset="0"/>
                <a:cs typeface="Times New Roman" panose="02020603050405020304" pitchFamily="18" charset="0"/>
              </a:rPr>
              <a:t>The most common type of hydrogen is sometimes called protium. It accounts for 99.9885% of the hydrogen atoms found on Earth, and its nucleus consists of only a single proton.</a:t>
            </a:r>
          </a:p>
          <a:p>
            <a:pPr marL="0" indent="0">
              <a:buNone/>
            </a:pPr>
            <a:r>
              <a:rPr lang="en-US" dirty="0">
                <a:latin typeface="Times New Roman" panose="02020603050405020304" pitchFamily="18" charset="0"/>
                <a:cs typeface="Times New Roman" panose="02020603050405020304" pitchFamily="18" charset="0"/>
              </a:rPr>
              <a:t>Another type of hydrogen, deuterium, accounts for 0.0115% of Earth’s hydrogen atoms; its nucleus has one proton and one neutron.</a:t>
            </a:r>
          </a:p>
          <a:p>
            <a:pPr marL="0" indent="0">
              <a:buNone/>
            </a:pPr>
            <a:r>
              <a:rPr lang="en-US" dirty="0">
                <a:latin typeface="Times New Roman" panose="02020603050405020304" pitchFamily="18" charset="0"/>
                <a:cs typeface="Times New Roman" panose="02020603050405020304" pitchFamily="18" charset="0"/>
              </a:rPr>
              <a:t>The third form of hydrogen, tritium, has one proton and two neutrons in its nucleus. Tritium is radioactive, so it is not very common at all on Earth. However, it is still hydrogen.</a:t>
            </a:r>
          </a:p>
        </p:txBody>
      </p:sp>
    </p:spTree>
    <p:extLst>
      <p:ext uri="{BB962C8B-B14F-4D97-AF65-F5344CB8AC3E}">
        <p14:creationId xmlns:p14="http://schemas.microsoft.com/office/powerpoint/2010/main" val="427049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Isotopes</a:t>
            </a:r>
          </a:p>
          <a:p>
            <a:pPr marL="0" indent="0">
              <a:buNone/>
            </a:pPr>
            <a:endParaRPr lang="en-US" dirty="0">
              <a:solidFill>
                <a:srgbClr val="FF0000"/>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C2694E36-963D-2449-CDE7-84D18A5052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8970" y="1719456"/>
            <a:ext cx="11563350" cy="4625360"/>
          </a:xfrm>
          <a:prstGeom prst="rect">
            <a:avLst/>
          </a:prstGeom>
        </p:spPr>
      </p:pic>
    </p:spTree>
    <p:extLst>
      <p:ext uri="{BB962C8B-B14F-4D97-AF65-F5344CB8AC3E}">
        <p14:creationId xmlns:p14="http://schemas.microsoft.com/office/powerpoint/2010/main" val="3711461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Isotopes</a:t>
            </a:r>
          </a:p>
          <a:p>
            <a:pPr marL="0" indent="0">
              <a:buNone/>
            </a:pPr>
            <a:r>
              <a:rPr lang="en-US" dirty="0">
                <a:latin typeface="Times New Roman" panose="02020603050405020304" pitchFamily="18" charset="0"/>
                <a:cs typeface="Times New Roman" panose="02020603050405020304" pitchFamily="18" charset="0"/>
              </a:rPr>
              <a:t>Protium, deuterium, and tritium are isotopes of hydrogen.</a:t>
            </a:r>
          </a:p>
          <a:p>
            <a:pPr marL="0" indent="0">
              <a:buNone/>
            </a:pPr>
            <a:r>
              <a:rPr lang="en-US" dirty="0">
                <a:latin typeface="Times New Roman" panose="02020603050405020304" pitchFamily="18" charset="0"/>
                <a:cs typeface="Times New Roman" panose="02020603050405020304" pitchFamily="18" charset="0"/>
              </a:rPr>
              <a:t>Isotopes are atoms of the same element that have different masses.</a:t>
            </a:r>
          </a:p>
          <a:p>
            <a:pPr marL="0" indent="0">
              <a:buNone/>
            </a:pPr>
            <a:r>
              <a:rPr lang="en-US" dirty="0">
                <a:latin typeface="Times New Roman" panose="02020603050405020304" pitchFamily="18" charset="0"/>
                <a:cs typeface="Times New Roman" panose="02020603050405020304" pitchFamily="18" charset="0"/>
              </a:rPr>
              <a:t>The isotopes of a particular element all have the same number of protons and electrons but different number of neutrons.</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4961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Mass number</a:t>
            </a:r>
          </a:p>
          <a:p>
            <a:pPr marL="0" indent="0">
              <a:buNone/>
            </a:pPr>
            <a:r>
              <a:rPr lang="en-US" dirty="0">
                <a:solidFill>
                  <a:srgbClr val="FF0000"/>
                </a:solidFill>
                <a:latin typeface="Times New Roman" panose="02020603050405020304" pitchFamily="18" charset="0"/>
                <a:cs typeface="Times New Roman" panose="02020603050405020304" pitchFamily="18" charset="0"/>
              </a:rPr>
              <a:t>The mass number is the total number of protons and neutrons that make up the nucleus of an isotope (or an atom).</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276EDDEF-4389-CE2B-D7BE-45B9D091A9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397" y="2584628"/>
            <a:ext cx="11201205" cy="2967135"/>
          </a:xfrm>
          <a:prstGeom prst="rect">
            <a:avLst/>
          </a:prstGeom>
        </p:spPr>
      </p:pic>
    </p:spTree>
    <p:extLst>
      <p:ext uri="{BB962C8B-B14F-4D97-AF65-F5344CB8AC3E}">
        <p14:creationId xmlns:p14="http://schemas.microsoft.com/office/powerpoint/2010/main" val="3385400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Identifying isotopes</a:t>
            </a:r>
          </a:p>
          <a:p>
            <a:pPr marL="0" indent="0">
              <a:buNone/>
            </a:pPr>
            <a:r>
              <a:rPr lang="en-US" dirty="0">
                <a:latin typeface="Times New Roman" panose="02020603050405020304" pitchFamily="18" charset="0"/>
                <a:cs typeface="Times New Roman" panose="02020603050405020304" pitchFamily="18" charset="0"/>
              </a:rPr>
              <a:t>There are two methods for specifying isotopes.</a:t>
            </a:r>
          </a:p>
          <a:p>
            <a:pPr marL="0" indent="0">
              <a:buNone/>
            </a:pPr>
            <a:r>
              <a:rPr lang="en-US" dirty="0">
                <a:latin typeface="Times New Roman" panose="02020603050405020304" pitchFamily="18" charset="0"/>
                <a:cs typeface="Times New Roman" panose="02020603050405020304" pitchFamily="18" charset="0"/>
              </a:rPr>
              <a:t>In the first, the mass number appears with a hyphen after the name of the element. Tritium is written as hydrogen-3. This is </a:t>
            </a:r>
            <a:r>
              <a:rPr lang="en-US" dirty="0">
                <a:solidFill>
                  <a:srgbClr val="00B0F0"/>
                </a:solidFill>
                <a:latin typeface="Times New Roman" panose="02020603050405020304" pitchFamily="18" charset="0"/>
                <a:cs typeface="Times New Roman" panose="02020603050405020304" pitchFamily="18" charset="0"/>
              </a:rPr>
              <a:t>hyphen notation</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The Uranium isotope with mass number 235, commonly used as fuel for nuclear power plants, is known as uranium-235.</a:t>
            </a:r>
          </a:p>
          <a:p>
            <a:pPr marL="0" indent="0">
              <a:buNone/>
            </a:pPr>
            <a:r>
              <a:rPr lang="en-US" dirty="0">
                <a:latin typeface="Times New Roman" panose="02020603050405020304" pitchFamily="18" charset="0"/>
                <a:cs typeface="Times New Roman" panose="02020603050405020304" pitchFamily="18" charset="0"/>
              </a:rPr>
              <a:t>The second method shows the composition of a nucleus using the isotope’s nuclear symbol. So uranium-235 is         .</a:t>
            </a:r>
          </a:p>
          <a:p>
            <a:pPr marL="0" indent="0">
              <a:buNone/>
            </a:pPr>
            <a:r>
              <a:rPr lang="en-US" dirty="0">
                <a:latin typeface="Times New Roman" panose="02020603050405020304" pitchFamily="18" charset="0"/>
                <a:cs typeface="Times New Roman" panose="02020603050405020304" pitchFamily="18" charset="0"/>
              </a:rPr>
              <a:t>The superscript indicates the mass number (protons + neutrons)</a:t>
            </a:r>
          </a:p>
        </p:txBody>
      </p:sp>
      <p:pic>
        <p:nvPicPr>
          <p:cNvPr id="5" name="Picture 4">
            <a:extLst>
              <a:ext uri="{FF2B5EF4-FFF2-40B4-BE49-F238E27FC236}">
                <a16:creationId xmlns:a16="http://schemas.microsoft.com/office/drawing/2014/main" id="{9A763479-559F-33A4-8145-9562558701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2859" y="4292082"/>
            <a:ext cx="555484" cy="391885"/>
          </a:xfrm>
          <a:prstGeom prst="rect">
            <a:avLst/>
          </a:prstGeom>
        </p:spPr>
      </p:pic>
    </p:spTree>
    <p:extLst>
      <p:ext uri="{BB962C8B-B14F-4D97-AF65-F5344CB8AC3E}">
        <p14:creationId xmlns:p14="http://schemas.microsoft.com/office/powerpoint/2010/main" val="61357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Identifying isotopes</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BF57F800-7FA5-E6E6-0169-E7518E3CC6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6491" y="1576872"/>
            <a:ext cx="10114382" cy="5094611"/>
          </a:xfrm>
          <a:prstGeom prst="rect">
            <a:avLst/>
          </a:prstGeom>
        </p:spPr>
      </p:pic>
    </p:spTree>
    <p:extLst>
      <p:ext uri="{BB962C8B-B14F-4D97-AF65-F5344CB8AC3E}">
        <p14:creationId xmlns:p14="http://schemas.microsoft.com/office/powerpoint/2010/main" val="1144308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0ED6-5DE4-98F9-776E-FB9444430E74}"/>
              </a:ext>
            </a:extLst>
          </p:cNvPr>
          <p:cNvSpPr>
            <a:spLocks noGrp="1"/>
          </p:cNvSpPr>
          <p:nvPr>
            <p:ph type="title"/>
          </p:nvPr>
        </p:nvSpPr>
        <p:spPr>
          <a:xfrm>
            <a:off x="838200" y="365126"/>
            <a:ext cx="10515600" cy="866516"/>
          </a:xfrm>
        </p:spPr>
        <p:txBody>
          <a:bodyPr/>
          <a:lstStyle/>
          <a:p>
            <a:r>
              <a:rPr lang="en-US" dirty="0">
                <a:solidFill>
                  <a:srgbClr val="FF0000"/>
                </a:solidFill>
                <a:latin typeface="Times New Roman" panose="02020603050405020304" pitchFamily="18" charset="0"/>
                <a:cs typeface="Times New Roman" panose="02020603050405020304" pitchFamily="18" charset="0"/>
              </a:rPr>
              <a:t>Counting Atoms</a:t>
            </a:r>
            <a:endParaRPr lang="en-US" dirty="0"/>
          </a:p>
        </p:txBody>
      </p:sp>
      <p:sp>
        <p:nvSpPr>
          <p:cNvPr id="3" name="Content Placeholder 2">
            <a:extLst>
              <a:ext uri="{FF2B5EF4-FFF2-40B4-BE49-F238E27FC236}">
                <a16:creationId xmlns:a16="http://schemas.microsoft.com/office/drawing/2014/main" id="{E4BBABD5-8855-7C0E-5DD5-9557163B3B2C}"/>
              </a:ext>
            </a:extLst>
          </p:cNvPr>
          <p:cNvSpPr>
            <a:spLocks noGrp="1"/>
          </p:cNvSpPr>
          <p:nvPr>
            <p:ph idx="1"/>
          </p:nvPr>
        </p:nvSpPr>
        <p:spPr>
          <a:xfrm>
            <a:off x="838200" y="1082351"/>
            <a:ext cx="10515600" cy="5094612"/>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Atomic mass is a relative measure</a:t>
            </a:r>
          </a:p>
          <a:p>
            <a:pPr marL="0" indent="0">
              <a:buNone/>
            </a:pPr>
            <a:r>
              <a:rPr lang="en-US" dirty="0">
                <a:latin typeface="Times New Roman" panose="02020603050405020304" pitchFamily="18" charset="0"/>
                <a:cs typeface="Times New Roman" panose="02020603050405020304" pitchFamily="18" charset="0"/>
              </a:rPr>
              <a:t>Masses of atoms expressed in grams are very small.</a:t>
            </a:r>
          </a:p>
          <a:p>
            <a:pPr marL="0" indent="0">
              <a:buNone/>
            </a:pPr>
            <a:r>
              <a:rPr lang="en-US" dirty="0">
                <a:latin typeface="Times New Roman" panose="02020603050405020304" pitchFamily="18" charset="0"/>
                <a:cs typeface="Times New Roman" panose="02020603050405020304" pitchFamily="18" charset="0"/>
              </a:rPr>
              <a:t>An atom of oxygen-16, has a mass of 2.656 X 10-</a:t>
            </a:r>
            <a:r>
              <a:rPr lang="en-US" baseline="30000" dirty="0">
                <a:latin typeface="Times New Roman" panose="02020603050405020304" pitchFamily="18" charset="0"/>
                <a:cs typeface="Times New Roman" panose="02020603050405020304" pitchFamily="18" charset="0"/>
              </a:rPr>
              <a:t>23</a:t>
            </a:r>
            <a:r>
              <a:rPr lang="en-US" dirty="0">
                <a:latin typeface="Times New Roman" panose="02020603050405020304" pitchFamily="18" charset="0"/>
                <a:cs typeface="Times New Roman" panose="02020603050405020304" pitchFamily="18" charset="0"/>
              </a:rPr>
              <a:t>g.</a:t>
            </a:r>
          </a:p>
          <a:p>
            <a:pPr marL="0" indent="0">
              <a:buNone/>
            </a:pPr>
            <a:r>
              <a:rPr lang="en-US" dirty="0">
                <a:latin typeface="Times New Roman" panose="02020603050405020304" pitchFamily="18" charset="0"/>
                <a:cs typeface="Times New Roman" panose="02020603050405020304" pitchFamily="18" charset="0"/>
              </a:rPr>
              <a:t>For most chemical calculations, it is more convenient to use relative atomic masses.</a:t>
            </a:r>
          </a:p>
          <a:p>
            <a:pPr marL="0" indent="0">
              <a:buNone/>
            </a:pPr>
            <a:r>
              <a:rPr lang="en-US" dirty="0">
                <a:latin typeface="Times New Roman" panose="02020603050405020304" pitchFamily="18" charset="0"/>
                <a:cs typeface="Times New Roman" panose="02020603050405020304" pitchFamily="18" charset="0"/>
              </a:rPr>
              <a:t>Scientists use standards of measurement that are constant and the same everywhere.</a:t>
            </a:r>
          </a:p>
          <a:p>
            <a:pPr marL="0" indent="0">
              <a:buNone/>
            </a:pPr>
            <a:r>
              <a:rPr lang="en-US" dirty="0">
                <a:latin typeface="Times New Roman" panose="02020603050405020304" pitchFamily="18" charset="0"/>
                <a:cs typeface="Times New Roman" panose="02020603050405020304" pitchFamily="18" charset="0"/>
              </a:rPr>
              <a:t>In order to set up a relative scale of atomic mass, one atom has been arbitrarily chosen as the standard and assigned a mass value.</a:t>
            </a:r>
          </a:p>
          <a:p>
            <a:pPr marL="0" indent="0">
              <a:buNone/>
            </a:pPr>
            <a:r>
              <a:rPr lang="en-US" dirty="0">
                <a:latin typeface="Times New Roman" panose="02020603050405020304" pitchFamily="18" charset="0"/>
                <a:cs typeface="Times New Roman" panose="02020603050405020304" pitchFamily="18" charset="0"/>
              </a:rPr>
              <a:t>The masses of all other atoms are expressed in relation to this standard.</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63679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TotalTime>
  <Words>1881</Words>
  <Application>Microsoft Office PowerPoint</Application>
  <PresentationFormat>Widescreen</PresentationFormat>
  <Paragraphs>190</Paragraphs>
  <Slides>24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Cambria Math</vt:lpstr>
      <vt:lpstr>Times New Roman</vt:lpstr>
      <vt:lpstr>Office Theme</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lpstr>Counting Atoms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Counting Atoms</dc:title>
  <dc:creator>Asus Tuf</dc:creator>
  <cp:lastModifiedBy>Asus Tuf</cp:lastModifiedBy>
  <cp:revision>34</cp:revision>
  <dcterms:created xsi:type="dcterms:W3CDTF">2022-08-23T05:09:47Z</dcterms:created>
  <dcterms:modified xsi:type="dcterms:W3CDTF">2023-08-07T01:03:54Z</dcterms:modified>
</cp:coreProperties>
</file>