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64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5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1"/>
            <a:ext cx="9144000" cy="12518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553200" y="6356350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50038"/>
            <a:ext cx="9144000" cy="20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447800"/>
            <a:ext cx="9144000" cy="21272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5"/>
          <p:cNvSpPr txBox="1"/>
          <p:nvPr>
            <p:ph type="title"/>
          </p:nvPr>
        </p:nvSpPr>
        <p:spPr>
          <a:xfrm>
            <a:off x="685800" y="-222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sz="54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BUSINESS ENGLISH</a:t>
            </a:r>
          </a:p>
        </p:txBody>
      </p:sp>
      <p:sp>
        <p:nvSpPr>
          <p:cNvPr id="178" name="Title 5"/>
          <p:cNvSpPr txBox="1"/>
          <p:nvPr/>
        </p:nvSpPr>
        <p:spPr>
          <a:xfrm>
            <a:off x="807719" y="1909445"/>
            <a:ext cx="7680961" cy="3656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>
              <a:lnSpc>
                <a:spcPct val="90000"/>
              </a:lnSpc>
              <a:defRPr b="1" sz="49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endParaRPr sz="4000"/>
          </a:p>
          <a:p>
            <a:pPr marL="685799" indent="-685799" algn="ctr">
              <a:lnSpc>
                <a:spcPct val="90000"/>
              </a:lnSpc>
              <a:buSzPct val="100000"/>
              <a:buChar char="➢"/>
              <a:defRPr b="1" sz="49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Writing a CV that stands out </a:t>
            </a:r>
            <a:endParaRPr sz="5400"/>
          </a:p>
          <a:p>
            <a:pPr marL="685799" indent="-685799" algn="ctr">
              <a:lnSpc>
                <a:spcPct val="90000"/>
              </a:lnSpc>
              <a:buSzPct val="100000"/>
              <a:buChar char="➢"/>
              <a:defRPr b="1" sz="49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Succeeding in a job interview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50038"/>
            <a:ext cx="9144000" cy="20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447800"/>
            <a:ext cx="9144000" cy="21272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le 5"/>
          <p:cNvSpPr txBox="1"/>
          <p:nvPr>
            <p:ph type="title"/>
          </p:nvPr>
        </p:nvSpPr>
        <p:spPr>
          <a:xfrm>
            <a:off x="685800" y="-222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sz="48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EDUCATION AND LEARNING</a:t>
            </a:r>
          </a:p>
        </p:txBody>
      </p:sp>
      <p:pic>
        <p:nvPicPr>
          <p:cNvPr id="219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2027421"/>
            <a:ext cx="3429000" cy="419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itle 5"/>
          <p:cNvSpPr txBox="1"/>
          <p:nvPr/>
        </p:nvSpPr>
        <p:spPr>
          <a:xfrm>
            <a:off x="4389120" y="2098306"/>
            <a:ext cx="4404360" cy="4339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marL="537209" indent="-537209" algn="ctr" defTabSz="859536">
              <a:buSzPct val="100000"/>
              <a:buChar char="❖"/>
              <a:defRPr b="1" sz="3384">
                <a:solidFill>
                  <a:schemeClr val="accent6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Everyday words and academic uses</a:t>
            </a:r>
            <a:endParaRPr sz="3948"/>
          </a:p>
          <a:p>
            <a:pPr marL="537209" indent="-537209" algn="ctr" defTabSz="859536">
              <a:buSzPct val="100000"/>
              <a:buChar char="❖"/>
              <a:defRPr b="1" sz="3384">
                <a:solidFill>
                  <a:schemeClr val="accent6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Vocabulary and academic style</a:t>
            </a:r>
            <a:endParaRPr sz="3948"/>
          </a:p>
          <a:p>
            <a:pPr marL="537209" indent="-537209" algn="ctr" defTabSz="859536">
              <a:buSzPct val="100000"/>
              <a:buChar char="❖"/>
              <a:defRPr b="1" sz="3384">
                <a:solidFill>
                  <a:schemeClr val="accent6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Noun phrases</a:t>
            </a:r>
            <a:endParaRPr sz="3948"/>
          </a:p>
          <a:p>
            <a:pPr marL="537209" indent="-537209" algn="ctr" defTabSz="859536">
              <a:buSzPct val="100000"/>
              <a:buChar char="❖"/>
              <a:defRPr b="1" sz="3384">
                <a:solidFill>
                  <a:schemeClr val="accent6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Key nouns</a:t>
            </a:r>
            <a:endParaRPr sz="3948"/>
          </a:p>
          <a:p>
            <a:pPr marL="537209" indent="-537209" algn="ctr" defTabSz="859536">
              <a:buSzPct val="100000"/>
              <a:buChar char="❖"/>
              <a:defRPr b="1" sz="3384">
                <a:solidFill>
                  <a:schemeClr val="accent6"/>
                </a:solidFill>
                <a:effectLst>
                  <a:outerShdw sx="100000" sy="100000" kx="0" ky="0" algn="b" rotWithShape="0" blurRad="35814" dist="35814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Key verbs</a:t>
            </a:r>
            <a:endParaRPr sz="3948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Tisch 1"/>
          <p:cNvGraphicFramePr/>
          <p:nvPr/>
        </p:nvGraphicFramePr>
        <p:xfrm>
          <a:off x="167639" y="317500"/>
          <a:ext cx="8665211" cy="630555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332605"/>
                <a:gridCol w="4332605"/>
              </a:tblGrid>
              <a:tr h="630555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sym typeface="Calibri"/>
                        </a:rPr>
                        <a:t>ACADEMIC VOCABULARY: KEY NOUNS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sym typeface="Calibri"/>
                        </a:rPr>
                        <a:t>ACADEMIC VOCABULARY. KEY NOUNS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subject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feature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theme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scope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topic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pattern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issue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number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theory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significance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model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identification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nature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approach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principle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assessment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aspect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research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Tisch 1"/>
          <p:cNvGraphicFramePr/>
          <p:nvPr/>
        </p:nvGraphicFramePr>
        <p:xfrm>
          <a:off x="167639" y="317500"/>
          <a:ext cx="8665211" cy="630555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332605"/>
                <a:gridCol w="4332605"/>
              </a:tblGrid>
              <a:tr h="630555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sym typeface="Calibri"/>
                        </a:rPr>
                        <a:t>ACADEMIC VOCABULARY: KEY VERBS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sym typeface="Calibri"/>
                        </a:rPr>
                        <a:t>GENERAL VOCABULARY. KEY VERBS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affect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influence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assume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think something is true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attempt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try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assess 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evaluate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calculate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count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examine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study in detail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discuss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talk about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provide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give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demonstrate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show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Tisch 1"/>
          <p:cNvGraphicFramePr/>
          <p:nvPr/>
        </p:nvGraphicFramePr>
        <p:xfrm>
          <a:off x="167639" y="317500"/>
          <a:ext cx="8665211" cy="56749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332605"/>
                <a:gridCol w="4332605"/>
              </a:tblGrid>
              <a:tr h="630555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sym typeface="Calibri"/>
                        </a:rPr>
                        <a:t>ACADEMIC VOCABULARY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sym typeface="Calibri"/>
                        </a:rPr>
                        <a:t>GENERAL VOCABULARY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include, to involve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have something as its part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challenge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question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conduct a research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do a research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presented in the textbook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given in the textbook 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classify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divide things into groups according to their type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emphasise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stress the importance or relevance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explore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study in detail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63055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consider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think about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50038"/>
            <a:ext cx="9144000" cy="20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28750"/>
            <a:ext cx="9144000" cy="21272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5"/>
          <p:cNvSpPr txBox="1"/>
          <p:nvPr/>
        </p:nvSpPr>
        <p:spPr>
          <a:xfrm>
            <a:off x="579119" y="234950"/>
            <a:ext cx="7680961" cy="1158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43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Work: duties, conditions, and pay</a:t>
            </a:r>
          </a:p>
        </p:txBody>
      </p:sp>
      <p:sp>
        <p:nvSpPr>
          <p:cNvPr id="231" name="Title 5"/>
          <p:cNvSpPr txBox="1"/>
          <p:nvPr/>
        </p:nvSpPr>
        <p:spPr>
          <a:xfrm>
            <a:off x="388620" y="5120863"/>
            <a:ext cx="8366760" cy="1108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571500" indent="-571500" algn="ctr">
              <a:buSzPct val="100000"/>
              <a:buChar char="❖"/>
              <a:defRPr b="1" sz="36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Pay</a:t>
            </a:r>
            <a:br/>
          </a:p>
        </p:txBody>
      </p:sp>
      <p:sp>
        <p:nvSpPr>
          <p:cNvPr id="232" name="Title 5"/>
          <p:cNvSpPr txBox="1"/>
          <p:nvPr/>
        </p:nvSpPr>
        <p:spPr>
          <a:xfrm>
            <a:off x="388620" y="3733958"/>
            <a:ext cx="8366760" cy="110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571500" indent="-571500" algn="ctr">
              <a:buSzPct val="100000"/>
              <a:buChar char="❖"/>
              <a:defRPr b="1" sz="36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Working hours</a:t>
            </a:r>
            <a:br/>
          </a:p>
        </p:txBody>
      </p:sp>
      <p:sp>
        <p:nvSpPr>
          <p:cNvPr id="233" name="Title 5"/>
          <p:cNvSpPr txBox="1"/>
          <p:nvPr/>
        </p:nvSpPr>
        <p:spPr>
          <a:xfrm>
            <a:off x="388620" y="2535177"/>
            <a:ext cx="8366760" cy="110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571500" indent="-571500" algn="ctr">
              <a:buSzPct val="100000"/>
              <a:buChar char="❖"/>
              <a:defRPr b="1" sz="36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  <a:r>
              <a:t>Jobs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Tisch 1"/>
          <p:cNvGraphicFramePr/>
          <p:nvPr/>
        </p:nvGraphicFramePr>
        <p:xfrm>
          <a:off x="228600" y="228600"/>
          <a:ext cx="8746491" cy="650494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373245"/>
                <a:gridCol w="4373245"/>
              </a:tblGrid>
              <a:tr h="931545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sym typeface="Calibri"/>
                        </a:rPr>
                        <a:t>KEY VOCABULARY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sym typeface="Calibri"/>
                        </a:rPr>
                        <a:t>KEY VOCABULARY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2296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responsibilities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involve doing a lot of paperwork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752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 routine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 salary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2296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be in charge of, to be responsible for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get holiday pay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816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deal with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get sick pay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752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run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an income tax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689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manage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 nine-to-five job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2296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go to meetings, to attend meetings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work flexi-time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689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visit, see, meet clients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do shiftwork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752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advise clients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work overtime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Tisch 1"/>
          <p:cNvGraphicFramePr/>
          <p:nvPr/>
        </p:nvGraphicFramePr>
        <p:xfrm>
          <a:off x="228600" y="228600"/>
          <a:ext cx="8746491" cy="650494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373245"/>
                <a:gridCol w="4373245"/>
              </a:tblGrid>
              <a:tr h="931545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sym typeface="Calibri"/>
                        </a:rPr>
                        <a:t>KEY VOCABULARY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sym typeface="Calibri"/>
                        </a:rPr>
                        <a:t>KEY VOCABULARY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2296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medical profession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treat people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752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 dentist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give medical treatment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2296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 vet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look after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816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manual jobs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to get sick pay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752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professional people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an accountant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689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 designer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 university lecturer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82296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 lawyer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 broker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6890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an architect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 programmer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  <a:tr h="517525"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an engineer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b="1" sz="2400">
                          <a:solidFill>
                            <a:srgbClr val="984807"/>
                          </a:solidFill>
                          <a:sym typeface="Calibri"/>
                        </a:rPr>
                        <a:t>a data analyst</a:t>
                      </a:r>
                    </a:p>
                  </a:txBody>
                  <a:tcPr marL="45720" marR="45720" marT="45720" marB="4572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Bild 99" descr="Bild 9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10489"/>
            <a:ext cx="5227321" cy="6637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feld 1"/>
          <p:cNvSpPr txBox="1"/>
          <p:nvPr/>
        </p:nvSpPr>
        <p:spPr>
          <a:xfrm>
            <a:off x="426719" y="2514600"/>
            <a:ext cx="857504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https://www.youtube.com/watch?v=_C5vCGB8Xx0</a:t>
            </a:r>
          </a:p>
        </p:txBody>
      </p:sp>
      <p:sp>
        <p:nvSpPr>
          <p:cNvPr id="242" name="Title 5"/>
          <p:cNvSpPr txBox="1"/>
          <p:nvPr/>
        </p:nvSpPr>
        <p:spPr>
          <a:xfrm>
            <a:off x="711200" y="457200"/>
            <a:ext cx="8006079" cy="1449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48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A day in the Life of an Architect</a:t>
            </a:r>
          </a:p>
        </p:txBody>
      </p:sp>
      <p:sp>
        <p:nvSpPr>
          <p:cNvPr id="243" name="Textfeld 5"/>
          <p:cNvSpPr txBox="1"/>
          <p:nvPr/>
        </p:nvSpPr>
        <p:spPr>
          <a:xfrm>
            <a:off x="432435" y="3363595"/>
            <a:ext cx="8005445" cy="3331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100000"/>
              <a:buChar char="❖"/>
              <a:defRPr sz="2800">
                <a:solidFill>
                  <a:srgbClr val="984807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What does he do?</a:t>
            </a:r>
          </a:p>
          <a:p>
            <a:pPr marL="457200" indent="-457200">
              <a:buSzPct val="100000"/>
              <a:buChar char="❖"/>
              <a:defRPr sz="2800">
                <a:solidFill>
                  <a:srgbClr val="984807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Where does he live?</a:t>
            </a:r>
          </a:p>
          <a:p>
            <a:pPr marL="457200" indent="-457200">
              <a:buSzPct val="100000"/>
              <a:buChar char="❖"/>
              <a:defRPr sz="2800">
                <a:solidFill>
                  <a:srgbClr val="984807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What is his schedule like?</a:t>
            </a:r>
          </a:p>
          <a:p>
            <a:pPr marL="457200" indent="-457200">
              <a:buSzPct val="100000"/>
              <a:buChar char="❖"/>
              <a:defRPr sz="2800">
                <a:solidFill>
                  <a:srgbClr val="984807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What is he saying of the entrepeneurship?</a:t>
            </a:r>
          </a:p>
          <a:p>
            <a:pPr marL="457200" indent="-457200">
              <a:buSzPct val="100000"/>
              <a:buChar char="❖"/>
              <a:defRPr sz="2800">
                <a:solidFill>
                  <a:srgbClr val="984807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What are his main responsibilities as an architect?</a:t>
            </a:r>
          </a:p>
          <a:p>
            <a:pPr marL="457200" indent="-457200">
              <a:buSzPct val="100000"/>
              <a:buChar char="❖"/>
              <a:defRPr sz="2800">
                <a:solidFill>
                  <a:srgbClr val="984807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Do you think it is hard to be an architect?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Table 1"/>
          <p:cNvGraphicFramePr/>
          <p:nvPr/>
        </p:nvGraphicFramePr>
        <p:xfrm>
          <a:off x="323215" y="280670"/>
          <a:ext cx="8597266" cy="63385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597265"/>
              </a:tblGrid>
              <a:tr h="6338570">
                <a:tc>
                  <a:txBody>
                    <a:bodyPr/>
                    <a:lstStyle/>
                    <a:p>
                      <a:pPr algn="ctr">
                        <a:defRPr b="1" sz="5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defRPr>
                      </a:pPr>
                    </a:p>
                    <a:p>
                      <a:pPr algn="ctr">
                        <a:defRPr b="1" sz="5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defRPr>
                      </a:pPr>
                    </a:p>
                    <a:p>
                      <a:pPr algn="ctr">
                        <a:defRPr b="1" sz="7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defRPr>
                      </a:pPr>
                      <a:r>
                        <a:t>Thank you</a:t>
                      </a:r>
                      <a:r>
                        <a:t> </a:t>
                      </a:r>
                    </a:p>
                    <a:p>
                      <a:pPr algn="ctr">
                        <a:defRPr b="1" sz="7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Calibri"/>
                        </a:defRPr>
                      </a:pPr>
                      <a:r>
                        <a:t>for your attention!</a:t>
                      </a:r>
                    </a:p>
                  </a:txBody>
                  <a:tcPr marL="45720" marR="45720" marT="45720" marB="4572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783">
                <a:solidFill>
                  <a:srgbClr val="DA690C"/>
                </a:solidFill>
              </a:defRPr>
            </a:lvl1pPr>
          </a:lstStyle>
          <a:p>
            <a:pPr/>
            <a:r>
              <a:t>How we set goals influence if/how we achieve them.</a:t>
            </a:r>
          </a:p>
        </p:txBody>
      </p:sp>
      <p:pic>
        <p:nvPicPr>
          <p:cNvPr id="181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867693"/>
            <a:ext cx="7620000" cy="3990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50038"/>
            <a:ext cx="9144000" cy="20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447800"/>
            <a:ext cx="9144000" cy="21272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itle 5"/>
          <p:cNvSpPr txBox="1"/>
          <p:nvPr>
            <p:ph type="title"/>
          </p:nvPr>
        </p:nvSpPr>
        <p:spPr>
          <a:xfrm>
            <a:off x="152400" y="1828164"/>
            <a:ext cx="8846185" cy="3876042"/>
          </a:xfrm>
          <a:prstGeom prst="rect">
            <a:avLst/>
          </a:prstGeom>
        </p:spPr>
        <p:txBody>
          <a:bodyPr/>
          <a:lstStyle>
            <a:lvl1pPr>
              <a:defRPr b="1" sz="54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General and Academic Vocabulary</a:t>
            </a:r>
          </a:p>
        </p:txBody>
      </p:sp>
      <p:sp>
        <p:nvSpPr>
          <p:cNvPr id="186" name="Title 5"/>
          <p:cNvSpPr txBox="1"/>
          <p:nvPr/>
        </p:nvSpPr>
        <p:spPr>
          <a:xfrm>
            <a:off x="731519" y="-22225"/>
            <a:ext cx="7680961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49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English for Academic Purposes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50038"/>
            <a:ext cx="9144000" cy="20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47800"/>
            <a:ext cx="9144000" cy="21272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itle 5"/>
          <p:cNvSpPr txBox="1"/>
          <p:nvPr>
            <p:ph type="title"/>
          </p:nvPr>
        </p:nvSpPr>
        <p:spPr>
          <a:xfrm>
            <a:off x="685800" y="-22225"/>
            <a:ext cx="7772400" cy="1470025"/>
          </a:xfrm>
          <a:prstGeom prst="rect">
            <a:avLst/>
          </a:prstGeom>
        </p:spPr>
        <p:txBody>
          <a:bodyPr/>
          <a:lstStyle/>
          <a:p>
            <a:pPr>
              <a:defRPr b="1" sz="54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pPr>
          </a:p>
        </p:txBody>
      </p:sp>
      <p:pic>
        <p:nvPicPr>
          <p:cNvPr id="19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2225"/>
            <a:ext cx="9156066" cy="688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50038"/>
            <a:ext cx="9144000" cy="20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47800"/>
            <a:ext cx="9144000" cy="21272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itle 5"/>
          <p:cNvSpPr txBox="1"/>
          <p:nvPr>
            <p:ph type="title"/>
          </p:nvPr>
        </p:nvSpPr>
        <p:spPr>
          <a:xfrm>
            <a:off x="685800" y="-222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1" sz="54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Word of the Day</a:t>
            </a:r>
          </a:p>
        </p:txBody>
      </p:sp>
      <p:sp>
        <p:nvSpPr>
          <p:cNvPr id="196" name="Subtitle 6"/>
          <p:cNvSpPr txBox="1"/>
          <p:nvPr>
            <p:ph type="body" sz="quarter" idx="1"/>
          </p:nvPr>
        </p:nvSpPr>
        <p:spPr>
          <a:xfrm>
            <a:off x="2971800" y="1454087"/>
            <a:ext cx="3581400" cy="200867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" y="-636"/>
            <a:ext cx="9138920" cy="6859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50038"/>
            <a:ext cx="9144000" cy="20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447800"/>
            <a:ext cx="9144000" cy="21272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le 5"/>
          <p:cNvSpPr txBox="1"/>
          <p:nvPr>
            <p:ph type="title"/>
          </p:nvPr>
        </p:nvSpPr>
        <p:spPr>
          <a:xfrm>
            <a:off x="149225" y="1676400"/>
            <a:ext cx="8846185" cy="3732530"/>
          </a:xfrm>
          <a:prstGeom prst="rect">
            <a:avLst/>
          </a:prstGeom>
        </p:spPr>
        <p:txBody>
          <a:bodyPr/>
          <a:lstStyle>
            <a:lvl1pPr>
              <a:defRPr b="1" sz="54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Conversation and Speaking</a:t>
            </a:r>
          </a:p>
        </p:txBody>
      </p:sp>
      <p:sp>
        <p:nvSpPr>
          <p:cNvPr id="202" name="Title 5"/>
          <p:cNvSpPr txBox="1"/>
          <p:nvPr/>
        </p:nvSpPr>
        <p:spPr>
          <a:xfrm>
            <a:off x="731519" y="-22225"/>
            <a:ext cx="7680961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49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English for Academic purposes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5" name="Rectangle 17"/>
          <p:cNvSpPr/>
          <p:nvPr/>
        </p:nvSpPr>
        <p:spPr>
          <a:xfrm rot="5400000">
            <a:off x="551653" y="434801"/>
            <a:ext cx="146305" cy="52806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6" name="Rectangle 19"/>
          <p:cNvSpPr/>
          <p:nvPr/>
        </p:nvSpPr>
        <p:spPr>
          <a:xfrm>
            <a:off x="360770" y="4546920"/>
            <a:ext cx="2983232" cy="18289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0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33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6" y="0"/>
            <a:ext cx="912431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650038"/>
            <a:ext cx="9144000" cy="20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447800"/>
            <a:ext cx="9144000" cy="21272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itle 5"/>
          <p:cNvSpPr txBox="1"/>
          <p:nvPr>
            <p:ph type="title"/>
          </p:nvPr>
        </p:nvSpPr>
        <p:spPr>
          <a:xfrm>
            <a:off x="685800" y="-222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sz="4800">
                <a:solidFill>
                  <a:schemeClr val="accent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EDUCATION AND LEARNING</a:t>
            </a:r>
          </a:p>
        </p:txBody>
      </p:sp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752600"/>
            <a:ext cx="8534400" cy="4724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