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3"/>
    <p:sldId id="555" r:id="rId4"/>
    <p:sldId id="557" r:id="rId5"/>
    <p:sldId id="556" r:id="rId6"/>
    <p:sldId id="558" r:id="rId7"/>
    <p:sldId id="560" r:id="rId8"/>
    <p:sldId id="573" r:id="rId10"/>
    <p:sldId id="472" r:id="rId11"/>
    <p:sldId id="471" r:id="rId12"/>
    <p:sldId id="473" r:id="rId13"/>
    <p:sldId id="474" r:id="rId14"/>
    <p:sldId id="476" r:id="rId15"/>
    <p:sldId id="606" r:id="rId16"/>
    <p:sldId id="605" r:id="rId17"/>
    <p:sldId id="576" r:id="rId18"/>
    <p:sldId id="579" r:id="rId19"/>
    <p:sldId id="611" r:id="rId20"/>
    <p:sldId id="580" r:id="rId21"/>
    <p:sldId id="648" r:id="rId22"/>
    <p:sldId id="581" r:id="rId23"/>
    <p:sldId id="582" r:id="rId24"/>
    <p:sldId id="583" r:id="rId25"/>
    <p:sldId id="884" r:id="rId26"/>
    <p:sldId id="885" r:id="rId27"/>
    <p:sldId id="886" r:id="rId28"/>
    <p:sldId id="887" r:id="rId29"/>
    <p:sldId id="409" r:id="rId30"/>
    <p:sldId id="410" r:id="rId31"/>
    <p:sldId id="411" r:id="rId32"/>
    <p:sldId id="412" r:id="rId33"/>
    <p:sldId id="655" r:id="rId34"/>
    <p:sldId id="413" r:id="rId35"/>
    <p:sldId id="590" r:id="rId36"/>
    <p:sldId id="591" r:id="rId37"/>
    <p:sldId id="662" r:id="rId38"/>
    <p:sldId id="663" r:id="rId39"/>
    <p:sldId id="664" r:id="rId40"/>
    <p:sldId id="665" r:id="rId41"/>
    <p:sldId id="668" r:id="rId42"/>
    <p:sldId id="669" r:id="rId43"/>
    <p:sldId id="670" r:id="rId44"/>
    <p:sldId id="67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5.wmf"/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2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1.wmf"/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5855-DA2B-479D-AF39-1FA0AFE2568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C500-B274-4D38-9863-9C125ED3A9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BB8A8-3869-4E99-AB3C-A564B1A92BC0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0E56CADC-C001-4738-B41A-E99A99DB0EA0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2B36958-20C7-4961-845B-CA6F1FFDE9E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63.png"/><Relationship Id="rId7" Type="http://schemas.openxmlformats.org/officeDocument/2006/relationships/image" Target="../media/image22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10" Type="http://schemas.openxmlformats.org/officeDocument/2006/relationships/image" Target="../media/image65.png"/><Relationship Id="rId1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78.png"/><Relationship Id="rId11" Type="http://schemas.openxmlformats.org/officeDocument/2006/relationships/image" Target="../media/image77.png"/><Relationship Id="rId10" Type="http://schemas.openxmlformats.org/officeDocument/2006/relationships/image" Target="../media/image76.png"/><Relationship Id="rId1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90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1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8" Type="http://schemas.openxmlformats.org/officeDocument/2006/relationships/image" Target="../media/image99.png"/><Relationship Id="rId7" Type="http://schemas.openxmlformats.org/officeDocument/2006/relationships/image" Target="../media/image22.png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2.png"/><Relationship Id="rId10" Type="http://schemas.openxmlformats.org/officeDocument/2006/relationships/image" Target="../media/image101.png"/><Relationship Id="rId1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22.png"/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2.png"/><Relationship Id="rId10" Type="http://schemas.openxmlformats.org/officeDocument/2006/relationships/image" Target="../media/image111.png"/><Relationship Id="rId1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png"/><Relationship Id="rId8" Type="http://schemas.openxmlformats.org/officeDocument/2006/relationships/image" Target="../media/image104.png"/><Relationship Id="rId7" Type="http://schemas.openxmlformats.org/officeDocument/2006/relationships/image" Target="../media/image118.png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22.png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9.png"/><Relationship Id="rId10" Type="http://schemas.openxmlformats.org/officeDocument/2006/relationships/image" Target="../media/image106.png"/><Relationship Id="rId1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22.pn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2.png"/><Relationship Id="rId10" Type="http://schemas.openxmlformats.org/officeDocument/2006/relationships/image" Target="../media/image125.png"/><Relationship Id="rId1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4.png"/><Relationship Id="rId8" Type="http://schemas.openxmlformats.org/officeDocument/2006/relationships/image" Target="../media/image133.png"/><Relationship Id="rId7" Type="http://schemas.openxmlformats.org/officeDocument/2006/relationships/image" Target="../media/image132.png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8.png"/><Relationship Id="rId12" Type="http://schemas.openxmlformats.org/officeDocument/2006/relationships/image" Target="../media/image137.png"/><Relationship Id="rId11" Type="http://schemas.openxmlformats.org/officeDocument/2006/relationships/image" Target="../media/image136.png"/><Relationship Id="rId10" Type="http://schemas.openxmlformats.org/officeDocument/2006/relationships/image" Target="../media/image135.png"/><Relationship Id="rId1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6.png"/><Relationship Id="rId8" Type="http://schemas.openxmlformats.org/officeDocument/2006/relationships/image" Target="../media/image145.png"/><Relationship Id="rId7" Type="http://schemas.openxmlformats.org/officeDocument/2006/relationships/image" Target="../media/image144.png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48.png"/><Relationship Id="rId10" Type="http://schemas.openxmlformats.org/officeDocument/2006/relationships/image" Target="../media/image147.png"/><Relationship Id="rId1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png"/><Relationship Id="rId8" Type="http://schemas.openxmlformats.org/officeDocument/2006/relationships/image" Target="../media/image155.png"/><Relationship Id="rId7" Type="http://schemas.openxmlformats.org/officeDocument/2006/relationships/image" Target="../media/image154.png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" Type="http://schemas.openxmlformats.org/officeDocument/2006/relationships/image" Target="../media/image128.png"/><Relationship Id="rId2" Type="http://schemas.openxmlformats.org/officeDocument/2006/relationships/image" Target="../media/image150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58.png"/><Relationship Id="rId10" Type="http://schemas.openxmlformats.org/officeDocument/2006/relationships/image" Target="../media/image157.png"/><Relationship Id="rId1" Type="http://schemas.openxmlformats.org/officeDocument/2006/relationships/image" Target="../media/image14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png"/><Relationship Id="rId8" Type="http://schemas.openxmlformats.org/officeDocument/2006/relationships/image" Target="../media/image165.png"/><Relationship Id="rId7" Type="http://schemas.openxmlformats.org/officeDocument/2006/relationships/image" Target="../media/image164.png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68.png"/><Relationship Id="rId10" Type="http://schemas.openxmlformats.org/officeDocument/2006/relationships/image" Target="../media/image167.png"/><Relationship Id="rId1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72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69.w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4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73.wmf"/><Relationship Id="rId1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78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6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75.wmf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80.wmf"/><Relationship Id="rId11" Type="http://schemas.openxmlformats.org/officeDocument/2006/relationships/oleObject" Target="../embeddings/oleObject14.bin"/><Relationship Id="rId10" Type="http://schemas.openxmlformats.org/officeDocument/2006/relationships/image" Target="../media/image179.wmf"/><Relationship Id="rId1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184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2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81.wmf"/><Relationship Id="rId14" Type="http://schemas.openxmlformats.org/officeDocument/2006/relationships/vmlDrawing" Target="../drawings/vmlDrawing5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86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185.wmf"/><Relationship Id="rId1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image" Target="../media/image190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88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187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92.wmf"/><Relationship Id="rId11" Type="http://schemas.openxmlformats.org/officeDocument/2006/relationships/oleObject" Target="../embeddings/oleObject26.bin"/><Relationship Id="rId10" Type="http://schemas.openxmlformats.org/officeDocument/2006/relationships/image" Target="../media/image191.wmf"/><Relationship Id="rId1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3.png"/><Relationship Id="rId8" Type="http://schemas.openxmlformats.org/officeDocument/2006/relationships/image" Target="../media/image191.w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89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188.w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95.png"/><Relationship Id="rId10" Type="http://schemas.openxmlformats.org/officeDocument/2006/relationships/image" Target="../media/image194.png"/><Relationship Id="rId1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199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97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196.wmf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01.png"/><Relationship Id="rId10" Type="http://schemas.openxmlformats.org/officeDocument/2006/relationships/image" Target="../media/image200.wmf"/><Relationship Id="rId1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5.png"/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image" Target="../media/image202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image" Target="../media/image20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1.wmf"/><Relationship Id="rId1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5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13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212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image" Target="../media/image21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4.png"/><Relationship Id="rId7" Type="http://schemas.openxmlformats.org/officeDocument/2006/relationships/image" Target="../media/image223.png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21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211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46.png"/><Relationship Id="rId23" Type="http://schemas.openxmlformats.org/officeDocument/2006/relationships/image" Target="../media/image45.png"/><Relationship Id="rId22" Type="http://schemas.openxmlformats.org/officeDocument/2006/relationships/image" Target="../media/image44.png"/><Relationship Id="rId21" Type="http://schemas.openxmlformats.org/officeDocument/2006/relationships/image" Target="../media/image43.png"/><Relationship Id="rId20" Type="http://schemas.openxmlformats.org/officeDocument/2006/relationships/image" Target="../media/image42.png"/><Relationship Id="rId2" Type="http://schemas.openxmlformats.org/officeDocument/2006/relationships/image" Target="../media/image24.png"/><Relationship Id="rId19" Type="http://schemas.openxmlformats.org/officeDocument/2006/relationships/image" Target="../media/image41.png"/><Relationship Id="rId18" Type="http://schemas.openxmlformats.org/officeDocument/2006/relationships/image" Target="../media/image40.png"/><Relationship Id="rId17" Type="http://schemas.openxmlformats.org/officeDocument/2006/relationships/image" Target="../media/image39.png"/><Relationship Id="rId16" Type="http://schemas.openxmlformats.org/officeDocument/2006/relationships/image" Target="../media/image38.png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1052736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Quadratics</a:t>
            </a:r>
            <a:endParaRPr lang="en-GB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2117726" y="174625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Starter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195" name="Text Box 3"/>
              <p:cNvSpPr txBox="1">
                <a:spLocks noChangeArrowheads="1"/>
              </p:cNvSpPr>
              <p:nvPr/>
            </p:nvSpPr>
            <p:spPr bwMode="auto">
              <a:xfrm>
                <a:off x="1981201" y="1066801"/>
                <a:ext cx="315240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361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066801"/>
                <a:ext cx="3152401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8820" r="8" b="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196" name="Text Box 4"/>
              <p:cNvSpPr txBox="1">
                <a:spLocks noChangeArrowheads="1"/>
              </p:cNvSpPr>
              <p:nvPr/>
            </p:nvSpPr>
            <p:spPr bwMode="auto">
              <a:xfrm>
                <a:off x="1981200" y="1873251"/>
                <a:ext cx="3607654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2)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361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873251"/>
                <a:ext cx="3607654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8820" r="6" b="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197" name="Text Box 5"/>
              <p:cNvSpPr txBox="1">
                <a:spLocks noChangeArrowheads="1"/>
              </p:cNvSpPr>
              <p:nvPr/>
            </p:nvSpPr>
            <p:spPr bwMode="auto">
              <a:xfrm>
                <a:off x="1981201" y="2665414"/>
                <a:ext cx="2924775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3)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361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665414"/>
                <a:ext cx="2924775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8870" r="21" b="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5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Starter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/>
              <p:cNvSpPr txBox="1">
                <a:spLocks noChangeArrowheads="1"/>
              </p:cNvSpPr>
              <p:nvPr/>
            </p:nvSpPr>
            <p:spPr bwMode="auto">
              <a:xfrm>
                <a:off x="1981201" y="1066801"/>
                <a:ext cx="315240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1066801"/>
                <a:ext cx="3152401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8820" r="8" b="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Text Box 4"/>
              <p:cNvSpPr txBox="1">
                <a:spLocks noChangeArrowheads="1"/>
              </p:cNvSpPr>
              <p:nvPr/>
            </p:nvSpPr>
            <p:spPr bwMode="auto">
              <a:xfrm>
                <a:off x="1981200" y="1873251"/>
                <a:ext cx="3607654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2)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873251"/>
                <a:ext cx="3607654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8820" r="6" b="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1981201" y="2665414"/>
                <a:ext cx="2924775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3)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665414"/>
                <a:ext cx="2924775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8870" r="21" b="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8" name="Text Box 6"/>
              <p:cNvSpPr txBox="1">
                <a:spLocks noChangeArrowheads="1"/>
              </p:cNvSpPr>
              <p:nvPr/>
            </p:nvSpPr>
            <p:spPr bwMode="auto">
              <a:xfrm>
                <a:off x="7153600" y="1066801"/>
                <a:ext cx="326288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00" y="1066801"/>
                <a:ext cx="326288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0" r="18" b="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7153600" y="1873251"/>
                <a:ext cx="326288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00" y="1873251"/>
                <a:ext cx="326288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" r="18" b="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7153600" y="2711451"/>
                <a:ext cx="326288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3600" y="2711451"/>
                <a:ext cx="326288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0" r="18" b="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369375" y="1085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369375" y="192246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6369375" y="2744789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8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1"/>
            <a:ext cx="8064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8370" name="Object 2"/>
              <p:cNvSpPr txBox="1"/>
              <p:nvPr/>
            </p:nvSpPr>
            <p:spPr bwMode="auto">
              <a:xfrm>
                <a:off x="6600825" y="692150"/>
                <a:ext cx="2057400" cy="1030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5837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825" y="692150"/>
                <a:ext cx="2057400" cy="1030288"/>
              </a:xfrm>
              <a:prstGeom prst="rect">
                <a:avLst/>
              </a:prstGeom>
              <a:blipFill rotWithShape="1">
                <a:blip r:embed="rId1"/>
                <a:stretch>
                  <a:fillRect b="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595" name="Object 3"/>
              <p:cNvSpPr txBox="1"/>
              <p:nvPr/>
            </p:nvSpPr>
            <p:spPr bwMode="auto">
              <a:xfrm>
                <a:off x="1811338" y="4451350"/>
                <a:ext cx="4248150" cy="1030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1105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1338" y="4451350"/>
                <a:ext cx="4248150" cy="1030288"/>
              </a:xfrm>
              <a:prstGeom prst="rect">
                <a:avLst/>
              </a:prstGeom>
              <a:blipFill rotWithShape="1">
                <a:blip r:embed="rId2"/>
                <a:stretch>
                  <a:fillRect l="-7" r="7" b="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5159375" y="1700213"/>
            <a:ext cx="15240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811339" y="2744788"/>
            <a:ext cx="322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This is </a:t>
            </a:r>
            <a:r>
              <a:rPr lang="en-GB" altLang="en-US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times </a:t>
            </a:r>
            <a:r>
              <a:rPr lang="en-GB" altLang="en-US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>
                <a:latin typeface="Arial Unicode MS" pitchFamily="34" charset="-128"/>
              </a:rPr>
              <a:t> 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V="1">
            <a:off x="6996113" y="1773238"/>
            <a:ext cx="1308100" cy="172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024564" y="3573463"/>
            <a:ext cx="3228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This is </a:t>
            </a:r>
            <a:r>
              <a:rPr lang="en-GB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times </a:t>
            </a:r>
            <a:r>
              <a:rPr lang="en-GB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>
                <a:latin typeface="Arial Unicode MS" pitchFamily="34" charset="-128"/>
              </a:rPr>
              <a:t> 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utoUpdateAnimBg="0"/>
      <p:bldP spid="110598" grpId="0" animBg="1"/>
      <p:bldP spid="1105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6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/>
              <p:cNvSpPr txBox="1">
                <a:spLocks noChangeArrowheads="1"/>
              </p:cNvSpPr>
              <p:nvPr/>
            </p:nvSpPr>
            <p:spPr bwMode="auto">
              <a:xfrm>
                <a:off x="1981201" y="2002116"/>
                <a:ext cx="2075825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002116"/>
                <a:ext cx="2075825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8914" r="-61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Text Box 4"/>
              <p:cNvSpPr txBox="1">
                <a:spLocks noChangeArrowheads="1"/>
              </p:cNvSpPr>
              <p:nvPr/>
            </p:nvSpPr>
            <p:spPr bwMode="auto">
              <a:xfrm>
                <a:off x="1981200" y="2808566"/>
                <a:ext cx="253107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169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808566"/>
                <a:ext cx="2531078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8914" r="24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1981201" y="3600729"/>
                <a:ext cx="227940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3600729"/>
                <a:ext cx="227940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9604" r="17" b="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8" name="Text Box 6"/>
              <p:cNvSpPr txBox="1">
                <a:spLocks noChangeArrowheads="1"/>
              </p:cNvSpPr>
              <p:nvPr/>
            </p:nvSpPr>
            <p:spPr bwMode="auto">
              <a:xfrm>
                <a:off x="6146801" y="1880829"/>
                <a:ext cx="338791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4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1" y="1880829"/>
                <a:ext cx="338791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02" r="6" b="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6146801" y="2780929"/>
                <a:ext cx="388965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3600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1" y="2780929"/>
                <a:ext cx="3889655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1" r="7" b="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6146801" y="3610762"/>
                <a:ext cx="339753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1" y="3610762"/>
                <a:ext cx="3397533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26" r="8" b="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362576" y="202116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62576" y="2857779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362576" y="368010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𝑓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)=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81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&quot;No&quot; Symbol 1"/>
          <p:cNvSpPr/>
          <p:nvPr/>
        </p:nvSpPr>
        <p:spPr>
          <a:xfrm>
            <a:off x="4848393" y="692696"/>
            <a:ext cx="869400" cy="8694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4320809"/>
                <a:ext cx="239321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4320809"/>
                <a:ext cx="2393219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8" t="-9602" r="4" b="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6157144" y="4366846"/>
                <a:ext cx="363638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4" y="4366846"/>
                <a:ext cx="3636380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5" t="-100" r="15" b="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72920" y="440018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5112897"/>
                <a:ext cx="275710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5112897"/>
                <a:ext cx="2757101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7" t="-9643" r="4" b="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157144" y="5121189"/>
                <a:ext cx="362516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4" y="5121189"/>
                <a:ext cx="3625160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5" t="-94" r="4" b="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72920" y="5192272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328249" y="182996"/>
            <a:ext cx="1984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Examples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8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5520" y="116632"/>
            <a:ext cx="6767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Factorising Quadratic equations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75521" y="982469"/>
                <a:ext cx="20794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1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982469"/>
                <a:ext cx="2079415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3" t="-18" r="23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75521" y="1929026"/>
                <a:ext cx="20794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2)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4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1929026"/>
                <a:ext cx="2079415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3" t="-75" r="23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75521" y="2875583"/>
                <a:ext cx="23631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3)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2875583"/>
                <a:ext cx="2363147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" t="-43" r="16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75521" y="3822140"/>
                <a:ext cx="20794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4)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3822140"/>
                <a:ext cx="207941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3" t="-11" r="23" b="8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75521" y="4768697"/>
                <a:ext cx="2752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5)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4768697"/>
                <a:ext cx="2752677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" t="-68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75521" y="5715255"/>
                <a:ext cx="2012089" cy="961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6)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/>
                          </a:rPr>
                          <m:t>4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5715255"/>
                <a:ext cx="2012089" cy="961545"/>
              </a:xfrm>
              <a:prstGeom prst="rect">
                <a:avLst/>
              </a:prstGeom>
              <a:blipFill rotWithShape="1">
                <a:blip r:embed="rId6"/>
                <a:stretch>
                  <a:fillRect l="-3" t="-27" r="23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78301" y="980728"/>
                <a:ext cx="26468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7)	</a:t>
                </a:r>
                <a14:m>
                  <m:oMath xmlns:m="http://schemas.openxmlformats.org/officeDocument/2006/math">
                    <m:r>
                      <a:rPr lang="en-GB" sz="4000">
                        <a:latin typeface="Cambria Math" panose="02040503050406030204"/>
                      </a:rPr>
                      <m:t>2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50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980728"/>
                <a:ext cx="2646878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4" t="-41" r="21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78301" y="1927285"/>
                <a:ext cx="26468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8)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3</m:t>
                        </m:r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48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1927285"/>
                <a:ext cx="264687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4" t="-8" r="21" b="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78301" y="2873842"/>
                <a:ext cx="26468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9)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1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2873842"/>
                <a:ext cx="264687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4" t="-66" r="2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378301" y="3820399"/>
                <a:ext cx="3672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10)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/>
                          </a:rPr>
                          <m:t>10</m:t>
                        </m:r>
                        <m:r>
                          <a:rPr lang="en-GB" sz="36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/>
                      </a:rPr>
                      <m:t>−</m:t>
                    </m:r>
                    <m:r>
                      <a:rPr lang="en-GB" sz="3600" i="1">
                        <a:latin typeface="Cambria Math" panose="02040503050406030204"/>
                      </a:rPr>
                      <m:t>1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3820399"/>
                <a:ext cx="3672352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0" t="-34" r="14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378302" y="4766956"/>
                <a:ext cx="31625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11)	</a:t>
                </a:r>
                <a14:m>
                  <m:oMath xmlns:m="http://schemas.openxmlformats.org/officeDocument/2006/math">
                    <m:r>
                      <a:rPr lang="en-GB" sz="36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600" i="1">
                        <a:latin typeface="Cambria Math" panose="02040503050406030204"/>
                      </a:rPr>
                      <m:t>25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2" y="4766956"/>
                <a:ext cx="3162597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11" t="-2" r="1" b="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78302" y="5713513"/>
                <a:ext cx="2439707" cy="1049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12)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000" i="1"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GB" sz="4000" i="1"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2" y="5713513"/>
                <a:ext cx="2439707" cy="1049262"/>
              </a:xfrm>
              <a:prstGeom prst="rect">
                <a:avLst/>
              </a:prstGeom>
              <a:blipFill rotWithShape="1">
                <a:blip r:embed="rId12"/>
                <a:stretch>
                  <a:fillRect l="-15" t="-40" r="16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75521" y="982469"/>
                <a:ext cx="20794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9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982469"/>
                <a:ext cx="2079415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3" t="-18" r="23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75521" y="1929026"/>
                <a:ext cx="23631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2)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64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1929026"/>
                <a:ext cx="2363147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3" t="-75" r="16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75521" y="2875583"/>
                <a:ext cx="23631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3)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36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2875583"/>
                <a:ext cx="2363147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" t="-43" r="16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75521" y="3822140"/>
                <a:ext cx="23631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4)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49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3822140"/>
                <a:ext cx="2363147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3" t="-11" r="16" b="8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75521" y="4768697"/>
                <a:ext cx="29558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5)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/>
                      </a:rPr>
                      <m:t>−</m:t>
                    </m:r>
                    <m:r>
                      <a:rPr lang="en-GB" sz="3600" i="1">
                        <a:latin typeface="Cambria Math" panose="02040503050406030204"/>
                      </a:rPr>
                      <m:t>10000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4768697"/>
                <a:ext cx="295580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" t="-68" r="20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75520" y="5715254"/>
                <a:ext cx="2444900" cy="965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6)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/>
                          </a:rPr>
                          <m:t>100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715254"/>
                <a:ext cx="2444900" cy="965392"/>
              </a:xfrm>
              <a:prstGeom prst="rect">
                <a:avLst/>
              </a:prstGeom>
              <a:blipFill rotWithShape="1">
                <a:blip r:embed="rId6"/>
                <a:stretch>
                  <a:fillRect l="-2" t="-26" r="9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378301" y="980728"/>
                <a:ext cx="26468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7)	</a:t>
                </a:r>
                <a14:m>
                  <m:oMath xmlns:m="http://schemas.openxmlformats.org/officeDocument/2006/math">
                    <m:r>
                      <a:rPr lang="en-GB" sz="4000">
                        <a:latin typeface="Cambria Math" panose="02040503050406030204"/>
                      </a:rPr>
                      <m:t>2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18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980728"/>
                <a:ext cx="2646878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4" t="-41" r="21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78301" y="1927286"/>
                <a:ext cx="1844544" cy="95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8)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GB" sz="3600" i="1">
                        <a:latin typeface="Cambria Math" panose="02040503050406030204"/>
                      </a:rPr>
                      <m:t>−</m:t>
                    </m:r>
                    <m:r>
                      <a:rPr lang="en-GB" sz="3600" i="1">
                        <a:latin typeface="Cambria Math" panose="02040503050406030204"/>
                      </a:rPr>
                      <m:t>8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1927286"/>
                <a:ext cx="1844544" cy="953403"/>
              </a:xfrm>
              <a:prstGeom prst="rect">
                <a:avLst/>
              </a:prstGeom>
              <a:blipFill rotWithShape="1">
                <a:blip r:embed="rId8"/>
                <a:stretch>
                  <a:fillRect l="-20" t="-6" r="12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78301" y="2873842"/>
                <a:ext cx="26468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9)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3</m:t>
                        </m:r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−</m:t>
                    </m:r>
                    <m:r>
                      <a:rPr lang="en-GB" sz="4000" i="1">
                        <a:latin typeface="Cambria Math" panose="02040503050406030204"/>
                      </a:rPr>
                      <m:t>27</m:t>
                    </m:r>
                  </m:oMath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2873842"/>
                <a:ext cx="264687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4" t="-66" r="21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378302" y="3820399"/>
                <a:ext cx="31625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10)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  <m:r>
                          <a:rPr lang="en-GB" sz="36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3600" i="1">
                        <a:latin typeface="Cambria Math" panose="02040503050406030204"/>
                      </a:rPr>
                      <m:t>−</m:t>
                    </m:r>
                    <m:r>
                      <a:rPr lang="en-GB" sz="3600" i="1">
                        <a:latin typeface="Cambria Math" panose="02040503050406030204"/>
                      </a:rPr>
                      <m:t>200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2" y="3820399"/>
                <a:ext cx="3162597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1" t="-34" r="1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378301" y="4766957"/>
                <a:ext cx="2561086" cy="95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11)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GB" sz="3600" i="1">
                        <a:latin typeface="Cambria Math" panose="02040503050406030204"/>
                      </a:rPr>
                      <m:t>−</m:t>
                    </m:r>
                    <m:r>
                      <a:rPr lang="en-GB" sz="3600" i="1">
                        <a:latin typeface="Cambria Math" panose="02040503050406030204"/>
                      </a:rPr>
                      <m:t>18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1" y="4766957"/>
                <a:ext cx="2561086" cy="953403"/>
              </a:xfrm>
              <a:prstGeom prst="rect">
                <a:avLst/>
              </a:prstGeom>
              <a:blipFill rotWithShape="1">
                <a:blip r:embed="rId11"/>
                <a:stretch>
                  <a:fillRect l="-14" t="-1" r="19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78302" y="5713514"/>
                <a:ext cx="2501775" cy="95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12)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/>
                              </a:rPr>
                              <m:t>3</m:t>
                            </m:r>
                            <m:r>
                              <a:rPr lang="en-GB" sz="3600" i="1">
                                <a:latin typeface="Cambria Math" panose="02040503050406030204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600" i="1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en-GB" sz="3600" i="1">
                        <a:latin typeface="Cambria Math" panose="02040503050406030204"/>
                      </a:rPr>
                      <m:t>−</m:t>
                    </m:r>
                    <m:r>
                      <a:rPr lang="en-GB" sz="3600" i="1">
                        <a:latin typeface="Cambria Math" panose="02040503050406030204"/>
                      </a:rPr>
                      <m:t>6</m:t>
                    </m:r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02" y="5713514"/>
                <a:ext cx="2501775" cy="953403"/>
              </a:xfrm>
              <a:prstGeom prst="rect">
                <a:avLst/>
              </a:prstGeom>
              <a:blipFill rotWithShape="1">
                <a:blip r:embed="rId12"/>
                <a:stretch>
                  <a:fillRect l="-14" t="-44" r="9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75520" y="116632"/>
            <a:ext cx="6767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Factorising Quadratic equations</a:t>
            </a:r>
            <a:endParaRPr lang="en-GB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99" y="188640"/>
            <a:ext cx="9144000" cy="406750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67" y="4465839"/>
            <a:ext cx="7178754" cy="22005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6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/>
              <p:cNvSpPr txBox="1">
                <a:spLocks noChangeArrowheads="1"/>
              </p:cNvSpPr>
              <p:nvPr/>
            </p:nvSpPr>
            <p:spPr bwMode="auto">
              <a:xfrm>
                <a:off x="1981201" y="2002116"/>
                <a:ext cx="2335063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002116"/>
                <a:ext cx="2335063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8914" r="7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Text Box 4"/>
              <p:cNvSpPr txBox="1">
                <a:spLocks noChangeArrowheads="1"/>
              </p:cNvSpPr>
              <p:nvPr/>
            </p:nvSpPr>
            <p:spPr bwMode="auto">
              <a:xfrm>
                <a:off x="1981201" y="2808566"/>
                <a:ext cx="2562689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808566"/>
                <a:ext cx="2562689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8914" r="18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1981200" y="3600729"/>
                <a:ext cx="2107436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00729"/>
                <a:ext cx="2107436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8864" r="24" b="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8" name="Text Box 6"/>
              <p:cNvSpPr txBox="1">
                <a:spLocks noChangeArrowheads="1"/>
              </p:cNvSpPr>
              <p:nvPr/>
            </p:nvSpPr>
            <p:spPr bwMode="auto">
              <a:xfrm>
                <a:off x="6146800" y="2002116"/>
                <a:ext cx="2108782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0" y="2002116"/>
                <a:ext cx="2108782" cy="633571"/>
              </a:xfrm>
              <a:prstGeom prst="rect">
                <a:avLst/>
              </a:prstGeom>
              <a:blipFill rotWithShape="1">
                <a:blip r:embed="rId4"/>
                <a:stretch>
                  <a:fillRect t="-94" r="28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6146801" y="2808566"/>
                <a:ext cx="2336409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1" y="2808566"/>
                <a:ext cx="2336409" cy="633571"/>
              </a:xfrm>
              <a:prstGeom prst="rect">
                <a:avLst/>
              </a:prstGeom>
              <a:blipFill rotWithShape="1">
                <a:blip r:embed="rId5"/>
                <a:stretch>
                  <a:fillRect t="-94" r="10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6146800" y="3646766"/>
                <a:ext cx="2108782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0" y="3646766"/>
                <a:ext cx="2108782" cy="633571"/>
              </a:xfrm>
              <a:prstGeom prst="rect">
                <a:avLst/>
              </a:prstGeom>
              <a:blipFill rotWithShape="1">
                <a:blip r:embed="rId6"/>
                <a:stretch>
                  <a:fillRect t="-94" r="28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362576" y="202116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62576" y="2857779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362576" y="368010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𝑓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)=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81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&quot;No&quot; Symbol 1"/>
          <p:cNvSpPr/>
          <p:nvPr/>
        </p:nvSpPr>
        <p:spPr>
          <a:xfrm>
            <a:off x="6036186" y="692696"/>
            <a:ext cx="869400" cy="8694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4320809"/>
                <a:ext cx="265091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4320809"/>
                <a:ext cx="2650919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7" t="-9602" r="23" b="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6157145" y="4366846"/>
                <a:ext cx="233333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5" y="4366846"/>
                <a:ext cx="2333331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8" t="-100" r="23" b="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72920" y="440018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5112897"/>
                <a:ext cx="265091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5112897"/>
                <a:ext cx="2650919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7" t="-9643" r="23" b="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157145" y="5158934"/>
                <a:ext cx="256095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5" y="5158934"/>
                <a:ext cx="2560957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7" t="-33" r="7" b="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72920" y="5192272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328249" y="182996"/>
            <a:ext cx="1984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Examples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8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5"/>
            <a:ext cx="40783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Quadratics:</a:t>
            </a:r>
            <a:endParaRPr lang="en-GB" altLang="en-US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with a calculator</a:t>
            </a:r>
            <a:endParaRPr lang="en-GB" altLang="en-US" dirty="0">
              <a:latin typeface="Arial Unicode MS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328249" y="182996"/>
            <a:ext cx="1984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Examples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47529" y="391017"/>
                <a:ext cx="82883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A polynomial where the highest order</a:t>
                </a:r>
                <a:endParaRPr lang="en-GB" sz="4000" dirty="0"/>
              </a:p>
              <a:p>
                <a:r>
                  <a:rPr lang="en-GB" sz="4000" dirty="0"/>
                  <a:t>of </a:t>
                </a:r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/>
                      </a:rPr>
                      <m:t>𝑥</m:t>
                    </m:r>
                  </m:oMath>
                </a14:m>
                <a:r>
                  <a:rPr lang="en-GB" sz="40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000" dirty="0"/>
                  <a:t> is called a quadratic equation</a:t>
                </a:r>
                <a:endParaRPr lang="en-GB" sz="4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391017"/>
                <a:ext cx="8288359" cy="1323439"/>
              </a:xfrm>
              <a:prstGeom prst="rect">
                <a:avLst/>
              </a:prstGeom>
              <a:blipFill rotWithShape="1">
                <a:blip r:embed="rId1"/>
                <a:stretch>
                  <a:fillRect l="-4" t="-37" r="-7539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6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/>
              <p:cNvSpPr txBox="1">
                <a:spLocks noChangeArrowheads="1"/>
              </p:cNvSpPr>
              <p:nvPr/>
            </p:nvSpPr>
            <p:spPr bwMode="auto">
              <a:xfrm>
                <a:off x="1981201" y="2002116"/>
                <a:ext cx="2335063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002116"/>
                <a:ext cx="2335063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8914" r="7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Text Box 4"/>
              <p:cNvSpPr txBox="1">
                <a:spLocks noChangeArrowheads="1"/>
              </p:cNvSpPr>
              <p:nvPr/>
            </p:nvSpPr>
            <p:spPr bwMode="auto">
              <a:xfrm>
                <a:off x="1981201" y="2808566"/>
                <a:ext cx="2335063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2)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808566"/>
                <a:ext cx="2335063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8914" r="7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1981200" y="3600729"/>
                <a:ext cx="208037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3)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00729"/>
                <a:ext cx="2080378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4855" r="6" b="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𝑓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)=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81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&quot;No&quot; Symbol 1"/>
          <p:cNvSpPr/>
          <p:nvPr/>
        </p:nvSpPr>
        <p:spPr>
          <a:xfrm>
            <a:off x="6036186" y="692696"/>
            <a:ext cx="869400" cy="8694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4320809"/>
                <a:ext cx="237020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4)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– ½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4320809"/>
                <a:ext cx="2370201" cy="633571"/>
              </a:xfrm>
              <a:prstGeom prst="rect">
                <a:avLst/>
              </a:prstGeom>
              <a:blipFill rotWithShape="1">
                <a:blip r:embed="rId5"/>
                <a:stretch>
                  <a:fillRect l="-8" t="-8862" r="24" b="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5112897"/>
                <a:ext cx="2625399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5)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5112897"/>
                <a:ext cx="2625399" cy="633571"/>
              </a:xfrm>
              <a:prstGeom prst="rect">
                <a:avLst/>
              </a:prstGeom>
              <a:blipFill rotWithShape="1">
                <a:blip r:embed="rId6"/>
                <a:stretch>
                  <a:fillRect l="-7" t="-4892" r="19" b="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6389375" y="1988841"/>
                <a:ext cx="25611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6)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375" y="1988841"/>
                <a:ext cx="256115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9559" r="8" b="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6389376" y="2795291"/>
                <a:ext cx="301640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7)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376" y="2795291"/>
                <a:ext cx="3016403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9559" r="5" b="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6389376" y="3587454"/>
                <a:ext cx="301640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8)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376" y="3587454"/>
                <a:ext cx="3016403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9614" r="5" b="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6399720" y="4307534"/>
                <a:ext cx="299062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9)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9720" y="4307534"/>
                <a:ext cx="2990627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6" t="-5269" r="20" b="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6399719" y="5099622"/>
                <a:ext cx="356783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10)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9719" y="5099622"/>
                <a:ext cx="3567836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5" t="-9654" r="17" b="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6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8" name="Text Box 6"/>
              <p:cNvSpPr txBox="1">
                <a:spLocks noChangeArrowheads="1"/>
              </p:cNvSpPr>
              <p:nvPr/>
            </p:nvSpPr>
            <p:spPr bwMode="auto">
              <a:xfrm>
                <a:off x="6146800" y="2002116"/>
                <a:ext cx="2108782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0" y="2002116"/>
                <a:ext cx="2108782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94" r="28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6146800" y="2808566"/>
                <a:ext cx="2108782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0" y="2808566"/>
                <a:ext cx="2108782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94" r="28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6146800" y="3646766"/>
                <a:ext cx="2129814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0" y="3646766"/>
                <a:ext cx="2129814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94" r="1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362576" y="202116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62576" y="2857779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362576" y="368010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𝑓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)=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81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&quot;No&quot; Symbol 1"/>
          <p:cNvSpPr/>
          <p:nvPr/>
        </p:nvSpPr>
        <p:spPr>
          <a:xfrm>
            <a:off x="6036186" y="692696"/>
            <a:ext cx="869400" cy="8694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6157145" y="4366846"/>
                <a:ext cx="224664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½)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5" y="4366846"/>
                <a:ext cx="2246641" cy="633571"/>
              </a:xfrm>
              <a:prstGeom prst="rect">
                <a:avLst/>
              </a:prstGeom>
              <a:blipFill rotWithShape="1">
                <a:blip r:embed="rId5"/>
                <a:stretch>
                  <a:fillRect l="-8" t="-92" r="9" b="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72920" y="440018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157144" y="5158934"/>
                <a:ext cx="239552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4" y="5158934"/>
                <a:ext cx="2395528" cy="633571"/>
              </a:xfrm>
              <a:prstGeom prst="rect">
                <a:avLst/>
              </a:prstGeom>
              <a:blipFill rotWithShape="1">
                <a:blip r:embed="rId6"/>
                <a:stretch>
                  <a:fillRect l="-8" t="-31" r="21" b="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72920" y="5192272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2002116"/>
                <a:ext cx="230947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1)	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002116"/>
                <a:ext cx="2309478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9658" r="27" b="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1981201" y="2808566"/>
                <a:ext cx="2335063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2)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1" y="2808566"/>
                <a:ext cx="2335063" cy="633571"/>
              </a:xfrm>
              <a:prstGeom prst="rect">
                <a:avLst/>
              </a:prstGeom>
              <a:blipFill rotWithShape="1">
                <a:blip r:embed="rId8"/>
                <a:stretch>
                  <a:fillRect t="-8914" r="7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1981200" y="3600729"/>
                <a:ext cx="208037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3)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600729"/>
                <a:ext cx="2080378" cy="633571"/>
              </a:xfrm>
              <a:prstGeom prst="rect">
                <a:avLst/>
              </a:prstGeom>
              <a:blipFill rotWithShape="1">
                <a:blip r:embed="rId9"/>
                <a:stretch>
                  <a:fillRect t="-4855" r="6" b="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991545" y="4320809"/>
                <a:ext cx="237020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4)	 </a:t>
                </a:r>
                <a14:m>
                  <m:oMath xmlns:m="http://schemas.openxmlformats.org/officeDocument/2006/math"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– ½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5" y="4320809"/>
                <a:ext cx="2370201" cy="633571"/>
              </a:xfrm>
              <a:prstGeom prst="rect">
                <a:avLst/>
              </a:prstGeom>
              <a:blipFill rotWithShape="1">
                <a:blip r:embed="rId10"/>
                <a:stretch>
                  <a:fillRect l="-8" t="-8862" r="24" b="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991544" y="5112897"/>
                <a:ext cx="259981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5)	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1544" y="5112897"/>
                <a:ext cx="2599814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7" t="-5300" r="12" b="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5" grpId="0" autoUpdateAnimBg="0"/>
      <p:bldP spid="16" grpId="0" autoUpdateAnimBg="0"/>
      <p:bldP spid="18" grpId="0" autoUpdateAnimBg="0"/>
      <p:bldP spid="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117726" y="174626"/>
            <a:ext cx="39645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8" name="Text Box 6"/>
              <p:cNvSpPr txBox="1">
                <a:spLocks noChangeArrowheads="1"/>
              </p:cNvSpPr>
              <p:nvPr/>
            </p:nvSpPr>
            <p:spPr bwMode="auto">
              <a:xfrm>
                <a:off x="6146800" y="2002116"/>
                <a:ext cx="2363660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0" y="2002116"/>
                <a:ext cx="2363660" cy="633571"/>
              </a:xfrm>
              <a:prstGeom prst="rect">
                <a:avLst/>
              </a:prstGeom>
              <a:blipFill rotWithShape="1">
                <a:blip r:embed="rId1"/>
                <a:stretch>
                  <a:fillRect t="-94" r="8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6146801" y="2808566"/>
                <a:ext cx="2618537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1" y="2808566"/>
                <a:ext cx="2618537" cy="633571"/>
              </a:xfrm>
              <a:prstGeom prst="rect">
                <a:avLst/>
              </a:prstGeom>
              <a:blipFill rotWithShape="1">
                <a:blip r:embed="rId2"/>
                <a:stretch>
                  <a:fillRect t="-94" r="17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6146801" y="3646766"/>
                <a:ext cx="2618537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6801" y="3646766"/>
                <a:ext cx="2618537" cy="633571"/>
              </a:xfrm>
              <a:prstGeom prst="rect">
                <a:avLst/>
              </a:prstGeom>
              <a:blipFill rotWithShape="1">
                <a:blip r:embed="rId3"/>
                <a:stretch>
                  <a:fillRect t="-94" r="17" b="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362576" y="202116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62576" y="2857779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362576" y="368010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𝑓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)=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59400"/>
                <a:ext cx="4855304" cy="707886"/>
              </a:xfrm>
              <a:prstGeom prst="rect">
                <a:avLst/>
              </a:prstGeom>
              <a:blipFill rotWithShape="1">
                <a:blip r:embed="rId4"/>
                <a:stretch>
                  <a:fillRect t="-81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&quot;No&quot; Symbol 1"/>
          <p:cNvSpPr/>
          <p:nvPr/>
        </p:nvSpPr>
        <p:spPr>
          <a:xfrm>
            <a:off x="6036186" y="692696"/>
            <a:ext cx="869400" cy="8694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6157145" y="4366846"/>
                <a:ext cx="275030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5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5" y="4366846"/>
                <a:ext cx="275030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7" t="-100" r="11" b="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372920" y="440018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6157145" y="5158934"/>
                <a:ext cx="256095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7145" y="5158934"/>
                <a:ext cx="2560957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" t="-33" r="7" b="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72920" y="5192272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1847528" y="1988841"/>
                <a:ext cx="25611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6)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528" y="1988841"/>
                <a:ext cx="2561150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2" t="-9559" r="20" b="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1847529" y="2795291"/>
                <a:ext cx="301640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7)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529" y="2795291"/>
                <a:ext cx="3016403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0" t="-9559" r="15" b="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1847529" y="3587454"/>
                <a:ext cx="301640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8)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529" y="3587454"/>
                <a:ext cx="3016403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0" t="-9614" r="15" b="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857873" y="4307534"/>
                <a:ext cx="296658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9)	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873" y="4307534"/>
                <a:ext cx="2966581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7" t="-5269" r="12" b="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857872" y="5099622"/>
                <a:ext cx="356783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10)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7872" y="5099622"/>
                <a:ext cx="3567836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4" t="-9654" r="8" b="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59" grpId="0" autoUpdateAnimBg="0"/>
      <p:bldP spid="100360" grpId="0" autoUpdateAnimBg="0"/>
      <p:bldP spid="100361" grpId="0" autoUpdateAnimBg="0"/>
      <p:bldP spid="100362" grpId="0" autoUpdateAnimBg="0"/>
      <p:bldP spid="100363" grpId="0" autoUpdateAnimBg="0"/>
      <p:bldP spid="15" grpId="0" autoUpdateAnimBg="0"/>
      <p:bldP spid="16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631504" y="107921"/>
            <a:ext cx="6696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- look for common numerical factors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/>
              <p:cNvSpPr txBox="1">
                <a:spLocks noChangeArrowheads="1"/>
              </p:cNvSpPr>
              <p:nvPr/>
            </p:nvSpPr>
            <p:spPr bwMode="auto">
              <a:xfrm>
                <a:off x="2244080" y="2132857"/>
                <a:ext cx="356388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080" y="2132857"/>
                <a:ext cx="3563888" cy="584775"/>
              </a:xfrm>
              <a:prstGeom prst="rect">
                <a:avLst/>
              </a:prstGeom>
              <a:blipFill rotWithShape="1">
                <a:blip r:embed="rId1"/>
                <a:stretch>
                  <a:fillRect l="-18" t="-9646" r="7" b="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8" name="Text Box 6"/>
              <p:cNvSpPr txBox="1">
                <a:spLocks noChangeArrowheads="1"/>
              </p:cNvSpPr>
              <p:nvPr/>
            </p:nvSpPr>
            <p:spPr bwMode="auto">
              <a:xfrm>
                <a:off x="2207569" y="2723608"/>
                <a:ext cx="329192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0035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7569" y="2723608"/>
                <a:ext cx="3291927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" t="-11743" r="12" b="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659192" y="2787972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/>
                      </a:rPr>
                      <m:t>𝑓</m:t>
                    </m:r>
                    <m:r>
                      <a:rPr lang="en-GB" sz="4000" i="1">
                        <a:latin typeface="Cambria Math" panose="02040503050406030204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𝑥</m:t>
                    </m:r>
                    <m:r>
                      <a:rPr lang="en-GB" sz="4000" i="1">
                        <a:latin typeface="Cambria Math" panose="02040503050406030204"/>
                      </a:rPr>
                      <m:t>)=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𝑎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𝑏𝑥</m:t>
                    </m:r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𝑐</m:t>
                    </m:r>
                  </m:oMath>
                </a14:m>
                <a:r>
                  <a:rPr lang="en-GB" sz="4000" dirty="0"/>
                  <a:t>)</a:t>
                </a:r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2" t="-63" r="8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575658" y="71813"/>
            <a:ext cx="1984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Examples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2212288" y="3445429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3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2288" y="3445429"/>
                <a:ext cx="347428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7" t="-95" r="4" b="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663912" y="3509793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2244080" y="4566442"/>
                <a:ext cx="385192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3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080" y="4566442"/>
                <a:ext cx="385192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6" t="-9583" b="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2207569" y="5157193"/>
                <a:ext cx="360451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3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7569" y="5157193"/>
                <a:ext cx="360451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9" t="-11789" r="16" b="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659192" y="5221557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6"/>
              <p:cNvSpPr txBox="1">
                <a:spLocks noChangeArrowheads="1"/>
              </p:cNvSpPr>
              <p:nvPr/>
            </p:nvSpPr>
            <p:spPr bwMode="auto">
              <a:xfrm>
                <a:off x="2212289" y="5879014"/>
                <a:ext cx="367305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0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3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2289" y="5879014"/>
                <a:ext cx="3673057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6" t="-31" r="-151" b="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663912" y="5943378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3"/>
              <p:cNvSpPr txBox="1">
                <a:spLocks noChangeArrowheads="1"/>
              </p:cNvSpPr>
              <p:nvPr/>
            </p:nvSpPr>
            <p:spPr bwMode="auto">
              <a:xfrm>
                <a:off x="7032106" y="2132857"/>
                <a:ext cx="368999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3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106" y="2132857"/>
                <a:ext cx="368999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" t="-9646" r="3" b="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6995595" y="2723608"/>
                <a:ext cx="360451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595" y="2723608"/>
                <a:ext cx="3604513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2" t="-11743" r="1" b="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447218" y="2787972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7000315" y="3445429"/>
                <a:ext cx="378687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4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0315" y="3445429"/>
                <a:ext cx="3786871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2" t="-95" r="12" b="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451938" y="3509793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3"/>
              <p:cNvSpPr txBox="1">
                <a:spLocks noChangeArrowheads="1"/>
              </p:cNvSpPr>
              <p:nvPr/>
            </p:nvSpPr>
            <p:spPr bwMode="auto">
              <a:xfrm>
                <a:off x="7032106" y="4564232"/>
                <a:ext cx="375507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106" y="4564232"/>
                <a:ext cx="3755079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3" t="-9639" r="12" b="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6995595" y="5154983"/>
                <a:ext cx="351955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36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4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595" y="5154983"/>
                <a:ext cx="3519553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12" t="-11737" r="5" b="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447218" y="5219347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7000314" y="5876804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4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0314" y="5876804"/>
                <a:ext cx="3474284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2" t="-88" r="8" b="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451938" y="5941168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8" grpId="0" autoUpdateAnimBg="0"/>
      <p:bldP spid="100361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31504" y="107921"/>
            <a:ext cx="6696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- look for common numerical factors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/>
                      </a:rPr>
                      <m:t>𝑓</m:t>
                    </m:r>
                    <m:r>
                      <a:rPr lang="en-GB" sz="4000" i="1">
                        <a:latin typeface="Cambria Math" panose="02040503050406030204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𝑥</m:t>
                    </m:r>
                    <m:r>
                      <a:rPr lang="en-GB" sz="4000" i="1">
                        <a:latin typeface="Cambria Math" panose="02040503050406030204"/>
                      </a:rPr>
                      <m:t>)=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𝑎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𝑏𝑥</m:t>
                    </m:r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𝑐</m:t>
                    </m:r>
                  </m:oMath>
                </a14:m>
                <a:r>
                  <a:rPr lang="en-GB" sz="4000" dirty="0"/>
                  <a:t>)</a:t>
                </a:r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12" t="-63" r="8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1487489" y="2264177"/>
                <a:ext cx="350672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9" y="2264177"/>
                <a:ext cx="3506729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9" t="-9625" r="16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1487488" y="3070627"/>
                <a:ext cx="399564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2)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8" y="3070627"/>
                <a:ext cx="399564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8" t="-9625" r="14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1497833" y="3934798"/>
                <a:ext cx="354039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3)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7833" y="3934798"/>
                <a:ext cx="354039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4" t="-9614" r="4" b="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1508177" y="4798969"/>
                <a:ext cx="354039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4)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77" y="4798969"/>
                <a:ext cx="354039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" t="-9603" r="9" b="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1518521" y="5663140"/>
                <a:ext cx="345062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5)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521" y="5663140"/>
                <a:ext cx="345062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" t="-9592" r="8" b="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5823052" y="2276873"/>
                <a:ext cx="396198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6)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3052" y="2276873"/>
                <a:ext cx="3961982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" t="-9624" r="8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5823052" y="3083323"/>
                <a:ext cx="399564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7)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3052" y="3083323"/>
                <a:ext cx="3995646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" t="-9624" r="8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5833396" y="3947494"/>
                <a:ext cx="416556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8)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3396" y="3947494"/>
                <a:ext cx="4165564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7" t="-9613" r="6" b="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5843740" y="4811665"/>
                <a:ext cx="408060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9)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3740" y="4811665"/>
                <a:ext cx="4080604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2" t="-9602" r="14" b="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5854085" y="5675836"/>
                <a:ext cx="484844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10) 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4085" y="5675836"/>
                <a:ext cx="4848443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9591" r="5" b="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/>
              <p:cNvSpPr txBox="1">
                <a:spLocks noChangeArrowheads="1"/>
              </p:cNvSpPr>
              <p:nvPr/>
            </p:nvSpPr>
            <p:spPr bwMode="auto">
              <a:xfrm>
                <a:off x="1631505" y="2264177"/>
                <a:ext cx="3490699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003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5" y="2264177"/>
                <a:ext cx="3490699" cy="584775"/>
              </a:xfrm>
              <a:prstGeom prst="rect">
                <a:avLst/>
              </a:prstGeom>
              <a:blipFill rotWithShape="1">
                <a:blip r:embed="rId1"/>
                <a:stretch>
                  <a:fillRect l="-5" t="-9625" r="8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356" name="Text Box 4"/>
              <p:cNvSpPr txBox="1">
                <a:spLocks noChangeArrowheads="1"/>
              </p:cNvSpPr>
              <p:nvPr/>
            </p:nvSpPr>
            <p:spPr bwMode="auto">
              <a:xfrm>
                <a:off x="1631504" y="3070627"/>
                <a:ext cx="397961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2)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003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3070627"/>
                <a:ext cx="3979616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" t="-9625" r="7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31504" y="107921"/>
            <a:ext cx="6696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- look for common numerical factors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/>
                      </a:rPr>
                      <m:t>𝑓</m:t>
                    </m:r>
                    <m:r>
                      <a:rPr lang="en-GB" sz="4000" i="1">
                        <a:latin typeface="Cambria Math" panose="02040503050406030204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𝑥</m:t>
                    </m:r>
                    <m:r>
                      <a:rPr lang="en-GB" sz="4000" i="1">
                        <a:latin typeface="Cambria Math" panose="02040503050406030204"/>
                      </a:rPr>
                      <m:t>)=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𝑎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𝑏𝑥</m:t>
                    </m:r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𝑐</m:t>
                    </m:r>
                  </m:oMath>
                </a14:m>
                <a:r>
                  <a:rPr lang="en-GB" sz="4000" dirty="0"/>
                  <a:t>)</a:t>
                </a:r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2" t="-63" r="8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1641849" y="3934798"/>
                <a:ext cx="352436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3)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849" y="3934798"/>
                <a:ext cx="352436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1" t="-9614" r="14" b="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1652193" y="4798969"/>
                <a:ext cx="352436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4)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2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2193" y="4798969"/>
                <a:ext cx="352436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6" t="-9603" r="1" b="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1662537" y="5663140"/>
                <a:ext cx="3434595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5)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537" y="5663140"/>
                <a:ext cx="343459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" t="-9592" r="18" b="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312024" y="2264177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2024" y="2264177"/>
                <a:ext cx="347428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4" t="-69" r="9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763648" y="2328541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6312024" y="3068961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2024" y="3068961"/>
                <a:ext cx="3474284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4" t="-1" r="9" b="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763648" y="313332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6312024" y="3934798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2024" y="3934798"/>
                <a:ext cx="3474284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4" t="-58" r="9" b="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763648" y="3999162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6312024" y="4798894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2024" y="4798894"/>
                <a:ext cx="3474284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4" t="-34" r="9" b="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63648" y="4863258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6312024" y="5662990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2024" y="5662990"/>
                <a:ext cx="3474284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4" t="-10" r="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763648" y="5727354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31504" y="107921"/>
            <a:ext cx="66960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Factorise Quadratics</a:t>
            </a:r>
            <a:endParaRPr lang="en-GB" altLang="en-US" dirty="0"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- look for common numerical factors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>
                        <a:latin typeface="Cambria Math" panose="02040503050406030204"/>
                      </a:rPr>
                      <m:t>𝑓</m:t>
                    </m:r>
                    <m:r>
                      <a:rPr lang="en-GB" sz="4000" i="1">
                        <a:latin typeface="Cambria Math" panose="02040503050406030204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𝑥</m:t>
                    </m:r>
                    <m:r>
                      <a:rPr lang="en-GB" sz="4000" i="1">
                        <a:latin typeface="Cambria Math" panose="02040503050406030204"/>
                      </a:rPr>
                      <m:t>)=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000" i="1">
                        <a:latin typeface="Cambria Math" panose="02040503050406030204"/>
                      </a:rPr>
                      <m:t>𝑎</m:t>
                    </m:r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𝑏𝑥</m:t>
                    </m:r>
                    <m:r>
                      <a:rPr lang="en-GB" sz="4000" i="1">
                        <a:latin typeface="Cambria Math" panose="02040503050406030204"/>
                      </a:rPr>
                      <m:t>+</m:t>
                    </m:r>
                    <m:r>
                      <a:rPr lang="en-GB" sz="4000" i="1">
                        <a:latin typeface="Cambria Math" panose="02040503050406030204"/>
                      </a:rPr>
                      <m:t>𝑐</m:t>
                    </m:r>
                  </m:oMath>
                </a14:m>
                <a:r>
                  <a:rPr lang="en-GB" sz="4000" dirty="0"/>
                  <a:t>)</a:t>
                </a:r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62" y="1243144"/>
                <a:ext cx="5421421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12" t="-63" r="8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1693004" y="2276873"/>
                <a:ext cx="394595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6)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2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004" y="2276873"/>
                <a:ext cx="3945952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" t="-9624" r="4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693004" y="3083323"/>
                <a:ext cx="3979616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7)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48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004" y="3083323"/>
                <a:ext cx="397961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" t="-9624" r="4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1703348" y="3947494"/>
                <a:ext cx="414953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8)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2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348" y="3947494"/>
                <a:ext cx="414953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7" t="-9613" r="2" b="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1713692" y="4811665"/>
                <a:ext cx="406457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9)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3692" y="4811665"/>
                <a:ext cx="4064574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" t="-9602" r="10" b="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1724036" y="5675836"/>
                <a:ext cx="506645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latin typeface="Arial Unicode MS" pitchFamily="34" charset="-128"/>
                  </a:rPr>
                  <a:t>10)	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3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GB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dirty="0"/>
              </a:p>
            </p:txBody>
          </p:sp>
        </mc:Choice>
        <mc:Fallback>
          <p:sp>
            <p:nvSpPr>
              <p:cNvPr id="3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036" y="5675836"/>
                <a:ext cx="5066452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9591" r="9" b="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6791819" y="2264177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819" y="2264177"/>
                <a:ext cx="347428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4" t="-69" r="2" b="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537822" y="2328541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6791819" y="3068961"/>
                <a:ext cx="3474284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819" y="3068961"/>
                <a:ext cx="3474284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4" t="-1" r="2" b="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537822" y="313332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6791820" y="3934798"/>
                <a:ext cx="378687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1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820" y="3934798"/>
                <a:ext cx="3786871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3" t="-58" r="6" b="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537822" y="3999162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6791820" y="4798894"/>
                <a:ext cx="378687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820" y="4798894"/>
                <a:ext cx="3786871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3" t="-34" r="6" b="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537822" y="4863258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6791820" y="5662990"/>
                <a:ext cx="401449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altLang="en-US" sz="36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dirty="0">
                  <a:latin typeface="Arial Unicode MS" pitchFamily="34" charset="-128"/>
                </a:endParaRPr>
              </a:p>
            </p:txBody>
          </p:sp>
        </mc:Choice>
        <mc:Fallback>
          <p:sp>
            <p:nvSpPr>
              <p:cNvPr id="2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1820" y="5662990"/>
                <a:ext cx="4014497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2" t="-10" r="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537822" y="5727354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089150" y="1592264"/>
          <a:ext cx="5341938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054100" imgH="203200" progId="Equation.3">
                  <p:embed/>
                </p:oleObj>
              </mc:Choice>
              <mc:Fallback>
                <p:oleObj name="Equation" r:id="rId1" imgW="10541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592264"/>
                        <a:ext cx="5341938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2171700" y="4038600"/>
          <a:ext cx="283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558800" imgH="177800" progId="Equation.3">
                  <p:embed/>
                </p:oleObj>
              </mc:Choice>
              <mc:Fallback>
                <p:oleObj name="Equation" r:id="rId3" imgW="5588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038600"/>
                        <a:ext cx="283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5735638" y="4003675"/>
          <a:ext cx="283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558800" imgH="177800" progId="Equation.3">
                  <p:embed/>
                </p:oleObj>
              </mc:Choice>
              <mc:Fallback>
                <p:oleObj name="Equation" r:id="rId5" imgW="5588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003675"/>
                        <a:ext cx="283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978026" y="5119688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431165" imgH="177800" progId="Equation.3">
                  <p:embed/>
                </p:oleObj>
              </mc:Choice>
              <mc:Fallback>
                <p:oleObj name="Equation" r:id="rId7" imgW="431165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6" y="5119688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5543551" y="5084763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431165" imgH="177800" progId="Equation.3">
                  <p:embed/>
                </p:oleObj>
              </mc:Choice>
              <mc:Fallback>
                <p:oleObj name="Equation" r:id="rId9" imgW="4311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1" y="5084763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Line 7"/>
          <p:cNvSpPr>
            <a:spLocks noChangeShapeType="1"/>
          </p:cNvSpPr>
          <p:nvPr/>
        </p:nvSpPr>
        <p:spPr bwMode="auto">
          <a:xfrm flipH="1" flipV="1">
            <a:off x="3000375" y="2673350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 flipH="1" flipV="1">
            <a:off x="5267325" y="2527300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2471739" y="296864"/>
          <a:ext cx="424973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1" imgW="837565" imgH="203200" progId="Equation.3">
                  <p:embed/>
                </p:oleObj>
              </mc:Choice>
              <mc:Fallback>
                <p:oleObj name="Equation" r:id="rId11" imgW="837565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9" y="296864"/>
                        <a:ext cx="4249737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  <p:bldP spid="1413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2057401" y="1592264"/>
          <a:ext cx="54070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066165" imgH="203200" progId="Equation.3">
                  <p:embed/>
                </p:oleObj>
              </mc:Choice>
              <mc:Fallback>
                <p:oleObj name="Equation" r:id="rId1" imgW="1066165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1592264"/>
                        <a:ext cx="54070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2171700" y="4038600"/>
          <a:ext cx="283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558800" imgH="177800" progId="Equation.3">
                  <p:embed/>
                </p:oleObj>
              </mc:Choice>
              <mc:Fallback>
                <p:oleObj name="Equation" r:id="rId3" imgW="5588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038600"/>
                        <a:ext cx="283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5735638" y="4003675"/>
          <a:ext cx="283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558800" imgH="177800" progId="Equation.3">
                  <p:embed/>
                </p:oleObj>
              </mc:Choice>
              <mc:Fallback>
                <p:oleObj name="Equation" r:id="rId5" imgW="5588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003675"/>
                        <a:ext cx="283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2171701" y="5119688"/>
          <a:ext cx="18018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354965" imgH="177800" progId="Equation.3">
                  <p:embed/>
                </p:oleObj>
              </mc:Choice>
              <mc:Fallback>
                <p:oleObj name="Equation" r:id="rId7" imgW="354965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5119688"/>
                        <a:ext cx="18018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5735638" y="5084763"/>
          <a:ext cx="1803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354965" imgH="177800" progId="Equation.3">
                  <p:embed/>
                </p:oleObj>
              </mc:Choice>
              <mc:Fallback>
                <p:oleObj name="Equation" r:id="rId9" imgW="3549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084763"/>
                        <a:ext cx="1803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7" name="Line 7"/>
          <p:cNvSpPr>
            <a:spLocks noChangeShapeType="1"/>
          </p:cNvSpPr>
          <p:nvPr/>
        </p:nvSpPr>
        <p:spPr bwMode="auto">
          <a:xfrm flipH="1" flipV="1">
            <a:off x="3000375" y="2673350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H="1" flipV="1">
            <a:off x="5267325" y="2527300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2279650" y="296864"/>
          <a:ext cx="46355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1" imgW="914400" imgH="203200" progId="Equation.3">
                  <p:embed/>
                </p:oleObj>
              </mc:Choice>
              <mc:Fallback>
                <p:oleObj name="Equation" r:id="rId11" imgW="9144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6864"/>
                        <a:ext cx="46355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154238" y="1592264"/>
          <a:ext cx="52133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028065" imgH="203200" progId="Equation.3">
                  <p:embed/>
                </p:oleObj>
              </mc:Choice>
              <mc:Fallback>
                <p:oleObj name="Equation" r:id="rId1" imgW="1028065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592264"/>
                        <a:ext cx="521335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2235201" y="4038600"/>
          <a:ext cx="27035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532765" imgH="177800" progId="Equation.3">
                  <p:embed/>
                </p:oleObj>
              </mc:Choice>
              <mc:Fallback>
                <p:oleObj name="Equation" r:id="rId3" imgW="532765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4038600"/>
                        <a:ext cx="27035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5767388" y="4003675"/>
          <a:ext cx="27670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545465" imgH="177800" progId="Equation.3">
                  <p:embed/>
                </p:oleObj>
              </mc:Choice>
              <mc:Fallback>
                <p:oleObj name="Equation" r:id="rId5" imgW="545465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4003675"/>
                        <a:ext cx="27670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1978026" y="5119688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431165" imgH="177800" progId="Equation.3">
                  <p:embed/>
                </p:oleObj>
              </mc:Choice>
              <mc:Fallback>
                <p:oleObj name="Equation" r:id="rId7" imgW="431165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6" y="5119688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5543551" y="5084763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431165" imgH="177800" progId="Equation.3">
                  <p:embed/>
                </p:oleObj>
              </mc:Choice>
              <mc:Fallback>
                <p:oleObj name="Equation" r:id="rId9" imgW="4311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1" y="5084763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3" name="Line 7"/>
          <p:cNvSpPr>
            <a:spLocks noChangeShapeType="1"/>
          </p:cNvSpPr>
          <p:nvPr/>
        </p:nvSpPr>
        <p:spPr bwMode="auto">
          <a:xfrm flipH="1" flipV="1">
            <a:off x="3000375" y="2673350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 flipH="1" flipV="1">
            <a:off x="5267325" y="2527300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2279650" y="296864"/>
          <a:ext cx="46355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1" imgW="914400" imgH="203200" progId="Equation.3">
                  <p:embed/>
                </p:oleObj>
              </mc:Choice>
              <mc:Fallback>
                <p:oleObj name="Equation" r:id="rId11" imgW="9144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6864"/>
                        <a:ext cx="46355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/>
      <p:bldP spid="1423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529" y="116633"/>
            <a:ext cx="6080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These following polynomials</a:t>
            </a:r>
            <a:endParaRPr lang="en-GB" sz="4000" dirty="0"/>
          </a:p>
          <a:p>
            <a:r>
              <a:rPr lang="en-GB" sz="4000" dirty="0"/>
              <a:t>are all quadratic equations: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3553" y="1700808"/>
                <a:ext cx="8655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700808"/>
                <a:ext cx="865557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51" t="-39" r="57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63552" y="2649106"/>
                <a:ext cx="17647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2649106"/>
                <a:ext cx="176471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5" t="-74" r="28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63553" y="3597404"/>
                <a:ext cx="29160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3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3597404"/>
                <a:ext cx="291605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5" t="-18" r="20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63552" y="4545702"/>
                <a:ext cx="17647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4545702"/>
                <a:ext cx="1764714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5" t="-53" r="28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63553" y="5494000"/>
                <a:ext cx="20441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5494000"/>
                <a:ext cx="204414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1" t="-87" r="26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64322" y="1700808"/>
                <a:ext cx="17604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3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1700808"/>
                <a:ext cx="1760417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9" t="-39" r="30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64322" y="2649106"/>
                <a:ext cx="29160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5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6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2649106"/>
                <a:ext cx="2916055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1" t="-74" r="16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564322" y="3597404"/>
                <a:ext cx="32991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3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3597404"/>
                <a:ext cx="3299173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0" t="-18" r="1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564322" y="4545702"/>
                <a:ext cx="222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1</m:t>
                      </m:r>
                      <m:r>
                        <a:rPr lang="en-GB" sz="40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4545702"/>
                <a:ext cx="2224647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5" t="-53" r="26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564321" y="5494000"/>
                <a:ext cx="3518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  <m:r>
                        <a:rPr lang="en-GB" sz="4000" i="1">
                          <a:latin typeface="Cambria Math" panose="02040503050406030204"/>
                        </a:rPr>
                        <m:t>)(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3</m:t>
                      </m:r>
                      <m:r>
                        <a:rPr lang="en-GB" sz="40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1" y="5494000"/>
                <a:ext cx="3518656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9" t="-87" r="13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154238" y="1592264"/>
          <a:ext cx="52133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028065" imgH="203200" progId="Equation.3">
                  <p:embed/>
                </p:oleObj>
              </mc:Choice>
              <mc:Fallback>
                <p:oleObj name="Equation" r:id="rId1" imgW="1028065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592264"/>
                        <a:ext cx="521335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2235201" y="4038600"/>
          <a:ext cx="27035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532765" imgH="177800" progId="Equation.3">
                  <p:embed/>
                </p:oleObj>
              </mc:Choice>
              <mc:Fallback>
                <p:oleObj name="Equation" r:id="rId3" imgW="532765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4038600"/>
                        <a:ext cx="27035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5735638" y="4003675"/>
          <a:ext cx="283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558800" imgH="177800" progId="Equation.3">
                  <p:embed/>
                </p:oleObj>
              </mc:Choice>
              <mc:Fallback>
                <p:oleObj name="Equation" r:id="rId5" imgW="5588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003675"/>
                        <a:ext cx="283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978026" y="5119688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431165" imgH="177800" progId="Equation.3">
                  <p:embed/>
                </p:oleObj>
              </mc:Choice>
              <mc:Fallback>
                <p:oleObj name="Equation" r:id="rId7" imgW="431165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6" y="5119688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5543551" y="5084763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431165" imgH="177800" progId="Equation.3">
                  <p:embed/>
                </p:oleObj>
              </mc:Choice>
              <mc:Fallback>
                <p:oleObj name="Equation" r:id="rId9" imgW="4311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1" y="5084763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3000375" y="2673350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H="1" flipV="1">
            <a:off x="5267325" y="2527300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2279650" y="296864"/>
          <a:ext cx="46355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11" imgW="914400" imgH="203200" progId="Equation.3">
                  <p:embed/>
                </p:oleObj>
              </mc:Choice>
              <mc:Fallback>
                <p:oleObj name="Equation" r:id="rId11" imgW="9144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6864"/>
                        <a:ext cx="4635500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animBg="1"/>
      <p:bldP spid="1433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2235201" y="4686572"/>
          <a:ext cx="27035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532765" imgH="177800" progId="Equation.3">
                  <p:embed/>
                </p:oleObj>
              </mc:Choice>
              <mc:Fallback>
                <p:oleObj name="Equation" r:id="rId1" imgW="532765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4686572"/>
                        <a:ext cx="270351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5735638" y="4651647"/>
          <a:ext cx="283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558800" imgH="177800" progId="Equation.3">
                  <p:embed/>
                </p:oleObj>
              </mc:Choice>
              <mc:Fallback>
                <p:oleObj name="Equation" r:id="rId3" imgW="558800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4651647"/>
                        <a:ext cx="283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978026" y="5767660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431165" imgH="177800" progId="Equation.3">
                  <p:embed/>
                </p:oleObj>
              </mc:Choice>
              <mc:Fallback>
                <p:oleObj name="Equation" r:id="rId5" imgW="431165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6" y="5767660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5543551" y="5732735"/>
          <a:ext cx="2189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431165" imgH="177800" progId="Equation.3">
                  <p:embed/>
                </p:oleObj>
              </mc:Choice>
              <mc:Fallback>
                <p:oleObj name="Equation" r:id="rId7" imgW="431165" imgH="17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1" y="5732735"/>
                        <a:ext cx="21891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3000375" y="3321322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 flipH="1" flipV="1">
            <a:off x="5267325" y="3175272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"/>
              <p:cNvSpPr txBox="1"/>
              <p:nvPr/>
            </p:nvSpPr>
            <p:spPr>
              <a:xfrm>
                <a:off x="1911188" y="260649"/>
                <a:ext cx="614309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/>
                        </a:rPr>
                        <m:t>+</m:t>
                      </m:r>
                      <m:r>
                        <a:rPr lang="en-GB" sz="6000" i="1">
                          <a:latin typeface="Cambria Math" panose="02040503050406030204"/>
                        </a:rPr>
                        <m:t>4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6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88" y="260649"/>
                <a:ext cx="6143092" cy="1015663"/>
              </a:xfrm>
              <a:prstGeom prst="rect">
                <a:avLst/>
              </a:prstGeom>
              <a:blipFill rotWithShape="1">
                <a:blip r:embed="rId9"/>
                <a:stretch>
                  <a:fillRect l="-8" t="-29" r="9" b="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11188" y="1124745"/>
                <a:ext cx="678172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000" i="1">
                                  <a:latin typeface="Cambria Math" panose="02040503050406030204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6000" i="1">
                                  <a:latin typeface="Cambria Math" panose="02040503050406030204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6000" i="1">
                              <a:latin typeface="Cambria Math" panose="02040503050406030204"/>
                            </a:rPr>
                            <m:t>+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3</m:t>
                          </m:r>
                        </m:e>
                      </m:d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88" y="1124745"/>
                <a:ext cx="6781728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7" t="-16" r="6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19536" y="2197314"/>
                <a:ext cx="704423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+</m:t>
                          </m:r>
                          <m:r>
                            <a:rPr lang="en-GB" sz="6000" i="1">
                              <a:latin typeface="Cambria Math" panose="02040503050406030204"/>
                            </a:rPr>
                            <m:t>3</m:t>
                          </m:r>
                        </m:e>
                      </m:d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2197314"/>
                <a:ext cx="7044236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8" t="-21" r="2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animBg="1"/>
      <p:bldP spid="143368" grpId="0" animBg="1"/>
      <p:bldP spid="11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1768476" y="981075"/>
          <a:ext cx="598646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180465" imgH="203200" progId="Equation.3">
                  <p:embed/>
                </p:oleObj>
              </mc:Choice>
              <mc:Fallback>
                <p:oleObj name="Equation" r:id="rId1" imgW="1180465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6" y="981075"/>
                        <a:ext cx="5986463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043114" y="3427413"/>
          <a:ext cx="30892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609600" imgH="177800" progId="Equation.3">
                  <p:embed/>
                </p:oleObj>
              </mc:Choice>
              <mc:Fallback>
                <p:oleObj name="Equation" r:id="rId3" imgW="609600" imgH="17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4" y="3427413"/>
                        <a:ext cx="30892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5543551" y="3392488"/>
          <a:ext cx="32178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634365" imgH="177800" progId="Equation.3">
                  <p:embed/>
                </p:oleObj>
              </mc:Choice>
              <mc:Fallback>
                <p:oleObj name="Equation" r:id="rId5" imgW="634365" imgH="177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1" y="3392488"/>
                        <a:ext cx="32178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851025" y="4529139"/>
          <a:ext cx="2444750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482600" imgH="393700" progId="Equation.3">
                  <p:embed/>
                </p:oleObj>
              </mc:Choice>
              <mc:Fallback>
                <p:oleObj name="Equation" r:id="rId7" imgW="4826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4529139"/>
                        <a:ext cx="2444750" cy="199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5672139" y="4564064"/>
          <a:ext cx="1931987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9" imgW="381000" imgH="393700" progId="Equation.3">
                  <p:embed/>
                </p:oleObj>
              </mc:Choice>
              <mc:Fallback>
                <p:oleObj name="Equation" r:id="rId9" imgW="3810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9" y="4564064"/>
                        <a:ext cx="1931987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Line 7"/>
          <p:cNvSpPr>
            <a:spLocks noChangeShapeType="1"/>
          </p:cNvSpPr>
          <p:nvPr/>
        </p:nvSpPr>
        <p:spPr bwMode="auto">
          <a:xfrm flipH="1" flipV="1">
            <a:off x="3000375" y="2062163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 flipV="1">
            <a:off x="5267325" y="1916113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"/>
              <p:cNvSpPr txBox="1"/>
              <p:nvPr/>
            </p:nvSpPr>
            <p:spPr>
              <a:xfrm>
                <a:off x="1847529" y="1"/>
                <a:ext cx="571669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6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7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1"/>
                <a:ext cx="5716693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5" r="2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  <p:bldP spid="1136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Line 7"/>
          <p:cNvSpPr>
            <a:spLocks noChangeShapeType="1"/>
          </p:cNvSpPr>
          <p:nvPr/>
        </p:nvSpPr>
        <p:spPr bwMode="auto">
          <a:xfrm flipH="1" flipV="1">
            <a:off x="3000375" y="2062163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 flipV="1">
            <a:off x="5267325" y="1916113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47529" y="1"/>
                <a:ext cx="571669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+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1"/>
                <a:ext cx="5716693" cy="1015663"/>
              </a:xfrm>
              <a:prstGeom prst="rect">
                <a:avLst/>
              </a:prstGeom>
              <a:blipFill rotWithShape="1">
                <a:blip r:embed="rId1"/>
                <a:stretch>
                  <a:fillRect l="-5" r="2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47529" y="901170"/>
                <a:ext cx="661655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(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  <m:r>
                        <a:rPr lang="en-GB" sz="6000" i="1">
                          <a:latin typeface="Cambria Math" panose="02040503050406030204"/>
                        </a:rPr>
                        <m:t>)(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  <m:r>
                        <a:rPr lang="en-GB" sz="6000" i="1">
                          <a:latin typeface="Cambria Math" panose="02040503050406030204"/>
                        </a:rPr>
                        <m:t>)=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901170"/>
                <a:ext cx="6616555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5" t="-10" r="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47528" y="3421450"/>
                <a:ext cx="360310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3421450"/>
                <a:ext cx="3603101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9" t="-7" r="12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40017" y="3356993"/>
                <a:ext cx="360310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3356993"/>
                <a:ext cx="3603101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4" t="-38" r="17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847528" y="4429562"/>
                <a:ext cx="22592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4429562"/>
                <a:ext cx="2259208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4" t="-43" r="8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68008" y="4293097"/>
                <a:ext cx="22592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4293097"/>
                <a:ext cx="2259208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1" t="-49" r="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  <p:bldP spid="113672" grpId="0" animBg="1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Line 7"/>
          <p:cNvSpPr>
            <a:spLocks noChangeShapeType="1"/>
          </p:cNvSpPr>
          <p:nvPr/>
        </p:nvSpPr>
        <p:spPr bwMode="auto">
          <a:xfrm flipH="1" flipV="1">
            <a:off x="3000375" y="2062163"/>
            <a:ext cx="25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 flipV="1">
            <a:off x="5267325" y="1916113"/>
            <a:ext cx="1189038" cy="154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47529" y="1"/>
                <a:ext cx="437279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1"/>
                <a:ext cx="4372799" cy="1015663"/>
              </a:xfrm>
              <a:prstGeom prst="rect">
                <a:avLst/>
              </a:prstGeom>
              <a:blipFill rotWithShape="1">
                <a:blip r:embed="rId1"/>
                <a:stretch>
                  <a:fillRect l="-7" r="12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47529" y="901170"/>
                <a:ext cx="463466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(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r>
                        <a:rPr lang="en-GB" sz="6000" i="1">
                          <a:latin typeface="Cambria Math" panose="02040503050406030204"/>
                        </a:rPr>
                        <m:t>)=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901170"/>
                <a:ext cx="4634667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7" t="-10" r="3" b="4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47527" y="3421450"/>
                <a:ext cx="22592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7" y="3421450"/>
                <a:ext cx="2259208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4" t="-7" r="8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40017" y="3356993"/>
                <a:ext cx="360310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3356993"/>
                <a:ext cx="3603101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4" t="-38" r="17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68008" y="4293097"/>
                <a:ext cx="225920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=</m:t>
                      </m:r>
                      <m:r>
                        <a:rPr lang="en-GB" sz="60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4293097"/>
                <a:ext cx="2259208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1" t="-49" r="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  <p:bldP spid="113672" grpId="0" animBg="1"/>
      <p:bldP spid="11" grpId="0"/>
      <p:bldP spid="12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17725" y="174626"/>
            <a:ext cx="6992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Factorising more complex quadratics</a:t>
            </a:r>
            <a:endParaRPr lang="en-GB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117726" y="174625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Starter</a:t>
            </a:r>
            <a:endParaRPr lang="en-GB" altLang="en-US" dirty="0">
              <a:latin typeface="Arial Unicode MS" pitchFamily="34" charset="-128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746376" y="1066800"/>
            <a:ext cx="2665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(2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+ 1)(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+ 2)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813051" y="1985963"/>
            <a:ext cx="2562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(3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- 2)(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+ 3)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808289" y="2967038"/>
            <a:ext cx="2459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(3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- 2)(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- 3)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981200" y="1114425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1)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981201" y="2033589"/>
            <a:ext cx="646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2)	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981200" y="2968625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3)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117726" y="174625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Starter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491289" y="1066800"/>
            <a:ext cx="223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2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baseline="30000">
                <a:latin typeface="Arial Unicode MS" pitchFamily="34" charset="-128"/>
              </a:rPr>
              <a:t>2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5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+ 2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491288" y="1985963"/>
            <a:ext cx="22653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3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baseline="30000">
                <a:latin typeface="Arial Unicode MS" pitchFamily="34" charset="-128"/>
              </a:rPr>
              <a:t>2</a:t>
            </a:r>
            <a:r>
              <a:rPr lang="en-GB" altLang="en-US" sz="2400">
                <a:latin typeface="Times New Roman" panose="02020603050405020304" pitchFamily="18" charset="0"/>
              </a:rPr>
              <a:t>  </a:t>
            </a:r>
            <a:r>
              <a:rPr lang="en-GB" altLang="en-US">
                <a:latin typeface="Arial Unicode MS" pitchFamily="34" charset="-128"/>
              </a:rPr>
              <a:t>+ 7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- 6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491288" y="29210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3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baseline="30000">
                <a:latin typeface="Arial Unicode MS" pitchFamily="34" charset="-128"/>
              </a:rPr>
              <a:t>2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-11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+ 6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746376" y="1066800"/>
            <a:ext cx="2665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(2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+ 1)(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+ 2)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813051" y="1985963"/>
            <a:ext cx="2562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(3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- 2)(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+ 3)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808289" y="2967038"/>
            <a:ext cx="2459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(3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- 2)(</a:t>
            </a:r>
            <a:r>
              <a:rPr lang="en-GB" altLang="en-US" sz="3600" i="1">
                <a:latin typeface="Times New Roman" panose="02020603050405020304" pitchFamily="18" charset="0"/>
              </a:rPr>
              <a:t>x</a:t>
            </a:r>
            <a:r>
              <a:rPr lang="en-GB" altLang="en-US" sz="2400"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- 3)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5565776" y="1085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565776" y="20351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5565776" y="30003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=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1981200" y="1114425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1)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981201" y="2033589"/>
            <a:ext cx="646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2)	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1981200" y="2968625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 Unicode MS" pitchFamily="34" charset="-128"/>
              </a:rPr>
              <a:t>3)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  <p:bldP spid="106500" grpId="0" autoUpdateAnimBg="0"/>
      <p:bldP spid="106501" grpId="0" autoUpdateAnimBg="0"/>
      <p:bldP spid="106502" grpId="0" autoUpdateAnimBg="0"/>
      <p:bldP spid="106503" grpId="0" autoUpdateAnimBg="0"/>
      <p:bldP spid="106504" grpId="0" autoUpdateAnimBg="0"/>
      <p:bldP spid="106505" grpId="0" autoUpdateAnimBg="0"/>
      <p:bldP spid="106506" grpId="0" autoUpdateAnimBg="0"/>
      <p:bldP spid="10650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5519739" y="873125"/>
          <a:ext cx="3862387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761365" imgH="203200" progId="Equation.3">
                  <p:embed/>
                </p:oleObj>
              </mc:Choice>
              <mc:Fallback>
                <p:oleObj name="Equation" r:id="rId1" imgW="761365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873125"/>
                        <a:ext cx="3862387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4403725" y="1916113"/>
            <a:ext cx="1271588" cy="1225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11339" y="3219450"/>
            <a:ext cx="529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This is the co-efficient of </a:t>
            </a:r>
            <a:r>
              <a:rPr lang="en-GB" altLang="en-US" sz="36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sz="3600" baseline="30000">
                <a:solidFill>
                  <a:schemeClr val="accent2"/>
                </a:solidFill>
              </a:rPr>
              <a:t>2</a:t>
            </a:r>
            <a:r>
              <a:rPr lang="en-GB" altLang="en-US" i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>
                <a:latin typeface="Arial Unicode MS" pitchFamily="34" charset="-128"/>
              </a:rPr>
              <a:t> </a:t>
            </a:r>
            <a:endParaRPr lang="en-GB" altLang="en-US">
              <a:latin typeface="Arial Unicode MS" pitchFamily="34" charset="-128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7967664" y="1952625"/>
            <a:ext cx="1152525" cy="284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756025" y="5240339"/>
            <a:ext cx="4618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This is the constant term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utoUpdateAnimBg="0"/>
      <p:bldP spid="24581" grpId="0" animBg="1"/>
      <p:bldP spid="2458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690688" y="873125"/>
          <a:ext cx="42481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20116800" imgH="4876800" progId="Equation.3">
                  <p:embed/>
                </p:oleObj>
              </mc:Choice>
              <mc:Fallback>
                <p:oleObj name="Equation" r:id="rId1" imgW="20116800" imgH="487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873125"/>
                        <a:ext cx="424815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53015" y="354940"/>
            <a:ext cx="19960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4 x 6 = 24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2140695" y="188640"/>
            <a:ext cx="3487340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53014" y="1082696"/>
            <a:ext cx="2574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Factors of 24</a:t>
            </a:r>
            <a:endParaRPr lang="en-GB" altLang="en-US" dirty="0">
              <a:latin typeface="Arial Unicode MS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54312" y="1799456"/>
            <a:ext cx="29177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12 &amp; 2 </a:t>
            </a:r>
            <a:r>
              <a:rPr lang="en-GB" altLang="en-US" dirty="0">
                <a:latin typeface="Arial Unicode MS" pitchFamily="34" charset="-128"/>
              </a:rPr>
              <a:t>or</a:t>
            </a: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 6 &amp; 4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01872" y="1667471"/>
            <a:ext cx="1158624" cy="8880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75944" y="4077072"/>
            <a:ext cx="2893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(</a:t>
            </a:r>
            <a:r>
              <a:rPr lang="en-GB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 + 1) is the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common factor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800226" y="3186114"/>
          <a:ext cx="54070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25603200" imgH="4876800" progId="Equation.3">
                  <p:embed/>
                </p:oleObj>
              </mc:Choice>
              <mc:Fallback>
                <p:oleObj name="Equation" r:id="rId3" imgW="25603200" imgH="487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6" y="3186114"/>
                        <a:ext cx="54070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739516" y="3141664"/>
            <a:ext cx="2844316" cy="12954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90689" y="3497000"/>
            <a:ext cx="1869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Factorise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568451" y="4486275"/>
          <a:ext cx="58578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5" imgW="27736800" imgH="4876800" progId="Equation.3">
                  <p:embed/>
                </p:oleObj>
              </mc:Choice>
              <mc:Fallback>
                <p:oleObj name="Equation" r:id="rId5" imgW="27736800" imgH="487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1" y="4486275"/>
                        <a:ext cx="5857875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631951" y="5589589"/>
          <a:ext cx="4506913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7" imgW="21336000" imgH="4876800" progId="Equation.3">
                  <p:embed/>
                </p:oleObj>
              </mc:Choice>
              <mc:Fallback>
                <p:oleObj name="Equation" r:id="rId7" imgW="21336000" imgH="487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1" y="5589589"/>
                        <a:ext cx="4506913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44172" y="2348881"/>
            <a:ext cx="29177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1 &amp; 24 </a:t>
            </a:r>
            <a:r>
              <a:rPr lang="en-GB" altLang="en-US" dirty="0">
                <a:latin typeface="Arial Unicode MS" pitchFamily="34" charset="-128"/>
              </a:rPr>
              <a:t>or</a:t>
            </a: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 3 &amp; 8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55840" y="3140969"/>
            <a:ext cx="2700300" cy="12954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8" grpId="0" autoUpdateAnimBg="0"/>
      <p:bldP spid="9" grpId="0" autoUpdateAnimBg="0"/>
      <p:bldP spid="3" grpId="0" animBg="1"/>
      <p:bldP spid="11" grpId="0" autoUpdateAnimBg="0"/>
      <p:bldP spid="13" grpId="0" animBg="1"/>
      <p:bldP spid="14" grpId="0" autoUpdateAnimBg="0"/>
      <p:bldP spid="16" grpId="0" autoUpdateAnimBg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188641"/>
            <a:ext cx="5703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Which of the polynomials</a:t>
            </a:r>
            <a:endParaRPr lang="en-GB" sz="4000" dirty="0"/>
          </a:p>
          <a:p>
            <a:r>
              <a:rPr lang="en-GB" sz="4000" dirty="0"/>
              <a:t>are quadratic equations?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3552" y="1700808"/>
                <a:ext cx="1532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5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700808"/>
                <a:ext cx="1532406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29" t="-39" r="38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63553" y="2649106"/>
                <a:ext cx="20484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2649106"/>
                <a:ext cx="2048445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1" t="-74" r="18" b="5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63553" y="3597404"/>
                <a:ext cx="20149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3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3597404"/>
                <a:ext cx="201491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2" t="-18" r="25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63553" y="4545702"/>
                <a:ext cx="29160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3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4545702"/>
                <a:ext cx="291605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5" t="-53" r="20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063552" y="5494001"/>
                <a:ext cx="2659574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latin typeface="Cambria Math" panose="02040503050406030204"/>
                            </a:rPr>
                            <m:t>1</m:t>
                          </m:r>
                        </m:num>
                        <m:den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494001"/>
                <a:ext cx="2659574" cy="1248803"/>
              </a:xfrm>
              <a:prstGeom prst="rect">
                <a:avLst/>
              </a:prstGeom>
              <a:blipFill rotWithShape="1">
                <a:blip r:embed="rId5"/>
                <a:stretch>
                  <a:fillRect l="-16" t="-49" r="24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564322" y="1699373"/>
                <a:ext cx="31705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1699373"/>
                <a:ext cx="3170547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0" t="-16" r="10" b="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64322" y="2647671"/>
                <a:ext cx="20484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+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3</m:t>
                          </m:r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2647671"/>
                <a:ext cx="2048445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6" t="-50" r="13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564322" y="3595969"/>
                <a:ext cx="29160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1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3595969"/>
                <a:ext cx="2916055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1" t="-85" r="16"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564321" y="4544267"/>
                <a:ext cx="3518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2</m:t>
                      </m:r>
                      <m:r>
                        <a:rPr lang="en-GB" sz="4000" i="1">
                          <a:latin typeface="Cambria Math" panose="02040503050406030204"/>
                        </a:rPr>
                        <m:t>)(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7</m:t>
                      </m:r>
                      <m:r>
                        <a:rPr lang="en-GB" sz="40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1" y="4544267"/>
                <a:ext cx="3518656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9" t="-29" r="13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564322" y="5492565"/>
                <a:ext cx="22246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−</m:t>
                      </m:r>
                      <m:r>
                        <a:rPr lang="en-GB" sz="4000" i="1">
                          <a:latin typeface="Cambria Math" panose="02040503050406030204"/>
                        </a:rPr>
                        <m:t>1</m:t>
                      </m:r>
                      <m:r>
                        <a:rPr lang="en-GB" sz="40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22" y="5492565"/>
                <a:ext cx="2224647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15" t="-64" r="26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81006" y="354940"/>
            <a:ext cx="22236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4 x 15 = 60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" name="Curved Down Arrow 1"/>
          <p:cNvSpPr/>
          <p:nvPr/>
        </p:nvSpPr>
        <p:spPr>
          <a:xfrm>
            <a:off x="2140695" y="188640"/>
            <a:ext cx="4567373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81006" y="1082696"/>
            <a:ext cx="2574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Factors of 60</a:t>
            </a:r>
            <a:endParaRPr lang="en-GB" altLang="en-US" dirty="0">
              <a:latin typeface="Arial Unicode MS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82305" y="1799456"/>
            <a:ext cx="3145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1 &amp; 60 </a:t>
            </a:r>
            <a:r>
              <a:rPr lang="en-GB" altLang="en-US" dirty="0">
                <a:latin typeface="Arial Unicode MS" pitchFamily="34" charset="-128"/>
              </a:rPr>
              <a:t>or</a:t>
            </a: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 2 &amp; 30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29864" y="2720964"/>
            <a:ext cx="1338136" cy="8880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78747" y="4113076"/>
            <a:ext cx="2893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(2</a:t>
            </a:r>
            <a:r>
              <a:rPr lang="en-GB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 + 3) is the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common factor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95500" y="3068961"/>
            <a:ext cx="2736304" cy="12954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90689" y="3497000"/>
            <a:ext cx="1869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Factorise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72165" y="2348881"/>
            <a:ext cx="3145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3 &amp; 20 </a:t>
            </a:r>
            <a:r>
              <a:rPr lang="en-GB" altLang="en-US" dirty="0">
                <a:latin typeface="Arial Unicode MS" pitchFamily="34" charset="-128"/>
              </a:rPr>
              <a:t>or</a:t>
            </a: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 4 &amp; 15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77989" y="1159639"/>
                <a:ext cx="56050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i="1">
                          <a:latin typeface="Cambria Math" panose="02040503050406030204"/>
                        </a:rPr>
                        <m:t>4</m:t>
                      </m:r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6000" i="1">
                          <a:latin typeface="Cambria Math" panose="02040503050406030204"/>
                        </a:rPr>
                        <m:t>+</m:t>
                      </m:r>
                      <m:r>
                        <a:rPr lang="en-GB" sz="6000" i="1">
                          <a:latin typeface="Cambria Math" panose="02040503050406030204"/>
                        </a:rPr>
                        <m:t>16</m:t>
                      </m:r>
                      <m:r>
                        <a:rPr lang="en-GB" sz="6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6000" i="1">
                          <a:latin typeface="Cambria Math" panose="02040503050406030204"/>
                        </a:rPr>
                        <m:t>+</m:t>
                      </m:r>
                      <m:r>
                        <a:rPr lang="en-GB" sz="6000" i="1">
                          <a:latin typeface="Cambria Math" panose="02040503050406030204"/>
                        </a:rPr>
                        <m:t>15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89" y="1159639"/>
                <a:ext cx="5605061" cy="1015663"/>
              </a:xfrm>
              <a:prstGeom prst="rect">
                <a:avLst/>
              </a:prstGeom>
              <a:blipFill rotWithShape="1">
                <a:blip r:embed="rId1"/>
                <a:stretch>
                  <a:fillRect l="-11" t="-13" r="10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572165" y="2880230"/>
            <a:ext cx="3145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5 &amp; 12 </a:t>
            </a:r>
            <a:r>
              <a:rPr lang="en-GB" altLang="en-US" dirty="0">
                <a:latin typeface="Arial Unicode MS" pitchFamily="34" charset="-128"/>
              </a:rPr>
              <a:t>or</a:t>
            </a: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 6 &amp; 10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631504" y="3282080"/>
                <a:ext cx="59428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/>
                        </a:rPr>
                        <m:t>4</m:t>
                      </m:r>
                      <m:sSup>
                        <m:sSup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8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6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10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15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3282080"/>
                <a:ext cx="594284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3" t="-48" r="1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95501" y="5187387"/>
                <a:ext cx="33152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/>
                        </a:rPr>
                        <m:t>2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(</m:t>
                      </m:r>
                      <m:r>
                        <a:rPr lang="en-GB" sz="4800" i="1">
                          <a:latin typeface="Cambria Math" panose="02040503050406030204"/>
                        </a:rPr>
                        <m:t>2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3</m:t>
                      </m:r>
                      <m:r>
                        <a:rPr lang="en-GB" sz="48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01" y="5187387"/>
                <a:ext cx="331520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" t="-9" r="8" b="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4403812" y="3068961"/>
            <a:ext cx="2979237" cy="12954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580998" y="5190292"/>
                <a:ext cx="34295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5</m:t>
                      </m:r>
                      <m:r>
                        <a:rPr lang="en-GB" sz="4800" i="1">
                          <a:latin typeface="Cambria Math" panose="02040503050406030204"/>
                        </a:rPr>
                        <m:t>(</m:t>
                      </m:r>
                      <m:r>
                        <a:rPr lang="en-GB" sz="4800" i="1">
                          <a:latin typeface="Cambria Math" panose="02040503050406030204"/>
                        </a:rPr>
                        <m:t>2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3</m:t>
                      </m:r>
                      <m:r>
                        <a:rPr lang="en-GB" sz="48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998" y="5190292"/>
                <a:ext cx="3429593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3" t="-53" r="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556661" y="5910372"/>
                <a:ext cx="48999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>
                          <a:latin typeface="Cambria Math" panose="02040503050406030204"/>
                        </a:rPr>
                        <m:t>(</m:t>
                      </m:r>
                      <m:r>
                        <a:rPr lang="en-GB" sz="4800" i="1">
                          <a:latin typeface="Cambria Math" panose="02040503050406030204"/>
                        </a:rPr>
                        <m:t>2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5</m:t>
                      </m:r>
                      <m:r>
                        <a:rPr lang="en-GB" sz="4800" i="1">
                          <a:latin typeface="Cambria Math" panose="02040503050406030204"/>
                        </a:rPr>
                        <m:t>)(</m:t>
                      </m:r>
                      <m:r>
                        <a:rPr lang="en-GB" sz="4800" i="1">
                          <a:latin typeface="Cambria Math" panose="02040503050406030204"/>
                        </a:rPr>
                        <m:t>2</m:t>
                      </m:r>
                      <m:r>
                        <a:rPr lang="en-GB" sz="48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800" i="1">
                          <a:latin typeface="Cambria Math" panose="02040503050406030204"/>
                        </a:rPr>
                        <m:t>+</m:t>
                      </m:r>
                      <m:r>
                        <a:rPr lang="en-GB" sz="4800" i="1">
                          <a:latin typeface="Cambria Math" panose="02040503050406030204"/>
                        </a:rPr>
                        <m:t>3</m:t>
                      </m:r>
                      <m:r>
                        <a:rPr lang="en-GB" sz="48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61" y="5910372"/>
                <a:ext cx="489999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6" t="-51" r="12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" grpId="0" animBg="1"/>
      <p:bldP spid="8" grpId="0" autoUpdateAnimBg="0"/>
      <p:bldP spid="9" grpId="0" autoUpdateAnimBg="0"/>
      <p:bldP spid="3" grpId="0" animBg="1"/>
      <p:bldP spid="11" grpId="0" autoUpdateAnimBg="0"/>
      <p:bldP spid="13" grpId="0" animBg="1"/>
      <p:bldP spid="14" grpId="0" autoUpdateAnimBg="0"/>
      <p:bldP spid="16" grpId="0" autoUpdateAnimBg="0"/>
      <p:bldP spid="18" grpId="0" autoUpdateAnimBg="0"/>
      <p:bldP spid="19" grpId="0"/>
      <p:bldP spid="20" grpId="0"/>
      <p:bldP spid="21" grpId="0" animBg="1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883422" y="873125"/>
          <a:ext cx="3862387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761365" imgH="203200" progId="Equation.3">
                  <p:embed/>
                </p:oleObj>
              </mc:Choice>
              <mc:Fallback>
                <p:oleObj name="Equation" r:id="rId1" imgW="761365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422" y="873125"/>
                        <a:ext cx="3862387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53015" y="354940"/>
            <a:ext cx="17684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2 x 3 = 6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2140695" y="188640"/>
            <a:ext cx="3487340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53015" y="1082696"/>
            <a:ext cx="2347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 Unicode MS" pitchFamily="34" charset="-128"/>
              </a:rPr>
              <a:t>Factors of 6</a:t>
            </a:r>
            <a:endParaRPr lang="en-GB" altLang="en-US" dirty="0">
              <a:latin typeface="Arial Unicode MS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54312" y="1799456"/>
            <a:ext cx="26901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2 &amp; 3 </a:t>
            </a:r>
            <a:r>
              <a:rPr lang="en-GB" altLang="en-US" dirty="0">
                <a:latin typeface="Arial Unicode MS" pitchFamily="34" charset="-128"/>
              </a:rPr>
              <a:t>or</a:t>
            </a: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 6 &amp; 1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85848" y="1667471"/>
            <a:ext cx="1158624" cy="8880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53015" y="3434050"/>
            <a:ext cx="28937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(</a:t>
            </a:r>
            <a:r>
              <a:rPr lang="en-GB" alt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 + 3) is the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Arial Unicode MS" pitchFamily="34" charset="-128"/>
              </a:rPr>
              <a:t>common factor</a:t>
            </a:r>
            <a:endParaRPr lang="en-GB" altLang="en-US" dirty="0">
              <a:solidFill>
                <a:srgbClr val="0070C0"/>
              </a:solidFill>
              <a:latin typeface="Arial Unicode MS" pitchFamily="34" charset="-128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025651" y="3186114"/>
          <a:ext cx="49561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23469600" imgH="4876800" progId="Equation.3">
                  <p:embed/>
                </p:oleObj>
              </mc:Choice>
              <mc:Fallback>
                <p:oleObj name="Equation" r:id="rId3" imgW="23469600" imgH="487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3186114"/>
                        <a:ext cx="495617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847528" y="3141664"/>
            <a:ext cx="2952328" cy="12954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54313" y="2849276"/>
            <a:ext cx="1869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FF0000"/>
                </a:solidFill>
                <a:latin typeface="Arial Unicode MS" pitchFamily="34" charset="-128"/>
              </a:rPr>
              <a:t>Factorise</a:t>
            </a:r>
            <a:endParaRPr lang="en-GB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1663453" y="5589240"/>
          <a:ext cx="4441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5" imgW="21031200" imgH="4876800" progId="Equation.3">
                  <p:embed/>
                </p:oleObj>
              </mc:Choice>
              <mc:Fallback>
                <p:oleObj name="Equation" r:id="rId5" imgW="21031200" imgH="487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453" y="5589240"/>
                        <a:ext cx="4441825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3"/>
              <p:cNvSpPr txBox="1"/>
              <p:nvPr/>
            </p:nvSpPr>
            <p:spPr>
              <a:xfrm>
                <a:off x="1775520" y="4509120"/>
                <a:ext cx="332289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 panose="02040503050406030204"/>
                        </a:rPr>
                        <m:t>2</m:t>
                      </m:r>
                      <m:r>
                        <a:rPr lang="en-GB" sz="5400" i="1">
                          <a:latin typeface="Cambria Math" panose="02040503050406030204"/>
                        </a:rPr>
                        <m:t>𝑥</m:t>
                      </m:r>
                      <m:d>
                        <m:dPr>
                          <m:ctrlPr>
                            <a:rPr lang="en-GB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5400" i="1">
                              <a:latin typeface="Cambria Math" panose="02040503050406030204"/>
                            </a:rPr>
                            <m:t>+</m:t>
                          </m:r>
                          <m:r>
                            <a:rPr lang="en-GB" sz="5400" i="1">
                              <a:latin typeface="Cambria Math" panose="02040503050406030204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7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4509120"/>
                <a:ext cx="3322896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2" t="-67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864372" y="3141663"/>
            <a:ext cx="2311749" cy="129544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835861" y="4509120"/>
                <a:ext cx="34501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i="1">
                          <a:latin typeface="Cambria Math" panose="02040503050406030204"/>
                        </a:rPr>
                        <m:t>+</m:t>
                      </m:r>
                      <m:r>
                        <a:rPr lang="en-GB" sz="5400" i="1">
                          <a:latin typeface="Cambria Math" panose="02040503050406030204"/>
                        </a:rPr>
                        <m:t>1</m:t>
                      </m:r>
                      <m:r>
                        <a:rPr lang="en-GB" sz="5400" i="1">
                          <a:latin typeface="Cambria Math" panose="02040503050406030204"/>
                        </a:rPr>
                        <m:t>(</m:t>
                      </m:r>
                      <m:r>
                        <a:rPr lang="en-GB" sz="5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5400" i="1">
                          <a:latin typeface="Cambria Math" panose="02040503050406030204"/>
                        </a:rPr>
                        <m:t>+</m:t>
                      </m:r>
                      <m:r>
                        <a:rPr lang="en-GB" sz="5400" i="1">
                          <a:latin typeface="Cambria Math" panose="02040503050406030204"/>
                        </a:rPr>
                        <m:t>3</m:t>
                      </m:r>
                      <m:r>
                        <a:rPr lang="en-GB" sz="5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61" y="4509120"/>
                <a:ext cx="3450111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10" t="-67" r="14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8" grpId="0" autoUpdateAnimBg="0"/>
      <p:bldP spid="9" grpId="0" autoUpdateAnimBg="0"/>
      <p:bldP spid="3" grpId="0" animBg="1"/>
      <p:bldP spid="11" grpId="0" autoUpdateAnimBg="0"/>
      <p:bldP spid="13" grpId="0" animBg="1"/>
      <p:bldP spid="14" grpId="0" autoUpdateAnimBg="0"/>
      <p:bldP spid="16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4"/>
            <a:ext cx="8101012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188640"/>
            <a:ext cx="8220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Quadratic equations can be written as: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63553" y="1700808"/>
                <a:ext cx="41394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4000" i="1">
                          <a:latin typeface="Cambria Math" panose="02040503050406030204"/>
                        </a:rPr>
                        <m:t>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700808"/>
                <a:ext cx="4139467" cy="707886"/>
              </a:xfrm>
              <a:prstGeom prst="rect">
                <a:avLst/>
              </a:prstGeom>
              <a:blipFill rotWithShape="1">
                <a:blip r:embed="rId1"/>
                <a:stretch>
                  <a:fillRect l="-11" t="-39" r="8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063552" y="2721114"/>
                <a:ext cx="48553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/>
                        </a:rPr>
                        <m:t>𝑓</m:t>
                      </m:r>
                      <m:r>
                        <a:rPr lang="en-GB" sz="4000" i="1">
                          <a:latin typeface="Cambria Math" panose="02040503050406030204"/>
                        </a:rPr>
                        <m:t>(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)=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𝑎</m:t>
                      </m:r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𝑏𝑥</m:t>
                      </m:r>
                      <m:r>
                        <a:rPr lang="en-GB" sz="4000" i="1">
                          <a:latin typeface="Cambria Math" panose="02040503050406030204"/>
                        </a:rPr>
                        <m:t>+</m:t>
                      </m:r>
                      <m:r>
                        <a:rPr lang="en-GB" sz="4000" i="1">
                          <a:latin typeface="Cambria Math" panose="02040503050406030204"/>
                        </a:rPr>
                        <m:t>𝑐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2721114"/>
                <a:ext cx="485530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9" t="-20" r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63553" y="116633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116633"/>
                <a:ext cx="4267199" cy="461665"/>
              </a:xfrm>
              <a:prstGeom prst="rect">
                <a:avLst/>
              </a:prstGeom>
              <a:blipFill rotWithShape="1">
                <a:blip r:embed="rId1"/>
                <a:stretch>
                  <a:fillRect l="-10" t="-93" r="10" b="9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5" name="TextBox 464"/>
              <p:cNvSpPr txBox="1"/>
              <p:nvPr/>
            </p:nvSpPr>
            <p:spPr>
              <a:xfrm>
                <a:off x="2063553" y="980729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65" name="TextBox 4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980729"/>
                <a:ext cx="426719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" t="-63" r="10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6" name="TextBox 465"/>
              <p:cNvSpPr txBox="1"/>
              <p:nvPr/>
            </p:nvSpPr>
            <p:spPr>
              <a:xfrm>
                <a:off x="2063552" y="1844825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66" name="TextBox 4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844825"/>
                <a:ext cx="426719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" t="-32" r="10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7" name="TextBox 466"/>
              <p:cNvSpPr txBox="1"/>
              <p:nvPr/>
            </p:nvSpPr>
            <p:spPr>
              <a:xfrm>
                <a:off x="2054167" y="2705019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67" name="TextBox 4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67" y="2705019"/>
                <a:ext cx="426719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" t="-120" r="13" b="1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8" name="TextBox 467"/>
              <p:cNvSpPr txBox="1"/>
              <p:nvPr/>
            </p:nvSpPr>
            <p:spPr>
              <a:xfrm>
                <a:off x="1991545" y="3565213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68" name="TextBox 4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5" y="3565213"/>
                <a:ext cx="426719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" t="-70" r="4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9" name="TextBox 468"/>
              <p:cNvSpPr txBox="1"/>
              <p:nvPr/>
            </p:nvSpPr>
            <p:spPr>
              <a:xfrm>
                <a:off x="1982160" y="4449307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69" name="TextBox 4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160" y="4449307"/>
                <a:ext cx="426719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8" t="-108" r="8" b="1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0" name="TextBox 469"/>
              <p:cNvSpPr txBox="1"/>
              <p:nvPr/>
            </p:nvSpPr>
            <p:spPr>
              <a:xfrm>
                <a:off x="1982159" y="5258654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(−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)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0" name="TextBox 4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159" y="5258654"/>
                <a:ext cx="426719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" t="-47" r="8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1" name="TextBox 470"/>
              <p:cNvSpPr txBox="1"/>
              <p:nvPr/>
            </p:nvSpPr>
            <p:spPr>
              <a:xfrm>
                <a:off x="1959967" y="6022774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1" name="TextBox 4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67" y="6022774"/>
                <a:ext cx="426719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8" t="-94" r="8" b="9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2" name="TextBox 471"/>
              <p:cNvSpPr txBox="1"/>
              <p:nvPr/>
            </p:nvSpPr>
            <p:spPr>
              <a:xfrm>
                <a:off x="4655841" y="15172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2" name="TextBox 4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1" y="15172"/>
                <a:ext cx="4267199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23" b="1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3" name="TextBox 472"/>
              <p:cNvSpPr txBox="1"/>
              <p:nvPr/>
            </p:nvSpPr>
            <p:spPr>
              <a:xfrm>
                <a:off x="4629730" y="899266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3" name="TextBox 4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30" y="899266"/>
                <a:ext cx="426719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4" t="-23" r="14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4" name="TextBox 473"/>
              <p:cNvSpPr txBox="1"/>
              <p:nvPr/>
            </p:nvSpPr>
            <p:spPr>
              <a:xfrm>
                <a:off x="4413706" y="3501247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4" name="TextBox 4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06" y="3501247"/>
                <a:ext cx="426719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1" t="-107" r="11" b="1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5" name="TextBox 474"/>
              <p:cNvSpPr txBox="1"/>
              <p:nvPr/>
            </p:nvSpPr>
            <p:spPr>
              <a:xfrm>
                <a:off x="4629730" y="4353424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1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)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5" name="TextBox 4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30" y="4353424"/>
                <a:ext cx="4267199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4" t="-108" r="14" b="1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6" name="TextBox 475"/>
              <p:cNvSpPr txBox="1"/>
              <p:nvPr/>
            </p:nvSpPr>
            <p:spPr>
              <a:xfrm>
                <a:off x="4629730" y="5152063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)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6" name="TextBox 4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30" y="5152063"/>
                <a:ext cx="4267199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4" t="-67" r="14" b="7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7" name="TextBox 476"/>
              <p:cNvSpPr txBox="1"/>
              <p:nvPr/>
            </p:nvSpPr>
            <p:spPr>
              <a:xfrm>
                <a:off x="4629730" y="6035939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=−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)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7" name="TextBox 4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30" y="6035939"/>
                <a:ext cx="4267199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" t="-57" r="14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8" name="TextBox 477"/>
              <p:cNvSpPr txBox="1"/>
              <p:nvPr/>
            </p:nvSpPr>
            <p:spPr>
              <a:xfrm>
                <a:off x="7933526" y="361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8" name="TextBox 4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26" y="361"/>
                <a:ext cx="4267199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1" t="-78" r="11" b="8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9" name="TextBox 478"/>
              <p:cNvSpPr txBox="1"/>
              <p:nvPr/>
            </p:nvSpPr>
            <p:spPr>
              <a:xfrm>
                <a:off x="7907414" y="778807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9" name="TextBox 4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414" y="778807"/>
                <a:ext cx="4267199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9" t="-64" r="9" b="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0" name="TextBox 479"/>
              <p:cNvSpPr txBox="1"/>
              <p:nvPr/>
            </p:nvSpPr>
            <p:spPr>
              <a:xfrm>
                <a:off x="7887933" y="1739438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0" name="TextBox 4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933" y="1739438"/>
                <a:ext cx="4267199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4" t="-37" r="14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1" name="TextBox 480"/>
              <p:cNvSpPr txBox="1"/>
              <p:nvPr/>
            </p:nvSpPr>
            <p:spPr>
              <a:xfrm>
                <a:off x="7887932" y="2571415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1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1" name="TextBox 4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932" y="2571415"/>
                <a:ext cx="4267199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4" t="-65" r="14" b="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2" name="TextBox 481"/>
              <p:cNvSpPr txBox="1"/>
              <p:nvPr/>
            </p:nvSpPr>
            <p:spPr>
              <a:xfrm>
                <a:off x="7871384" y="3529061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4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2" name="TextBox 4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384" y="3529061"/>
                <a:ext cx="4267199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13" t="-79" r="13" b="8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3" name="TextBox 482"/>
              <p:cNvSpPr txBox="1"/>
              <p:nvPr/>
            </p:nvSpPr>
            <p:spPr>
              <a:xfrm>
                <a:off x="7887932" y="4381054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4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3" name="TextBox 4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932" y="4381054"/>
                <a:ext cx="4267199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14" t="-41" r="14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4" name="TextBox 483"/>
              <p:cNvSpPr txBox="1"/>
              <p:nvPr/>
            </p:nvSpPr>
            <p:spPr>
              <a:xfrm>
                <a:off x="7743917" y="5148762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/>
                        </a:rPr>
                        <m:t>)(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4" name="TextBox 4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7" y="5148762"/>
                <a:ext cx="4267199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2" t="-39" r="2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5" name="TextBox 484"/>
              <p:cNvSpPr txBox="1"/>
              <p:nvPr/>
            </p:nvSpPr>
            <p:spPr>
              <a:xfrm>
                <a:off x="7752185" y="6067690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4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30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5" name="TextBox 4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5" y="6067690"/>
                <a:ext cx="4267199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2" t="-57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6" name="TextBox 485"/>
              <p:cNvSpPr txBox="1"/>
              <p:nvPr/>
            </p:nvSpPr>
            <p:spPr>
              <a:xfrm>
                <a:off x="4621134" y="1798208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6" name="TextBox 4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34" y="1798208"/>
                <a:ext cx="4267199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6" t="-113" r="6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7" name="TextBox 486"/>
              <p:cNvSpPr txBox="1"/>
              <p:nvPr/>
            </p:nvSpPr>
            <p:spPr>
              <a:xfrm>
                <a:off x="4675323" y="2694287"/>
                <a:ext cx="426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/>
                        </a:rPr>
                        <m:t>=−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87" name="TextBox 4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323" y="2694287"/>
                <a:ext cx="4267199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11" t="-134" r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31504" y="1627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1640890" y="10434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1650276" y="19240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1659662" y="280473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4)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1669048" y="368538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5)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1678434" y="456602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6)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1687820" y="53732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7)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1697206" y="61653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8)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4007768" y="8149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9)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4017154" y="9621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10)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4026540" y="18427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11)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4035926" y="27234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12)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4045312" y="360408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4054698" y="44847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14)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4064084" y="529191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15)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4073470" y="608400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16)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7248128" y="8149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17)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7257514" y="96214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18)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7266900" y="184279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19)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7276286" y="272343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20)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7285672" y="360408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21)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7295058" y="448472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22)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7304444" y="529191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23)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7313830" y="60840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124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584" y="1052736"/>
            <a:ext cx="485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Factorising Quadratics</a:t>
            </a:r>
            <a:endParaRPr lang="en-GB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435601" y="764704"/>
          <a:ext cx="3349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6459200" imgH="4876800" progId="Equation.3">
                  <p:embed/>
                </p:oleObj>
              </mc:Choice>
              <mc:Fallback>
                <p:oleObj name="Equation" r:id="rId1" imgW="16459200" imgH="487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764704"/>
                        <a:ext cx="3349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4403725" y="1628801"/>
            <a:ext cx="2628379" cy="1512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11339" y="3219450"/>
            <a:ext cx="529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/>
                </a:solidFill>
                <a:latin typeface="Arial Unicode MS" pitchFamily="34" charset="-128"/>
              </a:rPr>
              <a:t>This is the co-efficient of </a:t>
            </a:r>
            <a:r>
              <a:rPr lang="en-GB" altLang="en-US" sz="36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x</a:t>
            </a:r>
            <a:r>
              <a:rPr lang="en-GB" altLang="en-US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dirty="0">
                <a:latin typeface="Arial Unicode MS" pitchFamily="34" charset="-128"/>
              </a:rPr>
              <a:t> </a:t>
            </a:r>
            <a:endParaRPr lang="en-GB" altLang="en-US" dirty="0">
              <a:latin typeface="Arial Unicode MS" pitchFamily="34" charset="-128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967664" y="1772817"/>
            <a:ext cx="576262" cy="30246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56025" y="5240339"/>
            <a:ext cx="4618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  <a:latin typeface="Arial Unicode MS" pitchFamily="34" charset="-128"/>
              </a:rPr>
              <a:t>This is the constant term</a:t>
            </a:r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  <p:bldP spid="9" grpId="0" animBg="1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79651" y="1429183"/>
          <a:ext cx="33496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16459200" imgH="4876800" progId="Equation.3">
                  <p:embed/>
                </p:oleObj>
              </mc:Choice>
              <mc:Fallback>
                <p:oleObj name="Equation" r:id="rId1" imgW="16459200" imgH="4876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1429183"/>
                        <a:ext cx="33496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79651" y="512764"/>
            <a:ext cx="475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It is possible to write</a:t>
            </a:r>
            <a:endParaRPr lang="en-US" altLang="en-US" sz="40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79651" y="2824548"/>
            <a:ext cx="73452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/>
              <a:t>as a product of two factors . . . 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4527</Words>
  <Application>WPS Presentation</Application>
  <PresentationFormat>Widescreen</PresentationFormat>
  <Paragraphs>691</Paragraphs>
  <Slides>42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43</vt:i4>
      </vt:variant>
      <vt:variant>
        <vt:lpstr>幻灯片标题</vt:lpstr>
      </vt:variant>
      <vt:variant>
        <vt:i4>42</vt:i4>
      </vt:variant>
    </vt:vector>
  </HeadingPairs>
  <TitlesOfParts>
    <vt:vector size="96" baseType="lpstr">
      <vt:lpstr>Arial</vt:lpstr>
      <vt:lpstr>SimSun</vt:lpstr>
      <vt:lpstr>Wingdings</vt:lpstr>
      <vt:lpstr>Cambria Math</vt:lpstr>
      <vt:lpstr>Cambria Math</vt:lpstr>
      <vt:lpstr>Times New Roman</vt:lpstr>
      <vt:lpstr>Microsoft YaHei</vt:lpstr>
      <vt:lpstr>Arial Unicode MS</vt:lpstr>
      <vt:lpstr>Calibri</vt:lpstr>
      <vt:lpstr>Arial Unicode MS</vt:lpstr>
      <vt:lpstr>Default Design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Shanjana Sri Dhinagaran</dc:creator>
  <cp:lastModifiedBy>amulu</cp:lastModifiedBy>
  <cp:revision>4</cp:revision>
  <dcterms:created xsi:type="dcterms:W3CDTF">2024-10-17T08:15:00Z</dcterms:created>
  <dcterms:modified xsi:type="dcterms:W3CDTF">2024-10-17T12:42:56Z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5EF17C216C4045F1B3FF4D9F8208A9BB_12</vt:lpwstr>
  </property>
  <property fmtid="{D5CDD505-2E9C-101B-9397-08002B2CF9AE}" pid="3" name="KSOProductBuildVer">
    <vt:lpwstr>1033-12.2.0.13489</vt:lpwstr>
  </property>
</Properties>
</file>