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x="6858000" cy="9144000"/>
  <p:embeddedFontLst>
    <p:embeddedFont>
      <p:font typeface="Lobster"/>
      <p:regular r:id="rId29"/>
    </p:embeddedFont>
    <p:embeddedFont>
      <p:font typeface="Permanent Marker"/>
      <p:regular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obst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PermanentMarker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8a9b36b5c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8a9b36b5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8a9b36b5c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8a9b36b5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8a9b36b5c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c8a9b36b5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c8a9b36b5c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c8a9b36b5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8a9b36b5c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c8a9b36b5c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8a9b36b5c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c8a9b36b5c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8a9b36b5c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8a9b36b5c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8a9b36b5c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c8a9b36b5c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c8a9b36b5c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c8a9b36b5c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c8a9b36b5c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c8a9b36b5c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8a9b36b5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8a9b36b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c8a9b36b5c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c8a9b36b5c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c8a9b36b5c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c8a9b36b5c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c8a9b36b5c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c8a9b36b5c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c8a9b36b5c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c8a9b36b5c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8a9b36b5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8a9b36b5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8a9b36b5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8a9b36b5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8a9b36b5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8a9b36b5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8a9b36b5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8a9b36b5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8a9b36b5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c8a9b36b5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8a9b36b5c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8a9b36b5c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c8a9b36b5c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c8a9b36b5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0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58750" y="350675"/>
            <a:ext cx="7998000" cy="17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59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CLAUSES and PHRASES</a:t>
            </a:r>
            <a:endParaRPr b="1" sz="83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623400" y="2845225"/>
            <a:ext cx="79980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446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46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ctr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96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553225" y="184400"/>
            <a:ext cx="8064300" cy="109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latin typeface="Permanent Marker"/>
                <a:ea typeface="Permanent Marker"/>
                <a:cs typeface="Permanent Marker"/>
                <a:sym typeface="Permanent Marker"/>
              </a:rPr>
              <a:t>3️⃣</a:t>
            </a:r>
            <a:r>
              <a:rPr b="1" lang="en" sz="43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 sz="51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Prepositional Phrase</a:t>
            </a:r>
            <a:endParaRPr b="1" sz="51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586475" y="1547875"/>
            <a:ext cx="8245800" cy="30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730" u="sng">
                <a:solidFill>
                  <a:schemeClr val="lt1"/>
                </a:solidFill>
              </a:rPr>
              <a:t>Begins with a preposition and ends with a noun</a:t>
            </a:r>
            <a:r>
              <a:rPr b="1" lang="en" sz="1730">
                <a:solidFill>
                  <a:schemeClr val="lt1"/>
                </a:solidFill>
              </a:rPr>
              <a:t>.</a:t>
            </a:r>
            <a:endParaRPr b="1" sz="173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730">
                <a:solidFill>
                  <a:srgbClr val="FF0000"/>
                </a:solidFill>
              </a:rPr>
              <a:t>Examples:</a:t>
            </a:r>
            <a:endParaRPr b="1" sz="1730">
              <a:solidFill>
                <a:srgbClr val="FF0000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730">
                <a:solidFill>
                  <a:schemeClr val="lt1"/>
                </a:solidFill>
              </a:rPr>
              <a:t>in the room</a:t>
            </a:r>
            <a:br>
              <a:rPr b="1" lang="en" sz="1730">
                <a:solidFill>
                  <a:schemeClr val="lt1"/>
                </a:solidFill>
              </a:rPr>
            </a:br>
            <a:endParaRPr b="1" sz="1730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730">
                <a:solidFill>
                  <a:schemeClr val="lt1"/>
                </a:solidFill>
              </a:rPr>
              <a:t>under the table</a:t>
            </a:r>
            <a:br>
              <a:rPr b="1" lang="en" sz="1730">
                <a:solidFill>
                  <a:schemeClr val="lt1"/>
                </a:solidFill>
              </a:rPr>
            </a:br>
            <a:endParaRPr b="1" sz="1730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730">
                <a:solidFill>
                  <a:schemeClr val="lt1"/>
                </a:solidFill>
              </a:rPr>
              <a:t>beside the river</a:t>
            </a:r>
            <a:br>
              <a:rPr b="1" lang="en" sz="1730">
                <a:solidFill>
                  <a:schemeClr val="lt1"/>
                </a:solidFill>
              </a:rPr>
            </a:br>
            <a:endParaRPr b="1" sz="1730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730">
                <a:solidFill>
                  <a:schemeClr val="lt1"/>
                </a:solidFill>
              </a:rPr>
              <a:t>after the class</a:t>
            </a:r>
            <a:endParaRPr b="1" sz="173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b="1" sz="153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569850" y="312000"/>
            <a:ext cx="8262600" cy="118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rgbClr val="FF00FF"/>
                </a:solidFill>
              </a:rPr>
              <a:t>✅</a:t>
            </a:r>
            <a:r>
              <a:rPr b="1" lang="en" sz="56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Example Sentences</a:t>
            </a:r>
            <a:endParaRPr b="1" sz="56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569850" y="1619925"/>
            <a:ext cx="8031300" cy="294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The bag is </a:t>
            </a:r>
            <a:r>
              <a:rPr b="1" lang="en" u="sng">
                <a:solidFill>
                  <a:schemeClr val="lt1"/>
                </a:solidFill>
              </a:rPr>
              <a:t>under the table</a:t>
            </a:r>
            <a:r>
              <a:rPr b="1" lang="en">
                <a:solidFill>
                  <a:schemeClr val="lt1"/>
                </a:solidFill>
              </a:rPr>
              <a:t>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She waited </a:t>
            </a:r>
            <a:r>
              <a:rPr b="1" lang="en" u="sng">
                <a:solidFill>
                  <a:schemeClr val="lt1"/>
                </a:solidFill>
              </a:rPr>
              <a:t>after the class</a:t>
            </a:r>
            <a:r>
              <a:rPr b="1" lang="en">
                <a:solidFill>
                  <a:schemeClr val="lt1"/>
                </a:solidFill>
              </a:rPr>
              <a:t>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The dog ran </a:t>
            </a:r>
            <a:r>
              <a:rPr b="1" lang="en" u="sng">
                <a:solidFill>
                  <a:schemeClr val="lt1"/>
                </a:solidFill>
              </a:rPr>
              <a:t>beside the river</a:t>
            </a:r>
            <a:r>
              <a:rPr b="1" lang="en">
                <a:solidFill>
                  <a:schemeClr val="lt1"/>
                </a:solidFill>
              </a:rPr>
              <a:t>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We stayed </a:t>
            </a:r>
            <a:r>
              <a:rPr b="1" lang="en" u="sng">
                <a:solidFill>
                  <a:schemeClr val="lt1"/>
                </a:solidFill>
              </a:rPr>
              <a:t>in the room</a:t>
            </a:r>
            <a:r>
              <a:rPr b="1" lang="en">
                <a:solidFill>
                  <a:schemeClr val="lt1"/>
                </a:solidFill>
              </a:rPr>
              <a:t>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536600" y="223200"/>
            <a:ext cx="8295600" cy="9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4️⃣ Gerund Phrase</a:t>
            </a:r>
            <a:endParaRPr b="1" sz="60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641900" y="1514600"/>
            <a:ext cx="7931400" cy="305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Begins with a verb ending in -ing and acts as a noun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Swimming in the pool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Reading books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586475" y="317425"/>
            <a:ext cx="8245800" cy="1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625275" y="1741850"/>
            <a:ext cx="7926000" cy="28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AutoNum type="arabicPeriod"/>
            </a:pPr>
            <a:r>
              <a:rPr b="1" lang="en" sz="2200">
                <a:solidFill>
                  <a:schemeClr val="lt1"/>
                </a:solidFill>
              </a:rPr>
              <a:t>Swimming in the pool is fun.</a:t>
            </a:r>
            <a:br>
              <a:rPr b="1" lang="en" sz="2200">
                <a:solidFill>
                  <a:schemeClr val="lt1"/>
                </a:solidFill>
              </a:rPr>
            </a:br>
            <a:endParaRPr b="1" sz="2200">
              <a:solidFill>
                <a:schemeClr val="lt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AutoNum type="arabicPeriod"/>
            </a:pPr>
            <a:r>
              <a:rPr b="1" lang="en" sz="2200">
                <a:solidFill>
                  <a:schemeClr val="lt1"/>
                </a:solidFill>
              </a:rPr>
              <a:t>Reading books improves knowledge.</a:t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564300" y="217650"/>
            <a:ext cx="8009100" cy="1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📌 What is a CLAUSE?</a:t>
            </a:r>
            <a:endParaRPr b="1" sz="55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536600" y="1586650"/>
            <a:ext cx="8009100" cy="29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A </a:t>
            </a:r>
            <a:r>
              <a:rPr b="1" lang="en" sz="1500" u="sng">
                <a:solidFill>
                  <a:schemeClr val="lt1"/>
                </a:solidFill>
              </a:rPr>
              <a:t>CLAUSE</a:t>
            </a:r>
            <a:r>
              <a:rPr b="1" lang="en" sz="1500">
                <a:solidFill>
                  <a:schemeClr val="lt1"/>
                </a:solidFill>
              </a:rPr>
              <a:t> is a group of words that has a subject and a verb.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</a:rPr>
              <a:t>Example:</a:t>
            </a:r>
            <a:endParaRPr b="1" sz="1500">
              <a:solidFill>
                <a:srgbClr val="FF0000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She is happy.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They are studying.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0000FF"/>
                </a:solidFill>
                <a:highlight>
                  <a:schemeClr val="lt1"/>
                </a:highlight>
              </a:rPr>
              <a:t>Some clauses are complete sentences. Others are not.</a:t>
            </a:r>
            <a:endParaRPr b="1" sz="1500">
              <a:solidFill>
                <a:srgbClr val="0000FF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525500" y="445025"/>
            <a:ext cx="8053500" cy="26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CLAUSES</a:t>
            </a:r>
            <a:endParaRPr b="1" sz="8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536600" y="317425"/>
            <a:ext cx="8070000" cy="11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52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Independent Clause</a:t>
            </a:r>
            <a:endParaRPr b="1" sz="52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3" name="Google Shape;143;p28"/>
          <p:cNvSpPr txBox="1"/>
          <p:nvPr>
            <p:ph idx="1" type="body"/>
          </p:nvPr>
        </p:nvSpPr>
        <p:spPr>
          <a:xfrm>
            <a:off x="564300" y="1437025"/>
            <a:ext cx="8295600" cy="31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A complete thought. It can stand alone as a sentence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She loves music.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They went home.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 finished my work.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He plays basketball.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/>
          <p:nvPr>
            <p:ph type="title"/>
          </p:nvPr>
        </p:nvSpPr>
        <p:spPr>
          <a:xfrm>
            <a:off x="311700" y="256450"/>
            <a:ext cx="8306700" cy="7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2️⃣ Dependent Clause (Subordinate Clause)</a:t>
            </a:r>
            <a:endParaRPr b="1" sz="3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9" name="Google Shape;149;p29"/>
          <p:cNvSpPr txBox="1"/>
          <p:nvPr>
            <p:ph idx="1" type="body"/>
          </p:nvPr>
        </p:nvSpPr>
        <p:spPr>
          <a:xfrm>
            <a:off x="383700" y="910475"/>
            <a:ext cx="8234700" cy="369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b="1" lang="en" sz="820" u="sng">
                <a:solidFill>
                  <a:schemeClr val="lt1"/>
                </a:solidFill>
              </a:rPr>
              <a:t>Has a subject and verb but does NOT express a complete thought.</a:t>
            </a:r>
            <a:endParaRPr b="1" sz="82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b="1" lang="en" sz="820">
                <a:solidFill>
                  <a:srgbClr val="0000FF"/>
                </a:solidFill>
              </a:rPr>
              <a:t>Often begins with:</a:t>
            </a:r>
            <a:endParaRPr b="1" sz="820">
              <a:solidFill>
                <a:srgbClr val="0000FF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because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although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when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if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since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while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b="1" lang="en" sz="820">
                <a:solidFill>
                  <a:srgbClr val="FF0000"/>
                </a:solidFill>
              </a:rPr>
              <a:t>Examples:</a:t>
            </a:r>
            <a:endParaRPr b="1" sz="820">
              <a:solidFill>
                <a:srgbClr val="FF0000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because she was sick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although it was raining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when the bell rang</a:t>
            </a:r>
            <a:br>
              <a:rPr b="1" lang="en" sz="820">
                <a:solidFill>
                  <a:schemeClr val="lt1"/>
                </a:solidFill>
              </a:rPr>
            </a:br>
            <a:endParaRPr b="1" sz="820">
              <a:solidFill>
                <a:schemeClr val="lt1"/>
              </a:solidFill>
            </a:endParaRPr>
          </a:p>
          <a:p>
            <a:pPr indent="-26289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"/>
              <a:buChar char="●"/>
            </a:pPr>
            <a:r>
              <a:rPr b="1" lang="en" sz="820">
                <a:solidFill>
                  <a:schemeClr val="lt1"/>
                </a:solidFill>
              </a:rPr>
              <a:t>if you study hard</a:t>
            </a:r>
            <a:endParaRPr b="1" sz="82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440"/>
              <a:buNone/>
            </a:pPr>
            <a:r>
              <a:t/>
            </a:r>
            <a:endParaRPr b="1" sz="8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>
            <p:ph type="title"/>
          </p:nvPr>
        </p:nvSpPr>
        <p:spPr>
          <a:xfrm>
            <a:off x="311700" y="289700"/>
            <a:ext cx="8520600" cy="86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✅ </a:t>
            </a:r>
            <a:r>
              <a:rPr b="1" lang="en" sz="3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Sentences with Dependent Clauses</a:t>
            </a:r>
            <a:endParaRPr b="1" sz="3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5" name="Google Shape;155;p30"/>
          <p:cNvSpPr txBox="1"/>
          <p:nvPr>
            <p:ph idx="1" type="body"/>
          </p:nvPr>
        </p:nvSpPr>
        <p:spPr>
          <a:xfrm>
            <a:off x="536600" y="1420375"/>
            <a:ext cx="8070000" cy="314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28273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 stayed home because I was sick.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Although it was raining, we played outside.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When the bell rang, the students left.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If you study hard, you will pass.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Notice: The dependent clause cannot stand alone.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❌ Because I was sick. (incomplete)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✔ I stayed home because I was sick.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/>
          <p:nvPr>
            <p:ph type="title"/>
          </p:nvPr>
        </p:nvSpPr>
        <p:spPr>
          <a:xfrm>
            <a:off x="603100" y="250900"/>
            <a:ext cx="8003400" cy="76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DIFFERENCE BETWEEN PHRASE AND CLAUSE</a:t>
            </a:r>
            <a:endParaRPr b="1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1" name="Google Shape;161;p31"/>
          <p:cNvSpPr txBox="1"/>
          <p:nvPr>
            <p:ph idx="1" type="body"/>
          </p:nvPr>
        </p:nvSpPr>
        <p:spPr>
          <a:xfrm>
            <a:off x="534300" y="1152475"/>
            <a:ext cx="8075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FF0000"/>
                </a:solidFill>
                <a:highlight>
                  <a:schemeClr val="lt1"/>
                </a:highlight>
              </a:rPr>
              <a:t>Phrase                                                                         Claus</a:t>
            </a:r>
            <a:r>
              <a:rPr b="1" lang="en" sz="1900">
                <a:solidFill>
                  <a:srgbClr val="FF0000"/>
                </a:solidFill>
                <a:highlight>
                  <a:schemeClr val="lt1"/>
                </a:highlight>
              </a:rPr>
              <a:t>e</a:t>
            </a:r>
            <a:endParaRPr b="1" sz="1900">
              <a:solidFill>
                <a:srgbClr val="FF0000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lt1"/>
                </a:solidFill>
                <a:highlight>
                  <a:srgbClr val="0000FF"/>
                </a:highlight>
              </a:rPr>
              <a:t>No subject and verb together                                      Has subject and verb</a:t>
            </a:r>
            <a:endParaRPr b="1" sz="1600">
              <a:solidFill>
                <a:schemeClr val="lt1"/>
              </a:solidFill>
              <a:highlight>
                <a:srgbClr val="0000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lt1"/>
                </a:solidFill>
                <a:highlight>
                  <a:srgbClr val="0000FF"/>
                </a:highlight>
              </a:rPr>
              <a:t>Not a complete thought                                             May be complete or incomplete</a:t>
            </a:r>
            <a:endParaRPr b="1" sz="1600">
              <a:solidFill>
                <a:schemeClr val="lt1"/>
              </a:solidFill>
              <a:highlight>
                <a:srgbClr val="0000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600">
                <a:solidFill>
                  <a:schemeClr val="lt1"/>
                </a:solidFill>
                <a:highlight>
                  <a:srgbClr val="0000FF"/>
                </a:highlight>
              </a:rPr>
              <a:t>Example: under the table                                         Example: She is under the table.</a:t>
            </a:r>
            <a:endParaRPr b="1" sz="1600">
              <a:solidFill>
                <a:schemeClr val="lt1"/>
              </a:solidFill>
              <a:highlight>
                <a:srgbClr val="0000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553225" y="306325"/>
            <a:ext cx="8025600" cy="10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65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553225" y="1675350"/>
            <a:ext cx="8025600" cy="289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</a:t>
            </a:r>
            <a:r>
              <a:rPr b="1" lang="en" u="sng">
                <a:solidFill>
                  <a:schemeClr val="lt1"/>
                </a:solidFill>
              </a:rPr>
              <a:t>phrases</a:t>
            </a:r>
            <a:r>
              <a:rPr b="1" lang="en">
                <a:solidFill>
                  <a:schemeClr val="lt1"/>
                </a:solidFill>
              </a:rPr>
              <a:t> and </a:t>
            </a:r>
            <a:r>
              <a:rPr b="1" lang="en" u="sng">
                <a:solidFill>
                  <a:schemeClr val="lt1"/>
                </a:solidFill>
              </a:rPr>
              <a:t>clauses</a:t>
            </a:r>
            <a:r>
              <a:rPr b="1" lang="en">
                <a:solidFill>
                  <a:schemeClr val="lt1"/>
                </a:solidFill>
              </a:rPr>
              <a:t>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Differentiate between a phrase and a clause.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different kinds of clauses.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Construct sentences using clauses and phrases correctly.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2"/>
          <p:cNvSpPr txBox="1"/>
          <p:nvPr>
            <p:ph type="title"/>
          </p:nvPr>
        </p:nvSpPr>
        <p:spPr>
          <a:xfrm>
            <a:off x="531050" y="256575"/>
            <a:ext cx="8042400" cy="84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MORE EXAMPLES</a:t>
            </a:r>
            <a:endParaRPr b="1" sz="5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7" name="Google Shape;167;p32"/>
          <p:cNvSpPr txBox="1"/>
          <p:nvPr>
            <p:ph idx="1" type="body"/>
          </p:nvPr>
        </p:nvSpPr>
        <p:spPr>
          <a:xfrm>
            <a:off x="542150" y="1104375"/>
            <a:ext cx="8020200" cy="33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00FF00"/>
                </a:solidFill>
              </a:rPr>
              <a:t>Phrase:</a:t>
            </a:r>
            <a:endParaRPr b="1" sz="1400">
              <a:solidFill>
                <a:srgbClr val="00FF00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after the movie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in the morning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walking to school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00FFFF"/>
                </a:solidFill>
              </a:rPr>
              <a:t>Clause:</a:t>
            </a:r>
            <a:endParaRPr b="1" sz="1400">
              <a:solidFill>
                <a:srgbClr val="00FFFF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She walked to school.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They arrived late.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Because he was tired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3"/>
          <p:cNvSpPr txBox="1"/>
          <p:nvPr>
            <p:ph type="title"/>
          </p:nvPr>
        </p:nvSpPr>
        <p:spPr>
          <a:xfrm>
            <a:off x="311700" y="250900"/>
            <a:ext cx="8520600" cy="76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 </a:t>
            </a:r>
            <a:r>
              <a:rPr b="1" lang="en" sz="3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1: Identify if Phrase or Clause</a:t>
            </a:r>
            <a:endParaRPr b="1" sz="3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73" name="Google Shape;173;p33"/>
          <p:cNvSpPr txBox="1"/>
          <p:nvPr>
            <p:ph idx="1" type="body"/>
          </p:nvPr>
        </p:nvSpPr>
        <p:spPr>
          <a:xfrm>
            <a:off x="550025" y="1180200"/>
            <a:ext cx="8017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Write </a:t>
            </a:r>
            <a:r>
              <a:rPr b="1" lang="en" u="sng">
                <a:solidFill>
                  <a:schemeClr val="lt1"/>
                </a:solidFill>
              </a:rPr>
              <a:t>P for Phrase</a:t>
            </a:r>
            <a:r>
              <a:rPr b="1" lang="en">
                <a:solidFill>
                  <a:schemeClr val="lt1"/>
                </a:solidFill>
              </a:rPr>
              <a:t> and </a:t>
            </a:r>
            <a:r>
              <a:rPr b="1" lang="en" u="sng">
                <a:solidFill>
                  <a:schemeClr val="lt1"/>
                </a:solidFill>
              </a:rPr>
              <a:t>C for Clause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under the chair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sings beautifully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after the meeting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When the rain stopped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They finished their homework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4"/>
          <p:cNvSpPr txBox="1"/>
          <p:nvPr>
            <p:ph type="title"/>
          </p:nvPr>
        </p:nvSpPr>
        <p:spPr>
          <a:xfrm>
            <a:off x="519950" y="278625"/>
            <a:ext cx="8053500" cy="102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 </a:t>
            </a:r>
            <a:r>
              <a:rPr b="1" lang="en" sz="3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2: Identify the Type of Clause</a:t>
            </a:r>
            <a:endParaRPr b="1" sz="3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79" name="Google Shape;179;p34"/>
          <p:cNvSpPr txBox="1"/>
          <p:nvPr>
            <p:ph idx="1" type="body"/>
          </p:nvPr>
        </p:nvSpPr>
        <p:spPr>
          <a:xfrm>
            <a:off x="564300" y="1387125"/>
            <a:ext cx="8009100" cy="318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rPr b="1" lang="en" sz="4000">
                <a:solidFill>
                  <a:schemeClr val="lt1"/>
                </a:solidFill>
              </a:rPr>
              <a:t>Write </a:t>
            </a:r>
            <a:r>
              <a:rPr b="1" lang="en" sz="4000" u="sng">
                <a:solidFill>
                  <a:schemeClr val="lt1"/>
                </a:solidFill>
              </a:rPr>
              <a:t>Independent</a:t>
            </a:r>
            <a:r>
              <a:rPr b="1" lang="en" sz="4000">
                <a:solidFill>
                  <a:schemeClr val="lt1"/>
                </a:solidFill>
              </a:rPr>
              <a:t> or </a:t>
            </a:r>
            <a:r>
              <a:rPr b="1" lang="en" sz="4000" u="sng">
                <a:solidFill>
                  <a:schemeClr val="lt1"/>
                </a:solidFill>
              </a:rPr>
              <a:t>Dependent</a:t>
            </a:r>
            <a:r>
              <a:rPr b="1" lang="en" sz="4000">
                <a:solidFill>
                  <a:schemeClr val="lt1"/>
                </a:solidFill>
              </a:rPr>
              <a:t>.</a:t>
            </a:r>
            <a:endParaRPr b="1" sz="40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00">
                <a:solidFill>
                  <a:schemeClr val="lt1"/>
                </a:solidFill>
              </a:rPr>
              <a:t>She loves dancing.</a:t>
            </a:r>
            <a:br>
              <a:rPr b="1" lang="en" sz="4000">
                <a:solidFill>
                  <a:schemeClr val="lt1"/>
                </a:solidFill>
              </a:rPr>
            </a:br>
            <a:endParaRPr b="1" sz="40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00">
                <a:solidFill>
                  <a:schemeClr val="lt1"/>
                </a:solidFill>
              </a:rPr>
              <a:t>Because he was late</a:t>
            </a:r>
            <a:br>
              <a:rPr b="1" lang="en" sz="4000">
                <a:solidFill>
                  <a:schemeClr val="lt1"/>
                </a:solidFill>
              </a:rPr>
            </a:br>
            <a:endParaRPr b="1" sz="40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00">
                <a:solidFill>
                  <a:schemeClr val="lt1"/>
                </a:solidFill>
              </a:rPr>
              <a:t>If you call me</a:t>
            </a:r>
            <a:br>
              <a:rPr b="1" lang="en" sz="4000">
                <a:solidFill>
                  <a:schemeClr val="lt1"/>
                </a:solidFill>
              </a:rPr>
            </a:br>
            <a:endParaRPr b="1" sz="40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00">
                <a:solidFill>
                  <a:schemeClr val="lt1"/>
                </a:solidFill>
              </a:rPr>
              <a:t>They went to the park.</a:t>
            </a:r>
            <a:br>
              <a:rPr b="1" lang="en" sz="4000">
                <a:solidFill>
                  <a:schemeClr val="lt1"/>
                </a:solidFill>
              </a:rPr>
            </a:br>
            <a:endParaRPr b="1" sz="40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00">
                <a:solidFill>
                  <a:schemeClr val="lt1"/>
                </a:solidFill>
              </a:rPr>
              <a:t>Although she was tired</a:t>
            </a:r>
            <a:br>
              <a:rPr b="1" lang="en" sz="4000">
                <a:solidFill>
                  <a:schemeClr val="lt1"/>
                </a:solidFill>
              </a:rPr>
            </a:br>
            <a:endParaRPr b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5"/>
          <p:cNvSpPr txBox="1"/>
          <p:nvPr>
            <p:ph type="title"/>
          </p:nvPr>
        </p:nvSpPr>
        <p:spPr>
          <a:xfrm>
            <a:off x="497800" y="262000"/>
            <a:ext cx="8081100" cy="9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📝 </a:t>
            </a:r>
            <a:r>
              <a:rPr b="1" lang="en" sz="36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3: Combine the Clauses</a:t>
            </a:r>
            <a:endParaRPr b="1" sz="36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85" name="Google Shape;185;p35"/>
          <p:cNvSpPr txBox="1"/>
          <p:nvPr>
            <p:ph idx="1" type="body"/>
          </p:nvPr>
        </p:nvSpPr>
        <p:spPr>
          <a:xfrm>
            <a:off x="575400" y="1437025"/>
            <a:ext cx="7975800" cy="313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Combine the independent and dependent clauses.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stayed home. (because I was sick)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We played outside. (although it was raining)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will pass. (if she studies hard)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 students left. (when the bell rang)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525500" y="289700"/>
            <a:ext cx="8097600" cy="72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b="1" sz="37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553225" y="1152475"/>
            <a:ext cx="8279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FFFF00"/>
                </a:solidFill>
              </a:rPr>
              <a:t>Let’s analyze these:</a:t>
            </a:r>
            <a:endParaRPr b="1" sz="1035">
              <a:solidFill>
                <a:srgbClr val="FFFF00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Running in the park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She runs in the park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00FF00"/>
                </a:solidFill>
              </a:rPr>
              <a:t>Think about it!</a:t>
            </a:r>
            <a:endParaRPr b="1" sz="1035">
              <a:solidFill>
                <a:srgbClr val="00FF00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Which one is a complete sentence?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Why is the second one complete?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FF0000"/>
                </a:solidFill>
              </a:rPr>
              <a:t>Explain:</a:t>
            </a:r>
            <a:br>
              <a:rPr b="1" lang="en" sz="1035">
                <a:solidFill>
                  <a:schemeClr val="lt1"/>
                </a:solidFill>
              </a:rPr>
            </a:br>
            <a:r>
              <a:rPr b="1" lang="en" sz="1035">
                <a:solidFill>
                  <a:schemeClr val="lt1"/>
                </a:solidFill>
              </a:rPr>
              <a:t> The second example has a subject (she) and a verb (runs).</a:t>
            </a:r>
            <a:br>
              <a:rPr b="1" lang="en" sz="1035">
                <a:solidFill>
                  <a:schemeClr val="lt1"/>
                </a:solidFill>
              </a:rPr>
            </a:br>
            <a:r>
              <a:rPr b="1" lang="en" sz="1035">
                <a:solidFill>
                  <a:schemeClr val="lt1"/>
                </a:solidFill>
              </a:rPr>
              <a:t> The first example does not have a subject.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0000FF"/>
                </a:solidFill>
              </a:rPr>
              <a:t>Introduce:</a:t>
            </a:r>
            <a:br>
              <a:rPr b="1" lang="en" sz="1035">
                <a:solidFill>
                  <a:schemeClr val="lt1"/>
                </a:solidFill>
              </a:rPr>
            </a:br>
            <a:r>
              <a:rPr b="1" lang="en" sz="1035">
                <a:solidFill>
                  <a:schemeClr val="lt1"/>
                </a:solidFill>
              </a:rPr>
              <a:t> 👉 Groups of words are called phrases or clauses.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472450" y="273075"/>
            <a:ext cx="8100900" cy="124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156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📌 What is a PHRASE?</a:t>
            </a:r>
            <a:endParaRPr b="1" sz="6156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542125" y="1686425"/>
            <a:ext cx="7970100" cy="28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rPr b="1" lang="en" sz="1403">
                <a:solidFill>
                  <a:schemeClr val="lt1"/>
                </a:solidFill>
              </a:rPr>
              <a:t>A </a:t>
            </a:r>
            <a:r>
              <a:rPr b="1" lang="en" sz="1403" u="sng">
                <a:solidFill>
                  <a:schemeClr val="lt1"/>
                </a:solidFill>
              </a:rPr>
              <a:t>PHRASE</a:t>
            </a:r>
            <a:r>
              <a:rPr b="1" lang="en" sz="1403">
                <a:solidFill>
                  <a:schemeClr val="lt1"/>
                </a:solidFill>
              </a:rPr>
              <a:t> is a group of words that does NOT have both a subject and a verb.</a:t>
            </a:r>
            <a:endParaRPr b="1" sz="140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rPr b="1" lang="en" sz="1403">
                <a:solidFill>
                  <a:schemeClr val="lt1"/>
                </a:solidFill>
              </a:rPr>
              <a:t>A phrase is NOT a complete sentence.</a:t>
            </a:r>
            <a:endParaRPr b="1" sz="140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rPr b="1" lang="en" sz="1403">
                <a:solidFill>
                  <a:srgbClr val="FF0000"/>
                </a:solidFill>
              </a:rPr>
              <a:t>Example:</a:t>
            </a:r>
            <a:endParaRPr b="1" sz="1403">
              <a:solidFill>
                <a:srgbClr val="FF0000"/>
              </a:solidFill>
            </a:endParaRPr>
          </a:p>
          <a:p>
            <a:pPr indent="-317659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3"/>
              <a:buChar char="●"/>
            </a:pPr>
            <a:r>
              <a:rPr b="1" lang="en" sz="1403">
                <a:solidFill>
                  <a:schemeClr val="lt1"/>
                </a:solidFill>
              </a:rPr>
              <a:t>in the room</a:t>
            </a:r>
            <a:br>
              <a:rPr b="1" lang="en" sz="1403">
                <a:solidFill>
                  <a:schemeClr val="lt1"/>
                </a:solidFill>
              </a:rPr>
            </a:br>
            <a:endParaRPr b="1" sz="1403">
              <a:solidFill>
                <a:schemeClr val="lt1"/>
              </a:solidFill>
            </a:endParaRPr>
          </a:p>
          <a:p>
            <a:pPr indent="-31765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3"/>
              <a:buChar char="●"/>
            </a:pPr>
            <a:r>
              <a:rPr b="1" lang="en" sz="1403">
                <a:solidFill>
                  <a:schemeClr val="lt1"/>
                </a:solidFill>
              </a:rPr>
              <a:t>after the party</a:t>
            </a:r>
            <a:br>
              <a:rPr b="1" lang="en" sz="1403">
                <a:solidFill>
                  <a:schemeClr val="lt1"/>
                </a:solidFill>
              </a:rPr>
            </a:br>
            <a:endParaRPr b="1" sz="1403">
              <a:solidFill>
                <a:schemeClr val="lt1"/>
              </a:solidFill>
            </a:endParaRPr>
          </a:p>
          <a:p>
            <a:pPr indent="-31765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3"/>
              <a:buChar char="●"/>
            </a:pPr>
            <a:r>
              <a:rPr b="1" lang="en" sz="1403">
                <a:solidFill>
                  <a:schemeClr val="lt1"/>
                </a:solidFill>
              </a:rPr>
              <a:t>running fast</a:t>
            </a:r>
            <a:br>
              <a:rPr b="1" lang="en" sz="1403">
                <a:solidFill>
                  <a:schemeClr val="lt1"/>
                </a:solidFill>
              </a:rPr>
            </a:br>
            <a:endParaRPr b="1" sz="1403">
              <a:solidFill>
                <a:schemeClr val="lt1"/>
              </a:solidFill>
            </a:endParaRPr>
          </a:p>
          <a:p>
            <a:pPr indent="-31861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18"/>
              <a:buChar char="●"/>
            </a:pPr>
            <a:r>
              <a:rPr b="1" lang="en" sz="1418">
                <a:solidFill>
                  <a:schemeClr val="lt1"/>
                </a:solidFill>
              </a:rPr>
              <a:t>under the table</a:t>
            </a:r>
            <a:endParaRPr b="1" sz="14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b="1" sz="1865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921550"/>
            <a:ext cx="8520600" cy="20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60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PHRASES</a:t>
            </a:r>
            <a:endParaRPr b="1" sz="660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228725"/>
            <a:ext cx="8520600" cy="9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60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Noun Phrase</a:t>
            </a:r>
            <a:endParaRPr b="1" sz="60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544475" y="1437000"/>
            <a:ext cx="8023200" cy="31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A group of words that acts as a noun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the big house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my best friend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a beautiful flower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the tall building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564300" y="278625"/>
            <a:ext cx="80367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✅Example Sentences</a:t>
            </a:r>
            <a:endParaRPr b="1" sz="50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564300" y="1420375"/>
            <a:ext cx="7903800" cy="315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 u="sng">
                <a:solidFill>
                  <a:schemeClr val="lt1"/>
                </a:solidFill>
              </a:rPr>
              <a:t>The big house</a:t>
            </a:r>
            <a:r>
              <a:rPr b="1" lang="en">
                <a:solidFill>
                  <a:schemeClr val="lt1"/>
                </a:solidFill>
              </a:rPr>
              <a:t> is for sale.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 u="sng">
                <a:solidFill>
                  <a:schemeClr val="lt1"/>
                </a:solidFill>
              </a:rPr>
              <a:t>My best friend</a:t>
            </a:r>
            <a:r>
              <a:rPr b="1" lang="en">
                <a:solidFill>
                  <a:schemeClr val="lt1"/>
                </a:solidFill>
              </a:rPr>
              <a:t> moved away.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 u="sng">
                <a:solidFill>
                  <a:schemeClr val="lt1"/>
                </a:solidFill>
              </a:rPr>
              <a:t>A beautiful flower</a:t>
            </a:r>
            <a:r>
              <a:rPr b="1" lang="en">
                <a:solidFill>
                  <a:schemeClr val="lt1"/>
                </a:solidFill>
              </a:rPr>
              <a:t> bloomed.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 u="sng">
                <a:solidFill>
                  <a:schemeClr val="lt1"/>
                </a:solidFill>
              </a:rPr>
              <a:t>The tall building</a:t>
            </a:r>
            <a:r>
              <a:rPr b="1" lang="en">
                <a:solidFill>
                  <a:schemeClr val="lt1"/>
                </a:solidFill>
              </a:rPr>
              <a:t> collapsed.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564300" y="239825"/>
            <a:ext cx="8025600" cy="11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2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2️⃣ Verb Phrase</a:t>
            </a:r>
            <a:endParaRPr b="1" sz="62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20">
              <a:solidFill>
                <a:srgbClr val="FF9900"/>
              </a:solidFill>
            </a:endParaRPr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597550" y="1558950"/>
            <a:ext cx="7992300" cy="30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A group of verbs working together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is running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has finished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will go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was sleeping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608650" y="245350"/>
            <a:ext cx="8223600" cy="104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536650" y="1470275"/>
            <a:ext cx="8223600" cy="30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</a:t>
            </a:r>
            <a:r>
              <a:rPr b="1" lang="en" u="sng">
                <a:solidFill>
                  <a:schemeClr val="lt1"/>
                </a:solidFill>
              </a:rPr>
              <a:t>is running</a:t>
            </a:r>
            <a:r>
              <a:rPr b="1" lang="en">
                <a:solidFill>
                  <a:schemeClr val="lt1"/>
                </a:solidFill>
              </a:rPr>
              <a:t> fast.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 </a:t>
            </a:r>
            <a:r>
              <a:rPr b="1" lang="en" u="sng">
                <a:solidFill>
                  <a:schemeClr val="lt1"/>
                </a:solidFill>
              </a:rPr>
              <a:t>has finished</a:t>
            </a:r>
            <a:r>
              <a:rPr b="1" lang="en">
                <a:solidFill>
                  <a:schemeClr val="lt1"/>
                </a:solidFill>
              </a:rPr>
              <a:t> his homework.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They </a:t>
            </a:r>
            <a:r>
              <a:rPr b="1" lang="en" u="sng">
                <a:solidFill>
                  <a:schemeClr val="lt1"/>
                </a:solidFill>
              </a:rPr>
              <a:t>will go</a:t>
            </a:r>
            <a:r>
              <a:rPr b="1" lang="en">
                <a:solidFill>
                  <a:schemeClr val="lt1"/>
                </a:solidFill>
              </a:rPr>
              <a:t> tomorrow.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 baby </a:t>
            </a:r>
            <a:r>
              <a:rPr b="1" lang="en" u="sng">
                <a:solidFill>
                  <a:schemeClr val="lt1"/>
                </a:solidFill>
              </a:rPr>
              <a:t>was sleeping</a:t>
            </a:r>
            <a:r>
              <a:rPr b="1" lang="en">
                <a:solidFill>
                  <a:schemeClr val="lt1"/>
                </a:solidFill>
              </a:rPr>
              <a:t> peacefully.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