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F84BAE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73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91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37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189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7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432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389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71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62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rgbClr val="F84BAE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6757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76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63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rgbClr val="F84BAE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74242" y="1920367"/>
            <a:ext cx="5949315" cy="5121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1" i="0">
                <a:solidFill>
                  <a:srgbClr val="DAD1E6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rgbClr val="F84BAE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231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38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1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1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231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1304" y="625297"/>
            <a:ext cx="13022580" cy="1416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rgbClr val="F84BAE"/>
                </a:solidFill>
                <a:latin typeface="Noto Sans Mono CJK HK"/>
                <a:cs typeface="Noto Sans Mono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1520" y="1892808"/>
            <a:ext cx="13167360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6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bour.gov.hk/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Understanding the Employment Ordinance: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Key Provisions and Employer Obligations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084951" y="910344"/>
          <a:ext cx="7396480" cy="1452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6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67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2445">
                <a:tc>
                  <a:txBody>
                    <a:bodyPr/>
                    <a:lstStyle/>
                    <a:p>
                      <a:pPr marL="31750">
                        <a:lnSpc>
                          <a:spcPts val="3710"/>
                        </a:lnSpc>
                      </a:pPr>
                      <a:r>
                        <a:rPr sz="3500" b="1" spc="-10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Comparison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3710"/>
                        </a:lnSpc>
                      </a:pPr>
                      <a:r>
                        <a:rPr sz="3500" b="1" spc="-20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with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3710"/>
                        </a:lnSpc>
                      </a:pPr>
                      <a:r>
                        <a:rPr sz="3500" b="1" spc="-25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the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3710"/>
                        </a:lnSpc>
                      </a:pPr>
                      <a:r>
                        <a:rPr sz="3500" b="1" spc="-25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UK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3710"/>
                        </a:lnSpc>
                      </a:pPr>
                      <a:r>
                        <a:rPr sz="3500" b="1" spc="-10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Employment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080">
                <a:tc>
                  <a:txBody>
                    <a:bodyPr/>
                    <a:lstStyle/>
                    <a:p>
                      <a:pPr marL="31750">
                        <a:lnSpc>
                          <a:spcPts val="3940"/>
                        </a:lnSpc>
                      </a:pPr>
                      <a:r>
                        <a:rPr sz="3500" b="1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Rights</a:t>
                      </a:r>
                      <a:r>
                        <a:rPr sz="3500" b="1" spc="-30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 </a:t>
                      </a:r>
                      <a:r>
                        <a:rPr sz="3500" b="1" spc="-25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Act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40"/>
                        </a:lnSpc>
                      </a:pPr>
                      <a:r>
                        <a:rPr sz="3500" b="1" spc="-20" dirty="0">
                          <a:solidFill>
                            <a:srgbClr val="F84BAE"/>
                          </a:solidFill>
                          <a:latin typeface="Noto Sans Mono CJK HK"/>
                          <a:cs typeface="Noto Sans Mono CJK HK"/>
                        </a:rPr>
                        <a:t>1336</a:t>
                      </a:r>
                      <a:endParaRPr sz="3500">
                        <a:latin typeface="Noto Sans Mono CJK HK"/>
                        <a:cs typeface="Noto Sans Mono CJK HK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6116573" y="2268473"/>
            <a:ext cx="7885430" cy="5088890"/>
          </a:xfrm>
          <a:custGeom>
            <a:avLst/>
            <a:gdLst/>
            <a:ahLst/>
            <a:cxnLst/>
            <a:rect l="l" t="t" r="r" b="b"/>
            <a:pathLst>
              <a:path w="7885430" h="5088890">
                <a:moveTo>
                  <a:pt x="0" y="27050"/>
                </a:moveTo>
                <a:lnTo>
                  <a:pt x="2119" y="16502"/>
                </a:lnTo>
                <a:lnTo>
                  <a:pt x="7905" y="7905"/>
                </a:lnTo>
                <a:lnTo>
                  <a:pt x="16502" y="2119"/>
                </a:lnTo>
                <a:lnTo>
                  <a:pt x="27050" y="0"/>
                </a:lnTo>
                <a:lnTo>
                  <a:pt x="7858124" y="0"/>
                </a:lnTo>
                <a:lnTo>
                  <a:pt x="7868673" y="2119"/>
                </a:lnTo>
                <a:lnTo>
                  <a:pt x="7877270" y="7905"/>
                </a:lnTo>
                <a:lnTo>
                  <a:pt x="7883056" y="16502"/>
                </a:lnTo>
                <a:lnTo>
                  <a:pt x="7885176" y="27050"/>
                </a:lnTo>
                <a:lnTo>
                  <a:pt x="7885176" y="5061623"/>
                </a:lnTo>
                <a:lnTo>
                  <a:pt x="7883056" y="5072139"/>
                </a:lnTo>
                <a:lnTo>
                  <a:pt x="7877270" y="5080725"/>
                </a:lnTo>
                <a:lnTo>
                  <a:pt x="7868673" y="5086513"/>
                </a:lnTo>
                <a:lnTo>
                  <a:pt x="7858124" y="5088636"/>
                </a:lnTo>
                <a:lnTo>
                  <a:pt x="27050" y="5088636"/>
                </a:lnTo>
                <a:lnTo>
                  <a:pt x="16502" y="5086513"/>
                </a:lnTo>
                <a:lnTo>
                  <a:pt x="7905" y="5080725"/>
                </a:lnTo>
                <a:lnTo>
                  <a:pt x="2119" y="5072139"/>
                </a:lnTo>
                <a:lnTo>
                  <a:pt x="0" y="5061623"/>
                </a:lnTo>
                <a:lnTo>
                  <a:pt x="0" y="27050"/>
                </a:lnTo>
                <a:close/>
              </a:path>
            </a:pathLst>
          </a:custGeom>
          <a:ln w="76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123432" y="2275332"/>
          <a:ext cx="7867650" cy="5071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2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0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7720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Aspect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748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 marR="439420">
                        <a:lnSpc>
                          <a:spcPct val="136400"/>
                        </a:lnSpc>
                        <a:spcBef>
                          <a:spcPts val="630"/>
                        </a:spcBef>
                      </a:pP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Hong</a:t>
                      </a:r>
                      <a:r>
                        <a:rPr sz="1400" b="1" spc="-5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Kong</a:t>
                      </a:r>
                      <a:r>
                        <a:rPr sz="1400" b="1" spc="-4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Employment Ordinance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 marR="283845">
                        <a:lnSpc>
                          <a:spcPct val="136400"/>
                        </a:lnSpc>
                        <a:spcBef>
                          <a:spcPts val="630"/>
                        </a:spcBef>
                      </a:pP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UK</a:t>
                      </a:r>
                      <a:r>
                        <a:rPr sz="1400" b="1" spc="-4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Employment</a:t>
                      </a:r>
                      <a:r>
                        <a:rPr sz="1400" b="1" spc="-4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Rights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Act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1996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Scope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68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Covers</a:t>
                      </a:r>
                      <a:r>
                        <a:rPr sz="1400" b="1" spc="-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most</a:t>
                      </a:r>
                      <a:r>
                        <a:rPr sz="1400" b="1" spc="-6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employees</a:t>
                      </a:r>
                      <a:r>
                        <a:rPr sz="1400" b="1" spc="-5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in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  <a:p>
                      <a:pPr marL="6559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Hong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Kong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68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Applies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400" b="1" spc="-5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employees</a:t>
                      </a:r>
                      <a:r>
                        <a:rPr sz="1400" b="1" spc="-6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1400" b="1" spc="-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the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  <a:p>
                      <a:pPr marL="23304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UK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684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Minimum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Wage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Set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by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Statutory</a:t>
                      </a:r>
                      <a:r>
                        <a:rPr sz="1400" b="1" spc="-6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Minimum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  <a:p>
                      <a:pPr marL="6559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Wage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Ordinance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Set</a:t>
                      </a:r>
                      <a:r>
                        <a:rPr sz="1400" b="1" spc="-8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by</a:t>
                      </a:r>
                      <a:r>
                        <a:rPr sz="1400" b="1" spc="-9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National</a:t>
                      </a:r>
                      <a:r>
                        <a:rPr sz="1400" b="1" spc="-7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Minimum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  <a:p>
                      <a:pPr marL="23304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Wage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Act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5815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Notice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Period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748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 marR="225425">
                        <a:lnSpc>
                          <a:spcPct val="136400"/>
                        </a:lnSpc>
                        <a:spcBef>
                          <a:spcPts val="630"/>
                        </a:spcBef>
                      </a:pPr>
                      <a:r>
                        <a:rPr sz="1400" b="1" spc="-7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1-</a:t>
                      </a:r>
                      <a:r>
                        <a:rPr sz="1400" b="1" spc="-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r>
                        <a:rPr sz="1400" b="1" spc="-3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based</a:t>
                      </a:r>
                      <a:r>
                        <a:rPr sz="1400" b="1" spc="-5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on</a:t>
                      </a:r>
                      <a:r>
                        <a:rPr sz="1400" b="1" spc="-5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length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1400" b="1" spc="-10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service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 marR="337185">
                        <a:lnSpc>
                          <a:spcPct val="136400"/>
                        </a:lnSpc>
                        <a:spcBef>
                          <a:spcPts val="630"/>
                        </a:spcBef>
                      </a:pPr>
                      <a:r>
                        <a:rPr sz="1400" b="1" spc="-19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r>
                        <a:rPr sz="1400" b="1" spc="-8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4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</a:t>
                      </a:r>
                      <a:r>
                        <a:rPr sz="1400" b="1" spc="-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per</a:t>
                      </a:r>
                      <a:r>
                        <a:rPr sz="1400" b="1" spc="-8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year</a:t>
                      </a:r>
                      <a:r>
                        <a:rPr sz="1400" b="1" spc="-9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1400" b="1" spc="-8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service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(up</a:t>
                      </a:r>
                      <a:r>
                        <a:rPr sz="1400" b="1" spc="-9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weeks)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01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spc="-3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Unfair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Dismissal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75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 marR="849630">
                        <a:lnSpc>
                          <a:spcPct val="136400"/>
                        </a:lnSpc>
                        <a:spcBef>
                          <a:spcPts val="635"/>
                        </a:spcBef>
                      </a:pPr>
                      <a:r>
                        <a:rPr sz="1400" b="1" spc="-4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Protected,</a:t>
                      </a:r>
                      <a:r>
                        <a:rPr sz="1400" b="1" spc="-6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but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less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comprehensive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64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 marR="207645">
                        <a:lnSpc>
                          <a:spcPct val="136400"/>
                        </a:lnSpc>
                        <a:spcBef>
                          <a:spcPts val="635"/>
                        </a:spcBef>
                      </a:pP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More</a:t>
                      </a:r>
                      <a:r>
                        <a:rPr sz="1400" b="1" spc="-9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extensive</a:t>
                      </a:r>
                      <a:r>
                        <a:rPr sz="1400" b="1" spc="-4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protections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1400" b="1" spc="-8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remedies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8064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Maternity</a:t>
                      </a:r>
                      <a:r>
                        <a:rPr sz="1400" b="1" spc="-4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Leave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spc="-13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r>
                        <a:rPr sz="1400" b="1" spc="-7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r>
                        <a:rPr sz="1400" b="1" spc="-6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paid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leave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400" b="1" spc="-10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52</a:t>
                      </a:r>
                      <a:r>
                        <a:rPr sz="1400" b="1" spc="-8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8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(39</a:t>
                      </a:r>
                      <a:r>
                        <a:rPr sz="1400" b="1" spc="-7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r>
                        <a:rPr sz="1400" b="1" spc="-5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paid)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11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spc="-2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Paternity</a:t>
                      </a:r>
                      <a:r>
                        <a:rPr sz="1400" b="1" spc="-6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Leave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75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spc="-10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r>
                        <a:rPr sz="1400" b="1" spc="-4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days</a:t>
                      </a:r>
                      <a:r>
                        <a:rPr sz="1400" b="1" spc="-6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paid</a:t>
                      </a:r>
                      <a:r>
                        <a:rPr sz="1400" b="1" spc="-6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leave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75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400" b="1" spc="-7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1-</a:t>
                      </a:r>
                      <a:r>
                        <a:rPr sz="1400" b="1" spc="-114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r>
                        <a:rPr sz="1400" b="1" spc="-9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weeks</a:t>
                      </a:r>
                      <a:r>
                        <a:rPr sz="1400" b="1" spc="-4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paid</a:t>
                      </a:r>
                      <a:r>
                        <a:rPr sz="1400" b="1" spc="-65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DAD1E6"/>
                          </a:solidFill>
                          <a:latin typeface="Trebuchet MS"/>
                          <a:cs typeface="Trebuchet MS"/>
                        </a:rPr>
                        <a:t>leave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15875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152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Practical</a:t>
            </a:r>
            <a:r>
              <a:rPr spc="-50" dirty="0"/>
              <a:t> </a:t>
            </a:r>
            <a:r>
              <a:rPr dirty="0"/>
              <a:t>Tips</a:t>
            </a:r>
            <a:r>
              <a:rPr spc="-1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EO</a:t>
            </a:r>
            <a:r>
              <a:rPr spc="-15" dirty="0"/>
              <a:t> </a:t>
            </a:r>
            <a:r>
              <a:rPr spc="-10" dirty="0"/>
              <a:t>Compliance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420111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3190493"/>
            <a:ext cx="2966720" cy="3796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Stay</a:t>
            </a:r>
            <a:r>
              <a:rPr sz="220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Informed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Regularly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review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updates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to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Ordinance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attend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seminars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or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workshops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offered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Department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or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professional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organisations.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Consider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subscribing</a:t>
            </a:r>
            <a:r>
              <a:rPr sz="1750" b="1" spc="-1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legal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update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services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stay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abreast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changes.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2420111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3190493"/>
            <a:ext cx="2869565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Audit</a:t>
            </a:r>
            <a:r>
              <a:rPr sz="220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Regularly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Conduct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annual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audits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your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practices,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contracts,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policies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to ensure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ongoing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compliance.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Use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checklists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involve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both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HR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legal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professionals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review process.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2420111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3190493"/>
            <a:ext cx="2825115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Train</a:t>
            </a:r>
            <a:r>
              <a:rPr sz="220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Your</a:t>
            </a:r>
            <a:r>
              <a:rPr sz="220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Team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comprehensive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training</a:t>
            </a:r>
            <a:r>
              <a:rPr sz="1750" b="1" spc="-1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staff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line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managers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EO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requirements.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 Ensure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they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understand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their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responsibilities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can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correctly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apply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law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day-to-day</a:t>
            </a:r>
            <a:r>
              <a:rPr sz="1750" b="1" spc="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operations.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420111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3190493"/>
            <a:ext cx="2869565" cy="3796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Document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Everything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Maintain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thorough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accurate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records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 employment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terms,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working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hours,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leave,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payroll.</a:t>
            </a:r>
            <a:endParaRPr sz="1750">
              <a:latin typeface="Trebuchet MS"/>
              <a:cs typeface="Trebuchet MS"/>
            </a:endParaRPr>
          </a:p>
          <a:p>
            <a:pPr marL="12700" marR="147320">
              <a:lnSpc>
                <a:spcPct val="138200"/>
              </a:lnSpc>
              <a:spcBef>
                <a:spcPts val="5"/>
              </a:spcBef>
            </a:pP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Implement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robust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systems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record-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keeping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ensure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all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employment-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related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decisions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well-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documented.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29819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1037" y="2910585"/>
            <a:ext cx="2998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Key</a:t>
            </a:r>
            <a:r>
              <a:rPr sz="3600" spc="-20" dirty="0"/>
              <a:t> </a:t>
            </a:r>
            <a:r>
              <a:rPr sz="3600" spc="-10" dirty="0"/>
              <a:t>Takeaways</a:t>
            </a:r>
            <a:endParaRPr sz="3600"/>
          </a:p>
        </p:txBody>
      </p:sp>
      <p:sp>
        <p:nvSpPr>
          <p:cNvPr id="4" name="object 4"/>
          <p:cNvSpPr/>
          <p:nvPr/>
        </p:nvSpPr>
        <p:spPr>
          <a:xfrm>
            <a:off x="643127" y="3802379"/>
            <a:ext cx="6581140" cy="1647825"/>
          </a:xfrm>
          <a:custGeom>
            <a:avLst/>
            <a:gdLst/>
            <a:ahLst/>
            <a:cxnLst/>
            <a:rect l="l" t="t" r="r" b="b"/>
            <a:pathLst>
              <a:path w="6581140" h="1647825">
                <a:moveTo>
                  <a:pt x="6553073" y="0"/>
                </a:moveTo>
                <a:lnTo>
                  <a:pt x="27571" y="0"/>
                </a:lnTo>
                <a:lnTo>
                  <a:pt x="16839" y="2162"/>
                </a:lnTo>
                <a:lnTo>
                  <a:pt x="8075" y="8064"/>
                </a:lnTo>
                <a:lnTo>
                  <a:pt x="2166" y="16823"/>
                </a:lnTo>
                <a:lnTo>
                  <a:pt x="0" y="27559"/>
                </a:lnTo>
                <a:lnTo>
                  <a:pt x="0" y="1619885"/>
                </a:lnTo>
                <a:lnTo>
                  <a:pt x="2166" y="1630620"/>
                </a:lnTo>
                <a:lnTo>
                  <a:pt x="8075" y="1639379"/>
                </a:lnTo>
                <a:lnTo>
                  <a:pt x="16839" y="1645281"/>
                </a:lnTo>
                <a:lnTo>
                  <a:pt x="27571" y="1647444"/>
                </a:lnTo>
                <a:lnTo>
                  <a:pt x="6553073" y="1647444"/>
                </a:lnTo>
                <a:lnTo>
                  <a:pt x="6563808" y="1645281"/>
                </a:lnTo>
                <a:lnTo>
                  <a:pt x="6572567" y="1639379"/>
                </a:lnTo>
                <a:lnTo>
                  <a:pt x="6578469" y="1630620"/>
                </a:lnTo>
                <a:lnTo>
                  <a:pt x="6580632" y="1619885"/>
                </a:lnTo>
                <a:lnTo>
                  <a:pt x="6580632" y="27559"/>
                </a:lnTo>
                <a:lnTo>
                  <a:pt x="6578469" y="16823"/>
                </a:lnTo>
                <a:lnTo>
                  <a:pt x="6572567" y="8064"/>
                </a:lnTo>
                <a:lnTo>
                  <a:pt x="6563808" y="2162"/>
                </a:lnTo>
                <a:lnTo>
                  <a:pt x="655307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14832" y="3964940"/>
            <a:ext cx="6127750" cy="1271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Comprehensive</a:t>
            </a:r>
            <a:r>
              <a:rPr sz="18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Understanding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6800"/>
              </a:lnSpc>
              <a:spcBef>
                <a:spcPts val="750"/>
              </a:spcBef>
            </a:pP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complex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piece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legislation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that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covers various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aspects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relationship.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thorough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understanding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crucial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effective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HR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management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compliance.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06640" y="3802379"/>
            <a:ext cx="6581140" cy="1647825"/>
          </a:xfrm>
          <a:custGeom>
            <a:avLst/>
            <a:gdLst/>
            <a:ahLst/>
            <a:cxnLst/>
            <a:rect l="l" t="t" r="r" b="b"/>
            <a:pathLst>
              <a:path w="6581140" h="1647825">
                <a:moveTo>
                  <a:pt x="6553073" y="0"/>
                </a:moveTo>
                <a:lnTo>
                  <a:pt x="27558" y="0"/>
                </a:lnTo>
                <a:lnTo>
                  <a:pt x="16823" y="2162"/>
                </a:lnTo>
                <a:lnTo>
                  <a:pt x="8064" y="8064"/>
                </a:lnTo>
                <a:lnTo>
                  <a:pt x="2162" y="16823"/>
                </a:lnTo>
                <a:lnTo>
                  <a:pt x="0" y="27559"/>
                </a:lnTo>
                <a:lnTo>
                  <a:pt x="0" y="1619885"/>
                </a:lnTo>
                <a:lnTo>
                  <a:pt x="2162" y="1630620"/>
                </a:lnTo>
                <a:lnTo>
                  <a:pt x="8064" y="1639379"/>
                </a:lnTo>
                <a:lnTo>
                  <a:pt x="16823" y="1645281"/>
                </a:lnTo>
                <a:lnTo>
                  <a:pt x="27558" y="1647444"/>
                </a:lnTo>
                <a:lnTo>
                  <a:pt x="6553073" y="1647444"/>
                </a:lnTo>
                <a:lnTo>
                  <a:pt x="6563808" y="1645281"/>
                </a:lnTo>
                <a:lnTo>
                  <a:pt x="6572567" y="1639379"/>
                </a:lnTo>
                <a:lnTo>
                  <a:pt x="6578469" y="1630620"/>
                </a:lnTo>
                <a:lnTo>
                  <a:pt x="6580631" y="1619885"/>
                </a:lnTo>
                <a:lnTo>
                  <a:pt x="6580631" y="27559"/>
                </a:lnTo>
                <a:lnTo>
                  <a:pt x="6578469" y="16823"/>
                </a:lnTo>
                <a:lnTo>
                  <a:pt x="6572567" y="8064"/>
                </a:lnTo>
                <a:lnTo>
                  <a:pt x="6563808" y="2162"/>
                </a:lnTo>
                <a:lnTo>
                  <a:pt x="655307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979" y="3964940"/>
            <a:ext cx="6063615" cy="1271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Proactive</a:t>
            </a:r>
            <a:r>
              <a:rPr sz="18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Compliance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6800"/>
              </a:lnSpc>
              <a:spcBef>
                <a:spcPts val="750"/>
              </a:spcBef>
            </a:pP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should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take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proactive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approach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compliance,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regularly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reviewing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updating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policies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practices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align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latest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requirements.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3127" y="5634228"/>
            <a:ext cx="6581140" cy="1943100"/>
          </a:xfrm>
          <a:custGeom>
            <a:avLst/>
            <a:gdLst/>
            <a:ahLst/>
            <a:cxnLst/>
            <a:rect l="l" t="t" r="r" b="b"/>
            <a:pathLst>
              <a:path w="6581140" h="1943100">
                <a:moveTo>
                  <a:pt x="6553073" y="0"/>
                </a:moveTo>
                <a:lnTo>
                  <a:pt x="27597" y="0"/>
                </a:lnTo>
                <a:lnTo>
                  <a:pt x="16855" y="2162"/>
                </a:lnTo>
                <a:lnTo>
                  <a:pt x="8083" y="8064"/>
                </a:lnTo>
                <a:lnTo>
                  <a:pt x="2168" y="16823"/>
                </a:lnTo>
                <a:lnTo>
                  <a:pt x="0" y="27559"/>
                </a:lnTo>
                <a:lnTo>
                  <a:pt x="0" y="1915502"/>
                </a:lnTo>
                <a:lnTo>
                  <a:pt x="2168" y="1926244"/>
                </a:lnTo>
                <a:lnTo>
                  <a:pt x="8083" y="1935016"/>
                </a:lnTo>
                <a:lnTo>
                  <a:pt x="16855" y="1940931"/>
                </a:lnTo>
                <a:lnTo>
                  <a:pt x="27597" y="1943100"/>
                </a:lnTo>
                <a:lnTo>
                  <a:pt x="6553073" y="1943100"/>
                </a:lnTo>
                <a:lnTo>
                  <a:pt x="6563808" y="1940931"/>
                </a:lnTo>
                <a:lnTo>
                  <a:pt x="6572567" y="1935016"/>
                </a:lnTo>
                <a:lnTo>
                  <a:pt x="6578469" y="1926244"/>
                </a:lnTo>
                <a:lnTo>
                  <a:pt x="6580632" y="1915502"/>
                </a:lnTo>
                <a:lnTo>
                  <a:pt x="6580632" y="27559"/>
                </a:lnTo>
                <a:lnTo>
                  <a:pt x="6578469" y="16823"/>
                </a:lnTo>
                <a:lnTo>
                  <a:pt x="6572567" y="8064"/>
                </a:lnTo>
                <a:lnTo>
                  <a:pt x="6563808" y="2162"/>
                </a:lnTo>
                <a:lnTo>
                  <a:pt x="655307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4832" y="5797422"/>
            <a:ext cx="6022340" cy="1271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Employee</a:t>
            </a:r>
            <a:r>
              <a:rPr sz="18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Rights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 Protection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6900"/>
              </a:lnSpc>
              <a:spcBef>
                <a:spcPts val="750"/>
              </a:spcBef>
            </a:pP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provides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significant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protections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rights.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these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rights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respected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avoid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legal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issues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maintain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positive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workplace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relations.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06640" y="5634228"/>
            <a:ext cx="6581140" cy="1943100"/>
          </a:xfrm>
          <a:custGeom>
            <a:avLst/>
            <a:gdLst/>
            <a:ahLst/>
            <a:cxnLst/>
            <a:rect l="l" t="t" r="r" b="b"/>
            <a:pathLst>
              <a:path w="6581140" h="1943100">
                <a:moveTo>
                  <a:pt x="6553073" y="0"/>
                </a:moveTo>
                <a:lnTo>
                  <a:pt x="27558" y="0"/>
                </a:lnTo>
                <a:lnTo>
                  <a:pt x="16823" y="2162"/>
                </a:lnTo>
                <a:lnTo>
                  <a:pt x="8064" y="8064"/>
                </a:lnTo>
                <a:lnTo>
                  <a:pt x="2162" y="16823"/>
                </a:lnTo>
                <a:lnTo>
                  <a:pt x="0" y="27559"/>
                </a:lnTo>
                <a:lnTo>
                  <a:pt x="0" y="1915502"/>
                </a:lnTo>
                <a:lnTo>
                  <a:pt x="2162" y="1926244"/>
                </a:lnTo>
                <a:lnTo>
                  <a:pt x="8064" y="1935016"/>
                </a:lnTo>
                <a:lnTo>
                  <a:pt x="16823" y="1940931"/>
                </a:lnTo>
                <a:lnTo>
                  <a:pt x="27558" y="1943100"/>
                </a:lnTo>
                <a:lnTo>
                  <a:pt x="6553073" y="1943100"/>
                </a:lnTo>
                <a:lnTo>
                  <a:pt x="6563808" y="1940931"/>
                </a:lnTo>
                <a:lnTo>
                  <a:pt x="6572567" y="1935016"/>
                </a:lnTo>
                <a:lnTo>
                  <a:pt x="6578469" y="1926244"/>
                </a:lnTo>
                <a:lnTo>
                  <a:pt x="6580631" y="1915502"/>
                </a:lnTo>
                <a:lnTo>
                  <a:pt x="6580631" y="27559"/>
                </a:lnTo>
                <a:lnTo>
                  <a:pt x="6578469" y="16823"/>
                </a:lnTo>
                <a:lnTo>
                  <a:pt x="6572567" y="8064"/>
                </a:lnTo>
                <a:lnTo>
                  <a:pt x="6563808" y="2162"/>
                </a:lnTo>
                <a:lnTo>
                  <a:pt x="655307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78979" y="5797422"/>
            <a:ext cx="6125845" cy="1564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Continuous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 Improvement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000"/>
              </a:lnSpc>
              <a:spcBef>
                <a:spcPts val="745"/>
              </a:spcBef>
            </a:pP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laws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evolve,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should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view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compliance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ongoing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process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improvement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rather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than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one-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time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achievement.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mindset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will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help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organisations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stay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ahead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regulatory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changes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maintain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best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practices.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67958" y="1416811"/>
            <a:ext cx="709168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Quiz:</a:t>
            </a:r>
            <a:r>
              <a:rPr spc="-25" dirty="0"/>
              <a:t> </a:t>
            </a:r>
            <a:r>
              <a:rPr dirty="0"/>
              <a:t>Test</a:t>
            </a:r>
            <a:r>
              <a:rPr spc="-10" dirty="0"/>
              <a:t> </a:t>
            </a:r>
            <a:r>
              <a:rPr dirty="0"/>
              <a:t>Your</a:t>
            </a:r>
            <a:r>
              <a:rPr spc="-10" dirty="0"/>
              <a:t> Knowledge</a:t>
            </a:r>
          </a:p>
        </p:txBody>
      </p:sp>
      <p:sp>
        <p:nvSpPr>
          <p:cNvPr id="4" name="object 4"/>
          <p:cNvSpPr/>
          <p:nvPr/>
        </p:nvSpPr>
        <p:spPr>
          <a:xfrm>
            <a:off x="6280403" y="2764535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3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38391" y="2758820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05319" y="2740913"/>
            <a:ext cx="2600325" cy="1586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Question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400"/>
              </a:lnSpc>
              <a:spcBef>
                <a:spcPts val="935"/>
              </a:spcBef>
            </a:pP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How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many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statutory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holidays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Kong?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171176" y="2764535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5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3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330433" y="2758820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897361" y="2740913"/>
            <a:ext cx="2579370" cy="1586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Question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400"/>
              </a:lnSpc>
              <a:spcBef>
                <a:spcPts val="935"/>
              </a:spcBef>
            </a:pP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What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current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Minimum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Wage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rate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Kong?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280403" y="482650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3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38391" y="4819853"/>
            <a:ext cx="194310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05319" y="4802504"/>
            <a:ext cx="289560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Question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5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How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many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paid annual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30" dirty="0">
                <a:solidFill>
                  <a:srgbClr val="DAD1E6"/>
                </a:solidFill>
                <a:latin typeface="Trebuchet MS"/>
                <a:cs typeface="Trebuchet MS"/>
              </a:rPr>
              <a:t>3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years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service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to?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171176" y="482650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5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3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330433" y="4819853"/>
            <a:ext cx="194310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0897361" y="4802504"/>
            <a:ext cx="2840990" cy="1586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Question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300"/>
              </a:lnSpc>
              <a:spcBef>
                <a:spcPts val="940"/>
              </a:spcBef>
            </a:pP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Within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how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many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after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period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must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50" b="1" spc="-1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wages?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3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Quiz</a:t>
            </a:r>
            <a:r>
              <a:rPr spc="-30" dirty="0"/>
              <a:t> </a:t>
            </a:r>
            <a:r>
              <a:rPr dirty="0"/>
              <a:t>Answers</a:t>
            </a:r>
            <a:r>
              <a:rPr spc="-40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10" dirty="0"/>
              <a:t>Explanations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520772"/>
            <a:ext cx="23996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Answer</a:t>
            </a:r>
            <a:r>
              <a:rPr sz="2200" b="1" spc="-5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1:</a:t>
            </a:r>
            <a:r>
              <a:rPr sz="2200" b="1" spc="-4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17</a:t>
            </a:r>
            <a:r>
              <a:rPr sz="2200" b="1" spc="-3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F84BAE"/>
                </a:solidFill>
                <a:latin typeface="Noto Sans Mono CJK HK"/>
                <a:cs typeface="Noto Sans Mono CJK HK"/>
              </a:rPr>
              <a:t>days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065830"/>
            <a:ext cx="3952875" cy="37103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5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law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provides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17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holidays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per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year.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This includes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traditional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Chinese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holidays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other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public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holidays.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All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employees,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regardless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length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service,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these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holidays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if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they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have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been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employed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under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continuous</a:t>
            </a:r>
            <a:r>
              <a:rPr sz="1750" b="1" spc="-1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5" dirty="0">
                <a:solidFill>
                  <a:srgbClr val="DAD1E6"/>
                </a:solidFill>
                <a:latin typeface="Trebuchet MS"/>
                <a:cs typeface="Trebuchet MS"/>
              </a:rPr>
              <a:t>contract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least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30" dirty="0">
                <a:solidFill>
                  <a:srgbClr val="DAD1E6"/>
                </a:solidFill>
                <a:latin typeface="Trebuchet MS"/>
                <a:cs typeface="Trebuchet MS"/>
              </a:rPr>
              <a:t>3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months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preceding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holiday.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520772"/>
            <a:ext cx="3375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Answer</a:t>
            </a:r>
            <a:r>
              <a:rPr sz="2200" b="1" spc="-5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2:</a:t>
            </a:r>
            <a:r>
              <a:rPr sz="2200" b="1" spc="-4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HK$40</a:t>
            </a:r>
            <a:r>
              <a:rPr sz="2200" b="1" spc="-5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per</a:t>
            </a:r>
            <a:r>
              <a:rPr sz="2200" b="1" spc="-6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F84BAE"/>
                </a:solidFill>
                <a:latin typeface="Noto Sans Mono CJK HK"/>
                <a:cs typeface="Noto Sans Mono CJK HK"/>
              </a:rPr>
              <a:t>hour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065830"/>
            <a:ext cx="3968750" cy="2237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May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30" dirty="0">
                <a:solidFill>
                  <a:srgbClr val="DAD1E6"/>
                </a:solidFill>
                <a:latin typeface="Trebuchet MS"/>
                <a:cs typeface="Trebuchet MS"/>
              </a:rPr>
              <a:t>2023,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Minimum Wage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rate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HK$40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per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hour.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rate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reviewed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regularly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by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government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may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adjusted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based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economic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conditions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other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factors.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520772"/>
            <a:ext cx="23996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Answer</a:t>
            </a:r>
            <a:r>
              <a:rPr sz="2200" b="1" spc="-5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3:</a:t>
            </a:r>
            <a:r>
              <a:rPr sz="2200" b="1" spc="-4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10</a:t>
            </a:r>
            <a:r>
              <a:rPr sz="2200" b="1" spc="-3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F84BAE"/>
                </a:solidFill>
                <a:latin typeface="Noto Sans Mono CJK HK"/>
                <a:cs typeface="Noto Sans Mono CJK HK"/>
              </a:rPr>
              <a:t>days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065830"/>
            <a:ext cx="3983990" cy="297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30" dirty="0">
                <a:solidFill>
                  <a:srgbClr val="DAD1E6"/>
                </a:solidFill>
                <a:latin typeface="Trebuchet MS"/>
                <a:cs typeface="Trebuchet MS"/>
              </a:rPr>
              <a:t>3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years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service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is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35" dirty="0">
                <a:solidFill>
                  <a:srgbClr val="DAD1E6"/>
                </a:solidFill>
                <a:latin typeface="Trebuchet MS"/>
                <a:cs typeface="Trebuchet MS"/>
              </a:rPr>
              <a:t>10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paid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annual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leave.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entitlement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increases progressively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years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service, starting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from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35" dirty="0">
                <a:solidFill>
                  <a:srgbClr val="DAD1E6"/>
                </a:solidFill>
                <a:latin typeface="Trebuchet MS"/>
                <a:cs typeface="Trebuchet MS"/>
              </a:rPr>
              <a:t>7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first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year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reaching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maximum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45" dirty="0">
                <a:solidFill>
                  <a:srgbClr val="DAD1E6"/>
                </a:solidFill>
                <a:latin typeface="Trebuchet MS"/>
                <a:cs typeface="Trebuchet MS"/>
              </a:rPr>
              <a:t>14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for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9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or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more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years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service.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Resources</a:t>
            </a:r>
            <a:r>
              <a:rPr spc="-40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dirty="0"/>
              <a:t>Further</a:t>
            </a:r>
            <a:r>
              <a:rPr spc="-35" dirty="0"/>
              <a:t> </a:t>
            </a:r>
            <a:r>
              <a:rPr spc="-10" dirty="0"/>
              <a:t>Learning</a:t>
            </a:r>
          </a:p>
        </p:txBody>
      </p:sp>
      <p:sp>
        <p:nvSpPr>
          <p:cNvPr id="3" name="object 3"/>
          <p:cNvSpPr/>
          <p:nvPr/>
        </p:nvSpPr>
        <p:spPr>
          <a:xfrm>
            <a:off x="794004" y="2095500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4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39"/>
                </a:lnTo>
                <a:lnTo>
                  <a:pt x="476504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39" y="476503"/>
                </a:lnTo>
                <a:lnTo>
                  <a:pt x="510539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4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51382" y="2089785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18285" y="2071877"/>
            <a:ext cx="5640705" cy="2691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Labour</a:t>
            </a:r>
            <a:r>
              <a:rPr sz="220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Department</a:t>
            </a:r>
            <a:r>
              <a:rPr sz="2200" b="1" spc="-11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Website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official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website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Labour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Department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  <a:hlinkClick r:id="rId2"/>
              </a:rPr>
              <a:t>(www.labour.gov.hk)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offers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comprehensive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information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Ordinance,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including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guides,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FAQs,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updates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legislative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changes.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It's</a:t>
            </a:r>
            <a:r>
              <a:rPr sz="1750" b="1" spc="5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essential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resource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staying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informed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about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law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Kong.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27976" y="2095500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5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3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86853" y="2089785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53781" y="2071877"/>
            <a:ext cx="5693410" cy="2691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Professional</a:t>
            </a:r>
            <a:r>
              <a:rPr sz="2200" b="1" spc="-1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Associations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Organisations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such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50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Institute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5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Human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Resource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Management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(HKIHRM)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Law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Society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offer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regular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seminars,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workshops,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publications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law.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These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valuable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insights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networking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opportunities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professionals.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94004" y="524560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4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4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40"/>
                </a:lnTo>
                <a:lnTo>
                  <a:pt x="476504" y="510540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39" y="476504"/>
                </a:lnTo>
                <a:lnTo>
                  <a:pt x="510539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4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51382" y="5240273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8285" y="5222240"/>
            <a:ext cx="5655945" cy="2322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Legal</a:t>
            </a:r>
            <a:r>
              <a:rPr sz="220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Databases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Subscription-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based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legal</a:t>
            </a:r>
            <a:r>
              <a:rPr sz="1750" b="1" spc="-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databases</a:t>
            </a:r>
            <a:r>
              <a:rPr sz="1750" b="1" spc="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like</a:t>
            </a:r>
            <a:r>
              <a:rPr sz="1750" b="1" spc="-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LexisNexis</a:t>
            </a:r>
            <a:r>
              <a:rPr sz="1750" b="1" spc="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Westlaw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offer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in-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depth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analysis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law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cases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legislation.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These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particularly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useful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understanding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practical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application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Employment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various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scenarios.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427976" y="524560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4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5" y="510540"/>
                </a:lnTo>
                <a:lnTo>
                  <a:pt x="476503" y="510540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40" y="476504"/>
                </a:lnTo>
                <a:lnTo>
                  <a:pt x="510540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86853" y="5240273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2650">
              <a:latin typeface="Noto Sans Mono CJK HK"/>
              <a:cs typeface="Noto Sans Mono CJK HK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153781" y="5222240"/>
            <a:ext cx="5640070" cy="2322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Continuous</a:t>
            </a:r>
            <a:r>
              <a:rPr sz="2200" b="1" spc="-114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Professional</a:t>
            </a:r>
            <a:r>
              <a:rPr sz="2200" b="1" spc="-11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Development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300"/>
              </a:lnSpc>
              <a:spcBef>
                <a:spcPts val="940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Many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universities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professional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training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institutions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offer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courses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law.</a:t>
            </a:r>
            <a:endParaRPr sz="1750">
              <a:latin typeface="Trebuchet MS"/>
              <a:cs typeface="Trebuchet MS"/>
            </a:endParaRPr>
          </a:p>
          <a:p>
            <a:pPr marL="12700" marR="456565">
              <a:lnSpc>
                <a:spcPct val="138000"/>
              </a:lnSpc>
              <a:spcBef>
                <a:spcPts val="5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Consider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enrolling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these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courses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deepen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your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understanding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stay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updated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latest developments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field.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522" y="398780"/>
            <a:ext cx="8030209" cy="506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150" dirty="0"/>
              <a:t>Case</a:t>
            </a:r>
            <a:r>
              <a:rPr sz="3150" spc="-40" dirty="0"/>
              <a:t> </a:t>
            </a:r>
            <a:r>
              <a:rPr sz="3150" dirty="0"/>
              <a:t>Study:</a:t>
            </a:r>
            <a:r>
              <a:rPr sz="3150" spc="-40" dirty="0"/>
              <a:t> </a:t>
            </a:r>
            <a:r>
              <a:rPr sz="3150" dirty="0"/>
              <a:t>Implementation</a:t>
            </a:r>
            <a:r>
              <a:rPr sz="3150" spc="-30" dirty="0"/>
              <a:t> </a:t>
            </a:r>
            <a:r>
              <a:rPr sz="3150" dirty="0"/>
              <a:t>Success</a:t>
            </a:r>
            <a:r>
              <a:rPr sz="3150" spc="-35" dirty="0"/>
              <a:t> </a:t>
            </a:r>
            <a:r>
              <a:rPr sz="3150" spc="-10" dirty="0"/>
              <a:t>Story</a:t>
            </a:r>
            <a:endParaRPr sz="3150"/>
          </a:p>
        </p:txBody>
      </p:sp>
      <p:grpSp>
        <p:nvGrpSpPr>
          <p:cNvPr id="3" name="object 3"/>
          <p:cNvGrpSpPr/>
          <p:nvPr/>
        </p:nvGrpSpPr>
        <p:grpSpPr>
          <a:xfrm>
            <a:off x="620268" y="1260347"/>
            <a:ext cx="897890" cy="6530340"/>
            <a:chOff x="620268" y="1260347"/>
            <a:chExt cx="897890" cy="6530340"/>
          </a:xfrm>
        </p:grpSpPr>
        <p:sp>
          <p:nvSpPr>
            <p:cNvPr id="4" name="object 4"/>
            <p:cNvSpPr/>
            <p:nvPr/>
          </p:nvSpPr>
          <p:spPr>
            <a:xfrm>
              <a:off x="789432" y="1260347"/>
              <a:ext cx="728980" cy="6530340"/>
            </a:xfrm>
            <a:custGeom>
              <a:avLst/>
              <a:gdLst/>
              <a:ahLst/>
              <a:cxnLst/>
              <a:rect l="l" t="t" r="r" b="b"/>
              <a:pathLst>
                <a:path w="728980" h="653034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525222"/>
                  </a:lnTo>
                  <a:lnTo>
                    <a:pt x="5118" y="6530340"/>
                  </a:lnTo>
                  <a:lnTo>
                    <a:pt x="17741" y="6530340"/>
                  </a:lnTo>
                  <a:lnTo>
                    <a:pt x="22860" y="6525222"/>
                  </a:lnTo>
                  <a:lnTo>
                    <a:pt x="22860" y="5080"/>
                  </a:lnTo>
                  <a:close/>
                </a:path>
                <a:path w="728980" h="6530340">
                  <a:moveTo>
                    <a:pt x="728472" y="354076"/>
                  </a:moveTo>
                  <a:lnTo>
                    <a:pt x="723392" y="348996"/>
                  </a:lnTo>
                  <a:lnTo>
                    <a:pt x="172758" y="348996"/>
                  </a:lnTo>
                  <a:lnTo>
                    <a:pt x="167640" y="354076"/>
                  </a:lnTo>
                  <a:lnTo>
                    <a:pt x="167640" y="360426"/>
                  </a:lnTo>
                  <a:lnTo>
                    <a:pt x="167640" y="366776"/>
                  </a:lnTo>
                  <a:lnTo>
                    <a:pt x="172758" y="371856"/>
                  </a:lnTo>
                  <a:lnTo>
                    <a:pt x="723392" y="371856"/>
                  </a:lnTo>
                  <a:lnTo>
                    <a:pt x="728472" y="366776"/>
                  </a:lnTo>
                  <a:lnTo>
                    <a:pt x="728472" y="354076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0268" y="1440179"/>
              <a:ext cx="360045" cy="360045"/>
            </a:xfrm>
            <a:custGeom>
              <a:avLst/>
              <a:gdLst/>
              <a:ahLst/>
              <a:cxnLst/>
              <a:rect l="l" t="t" r="r" b="b"/>
              <a:pathLst>
                <a:path w="360044" h="360044">
                  <a:moveTo>
                    <a:pt x="335686" y="0"/>
                  </a:moveTo>
                  <a:lnTo>
                    <a:pt x="23977" y="0"/>
                  </a:lnTo>
                  <a:lnTo>
                    <a:pt x="14642" y="1893"/>
                  </a:lnTo>
                  <a:lnTo>
                    <a:pt x="7021" y="7048"/>
                  </a:lnTo>
                  <a:lnTo>
                    <a:pt x="1883" y="14680"/>
                  </a:lnTo>
                  <a:lnTo>
                    <a:pt x="0" y="24002"/>
                  </a:lnTo>
                  <a:lnTo>
                    <a:pt x="0" y="335661"/>
                  </a:lnTo>
                  <a:lnTo>
                    <a:pt x="1883" y="344983"/>
                  </a:lnTo>
                  <a:lnTo>
                    <a:pt x="7021" y="352615"/>
                  </a:lnTo>
                  <a:lnTo>
                    <a:pt x="14642" y="357770"/>
                  </a:lnTo>
                  <a:lnTo>
                    <a:pt x="23977" y="359664"/>
                  </a:lnTo>
                  <a:lnTo>
                    <a:pt x="335686" y="359664"/>
                  </a:lnTo>
                  <a:lnTo>
                    <a:pt x="345021" y="357770"/>
                  </a:lnTo>
                  <a:lnTo>
                    <a:pt x="352642" y="352615"/>
                  </a:lnTo>
                  <a:lnTo>
                    <a:pt x="357780" y="344983"/>
                  </a:lnTo>
                  <a:lnTo>
                    <a:pt x="359663" y="335661"/>
                  </a:lnTo>
                  <a:lnTo>
                    <a:pt x="359663" y="24002"/>
                  </a:lnTo>
                  <a:lnTo>
                    <a:pt x="357780" y="14680"/>
                  </a:lnTo>
                  <a:lnTo>
                    <a:pt x="352642" y="7048"/>
                  </a:lnTo>
                  <a:lnTo>
                    <a:pt x="345021" y="1893"/>
                  </a:lnTo>
                  <a:lnTo>
                    <a:pt x="335686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27963" y="1434846"/>
            <a:ext cx="14287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1850">
              <a:latin typeface="Noto Sans Mono CJK HK"/>
              <a:cs typeface="Noto Sans Mono CJK H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68017" y="1401825"/>
            <a:ext cx="12273915" cy="85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Challenge</a:t>
            </a:r>
            <a:r>
              <a:rPr sz="1550" b="1" spc="-7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5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Identified</a:t>
            </a:r>
            <a:endParaRPr sz="15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3600"/>
              </a:lnSpc>
              <a:spcBef>
                <a:spcPts val="665"/>
              </a:spcBef>
            </a:pP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medium-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sized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technology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Kong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realised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practices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were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not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fully</a:t>
            </a: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compliant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recent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amendments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Ordinance,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particularly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regarding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entitlements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working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hour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calculations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their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flexible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workforce.</a:t>
            </a:r>
            <a:endParaRPr sz="125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20268" y="2778251"/>
            <a:ext cx="897890" cy="361315"/>
            <a:chOff x="620268" y="2778251"/>
            <a:chExt cx="897890" cy="361315"/>
          </a:xfrm>
        </p:grpSpPr>
        <p:sp>
          <p:nvSpPr>
            <p:cNvPr id="9" name="object 9"/>
            <p:cNvSpPr/>
            <p:nvPr/>
          </p:nvSpPr>
          <p:spPr>
            <a:xfrm>
              <a:off x="957072" y="2947415"/>
              <a:ext cx="561340" cy="22860"/>
            </a:xfrm>
            <a:custGeom>
              <a:avLst/>
              <a:gdLst/>
              <a:ahLst/>
              <a:cxnLst/>
              <a:rect l="l" t="t" r="r" b="b"/>
              <a:pathLst>
                <a:path w="561340" h="22860">
                  <a:moveTo>
                    <a:pt x="555752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555752" y="22860"/>
                  </a:lnTo>
                  <a:lnTo>
                    <a:pt x="560832" y="17780"/>
                  </a:lnTo>
                  <a:lnTo>
                    <a:pt x="560832" y="5080"/>
                  </a:lnTo>
                  <a:lnTo>
                    <a:pt x="555752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0268" y="2778251"/>
              <a:ext cx="360045" cy="361315"/>
            </a:xfrm>
            <a:custGeom>
              <a:avLst/>
              <a:gdLst/>
              <a:ahLst/>
              <a:cxnLst/>
              <a:rect l="l" t="t" r="r" b="b"/>
              <a:pathLst>
                <a:path w="360044" h="361314">
                  <a:moveTo>
                    <a:pt x="335686" y="0"/>
                  </a:moveTo>
                  <a:lnTo>
                    <a:pt x="23977" y="0"/>
                  </a:lnTo>
                  <a:lnTo>
                    <a:pt x="14642" y="1893"/>
                  </a:lnTo>
                  <a:lnTo>
                    <a:pt x="7021" y="7048"/>
                  </a:lnTo>
                  <a:lnTo>
                    <a:pt x="1883" y="14680"/>
                  </a:lnTo>
                  <a:lnTo>
                    <a:pt x="0" y="24002"/>
                  </a:lnTo>
                  <a:lnTo>
                    <a:pt x="0" y="337185"/>
                  </a:lnTo>
                  <a:lnTo>
                    <a:pt x="1883" y="346507"/>
                  </a:lnTo>
                  <a:lnTo>
                    <a:pt x="7021" y="354139"/>
                  </a:lnTo>
                  <a:lnTo>
                    <a:pt x="14642" y="359294"/>
                  </a:lnTo>
                  <a:lnTo>
                    <a:pt x="23977" y="361188"/>
                  </a:lnTo>
                  <a:lnTo>
                    <a:pt x="335686" y="361188"/>
                  </a:lnTo>
                  <a:lnTo>
                    <a:pt x="345021" y="359294"/>
                  </a:lnTo>
                  <a:lnTo>
                    <a:pt x="352642" y="354139"/>
                  </a:lnTo>
                  <a:lnTo>
                    <a:pt x="357780" y="346507"/>
                  </a:lnTo>
                  <a:lnTo>
                    <a:pt x="359663" y="337185"/>
                  </a:lnTo>
                  <a:lnTo>
                    <a:pt x="359663" y="24002"/>
                  </a:lnTo>
                  <a:lnTo>
                    <a:pt x="357780" y="14680"/>
                  </a:lnTo>
                  <a:lnTo>
                    <a:pt x="352642" y="7048"/>
                  </a:lnTo>
                  <a:lnTo>
                    <a:pt x="345021" y="1893"/>
                  </a:lnTo>
                  <a:lnTo>
                    <a:pt x="335686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27963" y="2773172"/>
            <a:ext cx="14287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1850">
              <a:latin typeface="Noto Sans Mono CJK HK"/>
              <a:cs typeface="Noto Sans Mono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68017" y="2740279"/>
            <a:ext cx="11885295" cy="85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Action</a:t>
            </a:r>
            <a:r>
              <a:rPr sz="1550" b="1" spc="-7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5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Plan</a:t>
            </a:r>
            <a:r>
              <a:rPr sz="155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5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Developed</a:t>
            </a:r>
            <a:endParaRPr sz="15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3600"/>
              </a:lnSpc>
              <a:spcBef>
                <a:spcPts val="665"/>
              </a:spcBef>
            </a:pP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formed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task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force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comprising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HR,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legal,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operations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representatives.</a:t>
            </a:r>
            <a:r>
              <a:rPr sz="1250" b="1" spc="-1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They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conducted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thorough</a:t>
            </a:r>
            <a:r>
              <a:rPr sz="12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audit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current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practices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developed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a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comprehensive</a:t>
            </a:r>
            <a:r>
              <a:rPr sz="1250" b="1" spc="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action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plan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address</a:t>
            </a:r>
            <a:r>
              <a:rPr sz="1250" b="1" spc="1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gaps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compliance.</a:t>
            </a:r>
            <a:endParaRPr sz="125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20268" y="4116323"/>
            <a:ext cx="897890" cy="361315"/>
            <a:chOff x="620268" y="4116323"/>
            <a:chExt cx="897890" cy="361315"/>
          </a:xfrm>
        </p:grpSpPr>
        <p:sp>
          <p:nvSpPr>
            <p:cNvPr id="14" name="object 14"/>
            <p:cNvSpPr/>
            <p:nvPr/>
          </p:nvSpPr>
          <p:spPr>
            <a:xfrm>
              <a:off x="957072" y="4285487"/>
              <a:ext cx="561340" cy="22860"/>
            </a:xfrm>
            <a:custGeom>
              <a:avLst/>
              <a:gdLst/>
              <a:ahLst/>
              <a:cxnLst/>
              <a:rect l="l" t="t" r="r" b="b"/>
              <a:pathLst>
                <a:path w="561340" h="22860">
                  <a:moveTo>
                    <a:pt x="555752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555752" y="22860"/>
                  </a:lnTo>
                  <a:lnTo>
                    <a:pt x="560832" y="17779"/>
                  </a:lnTo>
                  <a:lnTo>
                    <a:pt x="560832" y="5079"/>
                  </a:lnTo>
                  <a:lnTo>
                    <a:pt x="555752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0268" y="4116323"/>
              <a:ext cx="360045" cy="361315"/>
            </a:xfrm>
            <a:custGeom>
              <a:avLst/>
              <a:gdLst/>
              <a:ahLst/>
              <a:cxnLst/>
              <a:rect l="l" t="t" r="r" b="b"/>
              <a:pathLst>
                <a:path w="360044" h="361314">
                  <a:moveTo>
                    <a:pt x="335686" y="0"/>
                  </a:moveTo>
                  <a:lnTo>
                    <a:pt x="23977" y="0"/>
                  </a:lnTo>
                  <a:lnTo>
                    <a:pt x="14642" y="1893"/>
                  </a:lnTo>
                  <a:lnTo>
                    <a:pt x="7021" y="7048"/>
                  </a:lnTo>
                  <a:lnTo>
                    <a:pt x="1883" y="14680"/>
                  </a:lnTo>
                  <a:lnTo>
                    <a:pt x="0" y="24002"/>
                  </a:lnTo>
                  <a:lnTo>
                    <a:pt x="0" y="337185"/>
                  </a:lnTo>
                  <a:lnTo>
                    <a:pt x="1883" y="346507"/>
                  </a:lnTo>
                  <a:lnTo>
                    <a:pt x="7021" y="354139"/>
                  </a:lnTo>
                  <a:lnTo>
                    <a:pt x="14642" y="359294"/>
                  </a:lnTo>
                  <a:lnTo>
                    <a:pt x="23977" y="361188"/>
                  </a:lnTo>
                  <a:lnTo>
                    <a:pt x="335686" y="361188"/>
                  </a:lnTo>
                  <a:lnTo>
                    <a:pt x="345021" y="359294"/>
                  </a:lnTo>
                  <a:lnTo>
                    <a:pt x="352642" y="354139"/>
                  </a:lnTo>
                  <a:lnTo>
                    <a:pt x="357780" y="346507"/>
                  </a:lnTo>
                  <a:lnTo>
                    <a:pt x="359663" y="337185"/>
                  </a:lnTo>
                  <a:lnTo>
                    <a:pt x="359663" y="24002"/>
                  </a:lnTo>
                  <a:lnTo>
                    <a:pt x="357780" y="14680"/>
                  </a:lnTo>
                  <a:lnTo>
                    <a:pt x="352642" y="7048"/>
                  </a:lnTo>
                  <a:lnTo>
                    <a:pt x="345021" y="1893"/>
                  </a:lnTo>
                  <a:lnTo>
                    <a:pt x="335686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27963" y="4111497"/>
            <a:ext cx="14287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1850">
              <a:latin typeface="Noto Sans Mono CJK HK"/>
              <a:cs typeface="Noto Sans Mono CJK H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68017" y="4078604"/>
            <a:ext cx="11950700" cy="85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Implementation</a:t>
            </a:r>
            <a:endParaRPr sz="15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3600"/>
              </a:lnSpc>
              <a:spcBef>
                <a:spcPts val="665"/>
              </a:spcBef>
            </a:pP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invested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new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HR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management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system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accurately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track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working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hours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entitlements.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They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also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revised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their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contracts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handbook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reflect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latest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requirements.</a:t>
            </a:r>
            <a:endParaRPr sz="125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20268" y="5454396"/>
            <a:ext cx="897890" cy="361315"/>
            <a:chOff x="620268" y="5454396"/>
            <a:chExt cx="897890" cy="361315"/>
          </a:xfrm>
        </p:grpSpPr>
        <p:sp>
          <p:nvSpPr>
            <p:cNvPr id="19" name="object 19"/>
            <p:cNvSpPr/>
            <p:nvPr/>
          </p:nvSpPr>
          <p:spPr>
            <a:xfrm>
              <a:off x="957072" y="5623560"/>
              <a:ext cx="561340" cy="22860"/>
            </a:xfrm>
            <a:custGeom>
              <a:avLst/>
              <a:gdLst/>
              <a:ahLst/>
              <a:cxnLst/>
              <a:rect l="l" t="t" r="r" b="b"/>
              <a:pathLst>
                <a:path w="561340" h="22860">
                  <a:moveTo>
                    <a:pt x="555752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555752" y="22859"/>
                  </a:lnTo>
                  <a:lnTo>
                    <a:pt x="560832" y="17779"/>
                  </a:lnTo>
                  <a:lnTo>
                    <a:pt x="560832" y="5079"/>
                  </a:lnTo>
                  <a:lnTo>
                    <a:pt x="555752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20268" y="5454396"/>
              <a:ext cx="360045" cy="361315"/>
            </a:xfrm>
            <a:custGeom>
              <a:avLst/>
              <a:gdLst/>
              <a:ahLst/>
              <a:cxnLst/>
              <a:rect l="l" t="t" r="r" b="b"/>
              <a:pathLst>
                <a:path w="360044" h="361314">
                  <a:moveTo>
                    <a:pt x="335686" y="0"/>
                  </a:moveTo>
                  <a:lnTo>
                    <a:pt x="23977" y="0"/>
                  </a:lnTo>
                  <a:lnTo>
                    <a:pt x="14642" y="1893"/>
                  </a:lnTo>
                  <a:lnTo>
                    <a:pt x="7021" y="7048"/>
                  </a:lnTo>
                  <a:lnTo>
                    <a:pt x="1883" y="14680"/>
                  </a:lnTo>
                  <a:lnTo>
                    <a:pt x="0" y="24002"/>
                  </a:lnTo>
                  <a:lnTo>
                    <a:pt x="0" y="337184"/>
                  </a:lnTo>
                  <a:lnTo>
                    <a:pt x="1883" y="346507"/>
                  </a:lnTo>
                  <a:lnTo>
                    <a:pt x="7021" y="354139"/>
                  </a:lnTo>
                  <a:lnTo>
                    <a:pt x="14642" y="359294"/>
                  </a:lnTo>
                  <a:lnTo>
                    <a:pt x="23977" y="361187"/>
                  </a:lnTo>
                  <a:lnTo>
                    <a:pt x="335686" y="361187"/>
                  </a:lnTo>
                  <a:lnTo>
                    <a:pt x="345021" y="359294"/>
                  </a:lnTo>
                  <a:lnTo>
                    <a:pt x="352642" y="354139"/>
                  </a:lnTo>
                  <a:lnTo>
                    <a:pt x="357780" y="346507"/>
                  </a:lnTo>
                  <a:lnTo>
                    <a:pt x="359663" y="337184"/>
                  </a:lnTo>
                  <a:lnTo>
                    <a:pt x="359663" y="24002"/>
                  </a:lnTo>
                  <a:lnTo>
                    <a:pt x="357780" y="14680"/>
                  </a:lnTo>
                  <a:lnTo>
                    <a:pt x="352642" y="7048"/>
                  </a:lnTo>
                  <a:lnTo>
                    <a:pt x="345021" y="1893"/>
                  </a:lnTo>
                  <a:lnTo>
                    <a:pt x="335686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27963" y="5449951"/>
            <a:ext cx="14287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1850">
              <a:latin typeface="Noto Sans Mono CJK HK"/>
              <a:cs typeface="Noto Sans Mono CJK H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68017" y="5417058"/>
            <a:ext cx="12207875" cy="85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Training</a:t>
            </a:r>
            <a:r>
              <a:rPr sz="155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5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1550" b="1" spc="-3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5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Communication</a:t>
            </a:r>
            <a:endParaRPr sz="15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3600"/>
              </a:lnSpc>
              <a:spcBef>
                <a:spcPts val="665"/>
              </a:spcBef>
            </a:pP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Extensive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training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sessions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were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conducted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all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managers</a:t>
            </a:r>
            <a:r>
              <a:rPr sz="1250" b="1" spc="-1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understanding</a:t>
            </a:r>
            <a:r>
              <a:rPr sz="1250" b="1" spc="-1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new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policies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procedures.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Regular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communications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were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sent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out</a:t>
            </a: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2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keep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everyone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informed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changes.</a:t>
            </a:r>
            <a:endParaRPr sz="125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20268" y="6792468"/>
            <a:ext cx="897890" cy="361315"/>
            <a:chOff x="620268" y="6792468"/>
            <a:chExt cx="897890" cy="361315"/>
          </a:xfrm>
        </p:grpSpPr>
        <p:sp>
          <p:nvSpPr>
            <p:cNvPr id="24" name="object 24"/>
            <p:cNvSpPr/>
            <p:nvPr/>
          </p:nvSpPr>
          <p:spPr>
            <a:xfrm>
              <a:off x="957072" y="6961632"/>
              <a:ext cx="561340" cy="22860"/>
            </a:xfrm>
            <a:custGeom>
              <a:avLst/>
              <a:gdLst/>
              <a:ahLst/>
              <a:cxnLst/>
              <a:rect l="l" t="t" r="r" b="b"/>
              <a:pathLst>
                <a:path w="561340" h="22859">
                  <a:moveTo>
                    <a:pt x="555752" y="0"/>
                  </a:moveTo>
                  <a:lnTo>
                    <a:pt x="5118" y="0"/>
                  </a:lnTo>
                  <a:lnTo>
                    <a:pt x="0" y="5118"/>
                  </a:lnTo>
                  <a:lnTo>
                    <a:pt x="0" y="11430"/>
                  </a:lnTo>
                  <a:lnTo>
                    <a:pt x="0" y="17741"/>
                  </a:lnTo>
                  <a:lnTo>
                    <a:pt x="5118" y="22860"/>
                  </a:lnTo>
                  <a:lnTo>
                    <a:pt x="555752" y="22860"/>
                  </a:lnTo>
                  <a:lnTo>
                    <a:pt x="560832" y="17741"/>
                  </a:lnTo>
                  <a:lnTo>
                    <a:pt x="560832" y="5118"/>
                  </a:lnTo>
                  <a:lnTo>
                    <a:pt x="555752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20268" y="6792468"/>
              <a:ext cx="360045" cy="361315"/>
            </a:xfrm>
            <a:custGeom>
              <a:avLst/>
              <a:gdLst/>
              <a:ahLst/>
              <a:cxnLst/>
              <a:rect l="l" t="t" r="r" b="b"/>
              <a:pathLst>
                <a:path w="360044" h="361315">
                  <a:moveTo>
                    <a:pt x="335686" y="0"/>
                  </a:moveTo>
                  <a:lnTo>
                    <a:pt x="23977" y="0"/>
                  </a:lnTo>
                  <a:lnTo>
                    <a:pt x="14642" y="1893"/>
                  </a:lnTo>
                  <a:lnTo>
                    <a:pt x="7021" y="7048"/>
                  </a:lnTo>
                  <a:lnTo>
                    <a:pt x="1883" y="14680"/>
                  </a:lnTo>
                  <a:lnTo>
                    <a:pt x="0" y="24002"/>
                  </a:lnTo>
                  <a:lnTo>
                    <a:pt x="0" y="337210"/>
                  </a:lnTo>
                  <a:lnTo>
                    <a:pt x="1883" y="346545"/>
                  </a:lnTo>
                  <a:lnTo>
                    <a:pt x="7021" y="354166"/>
                  </a:lnTo>
                  <a:lnTo>
                    <a:pt x="14642" y="359304"/>
                  </a:lnTo>
                  <a:lnTo>
                    <a:pt x="23977" y="361187"/>
                  </a:lnTo>
                  <a:lnTo>
                    <a:pt x="335686" y="361187"/>
                  </a:lnTo>
                  <a:lnTo>
                    <a:pt x="345021" y="359304"/>
                  </a:lnTo>
                  <a:lnTo>
                    <a:pt x="352642" y="354166"/>
                  </a:lnTo>
                  <a:lnTo>
                    <a:pt x="357780" y="346545"/>
                  </a:lnTo>
                  <a:lnTo>
                    <a:pt x="359663" y="337210"/>
                  </a:lnTo>
                  <a:lnTo>
                    <a:pt x="359663" y="24002"/>
                  </a:lnTo>
                  <a:lnTo>
                    <a:pt x="357780" y="14680"/>
                  </a:lnTo>
                  <a:lnTo>
                    <a:pt x="352642" y="7048"/>
                  </a:lnTo>
                  <a:lnTo>
                    <a:pt x="345021" y="1893"/>
                  </a:lnTo>
                  <a:lnTo>
                    <a:pt x="335686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27963" y="6788302"/>
            <a:ext cx="14287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5</a:t>
            </a:r>
            <a:endParaRPr sz="1850">
              <a:latin typeface="Noto Sans Mono CJK HK"/>
              <a:cs typeface="Noto Sans Mono CJK HK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1668017" y="6755079"/>
            <a:ext cx="12352020" cy="8553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Results</a:t>
            </a:r>
            <a:endParaRPr sz="15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3600"/>
              </a:lnSpc>
              <a:spcBef>
                <a:spcPts val="660"/>
              </a:spcBef>
            </a:pP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After</a:t>
            </a:r>
            <a:r>
              <a:rPr sz="12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six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months,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passed</a:t>
            </a:r>
            <a:r>
              <a:rPr sz="12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Department</a:t>
            </a:r>
            <a:r>
              <a:rPr sz="12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inspection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5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flying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colours.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satisfaction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increased,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250" b="1" spc="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company's</a:t>
            </a:r>
            <a:r>
              <a:rPr sz="12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20" dirty="0">
                <a:solidFill>
                  <a:srgbClr val="DAD1E6"/>
                </a:solidFill>
                <a:latin typeface="Trebuchet MS"/>
                <a:cs typeface="Trebuchet MS"/>
              </a:rPr>
              <a:t>reputation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 of</a:t>
            </a:r>
            <a:r>
              <a:rPr sz="12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30" dirty="0">
                <a:solidFill>
                  <a:srgbClr val="DAD1E6"/>
                </a:solidFill>
                <a:latin typeface="Trebuchet MS"/>
                <a:cs typeface="Trebuchet MS"/>
              </a:rPr>
              <a:t>choice</a:t>
            </a:r>
            <a:r>
              <a:rPr sz="12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2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250" b="1" spc="-10" dirty="0">
                <a:solidFill>
                  <a:srgbClr val="DAD1E6"/>
                </a:solidFill>
                <a:latin typeface="Trebuchet MS"/>
                <a:cs typeface="Trebuchet MS"/>
              </a:rPr>
              <a:t>enhanced.</a:t>
            </a:r>
            <a:endParaRPr sz="12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091" y="561289"/>
            <a:ext cx="685355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dirty="0"/>
              <a:t>Conclusion</a:t>
            </a:r>
            <a:r>
              <a:rPr sz="4300" spc="-145" dirty="0"/>
              <a:t> </a:t>
            </a:r>
            <a:r>
              <a:rPr sz="4300" dirty="0"/>
              <a:t>and</a:t>
            </a:r>
            <a:r>
              <a:rPr sz="4300" spc="-114" dirty="0"/>
              <a:t> </a:t>
            </a:r>
            <a:r>
              <a:rPr sz="4300" dirty="0"/>
              <a:t>Next</a:t>
            </a:r>
            <a:r>
              <a:rPr sz="4300" spc="-135" dirty="0"/>
              <a:t> </a:t>
            </a:r>
            <a:r>
              <a:rPr sz="4300" spc="-10" dirty="0"/>
              <a:t>Steps</a:t>
            </a:r>
            <a:endParaRPr sz="4300"/>
          </a:p>
        </p:txBody>
      </p:sp>
      <p:sp>
        <p:nvSpPr>
          <p:cNvPr id="3" name="object 3"/>
          <p:cNvSpPr/>
          <p:nvPr/>
        </p:nvSpPr>
        <p:spPr>
          <a:xfrm>
            <a:off x="768095" y="1728216"/>
            <a:ext cx="6437630" cy="3009900"/>
          </a:xfrm>
          <a:custGeom>
            <a:avLst/>
            <a:gdLst/>
            <a:ahLst/>
            <a:cxnLst/>
            <a:rect l="l" t="t" r="r" b="b"/>
            <a:pathLst>
              <a:path w="6437630" h="3009900">
                <a:moveTo>
                  <a:pt x="6404483" y="0"/>
                </a:moveTo>
                <a:lnTo>
                  <a:pt x="32893" y="0"/>
                </a:lnTo>
                <a:lnTo>
                  <a:pt x="20091" y="2585"/>
                </a:lnTo>
                <a:lnTo>
                  <a:pt x="9636" y="9636"/>
                </a:lnTo>
                <a:lnTo>
                  <a:pt x="2585" y="20091"/>
                </a:lnTo>
                <a:lnTo>
                  <a:pt x="0" y="32893"/>
                </a:lnTo>
                <a:lnTo>
                  <a:pt x="0" y="2977007"/>
                </a:lnTo>
                <a:lnTo>
                  <a:pt x="2585" y="2989808"/>
                </a:lnTo>
                <a:lnTo>
                  <a:pt x="9636" y="3000263"/>
                </a:lnTo>
                <a:lnTo>
                  <a:pt x="20091" y="3007314"/>
                </a:lnTo>
                <a:lnTo>
                  <a:pt x="32893" y="3009900"/>
                </a:lnTo>
                <a:lnTo>
                  <a:pt x="6404483" y="3009900"/>
                </a:lnTo>
                <a:lnTo>
                  <a:pt x="6417284" y="3007314"/>
                </a:lnTo>
                <a:lnTo>
                  <a:pt x="6427739" y="3000263"/>
                </a:lnTo>
                <a:lnTo>
                  <a:pt x="6434790" y="2989808"/>
                </a:lnTo>
                <a:lnTo>
                  <a:pt x="6437376" y="2977007"/>
                </a:lnTo>
                <a:lnTo>
                  <a:pt x="6437376" y="32893"/>
                </a:lnTo>
                <a:lnTo>
                  <a:pt x="6434790" y="20091"/>
                </a:lnTo>
                <a:lnTo>
                  <a:pt x="6427739" y="9636"/>
                </a:lnTo>
                <a:lnTo>
                  <a:pt x="6417284" y="2585"/>
                </a:lnTo>
                <a:lnTo>
                  <a:pt x="64044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24928" y="1728216"/>
            <a:ext cx="6437630" cy="3009900"/>
          </a:xfrm>
          <a:custGeom>
            <a:avLst/>
            <a:gdLst/>
            <a:ahLst/>
            <a:cxnLst/>
            <a:rect l="l" t="t" r="r" b="b"/>
            <a:pathLst>
              <a:path w="6437630" h="3009900">
                <a:moveTo>
                  <a:pt x="6404483" y="0"/>
                </a:moveTo>
                <a:lnTo>
                  <a:pt x="32893" y="0"/>
                </a:lnTo>
                <a:lnTo>
                  <a:pt x="20091" y="2585"/>
                </a:lnTo>
                <a:lnTo>
                  <a:pt x="9636" y="9636"/>
                </a:lnTo>
                <a:lnTo>
                  <a:pt x="2585" y="20091"/>
                </a:lnTo>
                <a:lnTo>
                  <a:pt x="0" y="32893"/>
                </a:lnTo>
                <a:lnTo>
                  <a:pt x="0" y="2977007"/>
                </a:lnTo>
                <a:lnTo>
                  <a:pt x="2585" y="2989808"/>
                </a:lnTo>
                <a:lnTo>
                  <a:pt x="9636" y="3000263"/>
                </a:lnTo>
                <a:lnTo>
                  <a:pt x="20091" y="3007314"/>
                </a:lnTo>
                <a:lnTo>
                  <a:pt x="32893" y="3009900"/>
                </a:lnTo>
                <a:lnTo>
                  <a:pt x="6404483" y="3009900"/>
                </a:lnTo>
                <a:lnTo>
                  <a:pt x="6417284" y="3007314"/>
                </a:lnTo>
                <a:lnTo>
                  <a:pt x="6427739" y="3000263"/>
                </a:lnTo>
                <a:lnTo>
                  <a:pt x="6434790" y="2989808"/>
                </a:lnTo>
                <a:lnTo>
                  <a:pt x="6437376" y="2977007"/>
                </a:lnTo>
                <a:lnTo>
                  <a:pt x="6437376" y="32893"/>
                </a:lnTo>
                <a:lnTo>
                  <a:pt x="6434790" y="20091"/>
                </a:lnTo>
                <a:lnTo>
                  <a:pt x="6427739" y="9636"/>
                </a:lnTo>
                <a:lnTo>
                  <a:pt x="6417284" y="2585"/>
                </a:lnTo>
                <a:lnTo>
                  <a:pt x="64044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32318" y="1920367"/>
            <a:ext cx="5731510" cy="22345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249554">
              <a:lnSpc>
                <a:spcPts val="2700"/>
              </a:lnSpc>
              <a:spcBef>
                <a:spcPts val="8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Integrate</a:t>
            </a:r>
            <a:r>
              <a:rPr sz="215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Compliance</a:t>
            </a:r>
            <a:r>
              <a:rPr sz="215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into</a:t>
            </a:r>
            <a:r>
              <a:rPr sz="2150" b="1" spc="-8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Organisational Culture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300"/>
              </a:lnSpc>
              <a:spcBef>
                <a:spcPts val="805"/>
              </a:spcBef>
            </a:pP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Make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compliance</a:t>
            </a:r>
            <a:r>
              <a:rPr sz="170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integral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part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your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company's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values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culture.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Encourage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open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communication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about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rights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responsibilities</a:t>
            </a:r>
            <a:r>
              <a:rPr sz="170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at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all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levels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organisation.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8095" y="4957571"/>
            <a:ext cx="6437630" cy="2667000"/>
          </a:xfrm>
          <a:custGeom>
            <a:avLst/>
            <a:gdLst/>
            <a:ahLst/>
            <a:cxnLst/>
            <a:rect l="l" t="t" r="r" b="b"/>
            <a:pathLst>
              <a:path w="6437630" h="2667000">
                <a:moveTo>
                  <a:pt x="6404483" y="0"/>
                </a:moveTo>
                <a:lnTo>
                  <a:pt x="32880" y="0"/>
                </a:lnTo>
                <a:lnTo>
                  <a:pt x="20081" y="2585"/>
                </a:lnTo>
                <a:lnTo>
                  <a:pt x="9629" y="9636"/>
                </a:lnTo>
                <a:lnTo>
                  <a:pt x="2583" y="20091"/>
                </a:lnTo>
                <a:lnTo>
                  <a:pt x="0" y="32892"/>
                </a:lnTo>
                <a:lnTo>
                  <a:pt x="0" y="2634119"/>
                </a:lnTo>
                <a:lnTo>
                  <a:pt x="2583" y="2646918"/>
                </a:lnTo>
                <a:lnTo>
                  <a:pt x="9629" y="2657370"/>
                </a:lnTo>
                <a:lnTo>
                  <a:pt x="20081" y="2664416"/>
                </a:lnTo>
                <a:lnTo>
                  <a:pt x="32880" y="2667000"/>
                </a:lnTo>
                <a:lnTo>
                  <a:pt x="6404483" y="2667000"/>
                </a:lnTo>
                <a:lnTo>
                  <a:pt x="6417284" y="2664416"/>
                </a:lnTo>
                <a:lnTo>
                  <a:pt x="6427739" y="2657370"/>
                </a:lnTo>
                <a:lnTo>
                  <a:pt x="6434790" y="2646918"/>
                </a:lnTo>
                <a:lnTo>
                  <a:pt x="6437376" y="2634119"/>
                </a:lnTo>
                <a:lnTo>
                  <a:pt x="6437376" y="32892"/>
                </a:lnTo>
                <a:lnTo>
                  <a:pt x="6434790" y="20091"/>
                </a:lnTo>
                <a:lnTo>
                  <a:pt x="6427739" y="9636"/>
                </a:lnTo>
                <a:lnTo>
                  <a:pt x="6417284" y="2585"/>
                </a:lnTo>
                <a:lnTo>
                  <a:pt x="64044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1148715">
              <a:lnSpc>
                <a:spcPts val="2700"/>
              </a:lnSpc>
              <a:spcBef>
                <a:spcPts val="85"/>
              </a:spcBef>
            </a:pPr>
            <a:r>
              <a:rPr dirty="0"/>
              <a:t>Embrace</a:t>
            </a:r>
            <a:r>
              <a:rPr spc="-60" dirty="0"/>
              <a:t> </a:t>
            </a:r>
            <a:r>
              <a:rPr dirty="0"/>
              <a:t>Compliance</a:t>
            </a:r>
            <a:r>
              <a:rPr spc="-75" dirty="0"/>
              <a:t> </a:t>
            </a:r>
            <a:r>
              <a:rPr dirty="0"/>
              <a:t>as</a:t>
            </a:r>
            <a:r>
              <a:rPr spc="-55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spc="-10" dirty="0"/>
              <a:t>Competitive Advantage</a:t>
            </a:r>
          </a:p>
          <a:p>
            <a:pPr marL="12700" marR="145415">
              <a:lnSpc>
                <a:spcPct val="137200"/>
              </a:lnSpc>
              <a:spcBef>
                <a:spcPts val="810"/>
              </a:spcBef>
            </a:pPr>
            <a:r>
              <a:rPr sz="1700" spc="-75" dirty="0">
                <a:latin typeface="Trebuchet MS"/>
                <a:cs typeface="Trebuchet MS"/>
              </a:rPr>
              <a:t>View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Employment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Ordinance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compliance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not</a:t>
            </a:r>
            <a:r>
              <a:rPr sz="1700" spc="-60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rebuchet MS"/>
                <a:cs typeface="Trebuchet MS"/>
              </a:rPr>
              <a:t>just</a:t>
            </a:r>
            <a:r>
              <a:rPr sz="1700" spc="-6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as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legal </a:t>
            </a:r>
            <a:r>
              <a:rPr sz="1700" spc="-55" dirty="0">
                <a:latin typeface="Trebuchet MS"/>
                <a:cs typeface="Trebuchet MS"/>
              </a:rPr>
              <a:t>requirement,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but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as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an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opportunity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to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rebuchet MS"/>
                <a:cs typeface="Trebuchet MS"/>
              </a:rPr>
              <a:t>differentiate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your </a:t>
            </a:r>
            <a:r>
              <a:rPr sz="1700" dirty="0">
                <a:latin typeface="Trebuchet MS"/>
                <a:cs typeface="Trebuchet MS"/>
              </a:rPr>
              <a:t>organisation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as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an</a:t>
            </a:r>
            <a:r>
              <a:rPr sz="1700" spc="-50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employer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of</a:t>
            </a:r>
            <a:r>
              <a:rPr sz="1700" spc="-45" dirty="0">
                <a:latin typeface="Trebuchet MS"/>
                <a:cs typeface="Trebuchet MS"/>
              </a:rPr>
              <a:t> </a:t>
            </a:r>
            <a:r>
              <a:rPr sz="1700" spc="-65" dirty="0">
                <a:latin typeface="Trebuchet MS"/>
                <a:cs typeface="Trebuchet MS"/>
              </a:rPr>
              <a:t>choice. </a:t>
            </a:r>
            <a:r>
              <a:rPr sz="1700" dirty="0">
                <a:latin typeface="Trebuchet MS"/>
                <a:cs typeface="Trebuchet MS"/>
              </a:rPr>
              <a:t>Robust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compliance </a:t>
            </a:r>
            <a:r>
              <a:rPr sz="1700" spc="-25" dirty="0">
                <a:latin typeface="Trebuchet MS"/>
                <a:cs typeface="Trebuchet MS"/>
              </a:rPr>
              <a:t>can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lead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to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improved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employee</a:t>
            </a:r>
            <a:r>
              <a:rPr sz="1700" spc="-9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satisfaction,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reduced </a:t>
            </a:r>
            <a:r>
              <a:rPr sz="1700" spc="-60" dirty="0">
                <a:latin typeface="Trebuchet MS"/>
                <a:cs typeface="Trebuchet MS"/>
              </a:rPr>
              <a:t>turnover,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and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enhanced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reputation.</a:t>
            </a:r>
            <a:endParaRPr sz="1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/>
              <a:t>Leverage</a:t>
            </a:r>
            <a:r>
              <a:rPr spc="-95" dirty="0"/>
              <a:t> </a:t>
            </a:r>
            <a:r>
              <a:rPr spc="-10" dirty="0"/>
              <a:t>Technology</a:t>
            </a:r>
          </a:p>
          <a:p>
            <a:pPr marL="12700" marR="5080">
              <a:lnSpc>
                <a:spcPct val="137300"/>
              </a:lnSpc>
              <a:spcBef>
                <a:spcPts val="915"/>
              </a:spcBef>
            </a:pPr>
            <a:r>
              <a:rPr sz="1700" spc="-10" dirty="0">
                <a:latin typeface="Trebuchet MS"/>
                <a:cs typeface="Trebuchet MS"/>
              </a:rPr>
              <a:t>Invest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in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HR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management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systems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that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can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automate </a:t>
            </a:r>
            <a:r>
              <a:rPr sz="1700" spc="-20" dirty="0">
                <a:latin typeface="Trebuchet MS"/>
                <a:cs typeface="Trebuchet MS"/>
              </a:rPr>
              <a:t>compliance-</a:t>
            </a:r>
            <a:r>
              <a:rPr sz="1700" spc="-25" dirty="0">
                <a:latin typeface="Trebuchet MS"/>
                <a:cs typeface="Trebuchet MS"/>
              </a:rPr>
              <a:t>related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tasks</a:t>
            </a:r>
            <a:r>
              <a:rPr sz="1700" spc="-40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such</a:t>
            </a:r>
            <a:r>
              <a:rPr sz="1700" spc="-3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as</a:t>
            </a:r>
            <a:r>
              <a:rPr sz="1700" spc="-4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leave</a:t>
            </a:r>
            <a:r>
              <a:rPr sz="1700" spc="-50" dirty="0">
                <a:latin typeface="Trebuchet MS"/>
                <a:cs typeface="Trebuchet MS"/>
              </a:rPr>
              <a:t> </a:t>
            </a:r>
            <a:r>
              <a:rPr sz="1700" spc="-45" dirty="0">
                <a:latin typeface="Trebuchet MS"/>
                <a:cs typeface="Trebuchet MS"/>
              </a:rPr>
              <a:t>tracking,</a:t>
            </a:r>
            <a:r>
              <a:rPr sz="1700" spc="-3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working </a:t>
            </a:r>
            <a:r>
              <a:rPr sz="1700" spc="-25" dirty="0">
                <a:latin typeface="Trebuchet MS"/>
                <a:cs typeface="Trebuchet MS"/>
              </a:rPr>
              <a:t>hour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calculations,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and</a:t>
            </a:r>
            <a:r>
              <a:rPr sz="1700" spc="-60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record-</a:t>
            </a:r>
            <a:r>
              <a:rPr sz="1700" spc="-40" dirty="0">
                <a:latin typeface="Trebuchet MS"/>
                <a:cs typeface="Trebuchet MS"/>
              </a:rPr>
              <a:t>keeping.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rebuchet MS"/>
                <a:cs typeface="Trebuchet MS"/>
              </a:rPr>
              <a:t>This</a:t>
            </a:r>
            <a:r>
              <a:rPr sz="1700" spc="-60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can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significantly </a:t>
            </a:r>
            <a:r>
              <a:rPr sz="1700" spc="-40" dirty="0">
                <a:latin typeface="Trebuchet MS"/>
                <a:cs typeface="Trebuchet MS"/>
              </a:rPr>
              <a:t>reduce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45" dirty="0">
                <a:latin typeface="Trebuchet MS"/>
                <a:cs typeface="Trebuchet MS"/>
              </a:rPr>
              <a:t>the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risk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of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errors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and</a:t>
            </a:r>
            <a:r>
              <a:rPr sz="1700" spc="-90" dirty="0">
                <a:latin typeface="Trebuchet MS"/>
                <a:cs typeface="Trebuchet MS"/>
              </a:rPr>
              <a:t> </a:t>
            </a:r>
            <a:r>
              <a:rPr sz="1700" spc="-30" dirty="0">
                <a:latin typeface="Trebuchet MS"/>
                <a:cs typeface="Trebuchet MS"/>
              </a:rPr>
              <a:t>improve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20" dirty="0">
                <a:latin typeface="Trebuchet MS"/>
                <a:cs typeface="Trebuchet MS"/>
              </a:rPr>
              <a:t>overall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spc="-10" dirty="0">
                <a:latin typeface="Trebuchet MS"/>
                <a:cs typeface="Trebuchet MS"/>
              </a:rPr>
              <a:t>efficiency.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424928" y="4957571"/>
            <a:ext cx="6437630" cy="2667000"/>
          </a:xfrm>
          <a:custGeom>
            <a:avLst/>
            <a:gdLst/>
            <a:ahLst/>
            <a:cxnLst/>
            <a:rect l="l" t="t" r="r" b="b"/>
            <a:pathLst>
              <a:path w="6437630" h="2667000">
                <a:moveTo>
                  <a:pt x="6404483" y="0"/>
                </a:moveTo>
                <a:lnTo>
                  <a:pt x="32893" y="0"/>
                </a:lnTo>
                <a:lnTo>
                  <a:pt x="20091" y="2585"/>
                </a:lnTo>
                <a:lnTo>
                  <a:pt x="9636" y="9636"/>
                </a:lnTo>
                <a:lnTo>
                  <a:pt x="2585" y="20091"/>
                </a:lnTo>
                <a:lnTo>
                  <a:pt x="0" y="32892"/>
                </a:lnTo>
                <a:lnTo>
                  <a:pt x="0" y="2634119"/>
                </a:lnTo>
                <a:lnTo>
                  <a:pt x="2585" y="2646918"/>
                </a:lnTo>
                <a:lnTo>
                  <a:pt x="9636" y="2657370"/>
                </a:lnTo>
                <a:lnTo>
                  <a:pt x="20091" y="2664416"/>
                </a:lnTo>
                <a:lnTo>
                  <a:pt x="32893" y="2667000"/>
                </a:lnTo>
                <a:lnTo>
                  <a:pt x="6404483" y="2667000"/>
                </a:lnTo>
                <a:lnTo>
                  <a:pt x="6417284" y="2664416"/>
                </a:lnTo>
                <a:lnTo>
                  <a:pt x="6427739" y="2657370"/>
                </a:lnTo>
                <a:lnTo>
                  <a:pt x="6434790" y="2646918"/>
                </a:lnTo>
                <a:lnTo>
                  <a:pt x="6437376" y="2634119"/>
                </a:lnTo>
                <a:lnTo>
                  <a:pt x="6437376" y="32892"/>
                </a:lnTo>
                <a:lnTo>
                  <a:pt x="6434790" y="20091"/>
                </a:lnTo>
                <a:lnTo>
                  <a:pt x="6427739" y="9636"/>
                </a:lnTo>
                <a:lnTo>
                  <a:pt x="6417284" y="2585"/>
                </a:lnTo>
                <a:lnTo>
                  <a:pt x="64044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632318" y="5150358"/>
            <a:ext cx="5699125" cy="224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Continuous</a:t>
            </a:r>
            <a:r>
              <a:rPr sz="215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Learning</a:t>
            </a:r>
            <a:r>
              <a:rPr sz="2150" b="1" spc="-8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2150" b="1" spc="-7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Adaptation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200"/>
              </a:lnSpc>
              <a:spcBef>
                <a:spcPts val="919"/>
              </a:spcBef>
            </a:pP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Commit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ongoing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education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adaptation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as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laws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evolve.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Establish</a:t>
            </a:r>
            <a:r>
              <a:rPr sz="170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system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regular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policy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reviews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updates</a:t>
            </a:r>
            <a:r>
              <a:rPr sz="170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your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organisation remains</a:t>
            </a:r>
            <a:r>
              <a:rPr sz="170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compliant</a:t>
            </a:r>
            <a:r>
              <a:rPr sz="170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latest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Ordinance amendments.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1835" y="957580"/>
            <a:ext cx="7646670" cy="76386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110"/>
              </a:spcBef>
            </a:pPr>
            <a:r>
              <a:rPr lang="en-GB" sz="4800" dirty="0"/>
              <a:t>Introduction</a:t>
            </a:r>
            <a:endParaRPr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611835" y="4343527"/>
            <a:ext cx="7835265" cy="2261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000"/>
              </a:lnSpc>
              <a:spcBef>
                <a:spcPts val="100"/>
              </a:spcBef>
            </a:pP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Welcome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comprehensive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presentation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Kong's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(EO).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As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human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resources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professionals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managers,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understanding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intricacies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law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crucial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ensuring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compliance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fostering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positive</a:t>
            </a:r>
            <a:r>
              <a:rPr sz="1400" b="1" spc="-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workplace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relationships.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This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presentation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will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delve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into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key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provisions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EO,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explore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employer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obligations,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examine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relevant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case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studies,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practical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tips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compliance.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We'll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also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compare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with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UK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Rights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Act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1996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gain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broader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perspective.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By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end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this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presentation,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you'll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have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thorough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understanding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4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better equipped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navigate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complexities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law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Kong.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2503" y="435406"/>
            <a:ext cx="588581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600"/>
              </a:lnSpc>
              <a:spcBef>
                <a:spcPts val="100"/>
              </a:spcBef>
            </a:pPr>
            <a:r>
              <a:rPr sz="3550" dirty="0"/>
              <a:t>Overview</a:t>
            </a:r>
            <a:r>
              <a:rPr sz="3550" spc="-30" dirty="0"/>
              <a:t> </a:t>
            </a:r>
            <a:r>
              <a:rPr sz="3550" dirty="0"/>
              <a:t>of</a:t>
            </a:r>
            <a:r>
              <a:rPr sz="3550" spc="-15" dirty="0"/>
              <a:t> </a:t>
            </a:r>
            <a:r>
              <a:rPr sz="3550" dirty="0"/>
              <a:t>the</a:t>
            </a:r>
            <a:r>
              <a:rPr sz="3550" spc="-25" dirty="0"/>
              <a:t> </a:t>
            </a:r>
            <a:r>
              <a:rPr sz="3550" spc="-10" dirty="0"/>
              <a:t>Employment </a:t>
            </a:r>
            <a:r>
              <a:rPr sz="3550" dirty="0"/>
              <a:t>Ordinance</a:t>
            </a:r>
            <a:r>
              <a:rPr sz="3550" spc="-35" dirty="0"/>
              <a:t> </a:t>
            </a:r>
            <a:r>
              <a:rPr sz="3550" spc="-20" dirty="0"/>
              <a:t>(EO)</a:t>
            </a:r>
            <a:endParaRPr sz="3550"/>
          </a:p>
        </p:txBody>
      </p:sp>
      <p:grpSp>
        <p:nvGrpSpPr>
          <p:cNvPr id="4" name="object 4"/>
          <p:cNvGrpSpPr/>
          <p:nvPr/>
        </p:nvGrpSpPr>
        <p:grpSpPr>
          <a:xfrm>
            <a:off x="702563" y="1906523"/>
            <a:ext cx="1021080" cy="5821680"/>
            <a:chOff x="702563" y="1906523"/>
            <a:chExt cx="1021080" cy="5821680"/>
          </a:xfrm>
        </p:grpSpPr>
        <p:sp>
          <p:nvSpPr>
            <p:cNvPr id="5" name="object 5"/>
            <p:cNvSpPr/>
            <p:nvPr/>
          </p:nvSpPr>
          <p:spPr>
            <a:xfrm>
              <a:off x="896112" y="1906523"/>
              <a:ext cx="828040" cy="5821680"/>
            </a:xfrm>
            <a:custGeom>
              <a:avLst/>
              <a:gdLst/>
              <a:ahLst/>
              <a:cxnLst/>
              <a:rect l="l" t="t" r="r" b="b"/>
              <a:pathLst>
                <a:path w="828039" h="582168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816562"/>
                  </a:lnTo>
                  <a:lnTo>
                    <a:pt x="5118" y="5821680"/>
                  </a:lnTo>
                  <a:lnTo>
                    <a:pt x="17741" y="5821680"/>
                  </a:lnTo>
                  <a:lnTo>
                    <a:pt x="22860" y="5816562"/>
                  </a:lnTo>
                  <a:lnTo>
                    <a:pt x="22860" y="5080"/>
                  </a:lnTo>
                  <a:close/>
                </a:path>
                <a:path w="828039" h="5821680">
                  <a:moveTo>
                    <a:pt x="827532" y="402844"/>
                  </a:moveTo>
                  <a:lnTo>
                    <a:pt x="822452" y="397764"/>
                  </a:lnTo>
                  <a:lnTo>
                    <a:pt x="197142" y="397764"/>
                  </a:lnTo>
                  <a:lnTo>
                    <a:pt x="192024" y="402844"/>
                  </a:lnTo>
                  <a:lnTo>
                    <a:pt x="192024" y="409194"/>
                  </a:lnTo>
                  <a:lnTo>
                    <a:pt x="192024" y="415544"/>
                  </a:lnTo>
                  <a:lnTo>
                    <a:pt x="197142" y="420624"/>
                  </a:lnTo>
                  <a:lnTo>
                    <a:pt x="822452" y="420624"/>
                  </a:lnTo>
                  <a:lnTo>
                    <a:pt x="827532" y="415544"/>
                  </a:lnTo>
                  <a:lnTo>
                    <a:pt x="827532" y="402844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2563" y="2110739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81203" y="0"/>
                  </a:moveTo>
                  <a:lnTo>
                    <a:pt x="27228" y="0"/>
                  </a:lnTo>
                  <a:lnTo>
                    <a:pt x="16630" y="2139"/>
                  </a:lnTo>
                  <a:lnTo>
                    <a:pt x="7975" y="7969"/>
                  </a:lnTo>
                  <a:lnTo>
                    <a:pt x="2139" y="16609"/>
                  </a:lnTo>
                  <a:lnTo>
                    <a:pt x="0" y="27177"/>
                  </a:lnTo>
                  <a:lnTo>
                    <a:pt x="0" y="381254"/>
                  </a:lnTo>
                  <a:lnTo>
                    <a:pt x="2139" y="391822"/>
                  </a:lnTo>
                  <a:lnTo>
                    <a:pt x="7975" y="400462"/>
                  </a:lnTo>
                  <a:lnTo>
                    <a:pt x="16630" y="406292"/>
                  </a:lnTo>
                  <a:lnTo>
                    <a:pt x="27228" y="408432"/>
                  </a:lnTo>
                  <a:lnTo>
                    <a:pt x="381203" y="408432"/>
                  </a:lnTo>
                  <a:lnTo>
                    <a:pt x="391801" y="406292"/>
                  </a:lnTo>
                  <a:lnTo>
                    <a:pt x="400456" y="400462"/>
                  </a:lnTo>
                  <a:lnTo>
                    <a:pt x="406292" y="391822"/>
                  </a:lnTo>
                  <a:lnTo>
                    <a:pt x="408432" y="381254"/>
                  </a:lnTo>
                  <a:lnTo>
                    <a:pt x="408432" y="27177"/>
                  </a:lnTo>
                  <a:lnTo>
                    <a:pt x="406292" y="16609"/>
                  </a:lnTo>
                  <a:lnTo>
                    <a:pt x="400456" y="7969"/>
                  </a:lnTo>
                  <a:lnTo>
                    <a:pt x="391801" y="2139"/>
                  </a:lnTo>
                  <a:lnTo>
                    <a:pt x="38120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27328" y="2099817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10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92935" y="2064257"/>
            <a:ext cx="214122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Introduction</a:t>
            </a:r>
            <a:r>
              <a:rPr sz="1750" b="1" spc="-3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(1</a:t>
            </a:r>
            <a:r>
              <a:rPr lang="en-GB" sz="17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9</a:t>
            </a:r>
            <a:r>
              <a:rPr sz="17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68)</a:t>
            </a:r>
            <a:endParaRPr sz="1750" dirty="0">
              <a:latin typeface="Noto Sans Mono CJK HK"/>
              <a:cs typeface="Noto Sans Mono CJK H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92935" y="2432659"/>
            <a:ext cx="6326505" cy="1193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7000"/>
              </a:lnSpc>
              <a:spcBef>
                <a:spcPts val="90"/>
              </a:spcBef>
            </a:pP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first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enacted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1968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establish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fundamental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rights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protections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Kong.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It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has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since undergone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numerous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amendments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keep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pace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changing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40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market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conditions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societal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expectations.</a:t>
            </a:r>
            <a:endParaRPr sz="1400" dirty="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02563" y="4209288"/>
            <a:ext cx="1021080" cy="408940"/>
            <a:chOff x="702563" y="4209288"/>
            <a:chExt cx="1021080" cy="408940"/>
          </a:xfrm>
        </p:grpSpPr>
        <p:sp>
          <p:nvSpPr>
            <p:cNvPr id="11" name="object 11"/>
            <p:cNvSpPr/>
            <p:nvPr/>
          </p:nvSpPr>
          <p:spPr>
            <a:xfrm>
              <a:off x="1088136" y="4401312"/>
              <a:ext cx="635635" cy="22860"/>
            </a:xfrm>
            <a:custGeom>
              <a:avLst/>
              <a:gdLst/>
              <a:ahLst/>
              <a:cxnLst/>
              <a:rect l="l" t="t" r="r" b="b"/>
              <a:pathLst>
                <a:path w="635635" h="22860">
                  <a:moveTo>
                    <a:pt x="630427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630427" y="22860"/>
                  </a:lnTo>
                  <a:lnTo>
                    <a:pt x="635507" y="17779"/>
                  </a:lnTo>
                  <a:lnTo>
                    <a:pt x="635507" y="5079"/>
                  </a:lnTo>
                  <a:lnTo>
                    <a:pt x="630427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2563" y="4209288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39">
                  <a:moveTo>
                    <a:pt x="381203" y="0"/>
                  </a:moveTo>
                  <a:lnTo>
                    <a:pt x="27228" y="0"/>
                  </a:lnTo>
                  <a:lnTo>
                    <a:pt x="16630" y="2139"/>
                  </a:lnTo>
                  <a:lnTo>
                    <a:pt x="7975" y="7969"/>
                  </a:lnTo>
                  <a:lnTo>
                    <a:pt x="2139" y="16609"/>
                  </a:lnTo>
                  <a:lnTo>
                    <a:pt x="0" y="27177"/>
                  </a:lnTo>
                  <a:lnTo>
                    <a:pt x="0" y="381253"/>
                  </a:lnTo>
                  <a:lnTo>
                    <a:pt x="2139" y="391822"/>
                  </a:lnTo>
                  <a:lnTo>
                    <a:pt x="7975" y="400462"/>
                  </a:lnTo>
                  <a:lnTo>
                    <a:pt x="16630" y="406292"/>
                  </a:lnTo>
                  <a:lnTo>
                    <a:pt x="27228" y="408432"/>
                  </a:lnTo>
                  <a:lnTo>
                    <a:pt x="381203" y="408432"/>
                  </a:lnTo>
                  <a:lnTo>
                    <a:pt x="391801" y="406292"/>
                  </a:lnTo>
                  <a:lnTo>
                    <a:pt x="400456" y="400462"/>
                  </a:lnTo>
                  <a:lnTo>
                    <a:pt x="406292" y="391822"/>
                  </a:lnTo>
                  <a:lnTo>
                    <a:pt x="408432" y="381253"/>
                  </a:lnTo>
                  <a:lnTo>
                    <a:pt x="408432" y="27177"/>
                  </a:lnTo>
                  <a:lnTo>
                    <a:pt x="406292" y="16609"/>
                  </a:lnTo>
                  <a:lnTo>
                    <a:pt x="400456" y="7969"/>
                  </a:lnTo>
                  <a:lnTo>
                    <a:pt x="391801" y="2139"/>
                  </a:lnTo>
                  <a:lnTo>
                    <a:pt x="38120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27328" y="4198111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100">
              <a:latin typeface="Noto Sans Mono CJK HK"/>
              <a:cs typeface="Noto Sans Mono CJK H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92935" y="4161866"/>
            <a:ext cx="6477635" cy="1562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Scope</a:t>
            </a:r>
            <a:r>
              <a:rPr sz="1750" b="1" spc="-4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7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1750" b="1" spc="-1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Coverage</a:t>
            </a:r>
            <a:endParaRPr sz="17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6900"/>
              </a:lnSpc>
              <a:spcBef>
                <a:spcPts val="790"/>
              </a:spcBef>
            </a:pP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applies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all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under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contract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Kong,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some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exceptions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certain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categories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workers.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It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sets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out</a:t>
            </a:r>
            <a:r>
              <a:rPr sz="14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minimum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standards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conditions,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including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wages,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rest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 days,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holidays,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leave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entitlements.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02563" y="6306311"/>
            <a:ext cx="1021080" cy="408940"/>
            <a:chOff x="702563" y="6306311"/>
            <a:chExt cx="1021080" cy="408940"/>
          </a:xfrm>
        </p:grpSpPr>
        <p:sp>
          <p:nvSpPr>
            <p:cNvPr id="16" name="object 16"/>
            <p:cNvSpPr/>
            <p:nvPr/>
          </p:nvSpPr>
          <p:spPr>
            <a:xfrm>
              <a:off x="1088136" y="6499859"/>
              <a:ext cx="635635" cy="22860"/>
            </a:xfrm>
            <a:custGeom>
              <a:avLst/>
              <a:gdLst/>
              <a:ahLst/>
              <a:cxnLst/>
              <a:rect l="l" t="t" r="r" b="b"/>
              <a:pathLst>
                <a:path w="635635" h="22859">
                  <a:moveTo>
                    <a:pt x="630427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30427" y="22859"/>
                  </a:lnTo>
                  <a:lnTo>
                    <a:pt x="635507" y="17779"/>
                  </a:lnTo>
                  <a:lnTo>
                    <a:pt x="635507" y="5079"/>
                  </a:lnTo>
                  <a:lnTo>
                    <a:pt x="630427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02563" y="6306311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40">
                  <a:moveTo>
                    <a:pt x="381203" y="0"/>
                  </a:moveTo>
                  <a:lnTo>
                    <a:pt x="27228" y="0"/>
                  </a:lnTo>
                  <a:lnTo>
                    <a:pt x="16630" y="2139"/>
                  </a:lnTo>
                  <a:lnTo>
                    <a:pt x="7975" y="7969"/>
                  </a:lnTo>
                  <a:lnTo>
                    <a:pt x="2139" y="16609"/>
                  </a:lnTo>
                  <a:lnTo>
                    <a:pt x="0" y="27177"/>
                  </a:lnTo>
                  <a:lnTo>
                    <a:pt x="0" y="381253"/>
                  </a:lnTo>
                  <a:lnTo>
                    <a:pt x="2139" y="391822"/>
                  </a:lnTo>
                  <a:lnTo>
                    <a:pt x="7975" y="400462"/>
                  </a:lnTo>
                  <a:lnTo>
                    <a:pt x="16630" y="406292"/>
                  </a:lnTo>
                  <a:lnTo>
                    <a:pt x="27228" y="408431"/>
                  </a:lnTo>
                  <a:lnTo>
                    <a:pt x="381203" y="408431"/>
                  </a:lnTo>
                  <a:lnTo>
                    <a:pt x="391801" y="406292"/>
                  </a:lnTo>
                  <a:lnTo>
                    <a:pt x="400456" y="400462"/>
                  </a:lnTo>
                  <a:lnTo>
                    <a:pt x="406292" y="391822"/>
                  </a:lnTo>
                  <a:lnTo>
                    <a:pt x="408432" y="381253"/>
                  </a:lnTo>
                  <a:lnTo>
                    <a:pt x="408432" y="27177"/>
                  </a:lnTo>
                  <a:lnTo>
                    <a:pt x="406292" y="16609"/>
                  </a:lnTo>
                  <a:lnTo>
                    <a:pt x="400456" y="7969"/>
                  </a:lnTo>
                  <a:lnTo>
                    <a:pt x="391801" y="2139"/>
                  </a:lnTo>
                  <a:lnTo>
                    <a:pt x="38120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27328" y="6296405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100">
              <a:latin typeface="Noto Sans Mono CJK HK"/>
              <a:cs typeface="Noto Sans Mono CJK HK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892935" y="6260338"/>
            <a:ext cx="6238240" cy="1269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Continuous</a:t>
            </a:r>
            <a:r>
              <a:rPr sz="1750" b="1" spc="-2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Improvements</a:t>
            </a:r>
            <a:endParaRPr sz="17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6800"/>
              </a:lnSpc>
              <a:spcBef>
                <a:spcPts val="795"/>
              </a:spcBef>
            </a:pP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Over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years,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4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has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been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enhanced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greater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protection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 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employees,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including</a:t>
            </a:r>
            <a:r>
              <a:rPr sz="14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introduction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paternity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leave,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minimum </a:t>
            </a:r>
            <a:r>
              <a:rPr sz="1400" b="1" spc="-50" dirty="0">
                <a:solidFill>
                  <a:srgbClr val="DAD1E6"/>
                </a:solidFill>
                <a:latin typeface="Trebuchet MS"/>
                <a:cs typeface="Trebuchet MS"/>
              </a:rPr>
              <a:t>wage,</a:t>
            </a:r>
            <a:r>
              <a:rPr sz="14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DAD1E6"/>
                </a:solidFill>
                <a:latin typeface="Trebuchet MS"/>
                <a:cs typeface="Trebuchet MS"/>
              </a:rPr>
              <a:t>protection</a:t>
            </a:r>
            <a:r>
              <a:rPr sz="140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against</a:t>
            </a:r>
            <a:r>
              <a:rPr sz="14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discrimination</a:t>
            </a:r>
            <a:r>
              <a:rPr sz="14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DAD1E6"/>
                </a:solidFill>
                <a:latin typeface="Trebuchet MS"/>
                <a:cs typeface="Trebuchet MS"/>
              </a:rPr>
              <a:t>unfair</a:t>
            </a:r>
            <a:r>
              <a:rPr sz="14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DAD1E6"/>
                </a:solidFill>
                <a:latin typeface="Trebuchet MS"/>
                <a:cs typeface="Trebuchet MS"/>
              </a:rPr>
              <a:t>dismissal.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769440"/>
            <a:ext cx="10200005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Key</a:t>
            </a:r>
            <a:r>
              <a:rPr spc="-25" dirty="0"/>
              <a:t> </a:t>
            </a:r>
            <a:r>
              <a:rPr dirty="0"/>
              <a:t>Provisions</a:t>
            </a:r>
            <a:r>
              <a:rPr spc="-45" dirty="0"/>
              <a:t> </a:t>
            </a:r>
            <a:r>
              <a:rPr dirty="0"/>
              <a:t>on</a:t>
            </a:r>
            <a:r>
              <a:rPr spc="-5" dirty="0"/>
              <a:t> </a:t>
            </a:r>
            <a:r>
              <a:rPr dirty="0"/>
              <a:t>Wages</a:t>
            </a:r>
            <a:r>
              <a:rPr spc="-2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Benefits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065779"/>
            <a:ext cx="21221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Wage</a:t>
            </a:r>
            <a:r>
              <a:rPr sz="2200" b="1" spc="-55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F84BAE"/>
                </a:solidFill>
                <a:latin typeface="Noto Sans Mono CJK HK"/>
                <a:cs typeface="Noto Sans Mono CJK HK"/>
              </a:rPr>
              <a:t>Protection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610787"/>
            <a:ext cx="3930650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stipulates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that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wages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be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paid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time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full.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required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wages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no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later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than seven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after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end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wage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period.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Failure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55" dirty="0">
                <a:solidFill>
                  <a:srgbClr val="DAD1E6"/>
                </a:solidFill>
                <a:latin typeface="Trebuchet MS"/>
                <a:cs typeface="Trebuchet MS"/>
              </a:rPr>
              <a:t>so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result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penalties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legal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action.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3065779"/>
            <a:ext cx="21221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Minimum</a:t>
            </a:r>
            <a:r>
              <a:rPr sz="2200" b="1" spc="-8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F84BAE"/>
                </a:solidFill>
                <a:latin typeface="Noto Sans Mono CJK HK"/>
                <a:cs typeface="Noto Sans Mono CJK HK"/>
              </a:rPr>
              <a:t>Wage</a:t>
            </a:r>
            <a:endParaRPr sz="2200" dirty="0">
              <a:latin typeface="Noto Sans Mono CJK HK"/>
              <a:cs typeface="Noto Sans Mono CJK H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610787"/>
            <a:ext cx="3984625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Minimum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(SMW)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introduced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65" dirty="0">
                <a:solidFill>
                  <a:srgbClr val="DAD1E6"/>
                </a:solidFill>
                <a:latin typeface="Trebuchet MS"/>
                <a:cs typeface="Trebuchet MS"/>
              </a:rPr>
              <a:t>2011.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May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2023,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SMW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rate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HK$40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per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hour.</a:t>
            </a:r>
            <a:endParaRPr sz="1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that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endParaRPr sz="1750">
              <a:latin typeface="Trebuchet MS"/>
              <a:cs typeface="Trebuchet MS"/>
            </a:endParaRPr>
          </a:p>
          <a:p>
            <a:pPr marL="12700" marR="51435">
              <a:lnSpc>
                <a:spcPct val="138000"/>
              </a:lnSpc>
              <a:spcBef>
                <a:spcPts val="10"/>
              </a:spcBef>
            </a:pP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earnings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not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less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than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minimum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total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number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of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hours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worked.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3065779"/>
            <a:ext cx="26809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F84BAE"/>
                </a:solidFill>
                <a:latin typeface="Noto Sans Mono CJK HK"/>
                <a:cs typeface="Noto Sans Mono CJK HK"/>
              </a:rPr>
              <a:t>End-of-</a:t>
            </a:r>
            <a:r>
              <a:rPr sz="2200" b="1" dirty="0">
                <a:solidFill>
                  <a:srgbClr val="F84BAE"/>
                </a:solidFill>
                <a:latin typeface="Noto Sans Mono CJK HK"/>
                <a:cs typeface="Noto Sans Mono CJK HK"/>
              </a:rPr>
              <a:t>Year</a:t>
            </a:r>
            <a:r>
              <a:rPr sz="2200" b="1" spc="-50" dirty="0">
                <a:solidFill>
                  <a:srgbClr val="F84BAE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F84BAE"/>
                </a:solidFill>
                <a:latin typeface="Noto Sans Mono CJK HK"/>
                <a:cs typeface="Noto Sans Mono CJK HK"/>
              </a:rPr>
              <a:t>Payment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610787"/>
            <a:ext cx="3976370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If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specified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employment 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contract,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an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end-of-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year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payment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(13th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month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bonus)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who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have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worked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entire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payment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period.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is typically</a:t>
            </a:r>
            <a:r>
              <a:rPr sz="1750" b="1" spc="-1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equal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one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month's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wages.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10"/>
              </a:lnSpc>
            </a:pPr>
            <a:r>
              <a:rPr dirty="0"/>
              <a:t>Employer</a:t>
            </a:r>
            <a:r>
              <a:rPr spc="-40" dirty="0"/>
              <a:t> </a:t>
            </a:r>
            <a:r>
              <a:rPr dirty="0"/>
              <a:t>Obligations:</a:t>
            </a:r>
            <a:r>
              <a:rPr spc="-35" dirty="0"/>
              <a:t> </a:t>
            </a:r>
            <a:r>
              <a:rPr dirty="0"/>
              <a:t>Rest</a:t>
            </a:r>
            <a:r>
              <a:rPr spc="-25" dirty="0"/>
              <a:t> </a:t>
            </a:r>
            <a:r>
              <a:rPr dirty="0"/>
              <a:t>Days,</a:t>
            </a:r>
            <a:r>
              <a:rPr spc="-25" dirty="0"/>
              <a:t> </a:t>
            </a:r>
            <a:r>
              <a:rPr dirty="0"/>
              <a:t>Holidays,</a:t>
            </a:r>
            <a:r>
              <a:rPr spc="-25" dirty="0"/>
              <a:t> and </a:t>
            </a:r>
            <a:r>
              <a:rPr spc="-10" dirty="0"/>
              <a:t>Leave</a:t>
            </a:r>
          </a:p>
        </p:txBody>
      </p:sp>
      <p:sp>
        <p:nvSpPr>
          <p:cNvPr id="3" name="object 3"/>
          <p:cNvSpPr/>
          <p:nvPr/>
        </p:nvSpPr>
        <p:spPr>
          <a:xfrm>
            <a:off x="794004" y="2542032"/>
            <a:ext cx="6408420" cy="2394585"/>
          </a:xfrm>
          <a:custGeom>
            <a:avLst/>
            <a:gdLst/>
            <a:ahLst/>
            <a:cxnLst/>
            <a:rect l="l" t="t" r="r" b="b"/>
            <a:pathLst>
              <a:path w="6408420" h="2394585">
                <a:moveTo>
                  <a:pt x="6374384" y="0"/>
                </a:moveTo>
                <a:lnTo>
                  <a:pt x="33997" y="0"/>
                </a:lnTo>
                <a:lnTo>
                  <a:pt x="20766" y="2674"/>
                </a:lnTo>
                <a:lnTo>
                  <a:pt x="9959" y="9969"/>
                </a:lnTo>
                <a:lnTo>
                  <a:pt x="2672" y="20788"/>
                </a:lnTo>
                <a:lnTo>
                  <a:pt x="0" y="34035"/>
                </a:lnTo>
                <a:lnTo>
                  <a:pt x="0" y="2360167"/>
                </a:lnTo>
                <a:lnTo>
                  <a:pt x="2672" y="2373415"/>
                </a:lnTo>
                <a:lnTo>
                  <a:pt x="9959" y="2384234"/>
                </a:lnTo>
                <a:lnTo>
                  <a:pt x="20766" y="2391529"/>
                </a:lnTo>
                <a:lnTo>
                  <a:pt x="33997" y="2394204"/>
                </a:lnTo>
                <a:lnTo>
                  <a:pt x="6374384" y="2394204"/>
                </a:lnTo>
                <a:lnTo>
                  <a:pt x="6387631" y="2391529"/>
                </a:lnTo>
                <a:lnTo>
                  <a:pt x="6398450" y="2384234"/>
                </a:lnTo>
                <a:lnTo>
                  <a:pt x="6405745" y="2373415"/>
                </a:lnTo>
                <a:lnTo>
                  <a:pt x="6408420" y="2360167"/>
                </a:lnTo>
                <a:lnTo>
                  <a:pt x="6408420" y="34035"/>
                </a:lnTo>
                <a:lnTo>
                  <a:pt x="6405745" y="20788"/>
                </a:lnTo>
                <a:lnTo>
                  <a:pt x="6398450" y="9969"/>
                </a:lnTo>
                <a:lnTo>
                  <a:pt x="6387631" y="2674"/>
                </a:lnTo>
                <a:lnTo>
                  <a:pt x="6374384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08075" y="2743961"/>
            <a:ext cx="589407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Rest</a:t>
            </a:r>
            <a:r>
              <a:rPr sz="220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Days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least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rest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every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seven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employees.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rest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any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day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week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should</a:t>
            </a:r>
            <a:r>
              <a:rPr sz="1750" b="1" spc="-12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continuous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period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not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less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than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24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hours.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27976" y="2542032"/>
            <a:ext cx="6408420" cy="2394585"/>
          </a:xfrm>
          <a:custGeom>
            <a:avLst/>
            <a:gdLst/>
            <a:ahLst/>
            <a:cxnLst/>
            <a:rect l="l" t="t" r="r" b="b"/>
            <a:pathLst>
              <a:path w="6408419" h="2394585">
                <a:moveTo>
                  <a:pt x="637438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5"/>
                </a:lnTo>
                <a:lnTo>
                  <a:pt x="0" y="2360167"/>
                </a:lnTo>
                <a:lnTo>
                  <a:pt x="2674" y="2373415"/>
                </a:lnTo>
                <a:lnTo>
                  <a:pt x="9969" y="2384234"/>
                </a:lnTo>
                <a:lnTo>
                  <a:pt x="20788" y="2391529"/>
                </a:lnTo>
                <a:lnTo>
                  <a:pt x="34035" y="2394204"/>
                </a:lnTo>
                <a:lnTo>
                  <a:pt x="6374383" y="2394204"/>
                </a:lnTo>
                <a:lnTo>
                  <a:pt x="6387631" y="2391529"/>
                </a:lnTo>
                <a:lnTo>
                  <a:pt x="6398450" y="2384234"/>
                </a:lnTo>
                <a:lnTo>
                  <a:pt x="6405745" y="2373415"/>
                </a:lnTo>
                <a:lnTo>
                  <a:pt x="6408420" y="2360167"/>
                </a:lnTo>
                <a:lnTo>
                  <a:pt x="6408420" y="34035"/>
                </a:lnTo>
                <a:lnTo>
                  <a:pt x="6405745" y="20788"/>
                </a:lnTo>
                <a:lnTo>
                  <a:pt x="6398450" y="9969"/>
                </a:lnTo>
                <a:lnTo>
                  <a:pt x="6387631" y="2674"/>
                </a:lnTo>
                <a:lnTo>
                  <a:pt x="63743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643621" y="2743961"/>
            <a:ext cx="5831205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Statutory</a:t>
            </a:r>
            <a:r>
              <a:rPr sz="220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Holidays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There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40" dirty="0">
                <a:solidFill>
                  <a:srgbClr val="DAD1E6"/>
                </a:solidFill>
                <a:latin typeface="Trebuchet MS"/>
                <a:cs typeface="Trebuchet MS"/>
              </a:rPr>
              <a:t>17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statutory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holidays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per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year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Hong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Kong.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All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employees,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regardless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length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service,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these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holidays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if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have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been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continuously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three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months.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94004" y="5163311"/>
            <a:ext cx="6408420" cy="2395855"/>
          </a:xfrm>
          <a:custGeom>
            <a:avLst/>
            <a:gdLst/>
            <a:ahLst/>
            <a:cxnLst/>
            <a:rect l="l" t="t" r="r" b="b"/>
            <a:pathLst>
              <a:path w="6408420" h="2395854">
                <a:moveTo>
                  <a:pt x="6374384" y="0"/>
                </a:moveTo>
                <a:lnTo>
                  <a:pt x="34023" y="0"/>
                </a:lnTo>
                <a:lnTo>
                  <a:pt x="20777" y="2674"/>
                </a:lnTo>
                <a:lnTo>
                  <a:pt x="9963" y="9969"/>
                </a:lnTo>
                <a:lnTo>
                  <a:pt x="2672" y="20788"/>
                </a:lnTo>
                <a:lnTo>
                  <a:pt x="0" y="34036"/>
                </a:lnTo>
                <a:lnTo>
                  <a:pt x="0" y="2361704"/>
                </a:lnTo>
                <a:lnTo>
                  <a:pt x="2672" y="2374950"/>
                </a:lnTo>
                <a:lnTo>
                  <a:pt x="9963" y="2385764"/>
                </a:lnTo>
                <a:lnTo>
                  <a:pt x="20777" y="2393055"/>
                </a:lnTo>
                <a:lnTo>
                  <a:pt x="34023" y="2395728"/>
                </a:lnTo>
                <a:lnTo>
                  <a:pt x="6374384" y="2395728"/>
                </a:lnTo>
                <a:lnTo>
                  <a:pt x="6387631" y="2393055"/>
                </a:lnTo>
                <a:lnTo>
                  <a:pt x="6398450" y="2385764"/>
                </a:lnTo>
                <a:lnTo>
                  <a:pt x="6405745" y="2374950"/>
                </a:lnTo>
                <a:lnTo>
                  <a:pt x="6408420" y="2361704"/>
                </a:lnTo>
                <a:lnTo>
                  <a:pt x="6408420" y="34036"/>
                </a:lnTo>
                <a:lnTo>
                  <a:pt x="6405745" y="20788"/>
                </a:lnTo>
                <a:lnTo>
                  <a:pt x="6398450" y="9969"/>
                </a:lnTo>
                <a:lnTo>
                  <a:pt x="6387631" y="2674"/>
                </a:lnTo>
                <a:lnTo>
                  <a:pt x="6374384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08075" y="5366765"/>
            <a:ext cx="586105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Annual</a:t>
            </a:r>
            <a:r>
              <a:rPr sz="2200" b="1" spc="-7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Leave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annual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after having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been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under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continuous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contract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12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months.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number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ranges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from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35" dirty="0">
                <a:solidFill>
                  <a:srgbClr val="DAD1E6"/>
                </a:solidFill>
                <a:latin typeface="Trebuchet MS"/>
                <a:cs typeface="Trebuchet MS"/>
              </a:rPr>
              <a:t>7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14,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depending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length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service.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427976" y="5163311"/>
            <a:ext cx="6408420" cy="2395855"/>
          </a:xfrm>
          <a:custGeom>
            <a:avLst/>
            <a:gdLst/>
            <a:ahLst/>
            <a:cxnLst/>
            <a:rect l="l" t="t" r="r" b="b"/>
            <a:pathLst>
              <a:path w="6408419" h="2395854">
                <a:moveTo>
                  <a:pt x="6374383" y="0"/>
                </a:moveTo>
                <a:lnTo>
                  <a:pt x="34035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2361704"/>
                </a:lnTo>
                <a:lnTo>
                  <a:pt x="2674" y="2374950"/>
                </a:lnTo>
                <a:lnTo>
                  <a:pt x="9969" y="2385764"/>
                </a:lnTo>
                <a:lnTo>
                  <a:pt x="20788" y="2393055"/>
                </a:lnTo>
                <a:lnTo>
                  <a:pt x="34035" y="2395728"/>
                </a:lnTo>
                <a:lnTo>
                  <a:pt x="6374383" y="2395728"/>
                </a:lnTo>
                <a:lnTo>
                  <a:pt x="6387631" y="2393055"/>
                </a:lnTo>
                <a:lnTo>
                  <a:pt x="6398450" y="2385764"/>
                </a:lnTo>
                <a:lnTo>
                  <a:pt x="6405745" y="2374950"/>
                </a:lnTo>
                <a:lnTo>
                  <a:pt x="6408420" y="2361704"/>
                </a:lnTo>
                <a:lnTo>
                  <a:pt x="6408420" y="34036"/>
                </a:lnTo>
                <a:lnTo>
                  <a:pt x="6405745" y="20788"/>
                </a:lnTo>
                <a:lnTo>
                  <a:pt x="6398450" y="9969"/>
                </a:lnTo>
                <a:lnTo>
                  <a:pt x="6387631" y="2674"/>
                </a:lnTo>
                <a:lnTo>
                  <a:pt x="6374383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43621" y="5366765"/>
            <a:ext cx="589534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Sick</a:t>
            </a:r>
            <a:r>
              <a:rPr sz="220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Leave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are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entitled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accumulate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paid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sickness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days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rate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40" dirty="0">
                <a:solidFill>
                  <a:srgbClr val="DAD1E6"/>
                </a:solidFill>
                <a:latin typeface="Trebuchet MS"/>
                <a:cs typeface="Trebuchet MS"/>
              </a:rPr>
              <a:t>2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per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completed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month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employment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during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first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year,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4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days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per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month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thereafter,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up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maximum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25" dirty="0">
                <a:solidFill>
                  <a:srgbClr val="DAD1E6"/>
                </a:solidFill>
                <a:latin typeface="Trebuchet MS"/>
                <a:cs typeface="Trebuchet MS"/>
              </a:rPr>
              <a:t>120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days.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96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Enforcement</a:t>
            </a:r>
            <a:r>
              <a:rPr spc="-30" dirty="0"/>
              <a:t> </a:t>
            </a:r>
            <a:r>
              <a:rPr spc="-10" dirty="0"/>
              <a:t>Mechanisms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8075" y="3102000"/>
            <a:ext cx="2802890" cy="417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5765">
              <a:lnSpc>
                <a:spcPct val="105900"/>
              </a:lnSpc>
              <a:spcBef>
                <a:spcPts val="100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Labour</a:t>
            </a:r>
            <a:r>
              <a:rPr sz="2200" b="1" spc="-7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Department Inspections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35"/>
              </a:spcBef>
            </a:pP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Department conducts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regular inspections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workplaces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compliance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with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Employment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Ordinance.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Inspectors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have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authority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enter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premises,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examine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records,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interview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1898904"/>
            <a:ext cx="13042392" cy="90678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68851" y="3122422"/>
            <a:ext cx="2830195" cy="3796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Complaint</a:t>
            </a:r>
            <a:r>
              <a:rPr sz="220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Handling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file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complaints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Labour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Department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if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they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believe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their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rights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under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EO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have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been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violated.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department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will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investigate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may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attempt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to mediate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between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employer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30210" y="3122422"/>
            <a:ext cx="2759710" cy="3796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Legal</a:t>
            </a:r>
            <a:r>
              <a:rPr sz="220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Proceedings</a:t>
            </a:r>
            <a:endParaRPr sz="22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If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mediation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fails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cases</a:t>
            </a:r>
            <a:r>
              <a:rPr sz="17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serious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violations,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Department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may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initiate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legal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proceedings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against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non-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compliant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employers.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This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result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fines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55" dirty="0">
                <a:solidFill>
                  <a:srgbClr val="DAD1E6"/>
                </a:solidFill>
                <a:latin typeface="Trebuchet MS"/>
                <a:cs typeface="Trebuchet MS"/>
              </a:rPr>
              <a:t>and,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in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some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cases,</a:t>
            </a:r>
            <a:r>
              <a:rPr sz="17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imprisonment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repeat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offenders.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90935" y="3122422"/>
            <a:ext cx="28200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Claims</a:t>
            </a:r>
            <a:r>
              <a:rPr sz="220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2200" b="1" spc="-5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2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Tribunals</a:t>
            </a:r>
            <a:endParaRPr sz="220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790935" y="3931082"/>
            <a:ext cx="2828290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3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also</a:t>
            </a:r>
            <a:r>
              <a:rPr sz="1750" b="1" spc="-3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pursue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claims</a:t>
            </a:r>
            <a:r>
              <a:rPr sz="17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through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Minor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Claims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Adjudication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Board</a:t>
            </a:r>
            <a:r>
              <a:rPr sz="17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or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7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7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60" dirty="0">
                <a:solidFill>
                  <a:srgbClr val="DAD1E6"/>
                </a:solidFill>
                <a:latin typeface="Trebuchet MS"/>
                <a:cs typeface="Trebuchet MS"/>
              </a:rPr>
              <a:t>Tribunal,</a:t>
            </a:r>
            <a:r>
              <a:rPr sz="17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depending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on</a:t>
            </a:r>
            <a:r>
              <a:rPr sz="17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0" dirty="0">
                <a:solidFill>
                  <a:srgbClr val="DAD1E6"/>
                </a:solidFill>
                <a:latin typeface="Trebuchet MS"/>
                <a:cs typeface="Trebuchet MS"/>
              </a:rPr>
              <a:t>nature</a:t>
            </a:r>
            <a:r>
              <a:rPr sz="17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amount </a:t>
            </a:r>
            <a:r>
              <a:rPr sz="17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AD1E6"/>
                </a:solidFill>
                <a:latin typeface="Trebuchet MS"/>
                <a:cs typeface="Trebuchet MS"/>
              </a:rPr>
              <a:t>claim.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7438" y="769747"/>
            <a:ext cx="12293600" cy="581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50" dirty="0"/>
              <a:t>Case</a:t>
            </a:r>
            <a:r>
              <a:rPr sz="3650" spc="-110" dirty="0"/>
              <a:t> </a:t>
            </a:r>
            <a:r>
              <a:rPr sz="3650" dirty="0"/>
              <a:t>Study:</a:t>
            </a:r>
            <a:r>
              <a:rPr sz="3650" spc="-110" dirty="0"/>
              <a:t> </a:t>
            </a:r>
            <a:r>
              <a:rPr sz="3650" dirty="0"/>
              <a:t>Chan</a:t>
            </a:r>
            <a:r>
              <a:rPr sz="3650" spc="-110" dirty="0"/>
              <a:t> </a:t>
            </a:r>
            <a:r>
              <a:rPr sz="3650" dirty="0"/>
              <a:t>Wing</a:t>
            </a:r>
            <a:r>
              <a:rPr sz="3650" spc="-100" dirty="0"/>
              <a:t> </a:t>
            </a:r>
            <a:r>
              <a:rPr sz="3650" dirty="0"/>
              <a:t>Hing</a:t>
            </a:r>
            <a:r>
              <a:rPr sz="3650" spc="-110" dirty="0"/>
              <a:t> </a:t>
            </a:r>
            <a:r>
              <a:rPr sz="3650" dirty="0"/>
              <a:t>v</a:t>
            </a:r>
            <a:r>
              <a:rPr sz="3650" spc="-75" dirty="0"/>
              <a:t> </a:t>
            </a:r>
            <a:r>
              <a:rPr sz="3650" dirty="0"/>
              <a:t>Gold</a:t>
            </a:r>
            <a:r>
              <a:rPr sz="3650" spc="-105" dirty="0"/>
              <a:t> </a:t>
            </a:r>
            <a:r>
              <a:rPr sz="3650" dirty="0"/>
              <a:t>Wave</a:t>
            </a:r>
            <a:r>
              <a:rPr sz="3650" spc="-105" dirty="0"/>
              <a:t> </a:t>
            </a:r>
            <a:r>
              <a:rPr sz="3650" dirty="0"/>
              <a:t>Industrial</a:t>
            </a:r>
            <a:r>
              <a:rPr sz="3650" spc="-110" dirty="0"/>
              <a:t> </a:t>
            </a:r>
            <a:r>
              <a:rPr sz="3650" spc="-25" dirty="0"/>
              <a:t>Ltd</a:t>
            </a:r>
            <a:endParaRPr sz="3650"/>
          </a:p>
        </p:txBody>
      </p:sp>
      <p:grpSp>
        <p:nvGrpSpPr>
          <p:cNvPr id="3" name="object 3"/>
          <p:cNvGrpSpPr/>
          <p:nvPr/>
        </p:nvGrpSpPr>
        <p:grpSpPr>
          <a:xfrm>
            <a:off x="6478523" y="1758695"/>
            <a:ext cx="1045844" cy="5664835"/>
            <a:chOff x="6478523" y="1758695"/>
            <a:chExt cx="1045844" cy="5664835"/>
          </a:xfrm>
        </p:grpSpPr>
        <p:sp>
          <p:nvSpPr>
            <p:cNvPr id="4" name="object 4"/>
            <p:cNvSpPr/>
            <p:nvPr/>
          </p:nvSpPr>
          <p:spPr>
            <a:xfrm>
              <a:off x="6478524" y="1758695"/>
              <a:ext cx="848994" cy="5664835"/>
            </a:xfrm>
            <a:custGeom>
              <a:avLst/>
              <a:gdLst/>
              <a:ahLst/>
              <a:cxnLst/>
              <a:rect l="l" t="t" r="r" b="b"/>
              <a:pathLst>
                <a:path w="848995" h="5664834">
                  <a:moveTo>
                    <a:pt x="650748" y="410464"/>
                  </a:moveTo>
                  <a:lnTo>
                    <a:pt x="645668" y="405384"/>
                  </a:lnTo>
                  <a:lnTo>
                    <a:pt x="5080" y="405384"/>
                  </a:lnTo>
                  <a:lnTo>
                    <a:pt x="0" y="410464"/>
                  </a:lnTo>
                  <a:lnTo>
                    <a:pt x="0" y="416814"/>
                  </a:lnTo>
                  <a:lnTo>
                    <a:pt x="0" y="423164"/>
                  </a:lnTo>
                  <a:lnTo>
                    <a:pt x="5080" y="428244"/>
                  </a:lnTo>
                  <a:lnTo>
                    <a:pt x="645668" y="428244"/>
                  </a:lnTo>
                  <a:lnTo>
                    <a:pt x="650748" y="423164"/>
                  </a:lnTo>
                  <a:lnTo>
                    <a:pt x="650748" y="410464"/>
                  </a:lnTo>
                  <a:close/>
                </a:path>
                <a:path w="848995" h="5664834">
                  <a:moveTo>
                    <a:pt x="848868" y="5080"/>
                  </a:moveTo>
                  <a:lnTo>
                    <a:pt x="843788" y="0"/>
                  </a:lnTo>
                  <a:lnTo>
                    <a:pt x="831088" y="0"/>
                  </a:lnTo>
                  <a:lnTo>
                    <a:pt x="826008" y="5080"/>
                  </a:lnTo>
                  <a:lnTo>
                    <a:pt x="826008" y="11430"/>
                  </a:lnTo>
                  <a:lnTo>
                    <a:pt x="826008" y="5659590"/>
                  </a:lnTo>
                  <a:lnTo>
                    <a:pt x="831088" y="5664708"/>
                  </a:lnTo>
                  <a:lnTo>
                    <a:pt x="843788" y="5664708"/>
                  </a:lnTo>
                  <a:lnTo>
                    <a:pt x="848868" y="5659590"/>
                  </a:lnTo>
                  <a:lnTo>
                    <a:pt x="848868" y="508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06411" y="1967483"/>
              <a:ext cx="417830" cy="417830"/>
            </a:xfrm>
            <a:custGeom>
              <a:avLst/>
              <a:gdLst/>
              <a:ahLst/>
              <a:cxnLst/>
              <a:rect l="l" t="t" r="r" b="b"/>
              <a:pathLst>
                <a:path w="417829" h="417830">
                  <a:moveTo>
                    <a:pt x="389763" y="0"/>
                  </a:moveTo>
                  <a:lnTo>
                    <a:pt x="27813" y="0"/>
                  </a:lnTo>
                  <a:lnTo>
                    <a:pt x="16984" y="2184"/>
                  </a:lnTo>
                  <a:lnTo>
                    <a:pt x="8143" y="8143"/>
                  </a:lnTo>
                  <a:lnTo>
                    <a:pt x="2184" y="16984"/>
                  </a:lnTo>
                  <a:lnTo>
                    <a:pt x="0" y="27812"/>
                  </a:lnTo>
                  <a:lnTo>
                    <a:pt x="0" y="389763"/>
                  </a:lnTo>
                  <a:lnTo>
                    <a:pt x="2184" y="400591"/>
                  </a:lnTo>
                  <a:lnTo>
                    <a:pt x="8143" y="409432"/>
                  </a:lnTo>
                  <a:lnTo>
                    <a:pt x="16984" y="415391"/>
                  </a:lnTo>
                  <a:lnTo>
                    <a:pt x="27813" y="417575"/>
                  </a:lnTo>
                  <a:lnTo>
                    <a:pt x="389763" y="417575"/>
                  </a:lnTo>
                  <a:lnTo>
                    <a:pt x="400591" y="415391"/>
                  </a:lnTo>
                  <a:lnTo>
                    <a:pt x="409432" y="409432"/>
                  </a:lnTo>
                  <a:lnTo>
                    <a:pt x="415391" y="400591"/>
                  </a:lnTo>
                  <a:lnTo>
                    <a:pt x="417576" y="389763"/>
                  </a:lnTo>
                  <a:lnTo>
                    <a:pt x="417576" y="27812"/>
                  </a:lnTo>
                  <a:lnTo>
                    <a:pt x="415391" y="16984"/>
                  </a:lnTo>
                  <a:lnTo>
                    <a:pt x="409432" y="8143"/>
                  </a:lnTo>
                  <a:lnTo>
                    <a:pt x="400591" y="2184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234173" y="1961464"/>
            <a:ext cx="16256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150">
              <a:latin typeface="Noto Sans Mono CJK HK"/>
              <a:cs typeface="Noto Sans Mono CJK H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9630" y="1922526"/>
            <a:ext cx="5656580" cy="1276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Background</a:t>
            </a:r>
            <a:endParaRPr sz="1800">
              <a:latin typeface="Noto Sans Mono CJK HK"/>
              <a:cs typeface="Noto Sans Mono CJK HK"/>
            </a:endParaRPr>
          </a:p>
          <a:p>
            <a:pPr marL="12700" marR="5715" indent="348615" algn="r">
              <a:lnSpc>
                <a:spcPct val="132100"/>
              </a:lnSpc>
              <a:spcBef>
                <a:spcPts val="795"/>
              </a:spcBef>
            </a:pP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Chan</a:t>
            </a:r>
            <a:r>
              <a:rPr sz="14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Wing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Hing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employed</a:t>
            </a:r>
            <a:r>
              <a:rPr sz="145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by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Gold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Wave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Industrial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Ltd</a:t>
            </a:r>
            <a:r>
              <a:rPr sz="14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a technician.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After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working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45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several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years,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he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was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dismissed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without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notice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or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payment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lieu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notice.</a:t>
            </a:r>
            <a:endParaRPr sz="145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06411" y="2895600"/>
            <a:ext cx="1045844" cy="417830"/>
            <a:chOff x="7106411" y="2895600"/>
            <a:chExt cx="1045844" cy="417830"/>
          </a:xfrm>
        </p:grpSpPr>
        <p:sp>
          <p:nvSpPr>
            <p:cNvPr id="9" name="object 9"/>
            <p:cNvSpPr/>
            <p:nvPr/>
          </p:nvSpPr>
          <p:spPr>
            <a:xfrm>
              <a:off x="7501127" y="3093720"/>
              <a:ext cx="650875" cy="22860"/>
            </a:xfrm>
            <a:custGeom>
              <a:avLst/>
              <a:gdLst/>
              <a:ahLst/>
              <a:cxnLst/>
              <a:rect l="l" t="t" r="r" b="b"/>
              <a:pathLst>
                <a:path w="650875" h="22860">
                  <a:moveTo>
                    <a:pt x="645668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79" y="22859"/>
                  </a:lnTo>
                  <a:lnTo>
                    <a:pt x="645668" y="22859"/>
                  </a:lnTo>
                  <a:lnTo>
                    <a:pt x="650748" y="17779"/>
                  </a:lnTo>
                  <a:lnTo>
                    <a:pt x="650748" y="5079"/>
                  </a:lnTo>
                  <a:lnTo>
                    <a:pt x="645668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106411" y="2895600"/>
              <a:ext cx="417830" cy="417830"/>
            </a:xfrm>
            <a:custGeom>
              <a:avLst/>
              <a:gdLst/>
              <a:ahLst/>
              <a:cxnLst/>
              <a:rect l="l" t="t" r="r" b="b"/>
              <a:pathLst>
                <a:path w="417829" h="417829">
                  <a:moveTo>
                    <a:pt x="389763" y="0"/>
                  </a:moveTo>
                  <a:lnTo>
                    <a:pt x="27813" y="0"/>
                  </a:lnTo>
                  <a:lnTo>
                    <a:pt x="16984" y="2184"/>
                  </a:lnTo>
                  <a:lnTo>
                    <a:pt x="8143" y="8143"/>
                  </a:lnTo>
                  <a:lnTo>
                    <a:pt x="2184" y="16984"/>
                  </a:lnTo>
                  <a:lnTo>
                    <a:pt x="0" y="27812"/>
                  </a:lnTo>
                  <a:lnTo>
                    <a:pt x="0" y="389763"/>
                  </a:lnTo>
                  <a:lnTo>
                    <a:pt x="2184" y="400591"/>
                  </a:lnTo>
                  <a:lnTo>
                    <a:pt x="8143" y="409432"/>
                  </a:lnTo>
                  <a:lnTo>
                    <a:pt x="16984" y="415391"/>
                  </a:lnTo>
                  <a:lnTo>
                    <a:pt x="27813" y="417575"/>
                  </a:lnTo>
                  <a:lnTo>
                    <a:pt x="389763" y="417575"/>
                  </a:lnTo>
                  <a:lnTo>
                    <a:pt x="400591" y="415391"/>
                  </a:lnTo>
                  <a:lnTo>
                    <a:pt x="409432" y="409432"/>
                  </a:lnTo>
                  <a:lnTo>
                    <a:pt x="415391" y="400591"/>
                  </a:lnTo>
                  <a:lnTo>
                    <a:pt x="417576" y="389763"/>
                  </a:lnTo>
                  <a:lnTo>
                    <a:pt x="417576" y="27812"/>
                  </a:lnTo>
                  <a:lnTo>
                    <a:pt x="415391" y="16984"/>
                  </a:lnTo>
                  <a:lnTo>
                    <a:pt x="409432" y="8143"/>
                  </a:lnTo>
                  <a:lnTo>
                    <a:pt x="400591" y="2184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234173" y="2890519"/>
            <a:ext cx="16192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150">
              <a:latin typeface="Noto Sans Mono CJK HK"/>
              <a:cs typeface="Noto Sans Mono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24850" y="2851150"/>
            <a:ext cx="5365750" cy="1276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Claim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2200"/>
              </a:lnSpc>
              <a:spcBef>
                <a:spcPts val="790"/>
              </a:spcBef>
            </a:pP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Chan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filed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claim</a:t>
            </a:r>
            <a:r>
              <a:rPr sz="14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Tribunal,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alleging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unfair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dismissal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seeking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compensation</a:t>
            </a:r>
            <a:r>
              <a:rPr sz="14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wages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lieu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notice,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annual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pay,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severance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payment.</a:t>
            </a:r>
            <a:endParaRPr sz="145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78523" y="3820667"/>
            <a:ext cx="1045844" cy="417830"/>
            <a:chOff x="6478523" y="3820667"/>
            <a:chExt cx="1045844" cy="417830"/>
          </a:xfrm>
        </p:grpSpPr>
        <p:sp>
          <p:nvSpPr>
            <p:cNvPr id="14" name="object 14"/>
            <p:cNvSpPr/>
            <p:nvPr/>
          </p:nvSpPr>
          <p:spPr>
            <a:xfrm>
              <a:off x="6478523" y="4017263"/>
              <a:ext cx="650875" cy="22860"/>
            </a:xfrm>
            <a:custGeom>
              <a:avLst/>
              <a:gdLst/>
              <a:ahLst/>
              <a:cxnLst/>
              <a:rect l="l" t="t" r="r" b="b"/>
              <a:pathLst>
                <a:path w="650875" h="22860">
                  <a:moveTo>
                    <a:pt x="645668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79" y="22860"/>
                  </a:lnTo>
                  <a:lnTo>
                    <a:pt x="645668" y="22860"/>
                  </a:lnTo>
                  <a:lnTo>
                    <a:pt x="650748" y="17780"/>
                  </a:lnTo>
                  <a:lnTo>
                    <a:pt x="650748" y="5080"/>
                  </a:lnTo>
                  <a:lnTo>
                    <a:pt x="645668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06411" y="3820667"/>
              <a:ext cx="417830" cy="417830"/>
            </a:xfrm>
            <a:custGeom>
              <a:avLst/>
              <a:gdLst/>
              <a:ahLst/>
              <a:cxnLst/>
              <a:rect l="l" t="t" r="r" b="b"/>
              <a:pathLst>
                <a:path w="417829" h="417829">
                  <a:moveTo>
                    <a:pt x="389763" y="0"/>
                  </a:moveTo>
                  <a:lnTo>
                    <a:pt x="27813" y="0"/>
                  </a:lnTo>
                  <a:lnTo>
                    <a:pt x="16984" y="2184"/>
                  </a:lnTo>
                  <a:lnTo>
                    <a:pt x="8143" y="8143"/>
                  </a:lnTo>
                  <a:lnTo>
                    <a:pt x="2184" y="16984"/>
                  </a:lnTo>
                  <a:lnTo>
                    <a:pt x="0" y="27812"/>
                  </a:lnTo>
                  <a:lnTo>
                    <a:pt x="0" y="389763"/>
                  </a:lnTo>
                  <a:lnTo>
                    <a:pt x="2184" y="400591"/>
                  </a:lnTo>
                  <a:lnTo>
                    <a:pt x="8143" y="409432"/>
                  </a:lnTo>
                  <a:lnTo>
                    <a:pt x="16984" y="415391"/>
                  </a:lnTo>
                  <a:lnTo>
                    <a:pt x="27813" y="417576"/>
                  </a:lnTo>
                  <a:lnTo>
                    <a:pt x="389763" y="417576"/>
                  </a:lnTo>
                  <a:lnTo>
                    <a:pt x="400591" y="415391"/>
                  </a:lnTo>
                  <a:lnTo>
                    <a:pt x="409432" y="409432"/>
                  </a:lnTo>
                  <a:lnTo>
                    <a:pt x="415391" y="400591"/>
                  </a:lnTo>
                  <a:lnTo>
                    <a:pt x="417576" y="389763"/>
                  </a:lnTo>
                  <a:lnTo>
                    <a:pt x="417576" y="27812"/>
                  </a:lnTo>
                  <a:lnTo>
                    <a:pt x="415391" y="16984"/>
                  </a:lnTo>
                  <a:lnTo>
                    <a:pt x="409432" y="8143"/>
                  </a:lnTo>
                  <a:lnTo>
                    <a:pt x="400591" y="2184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234173" y="3815588"/>
            <a:ext cx="16192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150">
              <a:latin typeface="Noto Sans Mono CJK HK"/>
              <a:cs typeface="Noto Sans Mono CJK H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7770" y="3776217"/>
            <a:ext cx="5299075" cy="1276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2326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Employer's</a:t>
            </a:r>
            <a:r>
              <a:rPr sz="18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Defence</a:t>
            </a:r>
            <a:endParaRPr sz="1800">
              <a:latin typeface="Noto Sans Mono CJK HK"/>
              <a:cs typeface="Noto Sans Mono CJK HK"/>
            </a:endParaRPr>
          </a:p>
          <a:p>
            <a:pPr marL="12700" marR="5715" indent="173355" algn="r">
              <a:lnSpc>
                <a:spcPct val="131700"/>
              </a:lnSpc>
              <a:spcBef>
                <a:spcPts val="800"/>
              </a:spcBef>
            </a:pP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Gold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Wave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Industrial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Ltd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argued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that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Chan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dismissed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for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misconduct,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citing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poor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performance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violation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endParaRPr sz="145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spcBef>
                <a:spcPts val="560"/>
              </a:spcBef>
            </a:pP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policies.</a:t>
            </a:r>
            <a:endParaRPr sz="145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106411" y="4745735"/>
            <a:ext cx="1045844" cy="417830"/>
            <a:chOff x="7106411" y="4745735"/>
            <a:chExt cx="1045844" cy="417830"/>
          </a:xfrm>
        </p:grpSpPr>
        <p:sp>
          <p:nvSpPr>
            <p:cNvPr id="19" name="object 19"/>
            <p:cNvSpPr/>
            <p:nvPr/>
          </p:nvSpPr>
          <p:spPr>
            <a:xfrm>
              <a:off x="7501127" y="4942331"/>
              <a:ext cx="650875" cy="22860"/>
            </a:xfrm>
            <a:custGeom>
              <a:avLst/>
              <a:gdLst/>
              <a:ahLst/>
              <a:cxnLst/>
              <a:rect l="l" t="t" r="r" b="b"/>
              <a:pathLst>
                <a:path w="650875" h="22860">
                  <a:moveTo>
                    <a:pt x="645668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79" y="22859"/>
                  </a:lnTo>
                  <a:lnTo>
                    <a:pt x="645668" y="22859"/>
                  </a:lnTo>
                  <a:lnTo>
                    <a:pt x="650748" y="17779"/>
                  </a:lnTo>
                  <a:lnTo>
                    <a:pt x="650748" y="5079"/>
                  </a:lnTo>
                  <a:lnTo>
                    <a:pt x="645668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106411" y="4745735"/>
              <a:ext cx="417830" cy="417830"/>
            </a:xfrm>
            <a:custGeom>
              <a:avLst/>
              <a:gdLst/>
              <a:ahLst/>
              <a:cxnLst/>
              <a:rect l="l" t="t" r="r" b="b"/>
              <a:pathLst>
                <a:path w="417829" h="417829">
                  <a:moveTo>
                    <a:pt x="389763" y="0"/>
                  </a:moveTo>
                  <a:lnTo>
                    <a:pt x="27813" y="0"/>
                  </a:lnTo>
                  <a:lnTo>
                    <a:pt x="16984" y="2184"/>
                  </a:lnTo>
                  <a:lnTo>
                    <a:pt x="8143" y="8143"/>
                  </a:lnTo>
                  <a:lnTo>
                    <a:pt x="2184" y="16984"/>
                  </a:lnTo>
                  <a:lnTo>
                    <a:pt x="0" y="27812"/>
                  </a:lnTo>
                  <a:lnTo>
                    <a:pt x="0" y="389763"/>
                  </a:lnTo>
                  <a:lnTo>
                    <a:pt x="2184" y="400591"/>
                  </a:lnTo>
                  <a:lnTo>
                    <a:pt x="8143" y="409432"/>
                  </a:lnTo>
                  <a:lnTo>
                    <a:pt x="16984" y="415391"/>
                  </a:lnTo>
                  <a:lnTo>
                    <a:pt x="27813" y="417575"/>
                  </a:lnTo>
                  <a:lnTo>
                    <a:pt x="389763" y="417575"/>
                  </a:lnTo>
                  <a:lnTo>
                    <a:pt x="400591" y="415391"/>
                  </a:lnTo>
                  <a:lnTo>
                    <a:pt x="409432" y="409432"/>
                  </a:lnTo>
                  <a:lnTo>
                    <a:pt x="415391" y="400591"/>
                  </a:lnTo>
                  <a:lnTo>
                    <a:pt x="417576" y="389763"/>
                  </a:lnTo>
                  <a:lnTo>
                    <a:pt x="417576" y="27812"/>
                  </a:lnTo>
                  <a:lnTo>
                    <a:pt x="415391" y="16984"/>
                  </a:lnTo>
                  <a:lnTo>
                    <a:pt x="409432" y="8143"/>
                  </a:lnTo>
                  <a:lnTo>
                    <a:pt x="400591" y="2184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234173" y="4740350"/>
            <a:ext cx="16256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2150">
              <a:latin typeface="Noto Sans Mono CJK HK"/>
              <a:cs typeface="Noto Sans Mono CJK H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24850" y="4701285"/>
            <a:ext cx="5647055" cy="1276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Tribunal</a:t>
            </a:r>
            <a:r>
              <a:rPr sz="1800" b="1" spc="-2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Decision</a:t>
            </a:r>
            <a:endParaRPr sz="180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2200"/>
              </a:lnSpc>
              <a:spcBef>
                <a:spcPts val="790"/>
              </a:spcBef>
            </a:pP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4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Tribunal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ruled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favour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Chan,</a:t>
            </a:r>
            <a:r>
              <a:rPr sz="14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finding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that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employer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failed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provide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sufficient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 evidence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misconduct.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company</a:t>
            </a:r>
            <a:r>
              <a:rPr sz="145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was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ordered</a:t>
            </a:r>
            <a:r>
              <a:rPr sz="145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pay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compensation</a:t>
            </a:r>
            <a:r>
              <a:rPr sz="145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wrongful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dismissal.</a:t>
            </a:r>
            <a:endParaRPr sz="145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478523" y="5670803"/>
            <a:ext cx="1045844" cy="417830"/>
            <a:chOff x="6478523" y="5670803"/>
            <a:chExt cx="1045844" cy="417830"/>
          </a:xfrm>
        </p:grpSpPr>
        <p:sp>
          <p:nvSpPr>
            <p:cNvPr id="24" name="object 24"/>
            <p:cNvSpPr/>
            <p:nvPr/>
          </p:nvSpPr>
          <p:spPr>
            <a:xfrm>
              <a:off x="6478523" y="5867399"/>
              <a:ext cx="650875" cy="22860"/>
            </a:xfrm>
            <a:custGeom>
              <a:avLst/>
              <a:gdLst/>
              <a:ahLst/>
              <a:cxnLst/>
              <a:rect l="l" t="t" r="r" b="b"/>
              <a:pathLst>
                <a:path w="650875" h="22860">
                  <a:moveTo>
                    <a:pt x="645668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79" y="22860"/>
                  </a:lnTo>
                  <a:lnTo>
                    <a:pt x="645668" y="22860"/>
                  </a:lnTo>
                  <a:lnTo>
                    <a:pt x="650748" y="17780"/>
                  </a:lnTo>
                  <a:lnTo>
                    <a:pt x="650748" y="5080"/>
                  </a:lnTo>
                  <a:lnTo>
                    <a:pt x="645668" y="0"/>
                  </a:lnTo>
                  <a:close/>
                </a:path>
              </a:pathLst>
            </a:custGeom>
            <a:solidFill>
              <a:srgbClr val="5C4E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06411" y="5670803"/>
              <a:ext cx="417830" cy="417830"/>
            </a:xfrm>
            <a:custGeom>
              <a:avLst/>
              <a:gdLst/>
              <a:ahLst/>
              <a:cxnLst/>
              <a:rect l="l" t="t" r="r" b="b"/>
              <a:pathLst>
                <a:path w="417829" h="417829">
                  <a:moveTo>
                    <a:pt x="389763" y="0"/>
                  </a:moveTo>
                  <a:lnTo>
                    <a:pt x="27813" y="0"/>
                  </a:lnTo>
                  <a:lnTo>
                    <a:pt x="16984" y="2184"/>
                  </a:lnTo>
                  <a:lnTo>
                    <a:pt x="8143" y="8143"/>
                  </a:lnTo>
                  <a:lnTo>
                    <a:pt x="2184" y="16984"/>
                  </a:lnTo>
                  <a:lnTo>
                    <a:pt x="0" y="27813"/>
                  </a:lnTo>
                  <a:lnTo>
                    <a:pt x="0" y="389763"/>
                  </a:lnTo>
                  <a:lnTo>
                    <a:pt x="2184" y="400591"/>
                  </a:lnTo>
                  <a:lnTo>
                    <a:pt x="8143" y="409432"/>
                  </a:lnTo>
                  <a:lnTo>
                    <a:pt x="16984" y="415391"/>
                  </a:lnTo>
                  <a:lnTo>
                    <a:pt x="27813" y="417576"/>
                  </a:lnTo>
                  <a:lnTo>
                    <a:pt x="389763" y="417576"/>
                  </a:lnTo>
                  <a:lnTo>
                    <a:pt x="400591" y="415391"/>
                  </a:lnTo>
                  <a:lnTo>
                    <a:pt x="409432" y="409432"/>
                  </a:lnTo>
                  <a:lnTo>
                    <a:pt x="415391" y="400591"/>
                  </a:lnTo>
                  <a:lnTo>
                    <a:pt x="417576" y="389763"/>
                  </a:lnTo>
                  <a:lnTo>
                    <a:pt x="417576" y="27813"/>
                  </a:lnTo>
                  <a:lnTo>
                    <a:pt x="415391" y="16984"/>
                  </a:lnTo>
                  <a:lnTo>
                    <a:pt x="409432" y="8143"/>
                  </a:lnTo>
                  <a:lnTo>
                    <a:pt x="400591" y="2184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433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234173" y="5665977"/>
            <a:ext cx="16192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5</a:t>
            </a:r>
            <a:endParaRPr sz="2150">
              <a:latin typeface="Noto Sans Mono CJK HK"/>
              <a:cs typeface="Noto Sans Mono CJK HK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777646" y="5626354"/>
            <a:ext cx="5528945" cy="1569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Significance</a:t>
            </a:r>
            <a:endParaRPr sz="1800">
              <a:latin typeface="Noto Sans Mono CJK HK"/>
              <a:cs typeface="Noto Sans Mono CJK HK"/>
            </a:endParaRPr>
          </a:p>
          <a:p>
            <a:pPr marL="387350" marR="5080" indent="-375285" algn="r">
              <a:lnSpc>
                <a:spcPct val="132200"/>
              </a:lnSpc>
              <a:spcBef>
                <a:spcPts val="790"/>
              </a:spcBef>
            </a:pP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case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highlights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importance</a:t>
            </a:r>
            <a:r>
              <a:rPr sz="145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proper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documentation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adherence</a:t>
            </a:r>
            <a:r>
              <a:rPr sz="145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termination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procedures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as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outlined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45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45" dirty="0">
                <a:solidFill>
                  <a:srgbClr val="DAD1E6"/>
                </a:solidFill>
                <a:latin typeface="Trebuchet MS"/>
                <a:cs typeface="Trebuchet MS"/>
              </a:rPr>
              <a:t>Ordinance.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It</a:t>
            </a:r>
            <a:r>
              <a:rPr sz="145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also</a:t>
            </a:r>
            <a:r>
              <a:rPr sz="1450" b="1" spc="-2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demonstrates</a:t>
            </a:r>
            <a:r>
              <a:rPr sz="145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5" dirty="0">
                <a:solidFill>
                  <a:srgbClr val="DAD1E6"/>
                </a:solidFill>
                <a:latin typeface="Trebuchet MS"/>
                <a:cs typeface="Trebuchet MS"/>
              </a:rPr>
              <a:t>the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protections afforded</a:t>
            </a:r>
            <a:r>
              <a:rPr sz="145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to</a:t>
            </a:r>
            <a:r>
              <a:rPr sz="145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employees</a:t>
            </a:r>
            <a:r>
              <a:rPr sz="145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dirty="0">
                <a:solidFill>
                  <a:srgbClr val="DAD1E6"/>
                </a:solidFill>
                <a:latin typeface="Trebuchet MS"/>
                <a:cs typeface="Trebuchet MS"/>
              </a:rPr>
              <a:t>against</a:t>
            </a:r>
            <a:r>
              <a:rPr sz="145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30" dirty="0">
                <a:solidFill>
                  <a:srgbClr val="DAD1E6"/>
                </a:solidFill>
                <a:latin typeface="Trebuchet MS"/>
                <a:cs typeface="Trebuchet MS"/>
              </a:rPr>
              <a:t>unfair</a:t>
            </a:r>
            <a:r>
              <a:rPr sz="145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450" b="1" spc="-10" dirty="0">
                <a:solidFill>
                  <a:srgbClr val="DAD1E6"/>
                </a:solidFill>
                <a:latin typeface="Trebuchet MS"/>
                <a:cs typeface="Trebuchet MS"/>
              </a:rPr>
              <a:t>dismissal.</a:t>
            </a:r>
            <a:endParaRPr sz="14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12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4300" dirty="0"/>
              <a:t>Compliance</a:t>
            </a:r>
            <a:r>
              <a:rPr sz="4300" spc="-165" dirty="0"/>
              <a:t> </a:t>
            </a:r>
            <a:r>
              <a:rPr sz="4300" dirty="0"/>
              <a:t>Challenges</a:t>
            </a:r>
            <a:r>
              <a:rPr sz="4300" spc="-160" dirty="0"/>
              <a:t> </a:t>
            </a:r>
            <a:r>
              <a:rPr sz="4300" dirty="0"/>
              <a:t>for</a:t>
            </a:r>
            <a:r>
              <a:rPr sz="4300" spc="-160" dirty="0"/>
              <a:t> </a:t>
            </a:r>
            <a:r>
              <a:rPr sz="4300" spc="-10" dirty="0"/>
              <a:t>Employers</a:t>
            </a:r>
            <a:endParaRPr sz="4300"/>
          </a:p>
        </p:txBody>
      </p:sp>
      <p:sp>
        <p:nvSpPr>
          <p:cNvPr id="3" name="object 3"/>
          <p:cNvSpPr/>
          <p:nvPr/>
        </p:nvSpPr>
        <p:spPr>
          <a:xfrm>
            <a:off x="769619" y="2156460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462280" y="0"/>
                </a:moveTo>
                <a:lnTo>
                  <a:pt x="33020" y="0"/>
                </a:lnTo>
                <a:lnTo>
                  <a:pt x="20166" y="2587"/>
                </a:lnTo>
                <a:lnTo>
                  <a:pt x="9671" y="9651"/>
                </a:lnTo>
                <a:lnTo>
                  <a:pt x="2594" y="20145"/>
                </a:lnTo>
                <a:lnTo>
                  <a:pt x="0" y="33019"/>
                </a:lnTo>
                <a:lnTo>
                  <a:pt x="0" y="462279"/>
                </a:lnTo>
                <a:lnTo>
                  <a:pt x="2594" y="475154"/>
                </a:lnTo>
                <a:lnTo>
                  <a:pt x="9671" y="485647"/>
                </a:lnTo>
                <a:lnTo>
                  <a:pt x="20166" y="492712"/>
                </a:lnTo>
                <a:lnTo>
                  <a:pt x="33020" y="495300"/>
                </a:lnTo>
                <a:lnTo>
                  <a:pt x="462280" y="495300"/>
                </a:lnTo>
                <a:lnTo>
                  <a:pt x="475133" y="492712"/>
                </a:lnTo>
                <a:lnTo>
                  <a:pt x="485628" y="485648"/>
                </a:lnTo>
                <a:lnTo>
                  <a:pt x="492705" y="475154"/>
                </a:lnTo>
                <a:lnTo>
                  <a:pt x="495299" y="462279"/>
                </a:lnTo>
                <a:lnTo>
                  <a:pt x="495299" y="33019"/>
                </a:lnTo>
                <a:lnTo>
                  <a:pt x="492705" y="20145"/>
                </a:lnTo>
                <a:lnTo>
                  <a:pt x="485628" y="9651"/>
                </a:lnTo>
                <a:lnTo>
                  <a:pt x="475133" y="2587"/>
                </a:lnTo>
                <a:lnTo>
                  <a:pt x="462280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2731" y="2151379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1</a:t>
            </a:r>
            <a:endParaRPr sz="2550">
              <a:latin typeface="Noto Sans Mono CJK HK"/>
              <a:cs typeface="Noto Sans Mono CJK H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72946" y="2128519"/>
            <a:ext cx="5586730" cy="224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Keeping</a:t>
            </a:r>
            <a:r>
              <a:rPr sz="2150" b="1" spc="-6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Up</a:t>
            </a:r>
            <a:r>
              <a:rPr sz="2150" b="1" spc="-6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with</a:t>
            </a:r>
            <a:r>
              <a:rPr sz="2150" b="1" spc="-7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Legislative</a:t>
            </a:r>
            <a:r>
              <a:rPr sz="2150" b="1" spc="-7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Changes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200"/>
              </a:lnSpc>
              <a:spcBef>
                <a:spcPts val="930"/>
              </a:spcBef>
            </a:pP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Ordinance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regularly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updated</a:t>
            </a:r>
            <a:r>
              <a:rPr sz="170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to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address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evolving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labour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market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conditions.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stay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informed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about</a:t>
            </a:r>
            <a:r>
              <a:rPr sz="1700" b="1" spc="-114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amendments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ensure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their policies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practices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remain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compliant.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This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requires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ongoing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education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legal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consultation.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24928" y="2156460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462279" y="0"/>
                </a:moveTo>
                <a:lnTo>
                  <a:pt x="33020" y="0"/>
                </a:lnTo>
                <a:lnTo>
                  <a:pt x="20145" y="2587"/>
                </a:lnTo>
                <a:lnTo>
                  <a:pt x="9651" y="9651"/>
                </a:lnTo>
                <a:lnTo>
                  <a:pt x="2587" y="20145"/>
                </a:lnTo>
                <a:lnTo>
                  <a:pt x="0" y="33019"/>
                </a:lnTo>
                <a:lnTo>
                  <a:pt x="0" y="462279"/>
                </a:lnTo>
                <a:lnTo>
                  <a:pt x="2587" y="475154"/>
                </a:lnTo>
                <a:lnTo>
                  <a:pt x="9651" y="485647"/>
                </a:lnTo>
                <a:lnTo>
                  <a:pt x="20145" y="492712"/>
                </a:lnTo>
                <a:lnTo>
                  <a:pt x="33020" y="495300"/>
                </a:lnTo>
                <a:lnTo>
                  <a:pt x="462279" y="495300"/>
                </a:lnTo>
                <a:lnTo>
                  <a:pt x="475154" y="492712"/>
                </a:lnTo>
                <a:lnTo>
                  <a:pt x="485648" y="485648"/>
                </a:lnTo>
                <a:lnTo>
                  <a:pt x="492712" y="475154"/>
                </a:lnTo>
                <a:lnTo>
                  <a:pt x="495300" y="462279"/>
                </a:lnTo>
                <a:lnTo>
                  <a:pt x="495300" y="33019"/>
                </a:lnTo>
                <a:lnTo>
                  <a:pt x="492712" y="20145"/>
                </a:lnTo>
                <a:lnTo>
                  <a:pt x="485648" y="9651"/>
                </a:lnTo>
                <a:lnTo>
                  <a:pt x="475154" y="2587"/>
                </a:lnTo>
                <a:lnTo>
                  <a:pt x="462279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343" y="2151379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2</a:t>
            </a:r>
            <a:endParaRPr sz="2550">
              <a:latin typeface="Noto Sans Mono CJK HK"/>
              <a:cs typeface="Noto Sans Mono CJK H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28507" y="2128519"/>
            <a:ext cx="5643245" cy="224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Managing</a:t>
            </a:r>
            <a:r>
              <a:rPr sz="2150" b="1" spc="-9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Diverse</a:t>
            </a:r>
            <a:r>
              <a:rPr sz="2150" b="1" spc="-9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Employment</a:t>
            </a:r>
            <a:r>
              <a:rPr sz="2150" b="1" spc="-9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Arrangements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200"/>
              </a:lnSpc>
              <a:spcBef>
                <a:spcPts val="930"/>
              </a:spcBef>
            </a:pP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rise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flexible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work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arrangements,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gig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economy 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workers,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remote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work,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face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challenges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in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applying</a:t>
            </a:r>
            <a:r>
              <a:rPr sz="170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the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EO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consistently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across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different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types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of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relationships.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Determining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employee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status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10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entitlements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00" b="1" spc="-10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be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complex.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69619" y="4860035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462280" y="0"/>
                </a:moveTo>
                <a:lnTo>
                  <a:pt x="33020" y="0"/>
                </a:lnTo>
                <a:lnTo>
                  <a:pt x="20166" y="2587"/>
                </a:lnTo>
                <a:lnTo>
                  <a:pt x="9671" y="9651"/>
                </a:lnTo>
                <a:lnTo>
                  <a:pt x="2594" y="20145"/>
                </a:lnTo>
                <a:lnTo>
                  <a:pt x="0" y="33019"/>
                </a:lnTo>
                <a:lnTo>
                  <a:pt x="0" y="462280"/>
                </a:lnTo>
                <a:lnTo>
                  <a:pt x="2594" y="475154"/>
                </a:lnTo>
                <a:lnTo>
                  <a:pt x="9671" y="485647"/>
                </a:lnTo>
                <a:lnTo>
                  <a:pt x="20166" y="492712"/>
                </a:lnTo>
                <a:lnTo>
                  <a:pt x="33020" y="495300"/>
                </a:lnTo>
                <a:lnTo>
                  <a:pt x="462280" y="495300"/>
                </a:lnTo>
                <a:lnTo>
                  <a:pt x="475133" y="492712"/>
                </a:lnTo>
                <a:lnTo>
                  <a:pt x="485628" y="485647"/>
                </a:lnTo>
                <a:lnTo>
                  <a:pt x="492705" y="475154"/>
                </a:lnTo>
                <a:lnTo>
                  <a:pt x="495299" y="462280"/>
                </a:lnTo>
                <a:lnTo>
                  <a:pt x="495299" y="33019"/>
                </a:lnTo>
                <a:lnTo>
                  <a:pt x="492705" y="20145"/>
                </a:lnTo>
                <a:lnTo>
                  <a:pt x="485628" y="9651"/>
                </a:lnTo>
                <a:lnTo>
                  <a:pt x="475133" y="2587"/>
                </a:lnTo>
                <a:lnTo>
                  <a:pt x="462280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22731" y="4856479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3</a:t>
            </a:r>
            <a:endParaRPr sz="2550">
              <a:latin typeface="Noto Sans Mono CJK HK"/>
              <a:cs typeface="Noto Sans Mono CJK H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2946" y="4833365"/>
            <a:ext cx="5725160" cy="224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Record</a:t>
            </a:r>
            <a:r>
              <a:rPr sz="2150" b="1" spc="-6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Keeping</a:t>
            </a:r>
            <a:r>
              <a:rPr sz="2150" b="1" spc="-6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2150" b="1" spc="-6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Documentation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200"/>
              </a:lnSpc>
              <a:spcBef>
                <a:spcPts val="935"/>
              </a:spcBef>
            </a:pP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Proper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maintenance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of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records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crucial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for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demonstrating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compliance.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However,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many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employers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struggle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with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implementing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robust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systems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tracking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working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hours,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leave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entitlements,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9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wage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calculations, especially</a:t>
            </a:r>
            <a:r>
              <a:rPr sz="170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non-standard</a:t>
            </a:r>
            <a:r>
              <a:rPr sz="1700" b="1" spc="-11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work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arrangements.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424928" y="4860035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462279" y="0"/>
                </a:moveTo>
                <a:lnTo>
                  <a:pt x="33020" y="0"/>
                </a:lnTo>
                <a:lnTo>
                  <a:pt x="20145" y="2587"/>
                </a:lnTo>
                <a:lnTo>
                  <a:pt x="9651" y="9651"/>
                </a:lnTo>
                <a:lnTo>
                  <a:pt x="2587" y="20145"/>
                </a:lnTo>
                <a:lnTo>
                  <a:pt x="0" y="33019"/>
                </a:lnTo>
                <a:lnTo>
                  <a:pt x="0" y="462280"/>
                </a:lnTo>
                <a:lnTo>
                  <a:pt x="2587" y="475154"/>
                </a:lnTo>
                <a:lnTo>
                  <a:pt x="9651" y="485647"/>
                </a:lnTo>
                <a:lnTo>
                  <a:pt x="20145" y="492712"/>
                </a:lnTo>
                <a:lnTo>
                  <a:pt x="33020" y="495300"/>
                </a:lnTo>
                <a:lnTo>
                  <a:pt x="462279" y="495300"/>
                </a:lnTo>
                <a:lnTo>
                  <a:pt x="475154" y="492712"/>
                </a:lnTo>
                <a:lnTo>
                  <a:pt x="485648" y="485647"/>
                </a:lnTo>
                <a:lnTo>
                  <a:pt x="492712" y="475154"/>
                </a:lnTo>
                <a:lnTo>
                  <a:pt x="495300" y="462280"/>
                </a:lnTo>
                <a:lnTo>
                  <a:pt x="495300" y="33019"/>
                </a:lnTo>
                <a:lnTo>
                  <a:pt x="492712" y="20145"/>
                </a:lnTo>
                <a:lnTo>
                  <a:pt x="485648" y="9651"/>
                </a:lnTo>
                <a:lnTo>
                  <a:pt x="475154" y="2587"/>
                </a:lnTo>
                <a:lnTo>
                  <a:pt x="462279" y="0"/>
                </a:lnTo>
                <a:close/>
              </a:path>
            </a:pathLst>
          </a:custGeom>
          <a:solidFill>
            <a:srgbClr val="433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578343" y="4856479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AD1E6"/>
                </a:solidFill>
                <a:latin typeface="Noto Sans Mono CJK HK"/>
                <a:cs typeface="Noto Sans Mono CJK HK"/>
              </a:rPr>
              <a:t>4</a:t>
            </a:r>
            <a:endParaRPr sz="2550">
              <a:latin typeface="Noto Sans Mono CJK HK"/>
              <a:cs typeface="Noto Sans Mono CJK HK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128507" y="4833365"/>
            <a:ext cx="5700395" cy="2606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Balancing</a:t>
            </a:r>
            <a:r>
              <a:rPr sz="215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Compliance</a:t>
            </a:r>
            <a:r>
              <a:rPr sz="2150" b="1" spc="-85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dirty="0">
                <a:solidFill>
                  <a:srgbClr val="DAD1E6"/>
                </a:solidFill>
                <a:latin typeface="Noto Sans Mono CJK HK"/>
                <a:cs typeface="Noto Sans Mono CJK HK"/>
              </a:rPr>
              <a:t>and</a:t>
            </a:r>
            <a:r>
              <a:rPr sz="2150" b="1" spc="-70" dirty="0">
                <a:solidFill>
                  <a:srgbClr val="DAD1E6"/>
                </a:solidFill>
                <a:latin typeface="Noto Sans Mono CJK HK"/>
                <a:cs typeface="Noto Sans Mono CJK HK"/>
              </a:rPr>
              <a:t> </a:t>
            </a:r>
            <a:r>
              <a:rPr sz="2150" b="1" spc="-10" dirty="0">
                <a:solidFill>
                  <a:srgbClr val="DAD1E6"/>
                </a:solidFill>
                <a:latin typeface="Noto Sans Mono CJK HK"/>
                <a:cs typeface="Noto Sans Mono CJK HK"/>
              </a:rPr>
              <a:t>Competitiveness</a:t>
            </a:r>
            <a:endParaRPr sz="2150">
              <a:latin typeface="Noto Sans Mono CJK HK"/>
              <a:cs typeface="Noto Sans Mono CJK HK"/>
            </a:endParaRPr>
          </a:p>
          <a:p>
            <a:pPr marL="12700" marR="5080">
              <a:lnSpc>
                <a:spcPct val="137100"/>
              </a:lnSpc>
              <a:spcBef>
                <a:spcPts val="935"/>
              </a:spcBef>
            </a:pP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While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compliance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is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non-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negotiable,</a:t>
            </a:r>
            <a:r>
              <a:rPr sz="1700" b="1" spc="-7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employers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must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also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remain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competitive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in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attracting</a:t>
            </a:r>
            <a:r>
              <a:rPr sz="1700" b="1" spc="-8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retaining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talent.</a:t>
            </a:r>
            <a:endParaRPr sz="1700">
              <a:latin typeface="Trebuchet MS"/>
              <a:cs typeface="Trebuchet MS"/>
            </a:endParaRPr>
          </a:p>
          <a:p>
            <a:pPr marL="12700" marR="24765">
              <a:lnSpc>
                <a:spcPct val="137300"/>
              </a:lnSpc>
              <a:spcBef>
                <a:spcPts val="5"/>
              </a:spcBef>
            </a:pP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Striking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balance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between</a:t>
            </a:r>
            <a:r>
              <a:rPr sz="1700" b="1" spc="-5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meeting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legal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obligations</a:t>
            </a:r>
            <a:r>
              <a:rPr sz="1700" b="1" spc="-9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and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offering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attractive</a:t>
            </a:r>
            <a:r>
              <a:rPr sz="1700" b="1" spc="-6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employment</a:t>
            </a:r>
            <a:r>
              <a:rPr sz="1700" b="1" spc="-5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packages</a:t>
            </a:r>
            <a:r>
              <a:rPr sz="1700" b="1" spc="-8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can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AD1E6"/>
                </a:solidFill>
                <a:latin typeface="Trebuchet MS"/>
                <a:cs typeface="Trebuchet MS"/>
              </a:rPr>
              <a:t>be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challenging,</a:t>
            </a:r>
            <a:r>
              <a:rPr sz="1700" b="1" spc="-4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30" dirty="0">
                <a:solidFill>
                  <a:srgbClr val="DAD1E6"/>
                </a:solidFill>
                <a:latin typeface="Trebuchet MS"/>
                <a:cs typeface="Trebuchet MS"/>
              </a:rPr>
              <a:t>particularly</a:t>
            </a:r>
            <a:r>
              <a:rPr sz="1700" b="1" spc="-7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for</a:t>
            </a:r>
            <a:r>
              <a:rPr sz="1700" b="1" spc="-3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small</a:t>
            </a:r>
            <a:r>
              <a:rPr sz="1700" b="1" spc="-60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AD1E6"/>
                </a:solidFill>
                <a:latin typeface="Trebuchet MS"/>
                <a:cs typeface="Trebuchet MS"/>
              </a:rPr>
              <a:t>and</a:t>
            </a:r>
            <a:r>
              <a:rPr sz="1700" b="1" spc="-45" dirty="0">
                <a:solidFill>
                  <a:srgbClr val="DAD1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AD1E6"/>
                </a:solidFill>
                <a:latin typeface="Trebuchet MS"/>
                <a:cs typeface="Trebuchet MS"/>
              </a:rPr>
              <a:t>medium-</a:t>
            </a:r>
            <a:r>
              <a:rPr sz="1700" b="1" spc="-10" dirty="0">
                <a:solidFill>
                  <a:srgbClr val="DAD1E6"/>
                </a:solidFill>
                <a:latin typeface="Trebuchet MS"/>
                <a:cs typeface="Trebuchet MS"/>
              </a:rPr>
              <a:t>sized enterprises.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AD1E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2367</Words>
  <Application>Microsoft Office PowerPoint</Application>
  <PresentationFormat>Custom</PresentationFormat>
  <Paragraphs>210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Noto Sans Mono CJK HK</vt:lpstr>
      <vt:lpstr>Arial</vt:lpstr>
      <vt:lpstr>Calibri</vt:lpstr>
      <vt:lpstr>Garamond</vt:lpstr>
      <vt:lpstr>Noto Sans</vt:lpstr>
      <vt:lpstr>Times New Roman</vt:lpstr>
      <vt:lpstr>Trebuchet MS</vt:lpstr>
      <vt:lpstr>Office Theme</vt:lpstr>
      <vt:lpstr>Organic</vt:lpstr>
      <vt:lpstr>Understanding the Employment Ordinance:  Key Provisions and Employer Obligations</vt:lpstr>
      <vt:lpstr>Minor House Keeping</vt:lpstr>
      <vt:lpstr>Introduction</vt:lpstr>
      <vt:lpstr>Overview of the Employment Ordinance (EO)</vt:lpstr>
      <vt:lpstr>Key Provisions on Wages and Benefits</vt:lpstr>
      <vt:lpstr>Employer Obligations: Rest Days, Holidays, and Leave</vt:lpstr>
      <vt:lpstr>Enforcement Mechanisms</vt:lpstr>
      <vt:lpstr>Case Study: Chan Wing Hing v Gold Wave Industrial Ltd</vt:lpstr>
      <vt:lpstr>Compliance Challenges for Employers</vt:lpstr>
      <vt:lpstr>PowerPoint Presentation</vt:lpstr>
      <vt:lpstr>Practical Tips for EO Compliance</vt:lpstr>
      <vt:lpstr>Key Takeaways</vt:lpstr>
      <vt:lpstr>Quiz: Test Your Knowledge</vt:lpstr>
      <vt:lpstr>Quiz Answers and Explanations</vt:lpstr>
      <vt:lpstr>Resources for Further Learning</vt:lpstr>
      <vt:lpstr>Case Study: Implementation Success Story</vt:lpstr>
      <vt:lpstr>Conclusion and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2024-11-22T17:04:08Z</dcterms:created>
  <dcterms:modified xsi:type="dcterms:W3CDTF">2024-11-25T18:21:41Z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