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8"/>
  </p:notesMasterIdLst>
  <p:sldIdLst>
    <p:sldId id="256" r:id="rId2"/>
    <p:sldId id="258" r:id="rId3"/>
    <p:sldId id="280" r:id="rId4"/>
    <p:sldId id="281" r:id="rId5"/>
    <p:sldId id="289" r:id="rId6"/>
    <p:sldId id="260" r:id="rId7"/>
    <p:sldId id="294" r:id="rId8"/>
    <p:sldId id="295" r:id="rId9"/>
    <p:sldId id="297" r:id="rId10"/>
    <p:sldId id="298" r:id="rId11"/>
    <p:sldId id="320" r:id="rId12"/>
    <p:sldId id="299" r:id="rId13"/>
    <p:sldId id="300" r:id="rId14"/>
    <p:sldId id="303" r:id="rId15"/>
    <p:sldId id="291" r:id="rId16"/>
    <p:sldId id="304" r:id="rId17"/>
    <p:sldId id="324" r:id="rId18"/>
    <p:sldId id="308" r:id="rId19"/>
    <p:sldId id="307" r:id="rId20"/>
    <p:sldId id="306" r:id="rId21"/>
    <p:sldId id="309" r:id="rId22"/>
    <p:sldId id="262" r:id="rId23"/>
    <p:sldId id="310" r:id="rId24"/>
    <p:sldId id="311" r:id="rId25"/>
    <p:sldId id="263" r:id="rId26"/>
    <p:sldId id="317" r:id="rId27"/>
  </p:sldIdLst>
  <p:sldSz cx="12192000" cy="6858000"/>
  <p:notesSz cx="6858000" cy="9144000"/>
  <p:embeddedFontLst>
    <p:embeddedFont>
      <p:font typeface="Bai Jamjuree" charset="-34"/>
      <p:regular r:id="rId29"/>
      <p:bold r:id="rId30"/>
      <p:italic r:id="rId31"/>
      <p:boldItalic r:id="rId32"/>
    </p:embeddedFont>
    <p:embeddedFont>
      <p:font typeface="Cooper Black" pitchFamily="18" charset="0"/>
      <p:regular r:id="rId33"/>
    </p:embeddedFont>
    <p:embeddedFont>
      <p:font typeface="Century Gothic" pitchFamily="34" charset="0"/>
      <p:regular r:id="rId34"/>
      <p:bold r:id="rId35"/>
      <p:italic r:id="rId36"/>
      <p:boldItalic r:id="rId37"/>
    </p:embeddedFont>
    <p:embeddedFont>
      <p:font typeface="Rammetto One" charset="0"/>
      <p:regular r:id="rId38"/>
    </p:embeddedFont>
    <p:embeddedFont>
      <p:font typeface="Cambria Math" pitchFamily="18" charset="0"/>
      <p:regular r:id="rId39"/>
    </p:embeddedFont>
    <p:embeddedFont>
      <p:font typeface="Yu Gothic UI Semibold" pitchFamily="34" charset="-128"/>
      <p:bold r:id="rId40"/>
    </p:embeddedFont>
    <p:embeddedFont>
      <p:font typeface="Barlow Condensed" charset="0"/>
      <p:regular r:id="rId41"/>
      <p:bold r:id="rId42"/>
      <p:italic r:id="rId43"/>
      <p:boldItalic r:id="rId4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B35A01"/>
    <a:srgbClr val="F97D01"/>
    <a:srgbClr val="FFB84F"/>
    <a:srgbClr val="DD6F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64" autoAdjust="0"/>
    <p:restoredTop sz="94660" autoAdjust="0"/>
  </p:normalViewPr>
  <p:slideViewPr>
    <p:cSldViewPr snapToGrid="0">
      <p:cViewPr>
        <p:scale>
          <a:sx n="50" d="100"/>
          <a:sy n="50" d="100"/>
        </p:scale>
        <p:origin x="-1536" y="-60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50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42" Type="http://schemas.openxmlformats.org/officeDocument/2006/relationships/font" Target="fonts/font14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41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4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font" Target="fonts/font15.fntdata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5370264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733e55cd3e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733e55cd3e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733e55cd3e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733e55cd3e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733e55cd3e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733e55cd3e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733e55cd3e_0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733e55cd3e_0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733e55cd3e_0_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733e55cd3e_0_1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733e55cd3e_0_2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733e55cd3e_0_2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733e55cd3e_0_2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733e55cd3e_0_2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733e55cd3e_0_2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733e55cd3e_0_2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733e55cd3e_0_2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733e55cd3e_0_2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>
  <p:cSld name="CUSTOM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10800000" flipH="1">
            <a:off x="218575" y="154300"/>
            <a:ext cx="11859600" cy="4767600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-46650" y="4617100"/>
            <a:ext cx="12238500" cy="2345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82550" y="4769500"/>
            <a:ext cx="11946000" cy="2007900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5579885">
            <a:off x="5263194" y="-1831610"/>
            <a:ext cx="1720755" cy="12340315"/>
          </a:xfrm>
          <a:prstGeom prst="triangle">
            <a:avLst>
              <a:gd name="adj" fmla="val 50000"/>
            </a:avLst>
          </a:prstGeom>
          <a:solidFill>
            <a:schemeClr val="accent4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 rot="5579905">
            <a:off x="4845112" y="-1119427"/>
            <a:ext cx="1445279" cy="10909748"/>
          </a:xfrm>
          <a:prstGeom prst="triangle">
            <a:avLst>
              <a:gd name="adj" fmla="val 50000"/>
            </a:avLst>
          </a:prstGeom>
          <a:noFill/>
          <a:ln w="19050" cap="flat" cmpd="sng">
            <a:solidFill>
              <a:schemeClr val="lt1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" name="Google Shape;15;p2"/>
          <p:cNvSpPr/>
          <p:nvPr/>
        </p:nvSpPr>
        <p:spPr>
          <a:xfrm rot="-10318369">
            <a:off x="2105917" y="873568"/>
            <a:ext cx="7486958" cy="4994717"/>
          </a:xfrm>
          <a:prstGeom prst="trapezoid">
            <a:avLst>
              <a:gd name="adj" fmla="val 25000"/>
            </a:avLst>
          </a:prstGeom>
          <a:solidFill>
            <a:srgbClr val="12B8B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 rot="-10318274">
            <a:off x="2280911" y="1009905"/>
            <a:ext cx="7124635" cy="4707338"/>
          </a:xfrm>
          <a:prstGeom prst="trapezoid">
            <a:avLst>
              <a:gd name="adj" fmla="val 25000"/>
            </a:avLst>
          </a:prstGeom>
          <a:noFill/>
          <a:ln w="19050" cap="flat" cmpd="sng">
            <a:solidFill>
              <a:schemeClr val="lt1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ist of activities">
  <p:cSld name="CUSTOM_14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/>
          <p:nvPr/>
        </p:nvSpPr>
        <p:spPr>
          <a:xfrm rot="10800000" flipH="1">
            <a:off x="218575" y="154400"/>
            <a:ext cx="11859600" cy="6527700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3"/>
          <p:cNvSpPr/>
          <p:nvPr/>
        </p:nvSpPr>
        <p:spPr>
          <a:xfrm rot="-10318480">
            <a:off x="673212" y="486997"/>
            <a:ext cx="3433829" cy="2290856"/>
          </a:xfrm>
          <a:prstGeom prst="trapezoid">
            <a:avLst>
              <a:gd name="adj" fmla="val 25000"/>
            </a:avLst>
          </a:prstGeom>
          <a:solidFill>
            <a:schemeClr val="accent4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3"/>
          <p:cNvSpPr/>
          <p:nvPr/>
        </p:nvSpPr>
        <p:spPr>
          <a:xfrm rot="-10318398">
            <a:off x="753369" y="549598"/>
            <a:ext cx="3267814" cy="2158981"/>
          </a:xfrm>
          <a:prstGeom prst="trapezoid">
            <a:avLst>
              <a:gd name="adj" fmla="val 25000"/>
            </a:avLst>
          </a:prstGeom>
          <a:noFill/>
          <a:ln w="19050" cap="flat" cmpd="sng">
            <a:solidFill>
              <a:schemeClr val="lt1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3"/>
          <p:cNvSpPr/>
          <p:nvPr/>
        </p:nvSpPr>
        <p:spPr>
          <a:xfrm rot="-10161626">
            <a:off x="4473320" y="510557"/>
            <a:ext cx="2811027" cy="2471439"/>
          </a:xfrm>
          <a:prstGeom prst="ellipse">
            <a:avLst/>
          </a:pr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3"/>
          <p:cNvSpPr/>
          <p:nvPr/>
        </p:nvSpPr>
        <p:spPr>
          <a:xfrm rot="-10161400">
            <a:off x="4539094" y="578275"/>
            <a:ext cx="2675225" cy="2328928"/>
          </a:xfrm>
          <a:prstGeom prst="ellipse">
            <a:avLst/>
          </a:prstGeom>
          <a:noFill/>
          <a:ln w="19050" cap="flat" cmpd="sng">
            <a:solidFill>
              <a:schemeClr val="lt1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3"/>
          <p:cNvSpPr/>
          <p:nvPr/>
        </p:nvSpPr>
        <p:spPr>
          <a:xfrm>
            <a:off x="7894775" y="459575"/>
            <a:ext cx="3263100" cy="2345700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3"/>
          <p:cNvSpPr/>
          <p:nvPr/>
        </p:nvSpPr>
        <p:spPr>
          <a:xfrm>
            <a:off x="8050426" y="611975"/>
            <a:ext cx="3003300" cy="2007900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3"/>
          <p:cNvSpPr/>
          <p:nvPr/>
        </p:nvSpPr>
        <p:spPr>
          <a:xfrm>
            <a:off x="905275" y="3361375"/>
            <a:ext cx="3263100" cy="2345700"/>
          </a:xfrm>
          <a:prstGeom prst="trapezoid">
            <a:avLst>
              <a:gd name="adj" fmla="val 25000"/>
            </a:avLst>
          </a:pr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3"/>
          <p:cNvSpPr/>
          <p:nvPr/>
        </p:nvSpPr>
        <p:spPr>
          <a:xfrm>
            <a:off x="1060925" y="3513775"/>
            <a:ext cx="2932500" cy="2007900"/>
          </a:xfrm>
          <a:prstGeom prst="trapezoid">
            <a:avLst>
              <a:gd name="adj" fmla="val 25000"/>
            </a:avLst>
          </a:prstGeom>
          <a:noFill/>
          <a:ln w="19050" cap="flat" cmpd="sng">
            <a:solidFill>
              <a:schemeClr val="lt1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3"/>
          <p:cNvSpPr/>
          <p:nvPr/>
        </p:nvSpPr>
        <p:spPr>
          <a:xfrm>
            <a:off x="8197126" y="3096325"/>
            <a:ext cx="2856600" cy="2875800"/>
          </a:xfrm>
          <a:prstGeom prst="ellipse">
            <a:avLst/>
          </a:prstGeom>
          <a:solidFill>
            <a:srgbClr val="3D85C6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3"/>
          <p:cNvSpPr/>
          <p:nvPr/>
        </p:nvSpPr>
        <p:spPr>
          <a:xfrm>
            <a:off x="8310675" y="3250675"/>
            <a:ext cx="2629500" cy="2567100"/>
          </a:xfrm>
          <a:prstGeom prst="ellipse">
            <a:avLst/>
          </a:prstGeom>
          <a:noFill/>
          <a:ln w="19050" cap="flat" cmpd="sng">
            <a:solidFill>
              <a:schemeClr val="lt1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3"/>
          <p:cNvSpPr/>
          <p:nvPr/>
        </p:nvSpPr>
        <p:spPr>
          <a:xfrm>
            <a:off x="4746025" y="3361375"/>
            <a:ext cx="2856600" cy="24564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3"/>
          <p:cNvSpPr/>
          <p:nvPr/>
        </p:nvSpPr>
        <p:spPr>
          <a:xfrm>
            <a:off x="4882293" y="3520967"/>
            <a:ext cx="2562600" cy="2102700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ctivity 1">
  <p:cSld name="CUSTOM_15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/>
          <p:nvPr/>
        </p:nvSpPr>
        <p:spPr>
          <a:xfrm rot="10800000" flipH="1">
            <a:off x="218575" y="154400"/>
            <a:ext cx="11859600" cy="6527700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4"/>
          <p:cNvSpPr/>
          <p:nvPr/>
        </p:nvSpPr>
        <p:spPr>
          <a:xfrm rot="-10764516">
            <a:off x="1332096" y="435197"/>
            <a:ext cx="10550662" cy="5966100"/>
          </a:xfrm>
          <a:prstGeom prst="trapezoid">
            <a:avLst>
              <a:gd name="adj" fmla="val 11449"/>
            </a:avLst>
          </a:pr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4"/>
          <p:cNvSpPr/>
          <p:nvPr/>
        </p:nvSpPr>
        <p:spPr>
          <a:xfrm rot="-10318480">
            <a:off x="131387" y="413147"/>
            <a:ext cx="3433829" cy="2290856"/>
          </a:xfrm>
          <a:prstGeom prst="trapezoid">
            <a:avLst>
              <a:gd name="adj" fmla="val 25000"/>
            </a:avLst>
          </a:prstGeom>
          <a:solidFill>
            <a:schemeClr val="accent4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4"/>
          <p:cNvSpPr/>
          <p:nvPr/>
        </p:nvSpPr>
        <p:spPr>
          <a:xfrm rot="-10318398">
            <a:off x="211545" y="475748"/>
            <a:ext cx="3267814" cy="2158981"/>
          </a:xfrm>
          <a:prstGeom prst="trapezoid">
            <a:avLst>
              <a:gd name="adj" fmla="val 25000"/>
            </a:avLst>
          </a:prstGeom>
          <a:noFill/>
          <a:ln w="19050" cap="flat" cmpd="sng">
            <a:solidFill>
              <a:schemeClr val="lt1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ctivity 4">
  <p:cSld name="CUSTOM_15_3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5"/>
          <p:cNvSpPr/>
          <p:nvPr/>
        </p:nvSpPr>
        <p:spPr>
          <a:xfrm rot="10800000" flipH="1">
            <a:off x="218575" y="154400"/>
            <a:ext cx="11859600" cy="6527700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5"/>
          <p:cNvSpPr/>
          <p:nvPr/>
        </p:nvSpPr>
        <p:spPr>
          <a:xfrm rot="35484">
            <a:off x="347646" y="574022"/>
            <a:ext cx="10550662" cy="5966100"/>
          </a:xfrm>
          <a:prstGeom prst="trapezoid">
            <a:avLst>
              <a:gd name="adj" fmla="val 11449"/>
            </a:avLst>
          </a:pr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5"/>
          <p:cNvSpPr/>
          <p:nvPr/>
        </p:nvSpPr>
        <p:spPr>
          <a:xfrm>
            <a:off x="8541050" y="272525"/>
            <a:ext cx="3263100" cy="2345700"/>
          </a:xfrm>
          <a:prstGeom prst="trapezoid">
            <a:avLst>
              <a:gd name="adj" fmla="val 25000"/>
            </a:avLst>
          </a:pr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5"/>
          <p:cNvSpPr/>
          <p:nvPr/>
        </p:nvSpPr>
        <p:spPr>
          <a:xfrm>
            <a:off x="8696700" y="424925"/>
            <a:ext cx="2932500" cy="2007900"/>
          </a:xfrm>
          <a:prstGeom prst="trapezoid">
            <a:avLst>
              <a:gd name="adj" fmla="val 25000"/>
            </a:avLst>
          </a:prstGeom>
          <a:noFill/>
          <a:ln w="19050" cap="flat" cmpd="sng">
            <a:solidFill>
              <a:schemeClr val="lt1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ctivity 3">
  <p:cSld name="CUSTOM_15_2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/>
          <p:nvPr/>
        </p:nvSpPr>
        <p:spPr>
          <a:xfrm rot="10800000" flipH="1">
            <a:off x="218575" y="154400"/>
            <a:ext cx="11859600" cy="6527700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6"/>
          <p:cNvSpPr/>
          <p:nvPr/>
        </p:nvSpPr>
        <p:spPr>
          <a:xfrm rot="-10764516">
            <a:off x="1332096" y="435197"/>
            <a:ext cx="10550662" cy="59661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6"/>
          <p:cNvSpPr/>
          <p:nvPr/>
        </p:nvSpPr>
        <p:spPr>
          <a:xfrm>
            <a:off x="359475" y="52600"/>
            <a:ext cx="3032400" cy="2345700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6"/>
          <p:cNvSpPr/>
          <p:nvPr/>
        </p:nvSpPr>
        <p:spPr>
          <a:xfrm>
            <a:off x="504117" y="205000"/>
            <a:ext cx="2790900" cy="2007900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ctivity 5">
  <p:cSld name="CUSTOM_15_2_1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/>
          <p:nvPr/>
        </p:nvSpPr>
        <p:spPr>
          <a:xfrm rot="10800000" flipH="1">
            <a:off x="218575" y="154400"/>
            <a:ext cx="11859600" cy="6527700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7"/>
          <p:cNvSpPr/>
          <p:nvPr/>
        </p:nvSpPr>
        <p:spPr>
          <a:xfrm rot="-10764516">
            <a:off x="1332096" y="435197"/>
            <a:ext cx="10550662" cy="59661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7"/>
          <p:cNvSpPr/>
          <p:nvPr/>
        </p:nvSpPr>
        <p:spPr>
          <a:xfrm>
            <a:off x="467475" y="380750"/>
            <a:ext cx="2856600" cy="24564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7"/>
          <p:cNvSpPr/>
          <p:nvPr/>
        </p:nvSpPr>
        <p:spPr>
          <a:xfrm>
            <a:off x="603743" y="540342"/>
            <a:ext cx="2562600" cy="2102700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ctivity 2">
  <p:cSld name="CUSTOM_15_1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8"/>
          <p:cNvSpPr/>
          <p:nvPr/>
        </p:nvSpPr>
        <p:spPr>
          <a:xfrm rot="10800000" flipH="1">
            <a:off x="218575" y="154400"/>
            <a:ext cx="11859600" cy="6527700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8"/>
          <p:cNvSpPr/>
          <p:nvPr/>
        </p:nvSpPr>
        <p:spPr>
          <a:xfrm rot="-10764544">
            <a:off x="451272" y="298700"/>
            <a:ext cx="11431508" cy="6098100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8"/>
          <p:cNvSpPr/>
          <p:nvPr/>
        </p:nvSpPr>
        <p:spPr>
          <a:xfrm rot="-10161626">
            <a:off x="8975320" y="486732"/>
            <a:ext cx="2811027" cy="2471439"/>
          </a:xfrm>
          <a:prstGeom prst="ellipse">
            <a:avLst/>
          </a:pr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8"/>
          <p:cNvSpPr/>
          <p:nvPr/>
        </p:nvSpPr>
        <p:spPr>
          <a:xfrm rot="-10161400">
            <a:off x="9041094" y="554450"/>
            <a:ext cx="2675225" cy="2328928"/>
          </a:xfrm>
          <a:prstGeom prst="ellipse">
            <a:avLst/>
          </a:prstGeom>
          <a:noFill/>
          <a:ln w="19050" cap="flat" cmpd="sng">
            <a:solidFill>
              <a:schemeClr val="lt1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" name="Google Shape;7;p1"/>
          <p:cNvSpPr txBox="1"/>
          <p:nvPr/>
        </p:nvSpPr>
        <p:spPr>
          <a:xfrm rot="5400000">
            <a:off x="-679350" y="60315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30.png"/><Relationship Id="rId5" Type="http://schemas.openxmlformats.org/officeDocument/2006/relationships/image" Target="../media/image62.png"/><Relationship Id="rId4" Type="http://schemas.openxmlformats.org/officeDocument/2006/relationships/image" Target="../media/image3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0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7" Type="http://schemas.openxmlformats.org/officeDocument/2006/relationships/slide" Target="slide2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2.xml"/><Relationship Id="rId5" Type="http://schemas.openxmlformats.org/officeDocument/2006/relationships/slide" Target="slide11.xml"/><Relationship Id="rId4" Type="http://schemas.openxmlformats.org/officeDocument/2006/relationships/slide" Target="slide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slide" Target="slide2.xml"/><Relationship Id="rId4" Type="http://schemas.openxmlformats.org/officeDocument/2006/relationships/hyperlink" Target="https://classroom.google.com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slide" Target="slide2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slide" Target="slide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7" Type="http://schemas.openxmlformats.org/officeDocument/2006/relationships/image" Target="../media/image29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2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/>
          <p:nvPr/>
        </p:nvSpPr>
        <p:spPr>
          <a:xfrm rot="-790940">
            <a:off x="7573466" y="826344"/>
            <a:ext cx="1344134" cy="1314343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 dirty="0" smtClean="0">
                <a:ln w="762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accent1"/>
                </a:solidFill>
                <a:latin typeface="Rammetto One"/>
              </a:rPr>
              <a:t>'s</a:t>
            </a:r>
            <a:endParaRPr b="0" i="0" dirty="0"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chemeClr val="accent1"/>
              </a:solidFill>
              <a:latin typeface="Rammetto One"/>
            </a:endParaRPr>
          </a:p>
        </p:txBody>
      </p:sp>
      <p:sp>
        <p:nvSpPr>
          <p:cNvPr id="86" name="Google Shape;86;p13"/>
          <p:cNvSpPr/>
          <p:nvPr/>
        </p:nvSpPr>
        <p:spPr>
          <a:xfrm rot="-790940">
            <a:off x="2818832" y="2218704"/>
            <a:ext cx="1156226" cy="106728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 dirty="0">
                <a:ln w="762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2"/>
                </a:solidFill>
                <a:latin typeface="Rammetto One"/>
              </a:rPr>
              <a:t>o</a:t>
            </a:r>
          </a:p>
        </p:txBody>
      </p:sp>
      <p:sp>
        <p:nvSpPr>
          <p:cNvPr id="87" name="Google Shape;87;p13"/>
          <p:cNvSpPr/>
          <p:nvPr/>
        </p:nvSpPr>
        <p:spPr>
          <a:xfrm rot="-790940">
            <a:off x="1743603" y="2222592"/>
            <a:ext cx="1215520" cy="128469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 dirty="0">
                <a:ln w="762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accent4"/>
                </a:solidFill>
                <a:latin typeface="Rammetto One"/>
              </a:rPr>
              <a:t>T</a:t>
            </a:r>
          </a:p>
        </p:txBody>
      </p:sp>
      <p:sp>
        <p:nvSpPr>
          <p:cNvPr id="88" name="Google Shape;88;p13"/>
          <p:cNvSpPr/>
          <p:nvPr/>
        </p:nvSpPr>
        <p:spPr>
          <a:xfrm rot="-790940">
            <a:off x="3895951" y="1555899"/>
            <a:ext cx="1279755" cy="138187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 dirty="0">
                <a:ln w="762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accent5"/>
                </a:solidFill>
                <a:latin typeface="Rammetto One"/>
              </a:rPr>
              <a:t>d</a:t>
            </a:r>
          </a:p>
        </p:txBody>
      </p:sp>
      <p:sp>
        <p:nvSpPr>
          <p:cNvPr id="89" name="Google Shape;89;p13"/>
          <p:cNvSpPr/>
          <p:nvPr/>
        </p:nvSpPr>
        <p:spPr>
          <a:xfrm rot="-790940">
            <a:off x="5162333" y="1553853"/>
            <a:ext cx="1225402" cy="106563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 dirty="0">
                <a:ln w="762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A00C60"/>
                </a:solidFill>
                <a:latin typeface="Rammetto One"/>
              </a:rPr>
              <a:t>a</a:t>
            </a:r>
          </a:p>
        </p:txBody>
      </p:sp>
      <p:sp>
        <p:nvSpPr>
          <p:cNvPr id="90" name="Google Shape;90;p13"/>
          <p:cNvSpPr/>
          <p:nvPr/>
        </p:nvSpPr>
        <p:spPr>
          <a:xfrm rot="-790940">
            <a:off x="6369098" y="1207850"/>
            <a:ext cx="1235284" cy="130940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 dirty="0">
                <a:ln w="762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accent3"/>
                </a:solidFill>
                <a:latin typeface="Rammetto One"/>
              </a:rPr>
              <a:t>y</a:t>
            </a:r>
          </a:p>
        </p:txBody>
      </p:sp>
      <p:sp>
        <p:nvSpPr>
          <p:cNvPr id="91" name="Google Shape;91;p13"/>
          <p:cNvSpPr/>
          <p:nvPr/>
        </p:nvSpPr>
        <p:spPr>
          <a:xfrm rot="-790940">
            <a:off x="1965591" y="4215315"/>
            <a:ext cx="1661869" cy="131269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 dirty="0">
                <a:ln w="762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accent2"/>
                </a:solidFill>
                <a:latin typeface="Rammetto One"/>
              </a:rPr>
              <a:t>A</a:t>
            </a:r>
          </a:p>
        </p:txBody>
      </p:sp>
      <p:sp>
        <p:nvSpPr>
          <p:cNvPr id="92" name="Google Shape;92;p13"/>
          <p:cNvSpPr/>
          <p:nvPr/>
        </p:nvSpPr>
        <p:spPr>
          <a:xfrm rot="-790940">
            <a:off x="3534432" y="4222380"/>
            <a:ext cx="849876" cy="107058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 dirty="0">
                <a:ln w="762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accent6"/>
                </a:solidFill>
                <a:latin typeface="Rammetto One"/>
              </a:rPr>
              <a:t>c</a:t>
            </a:r>
          </a:p>
        </p:txBody>
      </p:sp>
      <p:sp>
        <p:nvSpPr>
          <p:cNvPr id="93" name="Google Shape;93;p13"/>
          <p:cNvSpPr/>
          <p:nvPr/>
        </p:nvSpPr>
        <p:spPr>
          <a:xfrm rot="-790940">
            <a:off x="4404309" y="3702425"/>
            <a:ext cx="800464" cy="1350578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 dirty="0">
                <a:ln w="762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accent4"/>
                </a:solidFill>
                <a:latin typeface="Rammetto One"/>
              </a:rPr>
              <a:t>t</a:t>
            </a:r>
          </a:p>
        </p:txBody>
      </p:sp>
      <p:sp>
        <p:nvSpPr>
          <p:cNvPr id="94" name="Google Shape;94;p13"/>
          <p:cNvSpPr/>
          <p:nvPr/>
        </p:nvSpPr>
        <p:spPr>
          <a:xfrm rot="-790940">
            <a:off x="5267076" y="3306194"/>
            <a:ext cx="492467" cy="1462577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 dirty="0">
                <a:ln w="762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2"/>
                </a:solidFill>
                <a:latin typeface="Rammetto One"/>
              </a:rPr>
              <a:t>i</a:t>
            </a:r>
          </a:p>
        </p:txBody>
      </p:sp>
      <p:sp>
        <p:nvSpPr>
          <p:cNvPr id="95" name="Google Shape;95;p13"/>
          <p:cNvSpPr/>
          <p:nvPr/>
        </p:nvSpPr>
        <p:spPr>
          <a:xfrm rot="-790940">
            <a:off x="5853429" y="3522782"/>
            <a:ext cx="1139756" cy="1029404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 dirty="0">
                <a:ln w="762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accent5"/>
                </a:solidFill>
                <a:latin typeface="Rammetto One"/>
              </a:rPr>
              <a:t>v</a:t>
            </a:r>
          </a:p>
        </p:txBody>
      </p:sp>
      <p:sp>
        <p:nvSpPr>
          <p:cNvPr id="96" name="Google Shape;96;p13"/>
          <p:cNvSpPr/>
          <p:nvPr/>
        </p:nvSpPr>
        <p:spPr>
          <a:xfrm rot="-790940">
            <a:off x="7011864" y="2896734"/>
            <a:ext cx="492467" cy="1462577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 dirty="0">
                <a:ln w="762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A00C60"/>
                </a:solidFill>
                <a:latin typeface="Rammetto One"/>
              </a:rPr>
              <a:t>i</a:t>
            </a:r>
          </a:p>
        </p:txBody>
      </p:sp>
      <p:sp>
        <p:nvSpPr>
          <p:cNvPr id="97" name="Google Shape;97;p13"/>
          <p:cNvSpPr/>
          <p:nvPr/>
        </p:nvSpPr>
        <p:spPr>
          <a:xfrm rot="-790940">
            <a:off x="7622796" y="2818650"/>
            <a:ext cx="800464" cy="1350578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 dirty="0">
                <a:ln w="762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accent3"/>
                </a:solidFill>
                <a:latin typeface="Rammetto One"/>
              </a:rPr>
              <a:t>t</a:t>
            </a:r>
          </a:p>
        </p:txBody>
      </p:sp>
      <p:sp>
        <p:nvSpPr>
          <p:cNvPr id="99" name="Google Shape;99;p13"/>
          <p:cNvSpPr/>
          <p:nvPr/>
        </p:nvSpPr>
        <p:spPr>
          <a:xfrm rot="-790940">
            <a:off x="8468640" y="2681343"/>
            <a:ext cx="1080462" cy="159459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en-US" dirty="0">
                <a:ln w="762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accent2"/>
                </a:solidFill>
                <a:latin typeface="Rammetto One"/>
              </a:rPr>
              <a:t>y</a:t>
            </a:r>
            <a:endParaRPr b="0" i="0" dirty="0"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chemeClr val="accent2"/>
              </a:solidFill>
              <a:latin typeface="Rammetto One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851581" y="6285012"/>
            <a:ext cx="496963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https://quizizz.com/admin/quiz/6073a4550cb3bd001cc835c8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99;p18"/>
          <p:cNvSpPr txBox="1"/>
          <p:nvPr/>
        </p:nvSpPr>
        <p:spPr>
          <a:xfrm>
            <a:off x="2694977" y="1014078"/>
            <a:ext cx="6102932" cy="59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 dirty="0" smtClean="0">
                <a:solidFill>
                  <a:schemeClr val="accent6">
                    <a:lumMod val="75000"/>
                  </a:schemeClr>
                </a:solidFill>
                <a:latin typeface="Rammetto One"/>
                <a:ea typeface="Rammetto One"/>
                <a:cs typeface="Rammetto One"/>
                <a:sym typeface="Rammetto One"/>
              </a:rPr>
              <a:t>Triangle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 dirty="0" smtClean="0">
                <a:solidFill>
                  <a:schemeClr val="accent6">
                    <a:lumMod val="75000"/>
                  </a:schemeClr>
                </a:solidFill>
                <a:latin typeface="Rammetto One"/>
                <a:ea typeface="Rammetto One"/>
                <a:cs typeface="Rammetto One"/>
                <a:sym typeface="Rammetto One"/>
              </a:rPr>
              <a:t> Similarity Theorems </a:t>
            </a:r>
            <a:endParaRPr sz="3400" dirty="0">
              <a:solidFill>
                <a:schemeClr val="accent6">
                  <a:lumMod val="75000"/>
                </a:schemeClr>
              </a:solidFill>
              <a:latin typeface="Rammetto One"/>
              <a:ea typeface="Rammetto One"/>
              <a:cs typeface="Rammetto One"/>
              <a:sym typeface="Rammetto One"/>
            </a:endParaRPr>
          </a:p>
        </p:txBody>
      </p:sp>
      <p:sp>
        <p:nvSpPr>
          <p:cNvPr id="3" name="Google Shape;135;p16"/>
          <p:cNvSpPr txBox="1"/>
          <p:nvPr/>
        </p:nvSpPr>
        <p:spPr>
          <a:xfrm>
            <a:off x="1463110" y="2860122"/>
            <a:ext cx="8360359" cy="1548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3000" b="1" dirty="0" smtClean="0">
                <a:latin typeface="Century Gothic" pitchFamily="34" charset="0"/>
                <a:ea typeface="Bai Jamjuree"/>
                <a:cs typeface="Bai Jamjuree"/>
                <a:sym typeface="Bai Jamjuree"/>
              </a:rPr>
              <a:t>- </a:t>
            </a:r>
            <a:r>
              <a:rPr lang="en-US" sz="2800" b="1" dirty="0" smtClean="0">
                <a:latin typeface="Century Gothic" pitchFamily="34" charset="0"/>
                <a:ea typeface="Bai Jamjuree"/>
                <a:cs typeface="Bai Jamjuree"/>
                <a:sym typeface="Bai Jamjuree"/>
              </a:rPr>
              <a:t>If the lengths of </a:t>
            </a:r>
            <a:r>
              <a:rPr lang="en-US" sz="2800" b="1" dirty="0">
                <a:latin typeface="Century Gothic" pitchFamily="34" charset="0"/>
                <a:ea typeface="Bai Jamjuree"/>
                <a:cs typeface="Bai Jamjuree"/>
                <a:sym typeface="Bai Jamjuree"/>
              </a:rPr>
              <a:t>two pairs of </a:t>
            </a:r>
            <a:endParaRPr lang="en-US" sz="2800" b="1" dirty="0" smtClean="0">
              <a:latin typeface="Century Gothic" pitchFamily="34" charset="0"/>
              <a:ea typeface="Bai Jamjuree"/>
              <a:cs typeface="Bai Jamjuree"/>
              <a:sym typeface="Bai Jamjuree"/>
            </a:endParaRPr>
          </a:p>
          <a:p>
            <a:pPr lvl="0"/>
            <a:r>
              <a:rPr lang="en-US" sz="2800" b="1" dirty="0">
                <a:latin typeface="Century Gothic" pitchFamily="34" charset="0"/>
                <a:ea typeface="Bai Jamjuree"/>
                <a:cs typeface="Bai Jamjuree"/>
                <a:sym typeface="Bai Jamjuree"/>
              </a:rPr>
              <a:t> </a:t>
            </a:r>
            <a:r>
              <a:rPr lang="en-US" sz="2800" b="1" dirty="0" smtClean="0">
                <a:latin typeface="Century Gothic" pitchFamily="34" charset="0"/>
                <a:ea typeface="Bai Jamjuree"/>
                <a:cs typeface="Bai Jamjuree"/>
                <a:sym typeface="Bai Jamjuree"/>
              </a:rPr>
              <a:t> corresponding sides </a:t>
            </a:r>
            <a:r>
              <a:rPr lang="en-US" sz="2800" b="1" dirty="0">
                <a:latin typeface="Century Gothic" pitchFamily="34" charset="0"/>
                <a:ea typeface="Bai Jamjuree"/>
                <a:cs typeface="Bai Jamjuree"/>
                <a:sym typeface="Bai Jamjuree"/>
              </a:rPr>
              <a:t>of two triangles are in </a:t>
            </a:r>
          </a:p>
          <a:p>
            <a:pPr lvl="0"/>
            <a:r>
              <a:rPr lang="en-US" sz="2800" b="1" dirty="0" smtClean="0">
                <a:latin typeface="Century Gothic" pitchFamily="34" charset="0"/>
                <a:ea typeface="Bai Jamjuree"/>
                <a:cs typeface="Bai Jamjuree"/>
                <a:sym typeface="Bai Jamjuree"/>
              </a:rPr>
              <a:t>  proportion</a:t>
            </a:r>
            <a:endParaRPr sz="2800" b="1" dirty="0">
              <a:latin typeface="Century Gothic" pitchFamily="34" charset="0"/>
              <a:ea typeface="Bai Jamjuree"/>
              <a:cs typeface="Bai Jamjuree"/>
              <a:sym typeface="Bai Jamjuree"/>
            </a:endParaRPr>
          </a:p>
        </p:txBody>
      </p:sp>
      <p:sp>
        <p:nvSpPr>
          <p:cNvPr id="4" name="Google Shape;199;p18"/>
          <p:cNvSpPr txBox="1"/>
          <p:nvPr/>
        </p:nvSpPr>
        <p:spPr>
          <a:xfrm>
            <a:off x="707442" y="2260722"/>
            <a:ext cx="8846134" cy="59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 smtClean="0">
                <a:solidFill>
                  <a:schemeClr val="tx1"/>
                </a:solidFill>
                <a:latin typeface="Rammetto One"/>
                <a:ea typeface="Rammetto One"/>
                <a:cs typeface="Rammetto One"/>
                <a:sym typeface="Rammetto One"/>
              </a:rPr>
              <a:t>Side-Angle-Side (SAS) Similarity</a:t>
            </a:r>
            <a:r>
              <a:rPr lang="en-US" sz="3000" dirty="0" smtClean="0">
                <a:solidFill>
                  <a:schemeClr val="accent6">
                    <a:lumMod val="75000"/>
                  </a:schemeClr>
                </a:solidFill>
                <a:latin typeface="Rammetto One"/>
                <a:ea typeface="Rammetto One"/>
                <a:cs typeface="Rammetto One"/>
                <a:sym typeface="Rammetto One"/>
              </a:rPr>
              <a:t> </a:t>
            </a:r>
            <a:endParaRPr sz="3000" dirty="0">
              <a:solidFill>
                <a:schemeClr val="accent6">
                  <a:lumMod val="75000"/>
                </a:schemeClr>
              </a:solidFill>
              <a:latin typeface="Rammetto One"/>
              <a:ea typeface="Rammetto One"/>
              <a:cs typeface="Rammetto One"/>
              <a:sym typeface="Rammetto One"/>
            </a:endParaRPr>
          </a:p>
        </p:txBody>
      </p:sp>
      <p:sp>
        <p:nvSpPr>
          <p:cNvPr id="8" name="Google Shape;166;p17"/>
          <p:cNvSpPr/>
          <p:nvPr/>
        </p:nvSpPr>
        <p:spPr>
          <a:xfrm>
            <a:off x="9737730" y="953839"/>
            <a:ext cx="1206103" cy="1319283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 dirty="0">
                <a:ln>
                  <a:noFill/>
                </a:ln>
                <a:solidFill>
                  <a:srgbClr val="FFFFFF"/>
                </a:solidFill>
                <a:latin typeface="Rammetto One"/>
              </a:rPr>
              <a:t>2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609034" y="3828753"/>
            <a:ext cx="73347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b="1" dirty="0" smtClean="0">
                <a:latin typeface="Century Gothic" pitchFamily="34" charset="0"/>
                <a:ea typeface="Bai Jamjuree"/>
                <a:cs typeface="Bai Jamjuree"/>
                <a:sym typeface="Bai Jamjuree"/>
              </a:rPr>
              <a:t>and their included angles are congruent,  </a:t>
            </a:r>
            <a:endParaRPr lang="en-US" sz="2800" b="1" dirty="0">
              <a:latin typeface="Century Gothic" pitchFamily="34" charset="0"/>
              <a:ea typeface="Bai Jamjuree"/>
              <a:cs typeface="Bai Jamjuree"/>
              <a:sym typeface="Bai Jamjuree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672660" y="4261330"/>
            <a:ext cx="73347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b="1" dirty="0" smtClean="0">
                <a:latin typeface="Century Gothic" pitchFamily="34" charset="0"/>
                <a:ea typeface="Bai Jamjuree"/>
                <a:cs typeface="Bai Jamjuree"/>
                <a:sym typeface="Bai Jamjuree"/>
              </a:rPr>
              <a:t>then the triangle are similar.  </a:t>
            </a:r>
            <a:endParaRPr lang="en-US" sz="2800" b="1" dirty="0">
              <a:latin typeface="Century Gothic" pitchFamily="34" charset="0"/>
              <a:ea typeface="Bai Jamjuree"/>
              <a:cs typeface="Bai Jamjuree"/>
              <a:sym typeface="Bai Jamjuree"/>
            </a:endParaRPr>
          </a:p>
        </p:txBody>
      </p:sp>
    </p:spTree>
    <p:extLst>
      <p:ext uri="{BB962C8B-B14F-4D97-AF65-F5344CB8AC3E}">
        <p14:creationId xmlns:p14="http://schemas.microsoft.com/office/powerpoint/2010/main" val="1438930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21" grpId="0"/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66;p17"/>
          <p:cNvSpPr/>
          <p:nvPr/>
        </p:nvSpPr>
        <p:spPr>
          <a:xfrm>
            <a:off x="9737730" y="953839"/>
            <a:ext cx="1206103" cy="1319283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 dirty="0">
                <a:ln>
                  <a:noFill/>
                </a:ln>
                <a:solidFill>
                  <a:srgbClr val="FFFFFF"/>
                </a:solidFill>
                <a:latin typeface="Rammetto One"/>
              </a:rPr>
              <a:t>2</a:t>
            </a:r>
          </a:p>
        </p:txBody>
      </p:sp>
      <p:sp>
        <p:nvSpPr>
          <p:cNvPr id="3" name="Right Triangle 2"/>
          <p:cNvSpPr/>
          <p:nvPr/>
        </p:nvSpPr>
        <p:spPr>
          <a:xfrm>
            <a:off x="2721978" y="1600020"/>
            <a:ext cx="1689183" cy="2305050"/>
          </a:xfrm>
          <a:prstGeom prst="rtTriangle">
            <a:avLst/>
          </a:prstGeom>
          <a:solidFill>
            <a:srgbClr val="CC0000">
              <a:alpha val="65882"/>
            </a:srgbClr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ight Triangle 3"/>
          <p:cNvSpPr/>
          <p:nvPr/>
        </p:nvSpPr>
        <p:spPr>
          <a:xfrm>
            <a:off x="6038850" y="1263939"/>
            <a:ext cx="2038350" cy="3004128"/>
          </a:xfrm>
          <a:prstGeom prst="rtTriangle">
            <a:avLst/>
          </a:prstGeom>
          <a:solidFill>
            <a:srgbClr val="CC0000">
              <a:alpha val="65882"/>
            </a:srgbClr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Google Shape;135;p16"/>
          <p:cNvSpPr txBox="1"/>
          <p:nvPr/>
        </p:nvSpPr>
        <p:spPr>
          <a:xfrm>
            <a:off x="2265865" y="3566103"/>
            <a:ext cx="497471" cy="67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US" sz="3000" b="1" dirty="0" smtClean="0">
                <a:latin typeface="Century Gothic" pitchFamily="34" charset="0"/>
                <a:ea typeface="Bai Jamjuree"/>
                <a:cs typeface="Bai Jamjuree"/>
                <a:sym typeface="Bai Jamjuree"/>
              </a:rPr>
              <a:t>A</a:t>
            </a:r>
            <a:endParaRPr sz="2800" b="1" dirty="0">
              <a:latin typeface="Century Gothic" pitchFamily="34" charset="0"/>
              <a:ea typeface="Bai Jamjuree"/>
              <a:cs typeface="Bai Jamjuree"/>
              <a:sym typeface="Bai Jamjuree"/>
            </a:endParaRPr>
          </a:p>
        </p:txBody>
      </p:sp>
      <p:sp>
        <p:nvSpPr>
          <p:cNvPr id="6" name="Google Shape;135;p16"/>
          <p:cNvSpPr txBox="1"/>
          <p:nvPr/>
        </p:nvSpPr>
        <p:spPr>
          <a:xfrm>
            <a:off x="2493378" y="1049844"/>
            <a:ext cx="497471" cy="67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US" sz="3000" b="1" dirty="0">
                <a:latin typeface="Century Gothic" pitchFamily="34" charset="0"/>
                <a:ea typeface="Bai Jamjuree"/>
                <a:cs typeface="Bai Jamjuree"/>
                <a:sym typeface="Bai Jamjuree"/>
              </a:rPr>
              <a:t>N</a:t>
            </a:r>
            <a:endParaRPr sz="2800" b="1" dirty="0">
              <a:latin typeface="Century Gothic" pitchFamily="34" charset="0"/>
              <a:ea typeface="Bai Jamjuree"/>
              <a:cs typeface="Bai Jamjuree"/>
              <a:sym typeface="Bai Jamjuree"/>
            </a:endParaRPr>
          </a:p>
        </p:txBody>
      </p:sp>
      <p:sp>
        <p:nvSpPr>
          <p:cNvPr id="7" name="Google Shape;135;p16"/>
          <p:cNvSpPr txBox="1"/>
          <p:nvPr/>
        </p:nvSpPr>
        <p:spPr>
          <a:xfrm>
            <a:off x="4382586" y="3630327"/>
            <a:ext cx="497471" cy="67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US" sz="3000" b="1" dirty="0">
                <a:latin typeface="Century Gothic" pitchFamily="34" charset="0"/>
                <a:ea typeface="Bai Jamjuree"/>
                <a:cs typeface="Bai Jamjuree"/>
                <a:sym typeface="Bai Jamjuree"/>
              </a:rPr>
              <a:t>D</a:t>
            </a:r>
            <a:endParaRPr sz="2800" b="1" dirty="0">
              <a:latin typeface="Century Gothic" pitchFamily="34" charset="0"/>
              <a:ea typeface="Bai Jamjuree"/>
              <a:cs typeface="Bai Jamjuree"/>
              <a:sym typeface="Bai Jamjuree"/>
            </a:endParaRPr>
          </a:p>
        </p:txBody>
      </p:sp>
      <p:sp>
        <p:nvSpPr>
          <p:cNvPr id="8" name="Google Shape;135;p16"/>
          <p:cNvSpPr txBox="1"/>
          <p:nvPr/>
        </p:nvSpPr>
        <p:spPr>
          <a:xfrm>
            <a:off x="8001001" y="3966588"/>
            <a:ext cx="497471" cy="67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US" sz="3000" b="1" dirty="0">
                <a:latin typeface="Century Gothic" pitchFamily="34" charset="0"/>
                <a:ea typeface="Bai Jamjuree"/>
                <a:cs typeface="Bai Jamjuree"/>
                <a:sym typeface="Bai Jamjuree"/>
              </a:rPr>
              <a:t>T</a:t>
            </a:r>
            <a:endParaRPr sz="2800" b="1" dirty="0">
              <a:latin typeface="Century Gothic" pitchFamily="34" charset="0"/>
              <a:ea typeface="Bai Jamjuree"/>
              <a:cs typeface="Bai Jamjuree"/>
              <a:sym typeface="Bai Jamjuree"/>
            </a:endParaRPr>
          </a:p>
        </p:txBody>
      </p:sp>
      <p:sp>
        <p:nvSpPr>
          <p:cNvPr id="9" name="Google Shape;135;p16"/>
          <p:cNvSpPr txBox="1"/>
          <p:nvPr/>
        </p:nvSpPr>
        <p:spPr>
          <a:xfrm>
            <a:off x="5771065" y="700305"/>
            <a:ext cx="497471" cy="67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US" sz="3000" b="1" dirty="0">
                <a:latin typeface="Century Gothic" pitchFamily="34" charset="0"/>
                <a:ea typeface="Bai Jamjuree"/>
                <a:cs typeface="Bai Jamjuree"/>
                <a:sym typeface="Bai Jamjuree"/>
              </a:rPr>
              <a:t>U</a:t>
            </a:r>
            <a:endParaRPr sz="2800" b="1" dirty="0">
              <a:latin typeface="Century Gothic" pitchFamily="34" charset="0"/>
              <a:ea typeface="Bai Jamjuree"/>
              <a:cs typeface="Bai Jamjuree"/>
              <a:sym typeface="Bai Jamjuree"/>
            </a:endParaRPr>
          </a:p>
        </p:txBody>
      </p:sp>
      <p:sp>
        <p:nvSpPr>
          <p:cNvPr id="10" name="Google Shape;135;p16"/>
          <p:cNvSpPr txBox="1"/>
          <p:nvPr/>
        </p:nvSpPr>
        <p:spPr>
          <a:xfrm>
            <a:off x="5560430" y="3921849"/>
            <a:ext cx="497471" cy="67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US" sz="3000" b="1" dirty="0">
                <a:latin typeface="Century Gothic" pitchFamily="34" charset="0"/>
                <a:ea typeface="Bai Jamjuree"/>
                <a:cs typeface="Bai Jamjuree"/>
                <a:sym typeface="Bai Jamjuree"/>
              </a:rPr>
              <a:t>O</a:t>
            </a:r>
            <a:endParaRPr sz="2800" b="1" dirty="0">
              <a:latin typeface="Century Gothic" pitchFamily="34" charset="0"/>
              <a:ea typeface="Bai Jamjuree"/>
              <a:cs typeface="Bai Jamjuree"/>
              <a:sym typeface="Bai Jamjuree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23015" y="2528735"/>
            <a:ext cx="536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entury Gothic" pitchFamily="34" charset="0"/>
              </a:rPr>
              <a:t>7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607349" y="2349320"/>
            <a:ext cx="7847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entury Gothic" pitchFamily="34" charset="0"/>
              </a:rPr>
              <a:t>24</a:t>
            </a:r>
            <a:endParaRPr lang="en-US" sz="2800" b="1" dirty="0">
              <a:latin typeface="Century Gothic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15497" y="2490935"/>
            <a:ext cx="10580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entury Gothic" pitchFamily="34" charset="0"/>
              </a:rPr>
              <a:t>192</a:t>
            </a:r>
            <a:endParaRPr lang="en-US" sz="2800" b="1" dirty="0">
              <a:latin typeface="Century Gothic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55111" y="2659330"/>
            <a:ext cx="7081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entury Gothic" pitchFamily="34" charset="0"/>
              </a:rPr>
              <a:t>56</a:t>
            </a:r>
            <a:endParaRPr lang="en-US" sz="2800" b="1" dirty="0">
              <a:latin typeface="Century Gothic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42112" y="2570653"/>
            <a:ext cx="8783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entury Gothic" pitchFamily="34" charset="0"/>
              </a:rPr>
              <a:t>47°</a:t>
            </a:r>
            <a:endParaRPr lang="en-US" sz="2800" b="1" dirty="0">
              <a:latin typeface="Century Gothic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86196" y="2528735"/>
            <a:ext cx="536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entury Gothic" pitchFamily="34" charset="0"/>
              </a:rPr>
              <a:t>7</a:t>
            </a:r>
          </a:p>
        </p:txBody>
      </p:sp>
      <p:sp>
        <p:nvSpPr>
          <p:cNvPr id="17" name="Arc 16"/>
          <p:cNvSpPr/>
          <p:nvPr/>
        </p:nvSpPr>
        <p:spPr>
          <a:xfrm rot="8482211">
            <a:off x="2484940" y="1700824"/>
            <a:ext cx="786302" cy="767706"/>
          </a:xfrm>
          <a:prstGeom prst="arc">
            <a:avLst>
              <a:gd name="adj1" fmla="val 14684928"/>
              <a:gd name="adj2" fmla="val 20089533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Arc 17"/>
          <p:cNvSpPr/>
          <p:nvPr/>
        </p:nvSpPr>
        <p:spPr>
          <a:xfrm rot="8482211">
            <a:off x="5808166" y="1483618"/>
            <a:ext cx="786302" cy="767706"/>
          </a:xfrm>
          <a:prstGeom prst="arc">
            <a:avLst>
              <a:gd name="adj1" fmla="val 14684928"/>
              <a:gd name="adj2" fmla="val 20089533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2935242" y="2273120"/>
            <a:ext cx="112757" cy="33781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268535" y="2022890"/>
            <a:ext cx="112757" cy="33781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115050" y="2422975"/>
            <a:ext cx="8783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entury Gothic" pitchFamily="34" charset="0"/>
              </a:rPr>
              <a:t>47°</a:t>
            </a:r>
            <a:endParaRPr lang="en-US" sz="2800" b="1" dirty="0">
              <a:latin typeface="Century Gothic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2332160" y="4712297"/>
                <a:ext cx="627235" cy="8899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b="1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𝐁𝐀</m:t>
                        </m:r>
                      </m:num>
                      <m:den>
                        <m:r>
                          <a:rPr lang="en-US" sz="3600" b="1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𝐒𝐑</m:t>
                        </m:r>
                      </m:den>
                    </m:f>
                  </m:oMath>
                </a14:m>
                <a:r>
                  <a:rPr lang="en-US" sz="2800" b="1" dirty="0" smtClean="0">
                    <a:solidFill>
                      <a:srgbClr val="FF0000"/>
                    </a:solidFill>
                    <a:latin typeface="Century Gothic" pitchFamily="34" charset="0"/>
                  </a:rPr>
                  <a:t> </a:t>
                </a:r>
                <a:r>
                  <a:rPr lang="en-US" sz="2800" b="1" dirty="0" smtClean="0">
                    <a:latin typeface="Century Gothic" pitchFamily="34" charset="0"/>
                  </a:rPr>
                  <a:t> </a:t>
                </a:r>
                <a:endParaRPr lang="en-US" sz="2800" b="1" dirty="0">
                  <a:latin typeface="Century Gothic" pitchFamily="34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2160" y="4712297"/>
                <a:ext cx="627235" cy="889924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3005530" y="4716630"/>
                <a:ext cx="2690196" cy="892745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00206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FF000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b="1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𝟕</m:t>
                        </m:r>
                      </m:num>
                      <m:den>
                        <m:r>
                          <a:rPr lang="en-US" sz="3600" b="1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𝟓𝟔</m:t>
                        </m:r>
                      </m:den>
                    </m:f>
                  </m:oMath>
                </a14:m>
                <a:r>
                  <a:rPr lang="en-US" sz="2800" b="1" dirty="0" smtClean="0">
                    <a:solidFill>
                      <a:srgbClr val="FF0000"/>
                    </a:solidFill>
                    <a:latin typeface="Century Gothic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÷</m:t>
                    </m:r>
                  </m:oMath>
                </a14:m>
                <a:r>
                  <a:rPr lang="en-US" sz="3600" b="1" dirty="0" smtClean="0">
                    <a:solidFill>
                      <a:srgbClr val="FF0000"/>
                    </a:solidFill>
                    <a:latin typeface="Century Gothic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b="1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𝟕</m:t>
                        </m:r>
                      </m:num>
                      <m:den>
                        <m:r>
                          <a:rPr lang="en-US" sz="3600" b="1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3600" b="1" dirty="0" smtClean="0">
                    <a:solidFill>
                      <a:srgbClr val="FF0000"/>
                    </a:solidFill>
                    <a:latin typeface="Century Gothic" pitchFamily="34" charset="0"/>
                  </a:rPr>
                  <a:t> </a:t>
                </a:r>
                <a:r>
                  <a:rPr lang="en-US" sz="3600" b="1" dirty="0" smtClean="0">
                    <a:solidFill>
                      <a:schemeClr val="tx1"/>
                    </a:solidFill>
                    <a:latin typeface="Century Gothic" pitchFamily="34" charset="0"/>
                  </a:rPr>
                  <a:t>=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Century Gothic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b="1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3600" b="1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3600" b="1" dirty="0" smtClean="0">
                    <a:solidFill>
                      <a:srgbClr val="FF0000"/>
                    </a:solidFill>
                    <a:latin typeface="Century Gothic" pitchFamily="34" charset="0"/>
                  </a:rPr>
                  <a:t>   </a:t>
                </a:r>
                <a:r>
                  <a:rPr lang="en-US" sz="3600" b="1" dirty="0" smtClean="0">
                    <a:latin typeface="Century Gothic" pitchFamily="34" charset="0"/>
                  </a:rPr>
                  <a:t> </a:t>
                </a:r>
                <a:endParaRPr lang="en-US" sz="3600" b="1" dirty="0">
                  <a:latin typeface="Century Gothic" pitchFamily="34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5530" y="4716630"/>
                <a:ext cx="2690196" cy="892745"/>
              </a:xfrm>
              <a:prstGeom prst="rect">
                <a:avLst/>
              </a:prstGeom>
              <a:blipFill rotWithShape="1">
                <a:blip r:embed="rId3"/>
                <a:stretch>
                  <a:fillRect l="-6040" b="-8553"/>
                </a:stretch>
              </a:blipFill>
              <a:ln w="38100"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6055439" y="4693247"/>
                <a:ext cx="748956" cy="8899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b="1" i="0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𝐀𝐂</m:t>
                        </m:r>
                      </m:num>
                      <m:den>
                        <m:r>
                          <a:rPr lang="en-US" sz="3600" b="1" i="0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𝐑𝐓</m:t>
                        </m:r>
                      </m:den>
                    </m:f>
                  </m:oMath>
                </a14:m>
                <a:r>
                  <a:rPr lang="en-US" sz="2800" b="1" dirty="0" smtClean="0">
                    <a:solidFill>
                      <a:srgbClr val="FF0000"/>
                    </a:solidFill>
                    <a:latin typeface="Century Gothic" pitchFamily="34" charset="0"/>
                  </a:rPr>
                  <a:t> </a:t>
                </a:r>
                <a:r>
                  <a:rPr lang="en-US" sz="2800" b="1" dirty="0" smtClean="0">
                    <a:latin typeface="Century Gothic" pitchFamily="34" charset="0"/>
                  </a:rPr>
                  <a:t> </a:t>
                </a:r>
                <a:endParaRPr lang="en-US" sz="2800" b="1" dirty="0">
                  <a:latin typeface="Century Gothic" pitchFamily="34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5439" y="4693247"/>
                <a:ext cx="748956" cy="88992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6753831" y="4670880"/>
                <a:ext cx="2991809" cy="892745"/>
              </a:xfrm>
              <a:prstGeom prst="rect">
                <a:avLst/>
              </a:prstGeom>
              <a:noFill/>
              <a:ln w="38100">
                <a:solidFill>
                  <a:srgbClr val="00206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chemeClr val="accent6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b="1" i="0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𝟐𝟒</m:t>
                        </m:r>
                      </m:num>
                      <m:den>
                        <m:r>
                          <a:rPr lang="en-US" sz="3600" b="1" i="0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𝟏𝟗𝟐</m:t>
                        </m:r>
                      </m:den>
                    </m:f>
                  </m:oMath>
                </a14:m>
                <a:r>
                  <a:rPr lang="en-US" sz="2800" b="1" dirty="0" smtClean="0">
                    <a:solidFill>
                      <a:srgbClr val="FF0000"/>
                    </a:solidFill>
                    <a:latin typeface="Century Gothic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÷</m:t>
                    </m:r>
                  </m:oMath>
                </a14:m>
                <a:r>
                  <a:rPr lang="en-US" sz="3600" b="1" dirty="0" smtClean="0">
                    <a:solidFill>
                      <a:srgbClr val="FF0000"/>
                    </a:solidFill>
                    <a:latin typeface="Century Gothic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b="1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𝟐𝟒</m:t>
                        </m:r>
                      </m:num>
                      <m:den>
                        <m:r>
                          <a:rPr lang="en-US" sz="3600" b="1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𝟐𝟒</m:t>
                        </m:r>
                      </m:den>
                    </m:f>
                  </m:oMath>
                </a14:m>
                <a:r>
                  <a:rPr lang="en-US" sz="3600" b="1" dirty="0" smtClean="0">
                    <a:solidFill>
                      <a:srgbClr val="FF0000"/>
                    </a:solidFill>
                    <a:latin typeface="Century Gothic" pitchFamily="34" charset="0"/>
                  </a:rPr>
                  <a:t> </a:t>
                </a:r>
                <a:r>
                  <a:rPr lang="en-US" sz="3600" b="1" dirty="0" smtClean="0">
                    <a:solidFill>
                      <a:schemeClr val="tx1"/>
                    </a:solidFill>
                    <a:latin typeface="Century Gothic" pitchFamily="34" charset="0"/>
                  </a:rPr>
                  <a:t>=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Century Gothic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b="1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3600" b="1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3600" b="1" dirty="0" smtClean="0">
                    <a:solidFill>
                      <a:srgbClr val="FF0000"/>
                    </a:solidFill>
                    <a:latin typeface="Century Gothic" pitchFamily="34" charset="0"/>
                  </a:rPr>
                  <a:t>   </a:t>
                </a:r>
                <a:r>
                  <a:rPr lang="en-US" sz="3600" b="1" dirty="0" smtClean="0">
                    <a:latin typeface="Century Gothic" pitchFamily="34" charset="0"/>
                  </a:rPr>
                  <a:t> </a:t>
                </a:r>
                <a:endParaRPr lang="en-US" sz="3600" b="1" dirty="0">
                  <a:latin typeface="Century Gothic" pitchFamily="34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3831" y="4670880"/>
                <a:ext cx="2991809" cy="892745"/>
              </a:xfrm>
              <a:prstGeom prst="rect">
                <a:avLst/>
              </a:prstGeom>
              <a:blipFill rotWithShape="1">
                <a:blip r:embed="rId5"/>
                <a:stretch>
                  <a:fillRect l="-5634" b="-7843"/>
                </a:stretch>
              </a:blipFill>
              <a:ln w="38100"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2951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7" grpId="0" animBg="1"/>
      <p:bldP spid="18" grpId="0" animBg="1"/>
      <p:bldP spid="22" grpId="0"/>
      <p:bldP spid="24" grpId="0" animBg="1"/>
      <p:bldP spid="2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66;p17"/>
          <p:cNvSpPr/>
          <p:nvPr/>
        </p:nvSpPr>
        <p:spPr>
          <a:xfrm>
            <a:off x="9737730" y="953839"/>
            <a:ext cx="1206103" cy="1319283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 dirty="0">
                <a:ln>
                  <a:noFill/>
                </a:ln>
                <a:solidFill>
                  <a:srgbClr val="FFFFFF"/>
                </a:solidFill>
                <a:latin typeface="Rammetto One"/>
              </a:rPr>
              <a:t>2</a:t>
            </a:r>
          </a:p>
        </p:txBody>
      </p:sp>
      <p:sp>
        <p:nvSpPr>
          <p:cNvPr id="3" name="Google Shape;199;p18"/>
          <p:cNvSpPr txBox="1"/>
          <p:nvPr/>
        </p:nvSpPr>
        <p:spPr>
          <a:xfrm>
            <a:off x="3780165" y="996365"/>
            <a:ext cx="4903614" cy="59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 smtClean="0">
                <a:solidFill>
                  <a:schemeClr val="accent6">
                    <a:lumMod val="75000"/>
                  </a:schemeClr>
                </a:solidFill>
                <a:latin typeface="Rammetto One"/>
                <a:ea typeface="Rammetto One"/>
                <a:cs typeface="Rammetto One"/>
                <a:sym typeface="Rammetto One"/>
              </a:rPr>
              <a:t>Let’s Practice </a:t>
            </a:r>
            <a:endParaRPr sz="3200" dirty="0">
              <a:solidFill>
                <a:schemeClr val="accent6">
                  <a:lumMod val="75000"/>
                </a:schemeClr>
              </a:solidFill>
              <a:latin typeface="Rammetto One"/>
              <a:ea typeface="Rammetto One"/>
              <a:cs typeface="Rammetto One"/>
              <a:sym typeface="Rammetto One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57552" y="1732112"/>
            <a:ext cx="536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entury Gothic" pitchFamily="34" charset="0"/>
              </a:rPr>
              <a:t>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30466" y="4173712"/>
            <a:ext cx="536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entury Gothic" pitchFamily="34" charset="0"/>
              </a:rPr>
              <a:t>C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57804" y="4159752"/>
            <a:ext cx="536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latin typeface="Century Gothic" pitchFamily="34" charset="0"/>
              </a:rPr>
              <a:t>B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62838" y="1691616"/>
            <a:ext cx="536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entury Gothic" pitchFamily="34" charset="0"/>
              </a:rPr>
              <a:t>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111140" y="4954847"/>
            <a:ext cx="536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entury Gothic" pitchFamily="34" charset="0"/>
              </a:rPr>
              <a:t>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63825" y="4965919"/>
            <a:ext cx="536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entury Gothic" pitchFamily="34" charset="0"/>
              </a:rPr>
              <a:t>T</a:t>
            </a:r>
          </a:p>
        </p:txBody>
      </p:sp>
      <p:sp>
        <p:nvSpPr>
          <p:cNvPr id="25" name="Right Triangle 24"/>
          <p:cNvSpPr/>
          <p:nvPr/>
        </p:nvSpPr>
        <p:spPr>
          <a:xfrm>
            <a:off x="1406515" y="2159448"/>
            <a:ext cx="1162050" cy="2275874"/>
          </a:xfrm>
          <a:prstGeom prst="rtTriangle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 16"/>
          <p:cNvSpPr/>
          <p:nvPr/>
        </p:nvSpPr>
        <p:spPr>
          <a:xfrm flipH="1">
            <a:off x="1406515" y="2159450"/>
            <a:ext cx="45719" cy="2308235"/>
          </a:xfrm>
          <a:custGeom>
            <a:avLst/>
            <a:gdLst>
              <a:gd name="connsiteX0" fmla="*/ 0 w 609600"/>
              <a:gd name="connsiteY0" fmla="*/ 0 h 2152650"/>
              <a:gd name="connsiteX1" fmla="*/ 57150 w 609600"/>
              <a:gd name="connsiteY1" fmla="*/ 152400 h 2152650"/>
              <a:gd name="connsiteX2" fmla="*/ 95250 w 609600"/>
              <a:gd name="connsiteY2" fmla="*/ 381000 h 2152650"/>
              <a:gd name="connsiteX3" fmla="*/ 133350 w 609600"/>
              <a:gd name="connsiteY3" fmla="*/ 495300 h 2152650"/>
              <a:gd name="connsiteX4" fmla="*/ 152400 w 609600"/>
              <a:gd name="connsiteY4" fmla="*/ 571500 h 2152650"/>
              <a:gd name="connsiteX5" fmla="*/ 190500 w 609600"/>
              <a:gd name="connsiteY5" fmla="*/ 685800 h 2152650"/>
              <a:gd name="connsiteX6" fmla="*/ 209550 w 609600"/>
              <a:gd name="connsiteY6" fmla="*/ 742950 h 2152650"/>
              <a:gd name="connsiteX7" fmla="*/ 285750 w 609600"/>
              <a:gd name="connsiteY7" fmla="*/ 1009650 h 2152650"/>
              <a:gd name="connsiteX8" fmla="*/ 304800 w 609600"/>
              <a:gd name="connsiteY8" fmla="*/ 1066800 h 2152650"/>
              <a:gd name="connsiteX9" fmla="*/ 342900 w 609600"/>
              <a:gd name="connsiteY9" fmla="*/ 1123950 h 2152650"/>
              <a:gd name="connsiteX10" fmla="*/ 381000 w 609600"/>
              <a:gd name="connsiteY10" fmla="*/ 1295400 h 2152650"/>
              <a:gd name="connsiteX11" fmla="*/ 419100 w 609600"/>
              <a:gd name="connsiteY11" fmla="*/ 1409700 h 2152650"/>
              <a:gd name="connsiteX12" fmla="*/ 438150 w 609600"/>
              <a:gd name="connsiteY12" fmla="*/ 1466850 h 2152650"/>
              <a:gd name="connsiteX13" fmla="*/ 514350 w 609600"/>
              <a:gd name="connsiteY13" fmla="*/ 1847850 h 2152650"/>
              <a:gd name="connsiteX14" fmla="*/ 552450 w 609600"/>
              <a:gd name="connsiteY14" fmla="*/ 1962150 h 2152650"/>
              <a:gd name="connsiteX15" fmla="*/ 571500 w 609600"/>
              <a:gd name="connsiteY15" fmla="*/ 2095500 h 2152650"/>
              <a:gd name="connsiteX16" fmla="*/ 609600 w 609600"/>
              <a:gd name="connsiteY16" fmla="*/ 2152650 h 2152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09600" h="2152650">
                <a:moveTo>
                  <a:pt x="0" y="0"/>
                </a:moveTo>
                <a:cubicBezTo>
                  <a:pt x="3178" y="7944"/>
                  <a:pt x="52173" y="125025"/>
                  <a:pt x="57150" y="152400"/>
                </a:cubicBezTo>
                <a:cubicBezTo>
                  <a:pt x="86243" y="312412"/>
                  <a:pt x="60308" y="264526"/>
                  <a:pt x="95250" y="381000"/>
                </a:cubicBezTo>
                <a:cubicBezTo>
                  <a:pt x="106790" y="419467"/>
                  <a:pt x="123610" y="456338"/>
                  <a:pt x="133350" y="495300"/>
                </a:cubicBezTo>
                <a:cubicBezTo>
                  <a:pt x="139700" y="520700"/>
                  <a:pt x="144877" y="546422"/>
                  <a:pt x="152400" y="571500"/>
                </a:cubicBezTo>
                <a:cubicBezTo>
                  <a:pt x="163940" y="609967"/>
                  <a:pt x="177800" y="647700"/>
                  <a:pt x="190500" y="685800"/>
                </a:cubicBezTo>
                <a:cubicBezTo>
                  <a:pt x="196850" y="704850"/>
                  <a:pt x="204680" y="723469"/>
                  <a:pt x="209550" y="742950"/>
                </a:cubicBezTo>
                <a:cubicBezTo>
                  <a:pt x="257390" y="934312"/>
                  <a:pt x="231091" y="845674"/>
                  <a:pt x="285750" y="1009650"/>
                </a:cubicBezTo>
                <a:cubicBezTo>
                  <a:pt x="292100" y="1028700"/>
                  <a:pt x="293661" y="1050092"/>
                  <a:pt x="304800" y="1066800"/>
                </a:cubicBezTo>
                <a:lnTo>
                  <a:pt x="342900" y="1123950"/>
                </a:lnTo>
                <a:cubicBezTo>
                  <a:pt x="353776" y="1178332"/>
                  <a:pt x="364858" y="1241594"/>
                  <a:pt x="381000" y="1295400"/>
                </a:cubicBezTo>
                <a:cubicBezTo>
                  <a:pt x="392540" y="1333867"/>
                  <a:pt x="406400" y="1371600"/>
                  <a:pt x="419100" y="1409700"/>
                </a:cubicBezTo>
                <a:cubicBezTo>
                  <a:pt x="425450" y="1428750"/>
                  <a:pt x="434212" y="1447159"/>
                  <a:pt x="438150" y="1466850"/>
                </a:cubicBezTo>
                <a:cubicBezTo>
                  <a:pt x="463550" y="1593850"/>
                  <a:pt x="485227" y="1721652"/>
                  <a:pt x="514350" y="1847850"/>
                </a:cubicBezTo>
                <a:cubicBezTo>
                  <a:pt x="523381" y="1886982"/>
                  <a:pt x="552450" y="1962150"/>
                  <a:pt x="552450" y="1962150"/>
                </a:cubicBezTo>
                <a:cubicBezTo>
                  <a:pt x="558800" y="2006600"/>
                  <a:pt x="558598" y="2052492"/>
                  <a:pt x="571500" y="2095500"/>
                </a:cubicBezTo>
                <a:cubicBezTo>
                  <a:pt x="578079" y="2117430"/>
                  <a:pt x="609600" y="2152650"/>
                  <a:pt x="609600" y="2152650"/>
                </a:cubicBezTo>
              </a:path>
            </a:pathLst>
          </a:cu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 14"/>
          <p:cNvSpPr/>
          <p:nvPr/>
        </p:nvSpPr>
        <p:spPr>
          <a:xfrm rot="3736881" flipV="1">
            <a:off x="810265" y="3264038"/>
            <a:ext cx="2422411" cy="45719"/>
          </a:xfrm>
          <a:custGeom>
            <a:avLst/>
            <a:gdLst>
              <a:gd name="connsiteX0" fmla="*/ 0 w 1809750"/>
              <a:gd name="connsiteY0" fmla="*/ 0 h 95250"/>
              <a:gd name="connsiteX1" fmla="*/ 228600 w 1809750"/>
              <a:gd name="connsiteY1" fmla="*/ 19050 h 95250"/>
              <a:gd name="connsiteX2" fmla="*/ 342900 w 1809750"/>
              <a:gd name="connsiteY2" fmla="*/ 38100 h 95250"/>
              <a:gd name="connsiteX3" fmla="*/ 609600 w 1809750"/>
              <a:gd name="connsiteY3" fmla="*/ 57150 h 95250"/>
              <a:gd name="connsiteX4" fmla="*/ 914400 w 1809750"/>
              <a:gd name="connsiteY4" fmla="*/ 57150 h 95250"/>
              <a:gd name="connsiteX5" fmla="*/ 1085850 w 1809750"/>
              <a:gd name="connsiteY5" fmla="*/ 95250 h 95250"/>
              <a:gd name="connsiteX6" fmla="*/ 1809750 w 1809750"/>
              <a:gd name="connsiteY6" fmla="*/ 76200 h 95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09750" h="95250">
                <a:moveTo>
                  <a:pt x="0" y="0"/>
                </a:moveTo>
                <a:cubicBezTo>
                  <a:pt x="76200" y="6350"/>
                  <a:pt x="152604" y="10606"/>
                  <a:pt x="228600" y="19050"/>
                </a:cubicBezTo>
                <a:cubicBezTo>
                  <a:pt x="266989" y="23315"/>
                  <a:pt x="304466" y="34257"/>
                  <a:pt x="342900" y="38100"/>
                </a:cubicBezTo>
                <a:cubicBezTo>
                  <a:pt x="431584" y="46968"/>
                  <a:pt x="520700" y="50800"/>
                  <a:pt x="609600" y="57150"/>
                </a:cubicBezTo>
                <a:cubicBezTo>
                  <a:pt x="760277" y="107376"/>
                  <a:pt x="584958" y="57150"/>
                  <a:pt x="914400" y="57150"/>
                </a:cubicBezTo>
                <a:cubicBezTo>
                  <a:pt x="981454" y="57150"/>
                  <a:pt x="1026916" y="75605"/>
                  <a:pt x="1085850" y="95250"/>
                </a:cubicBezTo>
                <a:cubicBezTo>
                  <a:pt x="1670002" y="73615"/>
                  <a:pt x="1428632" y="76200"/>
                  <a:pt x="1809750" y="76200"/>
                </a:cubicBezTo>
              </a:path>
            </a:pathLst>
          </a:custGeom>
          <a:ln w="571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ight Triangle 25"/>
          <p:cNvSpPr/>
          <p:nvPr/>
        </p:nvSpPr>
        <p:spPr>
          <a:xfrm>
            <a:off x="3473702" y="2157179"/>
            <a:ext cx="1686693" cy="3037325"/>
          </a:xfrm>
          <a:prstGeom prst="rtTriangle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Freeform 27"/>
          <p:cNvSpPr/>
          <p:nvPr/>
        </p:nvSpPr>
        <p:spPr>
          <a:xfrm flipH="1">
            <a:off x="3427982" y="2143269"/>
            <a:ext cx="45719" cy="3038543"/>
          </a:xfrm>
          <a:custGeom>
            <a:avLst/>
            <a:gdLst>
              <a:gd name="connsiteX0" fmla="*/ 0 w 609600"/>
              <a:gd name="connsiteY0" fmla="*/ 0 h 2152650"/>
              <a:gd name="connsiteX1" fmla="*/ 57150 w 609600"/>
              <a:gd name="connsiteY1" fmla="*/ 152400 h 2152650"/>
              <a:gd name="connsiteX2" fmla="*/ 95250 w 609600"/>
              <a:gd name="connsiteY2" fmla="*/ 381000 h 2152650"/>
              <a:gd name="connsiteX3" fmla="*/ 133350 w 609600"/>
              <a:gd name="connsiteY3" fmla="*/ 495300 h 2152650"/>
              <a:gd name="connsiteX4" fmla="*/ 152400 w 609600"/>
              <a:gd name="connsiteY4" fmla="*/ 571500 h 2152650"/>
              <a:gd name="connsiteX5" fmla="*/ 190500 w 609600"/>
              <a:gd name="connsiteY5" fmla="*/ 685800 h 2152650"/>
              <a:gd name="connsiteX6" fmla="*/ 209550 w 609600"/>
              <a:gd name="connsiteY6" fmla="*/ 742950 h 2152650"/>
              <a:gd name="connsiteX7" fmla="*/ 285750 w 609600"/>
              <a:gd name="connsiteY7" fmla="*/ 1009650 h 2152650"/>
              <a:gd name="connsiteX8" fmla="*/ 304800 w 609600"/>
              <a:gd name="connsiteY8" fmla="*/ 1066800 h 2152650"/>
              <a:gd name="connsiteX9" fmla="*/ 342900 w 609600"/>
              <a:gd name="connsiteY9" fmla="*/ 1123950 h 2152650"/>
              <a:gd name="connsiteX10" fmla="*/ 381000 w 609600"/>
              <a:gd name="connsiteY10" fmla="*/ 1295400 h 2152650"/>
              <a:gd name="connsiteX11" fmla="*/ 419100 w 609600"/>
              <a:gd name="connsiteY11" fmla="*/ 1409700 h 2152650"/>
              <a:gd name="connsiteX12" fmla="*/ 438150 w 609600"/>
              <a:gd name="connsiteY12" fmla="*/ 1466850 h 2152650"/>
              <a:gd name="connsiteX13" fmla="*/ 514350 w 609600"/>
              <a:gd name="connsiteY13" fmla="*/ 1847850 h 2152650"/>
              <a:gd name="connsiteX14" fmla="*/ 552450 w 609600"/>
              <a:gd name="connsiteY14" fmla="*/ 1962150 h 2152650"/>
              <a:gd name="connsiteX15" fmla="*/ 571500 w 609600"/>
              <a:gd name="connsiteY15" fmla="*/ 2095500 h 2152650"/>
              <a:gd name="connsiteX16" fmla="*/ 609600 w 609600"/>
              <a:gd name="connsiteY16" fmla="*/ 2152650 h 2152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09600" h="2152650">
                <a:moveTo>
                  <a:pt x="0" y="0"/>
                </a:moveTo>
                <a:cubicBezTo>
                  <a:pt x="3178" y="7944"/>
                  <a:pt x="52173" y="125025"/>
                  <a:pt x="57150" y="152400"/>
                </a:cubicBezTo>
                <a:cubicBezTo>
                  <a:pt x="86243" y="312412"/>
                  <a:pt x="60308" y="264526"/>
                  <a:pt x="95250" y="381000"/>
                </a:cubicBezTo>
                <a:cubicBezTo>
                  <a:pt x="106790" y="419467"/>
                  <a:pt x="123610" y="456338"/>
                  <a:pt x="133350" y="495300"/>
                </a:cubicBezTo>
                <a:cubicBezTo>
                  <a:pt x="139700" y="520700"/>
                  <a:pt x="144877" y="546422"/>
                  <a:pt x="152400" y="571500"/>
                </a:cubicBezTo>
                <a:cubicBezTo>
                  <a:pt x="163940" y="609967"/>
                  <a:pt x="177800" y="647700"/>
                  <a:pt x="190500" y="685800"/>
                </a:cubicBezTo>
                <a:cubicBezTo>
                  <a:pt x="196850" y="704850"/>
                  <a:pt x="204680" y="723469"/>
                  <a:pt x="209550" y="742950"/>
                </a:cubicBezTo>
                <a:cubicBezTo>
                  <a:pt x="257390" y="934312"/>
                  <a:pt x="231091" y="845674"/>
                  <a:pt x="285750" y="1009650"/>
                </a:cubicBezTo>
                <a:cubicBezTo>
                  <a:pt x="292100" y="1028700"/>
                  <a:pt x="293661" y="1050092"/>
                  <a:pt x="304800" y="1066800"/>
                </a:cubicBezTo>
                <a:lnTo>
                  <a:pt x="342900" y="1123950"/>
                </a:lnTo>
                <a:cubicBezTo>
                  <a:pt x="353776" y="1178332"/>
                  <a:pt x="364858" y="1241594"/>
                  <a:pt x="381000" y="1295400"/>
                </a:cubicBezTo>
                <a:cubicBezTo>
                  <a:pt x="392540" y="1333867"/>
                  <a:pt x="406400" y="1371600"/>
                  <a:pt x="419100" y="1409700"/>
                </a:cubicBezTo>
                <a:cubicBezTo>
                  <a:pt x="425450" y="1428750"/>
                  <a:pt x="434212" y="1447159"/>
                  <a:pt x="438150" y="1466850"/>
                </a:cubicBezTo>
                <a:cubicBezTo>
                  <a:pt x="463550" y="1593850"/>
                  <a:pt x="485227" y="1721652"/>
                  <a:pt x="514350" y="1847850"/>
                </a:cubicBezTo>
                <a:cubicBezTo>
                  <a:pt x="523381" y="1886982"/>
                  <a:pt x="552450" y="1962150"/>
                  <a:pt x="552450" y="1962150"/>
                </a:cubicBezTo>
                <a:cubicBezTo>
                  <a:pt x="558800" y="2006600"/>
                  <a:pt x="558598" y="2052492"/>
                  <a:pt x="571500" y="2095500"/>
                </a:cubicBezTo>
                <a:cubicBezTo>
                  <a:pt x="578079" y="2117430"/>
                  <a:pt x="609600" y="2152650"/>
                  <a:pt x="609600" y="2152650"/>
                </a:cubicBezTo>
              </a:path>
            </a:pathLst>
          </a:cu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Arc 28"/>
          <p:cNvSpPr/>
          <p:nvPr/>
        </p:nvSpPr>
        <p:spPr>
          <a:xfrm rot="8482211">
            <a:off x="3220102" y="2490822"/>
            <a:ext cx="786302" cy="767706"/>
          </a:xfrm>
          <a:prstGeom prst="arc">
            <a:avLst>
              <a:gd name="adj1" fmla="val 14684928"/>
              <a:gd name="adj2" fmla="val 20089533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865784" y="3109105"/>
            <a:ext cx="6753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entury Gothic" pitchFamily="34" charset="0"/>
              </a:rPr>
              <a:t>17</a:t>
            </a:r>
            <a:endParaRPr lang="en-US" sz="2800" b="1" dirty="0">
              <a:latin typeface="Century Gothic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876715" y="3477128"/>
            <a:ext cx="8840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entury Gothic" pitchFamily="34" charset="0"/>
              </a:rPr>
              <a:t>51</a:t>
            </a:r>
            <a:endParaRPr lang="en-US" sz="2800" b="1" dirty="0">
              <a:latin typeface="Century Gothic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994592" y="3032905"/>
            <a:ext cx="6464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entury Gothic" pitchFamily="34" charset="0"/>
              </a:rPr>
              <a:t>37</a:t>
            </a:r>
            <a:endParaRPr lang="en-US" sz="2800" b="1" dirty="0">
              <a:latin typeface="Century Gothic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336098" y="3458078"/>
            <a:ext cx="9131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entury Gothic" pitchFamily="34" charset="0"/>
              </a:rPr>
              <a:t>111</a:t>
            </a:r>
            <a:endParaRPr lang="en-US" sz="2800" b="1" dirty="0">
              <a:latin typeface="Century Gothic" pitchFamily="34" charset="0"/>
            </a:endParaRPr>
          </a:p>
        </p:txBody>
      </p:sp>
      <p:sp>
        <p:nvSpPr>
          <p:cNvPr id="34" name="Arc 33"/>
          <p:cNvSpPr/>
          <p:nvPr/>
        </p:nvSpPr>
        <p:spPr>
          <a:xfrm rot="8482211">
            <a:off x="1171795" y="2538952"/>
            <a:ext cx="786302" cy="767706"/>
          </a:xfrm>
          <a:prstGeom prst="arc">
            <a:avLst>
              <a:gd name="adj1" fmla="val 14684928"/>
              <a:gd name="adj2" fmla="val 20089533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3450841" y="3225547"/>
            <a:ext cx="9131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entury Gothic" pitchFamily="34" charset="0"/>
              </a:rPr>
              <a:t>60°</a:t>
            </a:r>
            <a:endParaRPr lang="en-US" sz="2800" b="1" dirty="0">
              <a:latin typeface="Century Gothic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389307" y="3324996"/>
            <a:ext cx="9131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entury Gothic" pitchFamily="34" charset="0"/>
              </a:rPr>
              <a:t>60°</a:t>
            </a:r>
            <a:endParaRPr lang="en-US" sz="2800" b="1" dirty="0">
              <a:latin typeface="Century Gothic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5123702" y="2039541"/>
                <a:ext cx="519000" cy="8910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b="1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𝐁𝐀</m:t>
                        </m:r>
                      </m:num>
                      <m:den>
                        <m:r>
                          <a:rPr lang="en-US" sz="3600" b="1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𝐒𝐑</m:t>
                        </m:r>
                      </m:den>
                    </m:f>
                    <m:r>
                      <a:rPr lang="en-US" sz="3600" b="1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sz="2800" b="1" dirty="0" smtClean="0">
                    <a:solidFill>
                      <a:srgbClr val="FF0000"/>
                    </a:solidFill>
                    <a:latin typeface="Century Gothic" pitchFamily="34" charset="0"/>
                  </a:rPr>
                  <a:t> </a:t>
                </a:r>
                <a:r>
                  <a:rPr lang="en-US" sz="2800" b="1" dirty="0" smtClean="0">
                    <a:latin typeface="Century Gothic" pitchFamily="34" charset="0"/>
                  </a:rPr>
                  <a:t> </a:t>
                </a:r>
                <a:endParaRPr lang="en-US" sz="2800" b="1" dirty="0">
                  <a:latin typeface="Century Gothic" pitchFamily="34" charset="0"/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3702" y="2039541"/>
                <a:ext cx="519000" cy="891078"/>
              </a:xfrm>
              <a:prstGeom prst="rect">
                <a:avLst/>
              </a:prstGeom>
              <a:blipFill rotWithShape="1">
                <a:blip r:embed="rId2"/>
                <a:stretch>
                  <a:fillRect r="-4706" b="-349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5795101" y="3205815"/>
                <a:ext cx="1038000" cy="8899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b="1" i="0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𝐀𝐂</m:t>
                        </m:r>
                      </m:num>
                      <m:den>
                        <m:r>
                          <a:rPr lang="en-US" sz="3600" b="1" i="0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𝐑𝐓</m:t>
                        </m:r>
                      </m:den>
                    </m:f>
                    <m:r>
                      <a:rPr lang="en-US" sz="3600" b="1" i="1" smtClean="0">
                        <a:solidFill>
                          <a:schemeClr val="accent6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sz="2800" b="1" dirty="0" smtClean="0">
                    <a:solidFill>
                      <a:srgbClr val="FF0000"/>
                    </a:solidFill>
                    <a:latin typeface="Century Gothic" pitchFamily="34" charset="0"/>
                  </a:rPr>
                  <a:t> </a:t>
                </a:r>
                <a:r>
                  <a:rPr lang="en-US" sz="2800" b="1" dirty="0" smtClean="0">
                    <a:latin typeface="Century Gothic" pitchFamily="34" charset="0"/>
                  </a:rPr>
                  <a:t> </a:t>
                </a:r>
                <a:endParaRPr lang="en-US" sz="2800" b="1" dirty="0">
                  <a:latin typeface="Century Gothic" pitchFamily="34" charset="0"/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5101" y="3205815"/>
                <a:ext cx="1038000" cy="889924"/>
              </a:xfrm>
              <a:prstGeom prst="rect">
                <a:avLst/>
              </a:prstGeom>
              <a:blipFill rotWithShape="1">
                <a:blip r:embed="rId3"/>
                <a:stretch>
                  <a:fillRect b="-349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Freeform 40"/>
          <p:cNvSpPr/>
          <p:nvPr/>
        </p:nvSpPr>
        <p:spPr>
          <a:xfrm rot="3736881" flipV="1">
            <a:off x="2609676" y="3653339"/>
            <a:ext cx="3450975" cy="51186"/>
          </a:xfrm>
          <a:custGeom>
            <a:avLst/>
            <a:gdLst>
              <a:gd name="connsiteX0" fmla="*/ 0 w 1809750"/>
              <a:gd name="connsiteY0" fmla="*/ 0 h 95250"/>
              <a:gd name="connsiteX1" fmla="*/ 228600 w 1809750"/>
              <a:gd name="connsiteY1" fmla="*/ 19050 h 95250"/>
              <a:gd name="connsiteX2" fmla="*/ 342900 w 1809750"/>
              <a:gd name="connsiteY2" fmla="*/ 38100 h 95250"/>
              <a:gd name="connsiteX3" fmla="*/ 609600 w 1809750"/>
              <a:gd name="connsiteY3" fmla="*/ 57150 h 95250"/>
              <a:gd name="connsiteX4" fmla="*/ 914400 w 1809750"/>
              <a:gd name="connsiteY4" fmla="*/ 57150 h 95250"/>
              <a:gd name="connsiteX5" fmla="*/ 1085850 w 1809750"/>
              <a:gd name="connsiteY5" fmla="*/ 95250 h 95250"/>
              <a:gd name="connsiteX6" fmla="*/ 1809750 w 1809750"/>
              <a:gd name="connsiteY6" fmla="*/ 76200 h 95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09750" h="95250">
                <a:moveTo>
                  <a:pt x="0" y="0"/>
                </a:moveTo>
                <a:cubicBezTo>
                  <a:pt x="76200" y="6350"/>
                  <a:pt x="152604" y="10606"/>
                  <a:pt x="228600" y="19050"/>
                </a:cubicBezTo>
                <a:cubicBezTo>
                  <a:pt x="266989" y="23315"/>
                  <a:pt x="304466" y="34257"/>
                  <a:pt x="342900" y="38100"/>
                </a:cubicBezTo>
                <a:cubicBezTo>
                  <a:pt x="431584" y="46968"/>
                  <a:pt x="520700" y="50800"/>
                  <a:pt x="609600" y="57150"/>
                </a:cubicBezTo>
                <a:cubicBezTo>
                  <a:pt x="760277" y="107376"/>
                  <a:pt x="584958" y="57150"/>
                  <a:pt x="914400" y="57150"/>
                </a:cubicBezTo>
                <a:cubicBezTo>
                  <a:pt x="981454" y="57150"/>
                  <a:pt x="1026916" y="75605"/>
                  <a:pt x="1085850" y="95250"/>
                </a:cubicBezTo>
                <a:cubicBezTo>
                  <a:pt x="1670002" y="73615"/>
                  <a:pt x="1428632" y="76200"/>
                  <a:pt x="1809750" y="76200"/>
                </a:cubicBezTo>
              </a:path>
            </a:pathLst>
          </a:custGeom>
          <a:ln w="571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7159538" y="4307062"/>
                <a:ext cx="322412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latin typeface="Yu Gothic UI Semibold"/>
                    <a:ea typeface="Yu Gothic UI Semibold"/>
                  </a:rPr>
                  <a:t>∠</a:t>
                </a:r>
                <a:r>
                  <a:rPr lang="en-US" sz="2800" b="1" dirty="0">
                    <a:latin typeface="Yu Gothic UI Semibold"/>
                    <a:ea typeface="Yu Gothic UI Semibold"/>
                  </a:rPr>
                  <a:t>A</a:t>
                </a:r>
                <a:r>
                  <a:rPr lang="en-US" sz="2800" b="1" dirty="0" smtClean="0">
                    <a:latin typeface="Yu Gothic UI Semibold"/>
                    <a:ea typeface="Yu Gothic UI Semibold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ea typeface="Cambria Math"/>
                      </a:rPr>
                      <m:t>≅</m:t>
                    </m:r>
                  </m:oMath>
                </a14:m>
                <a:r>
                  <a:rPr lang="en-US" sz="2800" b="1" dirty="0" smtClean="0">
                    <a:latin typeface="Century Gothic" pitchFamily="34" charset="0"/>
                  </a:rPr>
                  <a:t> </a:t>
                </a:r>
                <a:r>
                  <a:rPr lang="en-US" sz="2800" b="1" dirty="0" smtClean="0">
                    <a:latin typeface="Yu Gothic UI Semibold"/>
                    <a:ea typeface="Yu Gothic UI Semibold"/>
                  </a:rPr>
                  <a:t>∠R = </a:t>
                </a:r>
                <a:r>
                  <a:rPr lang="en-US" sz="2800" b="1" dirty="0">
                    <a:latin typeface="Century Gothic" pitchFamily="34" charset="0"/>
                  </a:rPr>
                  <a:t>47</a:t>
                </a:r>
                <a:r>
                  <a:rPr lang="en-US" sz="2800" b="1" dirty="0" smtClean="0">
                    <a:latin typeface="Century Gothic" pitchFamily="34" charset="0"/>
                  </a:rPr>
                  <a:t>°</a:t>
                </a:r>
                <a:endParaRPr lang="en-US" sz="2800" b="1" dirty="0">
                  <a:latin typeface="Century Gothic" pitchFamily="34" charset="0"/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9538" y="4307062"/>
                <a:ext cx="3224124" cy="523220"/>
              </a:xfrm>
              <a:prstGeom prst="rect">
                <a:avLst/>
              </a:prstGeom>
              <a:blipFill rotWithShape="1">
                <a:blip r:embed="rId4"/>
                <a:stretch>
                  <a:fillRect l="-3781" t="-11765" b="-3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6174823" y="2036912"/>
                <a:ext cx="2777720" cy="892552"/>
              </a:xfrm>
              <a:prstGeom prst="rect">
                <a:avLst/>
              </a:prstGeom>
              <a:noFill/>
              <a:ln w="38100">
                <a:solidFill>
                  <a:srgbClr val="00206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b="1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𝟏𝟕</m:t>
                        </m:r>
                      </m:num>
                      <m:den>
                        <m:r>
                          <a:rPr lang="en-US" sz="3600" b="1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𝟓</m:t>
                        </m:r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sz="2800" b="1" dirty="0" smtClean="0">
                    <a:solidFill>
                      <a:srgbClr val="FF0000"/>
                    </a:solidFill>
                    <a:latin typeface="Century Gothic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÷</m:t>
                    </m:r>
                  </m:oMath>
                </a14:m>
                <a:r>
                  <a:rPr lang="en-US" sz="3600" b="1" dirty="0" smtClean="0">
                    <a:solidFill>
                      <a:srgbClr val="FF0000"/>
                    </a:solidFill>
                    <a:latin typeface="Century Gothic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b="1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𝟏𝟕</m:t>
                        </m:r>
                      </m:num>
                      <m:den>
                        <m:r>
                          <a:rPr lang="en-US" sz="3600" b="1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𝟏𝟕</m:t>
                        </m:r>
                      </m:den>
                    </m:f>
                  </m:oMath>
                </a14:m>
                <a:r>
                  <a:rPr lang="en-US" sz="3600" b="1" dirty="0" smtClean="0">
                    <a:solidFill>
                      <a:srgbClr val="FF0000"/>
                    </a:solidFill>
                    <a:latin typeface="Century Gothic" pitchFamily="34" charset="0"/>
                  </a:rPr>
                  <a:t> </a:t>
                </a:r>
                <a:r>
                  <a:rPr lang="en-US" sz="3600" b="1" dirty="0" smtClean="0">
                    <a:solidFill>
                      <a:schemeClr val="tx1"/>
                    </a:solidFill>
                    <a:latin typeface="Century Gothic" pitchFamily="34" charset="0"/>
                  </a:rPr>
                  <a:t>=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Century Gothic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b="1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3600" b="1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3600" b="1" dirty="0" smtClean="0">
                    <a:solidFill>
                      <a:srgbClr val="FF0000"/>
                    </a:solidFill>
                    <a:latin typeface="Century Gothic" pitchFamily="34" charset="0"/>
                  </a:rPr>
                  <a:t>   </a:t>
                </a:r>
                <a:r>
                  <a:rPr lang="en-US" sz="3600" b="1" dirty="0" smtClean="0">
                    <a:latin typeface="Century Gothic" pitchFamily="34" charset="0"/>
                  </a:rPr>
                  <a:t> </a:t>
                </a:r>
                <a:endParaRPr lang="en-US" sz="3600" b="1" dirty="0">
                  <a:latin typeface="Century Gothic" pitchFamily="34" charset="0"/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4823" y="2036912"/>
                <a:ext cx="2777720" cy="892552"/>
              </a:xfrm>
              <a:prstGeom prst="rect">
                <a:avLst/>
              </a:prstGeom>
              <a:blipFill rotWithShape="1">
                <a:blip r:embed="rId5"/>
                <a:stretch>
                  <a:fillRect b="-7843"/>
                </a:stretch>
              </a:blipFill>
              <a:ln w="38100"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6976648" y="3189507"/>
                <a:ext cx="2629859" cy="927433"/>
              </a:xfrm>
              <a:prstGeom prst="rect">
                <a:avLst/>
              </a:prstGeom>
              <a:noFill/>
              <a:ln w="38100">
                <a:solidFill>
                  <a:srgbClr val="002060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𝟑𝟕</m:t>
                        </m:r>
                      </m:num>
                      <m:den>
                        <m:r>
                          <a:rPr lang="en-US" sz="3600" b="1" i="0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sz="3600" b="1" i="1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𝟏𝟏</m:t>
                        </m:r>
                      </m:den>
                    </m:f>
                  </m:oMath>
                </a14:m>
                <a:r>
                  <a:rPr lang="en-US" sz="2800" b="1" dirty="0" smtClean="0">
                    <a:solidFill>
                      <a:srgbClr val="FF0000"/>
                    </a:solidFill>
                    <a:latin typeface="Century Gothic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÷</m:t>
                    </m:r>
                  </m:oMath>
                </a14:m>
                <a:r>
                  <a:rPr lang="en-US" sz="3600" b="1" dirty="0" smtClean="0">
                    <a:solidFill>
                      <a:srgbClr val="FF0000"/>
                    </a:solidFill>
                    <a:latin typeface="Century Gothic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b="1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𝟑𝟕</m:t>
                        </m:r>
                      </m:num>
                      <m:den>
                        <m:r>
                          <a:rPr lang="en-US" sz="3600" b="1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𝟑𝟕</m:t>
                        </m:r>
                      </m:den>
                    </m:f>
                  </m:oMath>
                </a14:m>
                <a:r>
                  <a:rPr lang="en-US" sz="3600" b="1" dirty="0" smtClean="0">
                    <a:solidFill>
                      <a:srgbClr val="FF0000"/>
                    </a:solidFill>
                    <a:latin typeface="Century Gothic" pitchFamily="34" charset="0"/>
                  </a:rPr>
                  <a:t> </a:t>
                </a:r>
                <a:r>
                  <a:rPr lang="en-US" sz="3600" b="1" dirty="0" smtClean="0">
                    <a:solidFill>
                      <a:schemeClr val="tx1"/>
                    </a:solidFill>
                    <a:latin typeface="Century Gothic" pitchFamily="34" charset="0"/>
                  </a:rPr>
                  <a:t>=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Century Gothic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b="1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3600" b="1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3600" b="1" dirty="0" smtClean="0">
                    <a:solidFill>
                      <a:srgbClr val="FF0000"/>
                    </a:solidFill>
                    <a:latin typeface="Century Gothic" pitchFamily="34" charset="0"/>
                  </a:rPr>
                  <a:t>   </a:t>
                </a:r>
                <a:r>
                  <a:rPr lang="en-US" sz="3600" b="1" dirty="0" smtClean="0">
                    <a:latin typeface="Century Gothic" pitchFamily="34" charset="0"/>
                  </a:rPr>
                  <a:t> </a:t>
                </a:r>
                <a:endParaRPr lang="en-US" sz="3600" b="1" dirty="0">
                  <a:latin typeface="Century Gothic" pitchFamily="34" charset="0"/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6648" y="3189507"/>
                <a:ext cx="2629859" cy="927433"/>
              </a:xfrm>
              <a:prstGeom prst="rect">
                <a:avLst/>
              </a:prstGeom>
              <a:blipFill rotWithShape="1">
                <a:blip r:embed="rId6"/>
                <a:stretch>
                  <a:fillRect b="-4430"/>
                </a:stretch>
              </a:blipFill>
              <a:ln w="38100"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6063017" y="4904811"/>
                <a:ext cx="3855067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000" b="1" dirty="0" smtClean="0">
                    <a:latin typeface="Yu Gothic UI Semibold"/>
                    <a:ea typeface="Yu Gothic UI Semibold"/>
                  </a:rPr>
                  <a:t> ▲BAC </a:t>
                </a:r>
                <a14:m>
                  <m:oMath xmlns:m="http://schemas.openxmlformats.org/officeDocument/2006/math">
                    <m:r>
                      <a:rPr lang="en-US" sz="3000" b="1" i="1">
                        <a:latin typeface="Cambria Math"/>
                        <a:ea typeface="Cambria Math"/>
                      </a:rPr>
                      <m:t>≅</m:t>
                    </m:r>
                  </m:oMath>
                </a14:m>
                <a:r>
                  <a:rPr lang="en-US" sz="3000" b="1" dirty="0" smtClean="0">
                    <a:latin typeface="Century Gothic" pitchFamily="34" charset="0"/>
                  </a:rPr>
                  <a:t> ▲SRT</a:t>
                </a:r>
                <a:endParaRPr lang="en-US" sz="3000" b="1" dirty="0">
                  <a:latin typeface="Century Gothic" pitchFamily="34" charset="0"/>
                </a:endParaRP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3017" y="4904811"/>
                <a:ext cx="3855067" cy="553998"/>
              </a:xfrm>
              <a:prstGeom prst="rect">
                <a:avLst/>
              </a:prstGeom>
              <a:blipFill rotWithShape="1">
                <a:blip r:embed="rId7"/>
                <a:stretch>
                  <a:fillRect t="-14444" b="-3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8308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5" grpId="0" animBg="1"/>
      <p:bldP spid="28" grpId="0" animBg="1"/>
      <p:bldP spid="29" grpId="0" animBg="1"/>
      <p:bldP spid="34" grpId="0" animBg="1"/>
      <p:bldP spid="41" grpId="0" animBg="1"/>
      <p:bldP spid="46" grpId="0"/>
      <p:bldP spid="47" grpId="0" animBg="1"/>
      <p:bldP spid="52" grpId="0" animBg="1"/>
      <p:bldP spid="5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5;p16"/>
          <p:cNvSpPr txBox="1"/>
          <p:nvPr/>
        </p:nvSpPr>
        <p:spPr>
          <a:xfrm>
            <a:off x="1271866" y="1481362"/>
            <a:ext cx="8360359" cy="1548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2800" b="1" dirty="0" smtClean="0">
                <a:latin typeface="Century Gothic" pitchFamily="34" charset="0"/>
                <a:ea typeface="Bai Jamjuree"/>
                <a:cs typeface="Bai Jamjuree"/>
                <a:sym typeface="Bai Jamjuree"/>
              </a:rPr>
              <a:t>- If the </a:t>
            </a:r>
            <a:r>
              <a:rPr lang="en-US" sz="2800" b="1" dirty="0">
                <a:latin typeface="Century Gothic" pitchFamily="34" charset="0"/>
                <a:ea typeface="Bai Jamjuree"/>
                <a:cs typeface="Bai Jamjuree"/>
                <a:sym typeface="Bai Jamjuree"/>
              </a:rPr>
              <a:t>lengths of </a:t>
            </a:r>
            <a:r>
              <a:rPr lang="en-US" sz="2800" b="1" dirty="0" smtClean="0">
                <a:latin typeface="Century Gothic" pitchFamily="34" charset="0"/>
                <a:ea typeface="Bai Jamjuree"/>
                <a:cs typeface="Bai Jamjuree"/>
                <a:sym typeface="Bai Jamjuree"/>
              </a:rPr>
              <a:t>corresponding </a:t>
            </a:r>
            <a:r>
              <a:rPr lang="en-US" sz="2800" b="1" dirty="0">
                <a:latin typeface="Century Gothic" pitchFamily="34" charset="0"/>
                <a:ea typeface="Bai Jamjuree"/>
                <a:cs typeface="Bai Jamjuree"/>
                <a:sym typeface="Bai Jamjuree"/>
              </a:rPr>
              <a:t>sides of </a:t>
            </a:r>
            <a:r>
              <a:rPr lang="en-US" sz="2800" b="1" dirty="0" smtClean="0">
                <a:latin typeface="Century Gothic" pitchFamily="34" charset="0"/>
                <a:ea typeface="Bai Jamjuree"/>
                <a:cs typeface="Bai Jamjuree"/>
                <a:sym typeface="Bai Jamjuree"/>
              </a:rPr>
              <a:t>two</a:t>
            </a:r>
          </a:p>
          <a:p>
            <a:pPr lvl="0"/>
            <a:r>
              <a:rPr lang="en-US" sz="2800" b="1" dirty="0" smtClean="0">
                <a:latin typeface="Century Gothic" pitchFamily="34" charset="0"/>
                <a:ea typeface="Bai Jamjuree"/>
                <a:cs typeface="Bai Jamjuree"/>
                <a:sym typeface="Bai Jamjuree"/>
              </a:rPr>
              <a:t>  triangles </a:t>
            </a:r>
            <a:r>
              <a:rPr lang="en-US" sz="2800" b="1" dirty="0">
                <a:latin typeface="Century Gothic" pitchFamily="34" charset="0"/>
                <a:ea typeface="Bai Jamjuree"/>
                <a:cs typeface="Bai Jamjuree"/>
                <a:sym typeface="Bai Jamjuree"/>
              </a:rPr>
              <a:t>are </a:t>
            </a:r>
            <a:r>
              <a:rPr lang="en-US" sz="2800" b="1" dirty="0" smtClean="0">
                <a:latin typeface="Century Gothic" pitchFamily="34" charset="0"/>
                <a:ea typeface="Bai Jamjuree"/>
                <a:cs typeface="Bai Jamjuree"/>
                <a:sym typeface="Bai Jamjuree"/>
              </a:rPr>
              <a:t>proportional, then the triangle</a:t>
            </a:r>
          </a:p>
          <a:p>
            <a:pPr lvl="0"/>
            <a:r>
              <a:rPr lang="en-US" sz="2800" b="1" dirty="0">
                <a:latin typeface="Century Gothic" pitchFamily="34" charset="0"/>
                <a:ea typeface="Bai Jamjuree"/>
                <a:cs typeface="Bai Jamjuree"/>
                <a:sym typeface="Bai Jamjuree"/>
              </a:rPr>
              <a:t> </a:t>
            </a:r>
            <a:r>
              <a:rPr lang="en-US" sz="2800" b="1" dirty="0" smtClean="0">
                <a:latin typeface="Century Gothic" pitchFamily="34" charset="0"/>
                <a:ea typeface="Bai Jamjuree"/>
                <a:cs typeface="Bai Jamjuree"/>
                <a:sym typeface="Bai Jamjuree"/>
              </a:rPr>
              <a:t> are similar.</a:t>
            </a:r>
            <a:endParaRPr sz="2800" b="1" dirty="0">
              <a:latin typeface="Century Gothic" pitchFamily="34" charset="0"/>
              <a:ea typeface="Bai Jamjuree"/>
              <a:cs typeface="Bai Jamjuree"/>
              <a:sym typeface="Bai Jamjuree"/>
            </a:endParaRPr>
          </a:p>
        </p:txBody>
      </p:sp>
      <p:sp>
        <p:nvSpPr>
          <p:cNvPr id="4" name="Google Shape;199;p18"/>
          <p:cNvSpPr txBox="1"/>
          <p:nvPr/>
        </p:nvSpPr>
        <p:spPr>
          <a:xfrm>
            <a:off x="2944581" y="654137"/>
            <a:ext cx="6343280" cy="59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 smtClean="0">
                <a:solidFill>
                  <a:schemeClr val="tx1"/>
                </a:solidFill>
                <a:latin typeface="Rammetto One"/>
                <a:ea typeface="Rammetto One"/>
                <a:cs typeface="Rammetto One"/>
                <a:sym typeface="Rammetto One"/>
              </a:rPr>
              <a:t>Side-Side-Side (SSS) Similarity</a:t>
            </a:r>
            <a:r>
              <a:rPr lang="en-US" sz="3000" dirty="0" smtClean="0">
                <a:solidFill>
                  <a:schemeClr val="accent6">
                    <a:lumMod val="75000"/>
                  </a:schemeClr>
                </a:solidFill>
                <a:latin typeface="Rammetto One"/>
                <a:ea typeface="Rammetto One"/>
                <a:cs typeface="Rammetto One"/>
                <a:sym typeface="Rammetto One"/>
              </a:rPr>
              <a:t> </a:t>
            </a:r>
            <a:endParaRPr sz="3000" dirty="0">
              <a:solidFill>
                <a:schemeClr val="accent6">
                  <a:lumMod val="75000"/>
                </a:schemeClr>
              </a:solidFill>
              <a:latin typeface="Rammetto One"/>
              <a:ea typeface="Rammetto One"/>
              <a:cs typeface="Rammetto One"/>
              <a:sym typeface="Rammetto One"/>
            </a:endParaRPr>
          </a:p>
        </p:txBody>
      </p:sp>
      <p:sp>
        <p:nvSpPr>
          <p:cNvPr id="5" name="Right Triangle 4"/>
          <p:cNvSpPr/>
          <p:nvPr/>
        </p:nvSpPr>
        <p:spPr>
          <a:xfrm rot="12884362" flipH="1">
            <a:off x="2948464" y="3425492"/>
            <a:ext cx="2588847" cy="1714021"/>
          </a:xfrm>
          <a:custGeom>
            <a:avLst/>
            <a:gdLst>
              <a:gd name="connsiteX0" fmla="*/ 0 w 2894305"/>
              <a:gd name="connsiteY0" fmla="*/ 1009650 h 1009650"/>
              <a:gd name="connsiteX1" fmla="*/ 0 w 2894305"/>
              <a:gd name="connsiteY1" fmla="*/ 0 h 1009650"/>
              <a:gd name="connsiteX2" fmla="*/ 2894305 w 2894305"/>
              <a:gd name="connsiteY2" fmla="*/ 1009650 h 1009650"/>
              <a:gd name="connsiteX3" fmla="*/ 0 w 2894305"/>
              <a:gd name="connsiteY3" fmla="*/ 1009650 h 1009650"/>
              <a:gd name="connsiteX0" fmla="*/ 819150 w 3713455"/>
              <a:gd name="connsiteY0" fmla="*/ 1352550 h 1352550"/>
              <a:gd name="connsiteX1" fmla="*/ 0 w 3713455"/>
              <a:gd name="connsiteY1" fmla="*/ 0 h 1352550"/>
              <a:gd name="connsiteX2" fmla="*/ 3713455 w 3713455"/>
              <a:gd name="connsiteY2" fmla="*/ 1352550 h 1352550"/>
              <a:gd name="connsiteX3" fmla="*/ 819150 w 3713455"/>
              <a:gd name="connsiteY3" fmla="*/ 1352550 h 1352550"/>
              <a:gd name="connsiteX0" fmla="*/ 542810 w 3713455"/>
              <a:gd name="connsiteY0" fmla="*/ 1228836 h 1352550"/>
              <a:gd name="connsiteX1" fmla="*/ 0 w 3713455"/>
              <a:gd name="connsiteY1" fmla="*/ 0 h 1352550"/>
              <a:gd name="connsiteX2" fmla="*/ 3713455 w 3713455"/>
              <a:gd name="connsiteY2" fmla="*/ 1352550 h 1352550"/>
              <a:gd name="connsiteX3" fmla="*/ 542810 w 3713455"/>
              <a:gd name="connsiteY3" fmla="*/ 1228836 h 1352550"/>
              <a:gd name="connsiteX0" fmla="*/ 449382 w 3713455"/>
              <a:gd name="connsiteY0" fmla="*/ 1302954 h 1352550"/>
              <a:gd name="connsiteX1" fmla="*/ 0 w 3713455"/>
              <a:gd name="connsiteY1" fmla="*/ 0 h 1352550"/>
              <a:gd name="connsiteX2" fmla="*/ 3713455 w 3713455"/>
              <a:gd name="connsiteY2" fmla="*/ 1352550 h 1352550"/>
              <a:gd name="connsiteX3" fmla="*/ 449382 w 3713455"/>
              <a:gd name="connsiteY3" fmla="*/ 1302954 h 1352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13455" h="1352550">
                <a:moveTo>
                  <a:pt x="449382" y="1302954"/>
                </a:moveTo>
                <a:lnTo>
                  <a:pt x="0" y="0"/>
                </a:lnTo>
                <a:lnTo>
                  <a:pt x="3713455" y="1352550"/>
                </a:lnTo>
                <a:lnTo>
                  <a:pt x="449382" y="1302954"/>
                </a:lnTo>
                <a:close/>
              </a:path>
            </a:pathLst>
          </a:cu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ight Triangle 4"/>
          <p:cNvSpPr/>
          <p:nvPr/>
        </p:nvSpPr>
        <p:spPr>
          <a:xfrm rot="1734807" flipV="1">
            <a:off x="7050890" y="3228635"/>
            <a:ext cx="3844804" cy="2052091"/>
          </a:xfrm>
          <a:custGeom>
            <a:avLst/>
            <a:gdLst>
              <a:gd name="connsiteX0" fmla="*/ 0 w 2894305"/>
              <a:gd name="connsiteY0" fmla="*/ 1009650 h 1009650"/>
              <a:gd name="connsiteX1" fmla="*/ 0 w 2894305"/>
              <a:gd name="connsiteY1" fmla="*/ 0 h 1009650"/>
              <a:gd name="connsiteX2" fmla="*/ 2894305 w 2894305"/>
              <a:gd name="connsiteY2" fmla="*/ 1009650 h 1009650"/>
              <a:gd name="connsiteX3" fmla="*/ 0 w 2894305"/>
              <a:gd name="connsiteY3" fmla="*/ 1009650 h 1009650"/>
              <a:gd name="connsiteX0" fmla="*/ 819150 w 3713455"/>
              <a:gd name="connsiteY0" fmla="*/ 1352550 h 1352550"/>
              <a:gd name="connsiteX1" fmla="*/ 0 w 3713455"/>
              <a:gd name="connsiteY1" fmla="*/ 0 h 1352550"/>
              <a:gd name="connsiteX2" fmla="*/ 3713455 w 3713455"/>
              <a:gd name="connsiteY2" fmla="*/ 1352550 h 1352550"/>
              <a:gd name="connsiteX3" fmla="*/ 819150 w 3713455"/>
              <a:gd name="connsiteY3" fmla="*/ 1352550 h 1352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13455" h="1352550">
                <a:moveTo>
                  <a:pt x="819150" y="1352550"/>
                </a:moveTo>
                <a:lnTo>
                  <a:pt x="0" y="0"/>
                </a:lnTo>
                <a:lnTo>
                  <a:pt x="3713455" y="1352550"/>
                </a:lnTo>
                <a:lnTo>
                  <a:pt x="819150" y="1352550"/>
                </a:lnTo>
                <a:close/>
              </a:path>
            </a:pathLst>
          </a:cu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668760" y="2647138"/>
            <a:ext cx="536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latin typeface="Century Gothic" pitchFamily="34" charset="0"/>
              </a:rPr>
              <a:t>A</a:t>
            </a:r>
          </a:p>
        </p:txBody>
      </p:sp>
      <p:sp>
        <p:nvSpPr>
          <p:cNvPr id="8" name="Google Shape;166;p17"/>
          <p:cNvSpPr/>
          <p:nvPr/>
        </p:nvSpPr>
        <p:spPr>
          <a:xfrm>
            <a:off x="9737730" y="953839"/>
            <a:ext cx="1206103" cy="1319283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 dirty="0">
                <a:ln>
                  <a:noFill/>
                </a:ln>
                <a:solidFill>
                  <a:srgbClr val="FFFFFF"/>
                </a:solidFill>
                <a:latin typeface="Rammetto One"/>
              </a:rPr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37796" y="4052102"/>
            <a:ext cx="536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entury Gothic" pitchFamily="34" charset="0"/>
              </a:rPr>
              <a:t>P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326251" y="4021534"/>
            <a:ext cx="536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latin typeface="Century Gothic" pitchFamily="34" charset="0"/>
              </a:rPr>
              <a:t>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391132" y="2397028"/>
            <a:ext cx="536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latin typeface="Century Gothic" pitchFamily="34" charset="0"/>
              </a:rPr>
              <a:t>I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412121" y="3906590"/>
            <a:ext cx="536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latin typeface="Century Gothic" pitchFamily="34" charset="0"/>
              </a:rPr>
              <a:t>H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107635" y="3993068"/>
            <a:ext cx="536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entury Gothic" pitchFamily="34" charset="0"/>
              </a:rPr>
              <a:t>T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919427" y="3302073"/>
            <a:ext cx="536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6"/>
                </a:solidFill>
                <a:latin typeface="Century Gothic" pitchFamily="34" charset="0"/>
              </a:rPr>
              <a:t>3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733093" y="3229243"/>
            <a:ext cx="536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entury Gothic" pitchFamily="34" charset="0"/>
              </a:rPr>
              <a:t>7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832478" y="4254678"/>
            <a:ext cx="9006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  <a:latin typeface="Century Gothic" pitchFamily="34" charset="0"/>
              </a:rPr>
              <a:t>31</a:t>
            </a:r>
            <a:endParaRPr lang="en-US" sz="2800" b="1" dirty="0">
              <a:solidFill>
                <a:srgbClr val="7030A0"/>
              </a:solidFill>
              <a:latin typeface="Century Gothic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437266" y="4182153"/>
            <a:ext cx="850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  <a:latin typeface="Century Gothic" pitchFamily="34" charset="0"/>
              </a:rPr>
              <a:t>248</a:t>
            </a:r>
            <a:endParaRPr lang="en-US" sz="2800" b="1" dirty="0">
              <a:solidFill>
                <a:srgbClr val="7030A0"/>
              </a:solidFill>
              <a:latin typeface="Century Gothic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632224" y="3043833"/>
            <a:ext cx="978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Century Gothic" pitchFamily="34" charset="0"/>
              </a:rPr>
              <a:t>56</a:t>
            </a:r>
            <a:endParaRPr lang="en-US" sz="2800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081497" y="3127161"/>
            <a:ext cx="6935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6"/>
                </a:solidFill>
                <a:latin typeface="Century Gothic" pitchFamily="34" charset="0"/>
              </a:rPr>
              <a:t>24</a:t>
            </a:r>
            <a:endParaRPr lang="en-US" sz="2800" b="1" dirty="0">
              <a:solidFill>
                <a:schemeClr val="accent6"/>
              </a:solidFill>
              <a:latin typeface="Century Gothic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2326250" y="4801258"/>
                <a:ext cx="2474555" cy="9019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chemeClr val="accent6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chemeClr val="accent6"/>
                              </a:solidFill>
                              <a:latin typeface="Cambria Math"/>
                            </a:rPr>
                            <m:t>𝟑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chemeClr val="accent6"/>
                              </a:solidFill>
                              <a:latin typeface="Cambria Math"/>
                            </a:rPr>
                            <m:t>𝟐𝟒</m:t>
                          </m:r>
                        </m:den>
                      </m:f>
                      <m:r>
                        <a:rPr lang="en-US" sz="2800" b="1" i="1">
                          <a:solidFill>
                            <a:schemeClr val="tx1"/>
                          </a:solidFill>
                          <a:latin typeface="Cambria Math"/>
                        </a:rPr>
                        <m:t>÷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f>
                        <m:f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𝟑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𝟑</m:t>
                          </m:r>
                        </m:den>
                      </m:f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latin typeface="Century Gothic" pitchFamily="34" charset="0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6250" y="4801258"/>
                <a:ext cx="2474555" cy="90197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4878944" y="4777898"/>
                <a:ext cx="2474555" cy="9019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𝟕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𝟓𝟔</m:t>
                          </m:r>
                        </m:den>
                      </m:f>
                      <m:r>
                        <a:rPr lang="en-US" sz="2800" b="1" i="1">
                          <a:solidFill>
                            <a:schemeClr val="tx1"/>
                          </a:solidFill>
                          <a:latin typeface="Cambria Math"/>
                        </a:rPr>
                        <m:t>÷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f>
                        <m:f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𝟑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𝟑</m:t>
                          </m:r>
                        </m:den>
                      </m:f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latin typeface="Century Gothic" pitchFamily="34" charset="0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8944" y="4777898"/>
                <a:ext cx="2474555" cy="90197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7625285" y="4801258"/>
                <a:ext cx="2474555" cy="9019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𝟑𝟏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𝟐𝟒𝟖</m:t>
                          </m:r>
                        </m:den>
                      </m:f>
                      <m:r>
                        <a:rPr lang="en-US" sz="2800" b="1" i="1">
                          <a:solidFill>
                            <a:schemeClr val="tx1"/>
                          </a:solidFill>
                          <a:latin typeface="Cambria Math"/>
                        </a:rPr>
                        <m:t>÷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f>
                        <m:f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𝟑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𝟑</m:t>
                          </m:r>
                        </m:den>
                      </m:f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latin typeface="Century Gothic" pitchFamily="34" charset="0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5285" y="4801258"/>
                <a:ext cx="2474555" cy="90197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0280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 animBg="1"/>
      <p:bldP spid="6" grpId="0" animBg="1"/>
      <p:bldP spid="7" grpId="0"/>
      <p:bldP spid="10" grpId="0"/>
      <p:bldP spid="11" grpId="0"/>
      <p:bldP spid="12" grpId="0"/>
      <p:bldP spid="13" grpId="0"/>
      <p:bldP spid="14" grpId="0"/>
      <p:bldP spid="26" grpId="0"/>
      <p:bldP spid="28" grpId="0"/>
      <p:bldP spid="32" grpId="0"/>
      <p:bldP spid="34" grpId="0"/>
      <p:bldP spid="3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66;p17"/>
          <p:cNvSpPr/>
          <p:nvPr/>
        </p:nvSpPr>
        <p:spPr>
          <a:xfrm>
            <a:off x="9737730" y="953839"/>
            <a:ext cx="1206103" cy="1319283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 dirty="0">
                <a:ln>
                  <a:noFill/>
                </a:ln>
                <a:solidFill>
                  <a:srgbClr val="FFFFFF"/>
                </a:solidFill>
                <a:latin typeface="Rammetto One"/>
              </a:rPr>
              <a:t>2</a:t>
            </a:r>
          </a:p>
        </p:txBody>
      </p:sp>
      <p:sp>
        <p:nvSpPr>
          <p:cNvPr id="3" name="Google Shape;199;p18"/>
          <p:cNvSpPr txBox="1"/>
          <p:nvPr/>
        </p:nvSpPr>
        <p:spPr>
          <a:xfrm>
            <a:off x="4249529" y="811637"/>
            <a:ext cx="3623801" cy="59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 smtClean="0">
                <a:solidFill>
                  <a:schemeClr val="accent6">
                    <a:lumMod val="75000"/>
                  </a:schemeClr>
                </a:solidFill>
                <a:latin typeface="Rammetto One"/>
                <a:ea typeface="Rammetto One"/>
                <a:cs typeface="Rammetto One"/>
                <a:sym typeface="Rammetto One"/>
              </a:rPr>
              <a:t>Let’s Practice </a:t>
            </a:r>
            <a:endParaRPr sz="3200" dirty="0">
              <a:solidFill>
                <a:schemeClr val="accent6">
                  <a:lumMod val="75000"/>
                </a:schemeClr>
              </a:solidFill>
              <a:latin typeface="Rammetto One"/>
              <a:ea typeface="Rammetto One"/>
              <a:cs typeface="Rammetto One"/>
              <a:sym typeface="Rammetto One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57552" y="1732112"/>
            <a:ext cx="536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entury Gothic" pitchFamily="34" charset="0"/>
              </a:rPr>
              <a:t>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30466" y="4173712"/>
            <a:ext cx="536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entury Gothic" pitchFamily="34" charset="0"/>
              </a:rPr>
              <a:t>C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57804" y="4159752"/>
            <a:ext cx="536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latin typeface="Century Gothic" pitchFamily="34" charset="0"/>
              </a:rPr>
              <a:t>B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62838" y="1691616"/>
            <a:ext cx="536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entury Gothic" pitchFamily="34" charset="0"/>
              </a:rPr>
              <a:t>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111140" y="4954847"/>
            <a:ext cx="536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entury Gothic" pitchFamily="34" charset="0"/>
              </a:rPr>
              <a:t>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63825" y="4965919"/>
            <a:ext cx="536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entury Gothic" pitchFamily="34" charset="0"/>
              </a:rPr>
              <a:t>T</a:t>
            </a:r>
          </a:p>
        </p:txBody>
      </p:sp>
      <p:sp>
        <p:nvSpPr>
          <p:cNvPr id="25" name="Right Triangle 24"/>
          <p:cNvSpPr/>
          <p:nvPr/>
        </p:nvSpPr>
        <p:spPr>
          <a:xfrm>
            <a:off x="1406515" y="2159448"/>
            <a:ext cx="1162050" cy="2275874"/>
          </a:xfrm>
          <a:prstGeom prst="rtTriangle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ight Triangle 25"/>
          <p:cNvSpPr/>
          <p:nvPr/>
        </p:nvSpPr>
        <p:spPr>
          <a:xfrm>
            <a:off x="3473702" y="2157179"/>
            <a:ext cx="1686693" cy="3037325"/>
          </a:xfrm>
          <a:prstGeom prst="rtTriangle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762001" y="3051955"/>
            <a:ext cx="7922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Century Gothic" pitchFamily="34" charset="0"/>
              </a:rPr>
              <a:t>20</a:t>
            </a:r>
            <a:endParaRPr lang="en-US" sz="2800" b="1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876715" y="3477128"/>
            <a:ext cx="8840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Century Gothic" pitchFamily="34" charset="0"/>
              </a:rPr>
              <a:t>40</a:t>
            </a:r>
            <a:endParaRPr lang="en-US" sz="2800" b="1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994592" y="3032905"/>
            <a:ext cx="6464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6"/>
                </a:solidFill>
                <a:latin typeface="Century Gothic" pitchFamily="34" charset="0"/>
              </a:rPr>
              <a:t>25</a:t>
            </a:r>
            <a:endParaRPr lang="en-US" sz="2800" b="1" dirty="0">
              <a:solidFill>
                <a:schemeClr val="accent6"/>
              </a:solidFill>
              <a:latin typeface="Century Gothic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374199" y="3458078"/>
            <a:ext cx="9131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6"/>
                </a:solidFill>
                <a:latin typeface="Century Gothic" pitchFamily="34" charset="0"/>
              </a:rPr>
              <a:t>50</a:t>
            </a:r>
            <a:endParaRPr lang="en-US" sz="2800" b="1" dirty="0">
              <a:solidFill>
                <a:schemeClr val="accent6"/>
              </a:solidFill>
              <a:latin typeface="Century Gothic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5315197" y="1644010"/>
                <a:ext cx="1180935" cy="8899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b="1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𝐁𝐂</m:t>
                        </m:r>
                      </m:num>
                      <m:den>
                        <m:r>
                          <a:rPr lang="en-US" sz="3600" b="1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𝐒𝐓</m:t>
                        </m:r>
                      </m:den>
                    </m:f>
                    <m:r>
                      <a:rPr lang="en-US" sz="3600" b="1" i="0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sz="2800" b="1" dirty="0" smtClean="0">
                    <a:solidFill>
                      <a:srgbClr val="FF0000"/>
                    </a:solidFill>
                    <a:latin typeface="Century Gothic" pitchFamily="34" charset="0"/>
                  </a:rPr>
                  <a:t> </a:t>
                </a:r>
                <a:r>
                  <a:rPr lang="en-US" sz="2800" b="1" dirty="0" smtClean="0">
                    <a:latin typeface="Century Gothic" pitchFamily="34" charset="0"/>
                  </a:rPr>
                  <a:t> </a:t>
                </a:r>
                <a:endParaRPr lang="en-US" sz="2800" b="1" dirty="0">
                  <a:latin typeface="Century Gothic" pitchFamily="34" charset="0"/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5197" y="1644010"/>
                <a:ext cx="1180935" cy="889924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5702927" y="3807009"/>
                <a:ext cx="717004" cy="8899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b="1" i="0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𝐀𝐂</m:t>
                        </m:r>
                      </m:num>
                      <m:den>
                        <m:r>
                          <a:rPr lang="en-US" sz="3600" b="1" i="0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𝐑𝐓</m:t>
                        </m:r>
                      </m:den>
                    </m:f>
                    <m:r>
                      <a:rPr lang="en-US" sz="3600" b="1" i="1" smtClean="0">
                        <a:solidFill>
                          <a:schemeClr val="accent6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sz="2800" b="1" dirty="0" smtClean="0">
                    <a:solidFill>
                      <a:srgbClr val="FF0000"/>
                    </a:solidFill>
                    <a:latin typeface="Century Gothic" pitchFamily="34" charset="0"/>
                  </a:rPr>
                  <a:t> </a:t>
                </a:r>
                <a:r>
                  <a:rPr lang="en-US" sz="2800" b="1" dirty="0" smtClean="0">
                    <a:latin typeface="Century Gothic" pitchFamily="34" charset="0"/>
                  </a:rPr>
                  <a:t> </a:t>
                </a:r>
                <a:endParaRPr lang="en-US" sz="2800" b="1" dirty="0">
                  <a:latin typeface="Century Gothic" pitchFamily="34" charset="0"/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2927" y="3807009"/>
                <a:ext cx="717004" cy="889924"/>
              </a:xfrm>
              <a:prstGeom prst="rect">
                <a:avLst/>
              </a:prstGeom>
              <a:blipFill rotWithShape="1">
                <a:blip r:embed="rId3"/>
                <a:stretch>
                  <a:fillRect b="-358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6419931" y="1652364"/>
                <a:ext cx="2400219" cy="900824"/>
              </a:xfrm>
              <a:prstGeom prst="rect">
                <a:avLst/>
              </a:prstGeom>
              <a:noFill/>
              <a:ln w="38100">
                <a:solidFill>
                  <a:srgbClr val="002060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𝟏𝟓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𝟑𝟎</m:t>
                        </m:r>
                      </m:den>
                    </m:f>
                  </m:oMath>
                </a14:m>
                <a:r>
                  <a:rPr lang="en-US" sz="2800" b="1" dirty="0" smtClean="0">
                    <a:solidFill>
                      <a:srgbClr val="FF0000"/>
                    </a:solidFill>
                    <a:latin typeface="Century Gothic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÷</m:t>
                    </m:r>
                  </m:oMath>
                </a14:m>
                <a:r>
                  <a:rPr lang="en-US" sz="3600" b="1" dirty="0" smtClean="0">
                    <a:solidFill>
                      <a:srgbClr val="FF0000"/>
                    </a:solidFill>
                    <a:latin typeface="Century Gothic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b="1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𝟏𝟓</m:t>
                        </m:r>
                      </m:num>
                      <m:den>
                        <m:r>
                          <a:rPr lang="en-US" sz="3600" b="1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𝟏𝟓</m:t>
                        </m:r>
                      </m:den>
                    </m:f>
                  </m:oMath>
                </a14:m>
                <a:r>
                  <a:rPr lang="en-US" sz="3600" b="1" dirty="0" smtClean="0">
                    <a:solidFill>
                      <a:srgbClr val="FF0000"/>
                    </a:solidFill>
                    <a:latin typeface="Century Gothic" pitchFamily="34" charset="0"/>
                  </a:rPr>
                  <a:t> </a:t>
                </a:r>
                <a:r>
                  <a:rPr lang="en-US" sz="3600" b="1" dirty="0" smtClean="0">
                    <a:solidFill>
                      <a:schemeClr val="tx1"/>
                    </a:solidFill>
                    <a:latin typeface="Century Gothic" pitchFamily="34" charset="0"/>
                  </a:rPr>
                  <a:t>=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Century Gothic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b="1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3600" b="1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3600" b="1" dirty="0" smtClean="0">
                    <a:solidFill>
                      <a:srgbClr val="FF0000"/>
                    </a:solidFill>
                    <a:latin typeface="Century Gothic" pitchFamily="34" charset="0"/>
                  </a:rPr>
                  <a:t>   </a:t>
                </a:r>
                <a:r>
                  <a:rPr lang="en-US" sz="3600" b="1" dirty="0" smtClean="0">
                    <a:latin typeface="Century Gothic" pitchFamily="34" charset="0"/>
                  </a:rPr>
                  <a:t> </a:t>
                </a:r>
                <a:endParaRPr lang="en-US" sz="3600" b="1" dirty="0">
                  <a:latin typeface="Century Gothic" pitchFamily="34" charset="0"/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9931" y="1652364"/>
                <a:ext cx="2400219" cy="900824"/>
              </a:xfrm>
              <a:prstGeom prst="rect">
                <a:avLst/>
              </a:prstGeom>
              <a:blipFill rotWithShape="1">
                <a:blip r:embed="rId4"/>
                <a:stretch>
                  <a:fillRect b="-7792"/>
                </a:stretch>
              </a:blipFill>
              <a:ln w="38100"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6781670" y="3826833"/>
                <a:ext cx="2629859" cy="927433"/>
              </a:xfrm>
              <a:prstGeom prst="rect">
                <a:avLst/>
              </a:prstGeom>
              <a:noFill/>
              <a:ln w="38100">
                <a:solidFill>
                  <a:srgbClr val="002060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𝟐𝟓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𝟓𝟎</m:t>
                        </m:r>
                      </m:den>
                    </m:f>
                  </m:oMath>
                </a14:m>
                <a:r>
                  <a:rPr lang="en-US" sz="2800" b="1" dirty="0" smtClean="0">
                    <a:solidFill>
                      <a:srgbClr val="FF0000"/>
                    </a:solidFill>
                    <a:latin typeface="Century Gothic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÷</m:t>
                    </m:r>
                  </m:oMath>
                </a14:m>
                <a:r>
                  <a:rPr lang="en-US" sz="3600" b="1" dirty="0" smtClean="0">
                    <a:solidFill>
                      <a:srgbClr val="FF0000"/>
                    </a:solidFill>
                    <a:latin typeface="Century Gothic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b="1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𝟑𝟏</m:t>
                        </m:r>
                      </m:num>
                      <m:den>
                        <m:r>
                          <a:rPr lang="en-US" sz="3600" b="1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𝟑𝟏</m:t>
                        </m:r>
                      </m:den>
                    </m:f>
                  </m:oMath>
                </a14:m>
                <a:r>
                  <a:rPr lang="en-US" sz="3600" b="1" dirty="0" smtClean="0">
                    <a:solidFill>
                      <a:srgbClr val="FF0000"/>
                    </a:solidFill>
                    <a:latin typeface="Century Gothic" pitchFamily="34" charset="0"/>
                  </a:rPr>
                  <a:t> </a:t>
                </a:r>
                <a:r>
                  <a:rPr lang="en-US" sz="3600" b="1" dirty="0" smtClean="0">
                    <a:solidFill>
                      <a:schemeClr val="tx1"/>
                    </a:solidFill>
                    <a:latin typeface="Century Gothic" pitchFamily="34" charset="0"/>
                  </a:rPr>
                  <a:t>=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Century Gothic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b="1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3600" b="1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3600" b="1" dirty="0" smtClean="0">
                    <a:solidFill>
                      <a:srgbClr val="FF0000"/>
                    </a:solidFill>
                    <a:latin typeface="Century Gothic" pitchFamily="34" charset="0"/>
                  </a:rPr>
                  <a:t>   </a:t>
                </a:r>
                <a:r>
                  <a:rPr lang="en-US" sz="3600" b="1" dirty="0" smtClean="0">
                    <a:latin typeface="Century Gothic" pitchFamily="34" charset="0"/>
                  </a:rPr>
                  <a:t> </a:t>
                </a:r>
                <a:endParaRPr lang="en-US" sz="3600" b="1" dirty="0">
                  <a:latin typeface="Century Gothic" pitchFamily="34" charset="0"/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1670" y="3826833"/>
                <a:ext cx="2629859" cy="927433"/>
              </a:xfrm>
              <a:prstGeom prst="rect">
                <a:avLst/>
              </a:prstGeom>
              <a:blipFill rotWithShape="1">
                <a:blip r:embed="rId5"/>
                <a:stretch>
                  <a:fillRect b="-5063"/>
                </a:stretch>
              </a:blipFill>
              <a:ln w="38100"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5692507" y="5101354"/>
                <a:ext cx="3855067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000" b="1" dirty="0" smtClean="0">
                    <a:latin typeface="Yu Gothic UI Semibold"/>
                    <a:ea typeface="Yu Gothic UI Semibold"/>
                  </a:rPr>
                  <a:t> ▲BAC </a:t>
                </a:r>
                <a14:m>
                  <m:oMath xmlns:m="http://schemas.openxmlformats.org/officeDocument/2006/math">
                    <m:r>
                      <a:rPr lang="en-US" sz="3000" b="1" i="1">
                        <a:latin typeface="Cambria Math"/>
                        <a:ea typeface="Cambria Math"/>
                      </a:rPr>
                      <m:t>≅</m:t>
                    </m:r>
                  </m:oMath>
                </a14:m>
                <a:r>
                  <a:rPr lang="en-US" sz="3000" b="1" dirty="0" smtClean="0">
                    <a:latin typeface="Century Gothic" pitchFamily="34" charset="0"/>
                  </a:rPr>
                  <a:t> ▲SRT</a:t>
                </a:r>
                <a:endParaRPr lang="en-US" sz="3000" b="1" dirty="0">
                  <a:latin typeface="Century Gothic" pitchFamily="34" charset="0"/>
                </a:endParaRP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2507" y="5101354"/>
                <a:ext cx="3855067" cy="553998"/>
              </a:xfrm>
              <a:prstGeom prst="rect">
                <a:avLst/>
              </a:prstGeom>
              <a:blipFill rotWithShape="1">
                <a:blip r:embed="rId6"/>
                <a:stretch>
                  <a:fillRect t="-14286" b="-329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5695743" y="2747272"/>
                <a:ext cx="1176252" cy="8910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b="1" i="0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𝐁𝐀</m:t>
                        </m:r>
                      </m:num>
                      <m:den>
                        <m:r>
                          <a:rPr lang="en-US" sz="3600" b="1" i="0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𝐒𝐑</m:t>
                        </m:r>
                      </m:den>
                    </m:f>
                    <m:r>
                      <a:rPr lang="en-US" sz="3600" b="1" i="0" smtClean="0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sz="2800" b="1" dirty="0" smtClean="0">
                    <a:solidFill>
                      <a:srgbClr val="002060"/>
                    </a:solidFill>
                    <a:latin typeface="Century Gothic" pitchFamily="34" charset="0"/>
                  </a:rPr>
                  <a:t>  </a:t>
                </a:r>
                <a:endParaRPr lang="en-US" sz="2800" b="1" dirty="0">
                  <a:latin typeface="Century Gothic" pitchFamily="34" charset="0"/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5743" y="2747272"/>
                <a:ext cx="1176252" cy="891078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6781671" y="2747274"/>
                <a:ext cx="2629859" cy="927433"/>
              </a:xfrm>
              <a:prstGeom prst="rect">
                <a:avLst/>
              </a:prstGeom>
              <a:noFill/>
              <a:ln w="38100">
                <a:solidFill>
                  <a:srgbClr val="002060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𝟐𝟎</m:t>
                        </m:r>
                      </m:num>
                      <m:den>
                        <m:r>
                          <a:rPr lang="en-US" sz="3600" b="1" i="0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𝟒𝟎</m:t>
                        </m:r>
                      </m:den>
                    </m:f>
                  </m:oMath>
                </a14:m>
                <a:r>
                  <a:rPr lang="en-US" sz="2800" b="1" dirty="0" smtClean="0">
                    <a:solidFill>
                      <a:srgbClr val="FF0000"/>
                    </a:solidFill>
                    <a:latin typeface="Century Gothic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÷</m:t>
                    </m:r>
                  </m:oMath>
                </a14:m>
                <a:r>
                  <a:rPr lang="en-US" sz="3600" b="1" dirty="0" smtClean="0">
                    <a:solidFill>
                      <a:srgbClr val="FF0000"/>
                    </a:solidFill>
                    <a:latin typeface="Century Gothic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b="1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𝟐𝟎</m:t>
                        </m:r>
                      </m:num>
                      <m:den>
                        <m:r>
                          <a:rPr lang="en-US" sz="3600" b="1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𝟐𝟎</m:t>
                        </m:r>
                      </m:den>
                    </m:f>
                  </m:oMath>
                </a14:m>
                <a:r>
                  <a:rPr lang="en-US" sz="3600" b="1" dirty="0" smtClean="0">
                    <a:solidFill>
                      <a:srgbClr val="FF0000"/>
                    </a:solidFill>
                    <a:latin typeface="Century Gothic" pitchFamily="34" charset="0"/>
                  </a:rPr>
                  <a:t> </a:t>
                </a:r>
                <a:r>
                  <a:rPr lang="en-US" sz="3600" b="1" dirty="0" smtClean="0">
                    <a:solidFill>
                      <a:schemeClr val="tx1"/>
                    </a:solidFill>
                    <a:latin typeface="Century Gothic" pitchFamily="34" charset="0"/>
                  </a:rPr>
                  <a:t>=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Century Gothic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b="1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3600" b="1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3600" b="1" dirty="0" smtClean="0">
                    <a:solidFill>
                      <a:srgbClr val="FF0000"/>
                    </a:solidFill>
                    <a:latin typeface="Century Gothic" pitchFamily="34" charset="0"/>
                  </a:rPr>
                  <a:t>   </a:t>
                </a:r>
                <a:r>
                  <a:rPr lang="en-US" sz="3600" b="1" dirty="0" smtClean="0">
                    <a:latin typeface="Century Gothic" pitchFamily="34" charset="0"/>
                  </a:rPr>
                  <a:t> </a:t>
                </a:r>
                <a:endParaRPr lang="en-US" sz="3600" b="1" dirty="0">
                  <a:latin typeface="Century Gothic" pitchFamily="34" charset="0"/>
                </a:endParaRP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1671" y="2747274"/>
                <a:ext cx="2629859" cy="927433"/>
              </a:xfrm>
              <a:prstGeom prst="rect">
                <a:avLst/>
              </a:prstGeom>
              <a:blipFill rotWithShape="1">
                <a:blip r:embed="rId8"/>
                <a:stretch>
                  <a:fillRect b="-4430"/>
                </a:stretch>
              </a:blipFill>
              <a:ln w="38100"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TextBox 57"/>
          <p:cNvSpPr txBox="1"/>
          <p:nvPr/>
        </p:nvSpPr>
        <p:spPr>
          <a:xfrm>
            <a:off x="1608105" y="4369740"/>
            <a:ext cx="6464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Century Gothic" pitchFamily="34" charset="0"/>
              </a:rPr>
              <a:t>15</a:t>
            </a:r>
            <a:endParaRPr lang="en-US" sz="2800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993836" y="5152349"/>
            <a:ext cx="6464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Century Gothic" pitchFamily="34" charset="0"/>
              </a:rPr>
              <a:t>30</a:t>
            </a:r>
            <a:endParaRPr lang="en-US" sz="2800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2870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7" grpId="0" animBg="1"/>
      <p:bldP spid="52" grpId="0" animBg="1"/>
      <p:bldP spid="54" grpId="0"/>
      <p:bldP spid="48" grpId="0"/>
      <p:bldP spid="5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8"/>
          <p:cNvSpPr/>
          <p:nvPr/>
        </p:nvSpPr>
        <p:spPr>
          <a:xfrm>
            <a:off x="1280755" y="540925"/>
            <a:ext cx="1088696" cy="131434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 dirty="0">
                <a:ln>
                  <a:noFill/>
                </a:ln>
                <a:solidFill>
                  <a:srgbClr val="FFFFFF"/>
                </a:solidFill>
                <a:latin typeface="Rammetto One"/>
              </a:rPr>
              <a:t>3</a:t>
            </a:r>
            <a:endParaRPr b="0" i="0" dirty="0">
              <a:ln>
                <a:solidFill>
                  <a:schemeClr val="tx1"/>
                </a:solidFill>
              </a:ln>
              <a:solidFill>
                <a:srgbClr val="FFFFFF"/>
              </a:solidFill>
              <a:latin typeface="Rammetto One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686028" y="2693865"/>
            <a:ext cx="4484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entury Gothic" pitchFamily="34" charset="0"/>
              </a:rPr>
              <a:t>B</a:t>
            </a:r>
          </a:p>
        </p:txBody>
      </p:sp>
      <p:sp>
        <p:nvSpPr>
          <p:cNvPr id="32" name="Google Shape;199;p18"/>
          <p:cNvSpPr txBox="1"/>
          <p:nvPr/>
        </p:nvSpPr>
        <p:spPr>
          <a:xfrm>
            <a:off x="3403132" y="688244"/>
            <a:ext cx="8307338" cy="658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 dirty="0" smtClean="0">
                <a:solidFill>
                  <a:srgbClr val="F97D01"/>
                </a:solidFill>
                <a:latin typeface="Rammetto One"/>
                <a:ea typeface="Rammetto One"/>
                <a:cs typeface="Rammetto One"/>
                <a:sym typeface="Rammetto One"/>
              </a:rPr>
              <a:t>Right Triangle Similarity </a:t>
            </a:r>
            <a:endParaRPr sz="3400" dirty="0">
              <a:solidFill>
                <a:srgbClr val="F97D01"/>
              </a:solidFill>
              <a:latin typeface="Rammetto One"/>
              <a:ea typeface="Rammetto One"/>
              <a:cs typeface="Rammetto One"/>
              <a:sym typeface="Rammetto One"/>
            </a:endParaRPr>
          </a:p>
        </p:txBody>
      </p:sp>
      <p:sp>
        <p:nvSpPr>
          <p:cNvPr id="45" name="Google Shape;135;p16"/>
          <p:cNvSpPr txBox="1"/>
          <p:nvPr/>
        </p:nvSpPr>
        <p:spPr>
          <a:xfrm>
            <a:off x="3726867" y="1213525"/>
            <a:ext cx="5690097" cy="641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2800" b="1" dirty="0" smtClean="0">
                <a:latin typeface="Century Gothic" pitchFamily="34" charset="0"/>
                <a:ea typeface="Bai Jamjuree"/>
                <a:cs typeface="Bai Jamjuree"/>
                <a:sym typeface="Bai Jamjuree"/>
              </a:rPr>
              <a:t>- </a:t>
            </a:r>
            <a:r>
              <a:rPr lang="en-US" sz="2800" b="1" dirty="0">
                <a:latin typeface="Century Gothic" pitchFamily="34" charset="0"/>
                <a:ea typeface="Bai Jamjuree"/>
                <a:cs typeface="Bai Jamjuree"/>
                <a:sym typeface="Bai Jamjuree"/>
              </a:rPr>
              <a:t>the altitude to the </a:t>
            </a:r>
            <a:r>
              <a:rPr lang="en-US" sz="2800" b="1" dirty="0" smtClean="0">
                <a:latin typeface="Century Gothic" pitchFamily="34" charset="0"/>
                <a:ea typeface="Bai Jamjuree"/>
                <a:cs typeface="Bai Jamjuree"/>
                <a:sym typeface="Bai Jamjuree"/>
              </a:rPr>
              <a:t>hypotenuse</a:t>
            </a:r>
            <a:endParaRPr sz="2800" b="1" dirty="0">
              <a:latin typeface="Century Gothic" pitchFamily="34" charset="0"/>
              <a:ea typeface="Bai Jamjuree"/>
              <a:cs typeface="Bai Jamjuree"/>
              <a:sym typeface="Bai Jamjuree"/>
            </a:endParaRPr>
          </a:p>
        </p:txBody>
      </p:sp>
      <p:sp>
        <p:nvSpPr>
          <p:cNvPr id="4" name="Right Triangle 3"/>
          <p:cNvSpPr/>
          <p:nvPr/>
        </p:nvSpPr>
        <p:spPr>
          <a:xfrm>
            <a:off x="1825104" y="3162151"/>
            <a:ext cx="3516998" cy="1952206"/>
          </a:xfrm>
          <a:custGeom>
            <a:avLst/>
            <a:gdLst>
              <a:gd name="connsiteX0" fmla="*/ 0 w 4680671"/>
              <a:gd name="connsiteY0" fmla="*/ 2167620 h 2167620"/>
              <a:gd name="connsiteX1" fmla="*/ 0 w 4680671"/>
              <a:gd name="connsiteY1" fmla="*/ 0 h 2167620"/>
              <a:gd name="connsiteX2" fmla="*/ 4680671 w 4680671"/>
              <a:gd name="connsiteY2" fmla="*/ 2167620 h 2167620"/>
              <a:gd name="connsiteX3" fmla="*/ 0 w 4680671"/>
              <a:gd name="connsiteY3" fmla="*/ 2167620 h 2167620"/>
              <a:gd name="connsiteX0" fmla="*/ 0 w 4680671"/>
              <a:gd name="connsiteY0" fmla="*/ 2300970 h 2300970"/>
              <a:gd name="connsiteX1" fmla="*/ 571500 w 4680671"/>
              <a:gd name="connsiteY1" fmla="*/ 0 h 2300970"/>
              <a:gd name="connsiteX2" fmla="*/ 4680671 w 4680671"/>
              <a:gd name="connsiteY2" fmla="*/ 2300970 h 2300970"/>
              <a:gd name="connsiteX3" fmla="*/ 0 w 4680671"/>
              <a:gd name="connsiteY3" fmla="*/ 2300970 h 2300970"/>
              <a:gd name="connsiteX0" fmla="*/ 0 w 4680671"/>
              <a:gd name="connsiteY0" fmla="*/ 2339070 h 2339070"/>
              <a:gd name="connsiteX1" fmla="*/ 819150 w 4680671"/>
              <a:gd name="connsiteY1" fmla="*/ 0 h 2339070"/>
              <a:gd name="connsiteX2" fmla="*/ 4680671 w 4680671"/>
              <a:gd name="connsiteY2" fmla="*/ 2339070 h 2339070"/>
              <a:gd name="connsiteX3" fmla="*/ 0 w 4680671"/>
              <a:gd name="connsiteY3" fmla="*/ 2339070 h 2339070"/>
              <a:gd name="connsiteX0" fmla="*/ 0 w 4680671"/>
              <a:gd name="connsiteY0" fmla="*/ 2339070 h 2339070"/>
              <a:gd name="connsiteX1" fmla="*/ 1066800 w 4680671"/>
              <a:gd name="connsiteY1" fmla="*/ 0 h 2339070"/>
              <a:gd name="connsiteX2" fmla="*/ 4680671 w 4680671"/>
              <a:gd name="connsiteY2" fmla="*/ 2339070 h 2339070"/>
              <a:gd name="connsiteX3" fmla="*/ 0 w 4680671"/>
              <a:gd name="connsiteY3" fmla="*/ 2339070 h 2339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80671" h="2339070">
                <a:moveTo>
                  <a:pt x="0" y="2339070"/>
                </a:moveTo>
                <a:lnTo>
                  <a:pt x="1066800" y="0"/>
                </a:lnTo>
                <a:lnTo>
                  <a:pt x="4680671" y="2339070"/>
                </a:lnTo>
                <a:lnTo>
                  <a:pt x="0" y="2339070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F97D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ight Triangle 9"/>
          <p:cNvSpPr/>
          <p:nvPr/>
        </p:nvSpPr>
        <p:spPr>
          <a:xfrm>
            <a:off x="8766921" y="3190922"/>
            <a:ext cx="2525373" cy="1894965"/>
          </a:xfrm>
          <a:prstGeom prst="rtTriangle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rgbClr val="DD6F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ight Triangle 10"/>
          <p:cNvSpPr/>
          <p:nvPr/>
        </p:nvSpPr>
        <p:spPr>
          <a:xfrm flipH="1">
            <a:off x="6761258" y="3156427"/>
            <a:ext cx="1036493" cy="1915364"/>
          </a:xfrm>
          <a:prstGeom prst="rtTriangle">
            <a:avLst/>
          </a:prstGeom>
          <a:solidFill>
            <a:srgbClr val="FFB84F"/>
          </a:solidFill>
          <a:ln w="57150">
            <a:solidFill>
              <a:srgbClr val="DD6F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Google Shape;135;p16"/>
          <p:cNvSpPr txBox="1"/>
          <p:nvPr/>
        </p:nvSpPr>
        <p:spPr>
          <a:xfrm>
            <a:off x="3955467" y="1659092"/>
            <a:ext cx="1827020" cy="4944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800" b="1" dirty="0" smtClean="0">
                <a:latin typeface="Century Gothic" pitchFamily="34" charset="0"/>
                <a:ea typeface="Bai Jamjuree"/>
                <a:cs typeface="Bai Jamjuree"/>
                <a:sym typeface="Bai Jamjuree"/>
              </a:rPr>
              <a:t>triangles</a:t>
            </a:r>
            <a:endParaRPr lang="en-US" sz="2800" b="1" dirty="0">
              <a:latin typeface="Century Gothic" pitchFamily="34" charset="0"/>
              <a:ea typeface="Bai Jamjuree"/>
              <a:cs typeface="Bai Jamjuree"/>
              <a:sym typeface="Bai Jamjuree"/>
            </a:endParaRPr>
          </a:p>
          <a:p>
            <a:pPr lvl="0"/>
            <a:endParaRPr sz="2800" b="1" dirty="0">
              <a:latin typeface="Century Gothic" pitchFamily="34" charset="0"/>
              <a:ea typeface="Bai Jamjuree"/>
              <a:cs typeface="Bai Jamjuree"/>
              <a:sym typeface="Bai Jamjuree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9254537" y="1272786"/>
            <a:ext cx="2156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entury Gothic" pitchFamily="34" charset="0"/>
              </a:rPr>
              <a:t>d</a:t>
            </a:r>
            <a:r>
              <a:rPr lang="en-US" sz="2800" b="1" dirty="0" smtClean="0">
                <a:latin typeface="Century Gothic" pitchFamily="34" charset="0"/>
              </a:rPr>
              <a:t>ivides the</a:t>
            </a:r>
            <a:endParaRPr lang="en-US" sz="2800" b="1" dirty="0">
              <a:latin typeface="Century Gothic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640452" y="3193153"/>
            <a:ext cx="0" cy="1903353"/>
          </a:xfrm>
          <a:prstGeom prst="line">
            <a:avLst/>
          </a:prstGeom>
          <a:ln w="76200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1441240" y="4834894"/>
            <a:ext cx="4484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entury Gothic" pitchFamily="34" charset="0"/>
              </a:rPr>
              <a:t>A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5334001" y="4834894"/>
            <a:ext cx="4484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entury Gothic" pitchFamily="34" charset="0"/>
              </a:rPr>
              <a:t>C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2606732" y="5089075"/>
            <a:ext cx="4484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entury Gothic" pitchFamily="34" charset="0"/>
              </a:rPr>
              <a:t>D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6385771" y="4856643"/>
            <a:ext cx="4484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entury Gothic" pitchFamily="34" charset="0"/>
              </a:rPr>
              <a:t>A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7604355" y="2696796"/>
            <a:ext cx="4484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entury Gothic" pitchFamily="34" charset="0"/>
              </a:rPr>
              <a:t>B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11253597" y="4795655"/>
            <a:ext cx="4484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entury Gothic" pitchFamily="34" charset="0"/>
              </a:rPr>
              <a:t>C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8566084" y="2715846"/>
            <a:ext cx="4484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entury Gothic" pitchFamily="34" charset="0"/>
              </a:rPr>
              <a:t>B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7771447" y="4881864"/>
            <a:ext cx="4484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entury Gothic" pitchFamily="34" charset="0"/>
              </a:rPr>
              <a:t>D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8391385" y="4944490"/>
            <a:ext cx="4484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entury Gothic" pitchFamily="34" charset="0"/>
              </a:rPr>
              <a:t>D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4495800" y="3934302"/>
            <a:ext cx="2125676" cy="0"/>
          </a:xfrm>
          <a:prstGeom prst="straightConnector1">
            <a:avLst/>
          </a:prstGeom>
          <a:ln w="762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Google Shape;135;p16"/>
          <p:cNvSpPr txBox="1"/>
          <p:nvPr/>
        </p:nvSpPr>
        <p:spPr>
          <a:xfrm>
            <a:off x="5629971" y="1681708"/>
            <a:ext cx="5847869" cy="4944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800" b="1" dirty="0">
                <a:latin typeface="Century Gothic" pitchFamily="34" charset="0"/>
                <a:ea typeface="Bai Jamjuree"/>
                <a:cs typeface="Bai Jamjuree"/>
                <a:sym typeface="Bai Jamjuree"/>
              </a:rPr>
              <a:t>into two triangles each of </a:t>
            </a:r>
            <a:r>
              <a:rPr lang="en-US" sz="2800" b="1" dirty="0" smtClean="0">
                <a:latin typeface="Century Gothic" pitchFamily="34" charset="0"/>
                <a:ea typeface="Bai Jamjuree"/>
                <a:cs typeface="Bai Jamjuree"/>
                <a:sym typeface="Bai Jamjuree"/>
              </a:rPr>
              <a:t>which</a:t>
            </a:r>
            <a:endParaRPr lang="en-US" sz="2800" dirty="0"/>
          </a:p>
        </p:txBody>
      </p:sp>
      <p:sp>
        <p:nvSpPr>
          <p:cNvPr id="72" name="Google Shape;135;p16"/>
          <p:cNvSpPr txBox="1"/>
          <p:nvPr/>
        </p:nvSpPr>
        <p:spPr>
          <a:xfrm>
            <a:off x="3949375" y="2139038"/>
            <a:ext cx="5847869" cy="4944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800" b="1" dirty="0" smtClean="0">
                <a:latin typeface="Century Gothic" pitchFamily="34" charset="0"/>
                <a:ea typeface="Bai Jamjuree"/>
                <a:cs typeface="Bai Jamjuree"/>
                <a:sym typeface="Bai Jamjuree"/>
              </a:rPr>
              <a:t>is </a:t>
            </a:r>
            <a:r>
              <a:rPr lang="en-US" sz="2800" b="1" dirty="0">
                <a:latin typeface="Century Gothic" pitchFamily="34" charset="0"/>
                <a:ea typeface="Bai Jamjuree"/>
                <a:cs typeface="Bai Jamjuree"/>
                <a:sym typeface="Bai Jamjuree"/>
              </a:rPr>
              <a:t>similar to the original </a:t>
            </a:r>
            <a:r>
              <a:rPr lang="en-US" sz="2800" b="1" dirty="0" smtClean="0">
                <a:latin typeface="Century Gothic" pitchFamily="34" charset="0"/>
                <a:ea typeface="Bai Jamjuree"/>
                <a:cs typeface="Bai Jamjuree"/>
                <a:sym typeface="Bai Jamjuree"/>
              </a:rPr>
              <a:t>triangle.</a:t>
            </a:r>
            <a:endParaRPr lang="en-US" sz="2800" dirty="0"/>
          </a:p>
        </p:txBody>
      </p:sp>
      <p:sp>
        <p:nvSpPr>
          <p:cNvPr id="24" name="Google Shape;135;p16"/>
          <p:cNvSpPr txBox="1"/>
          <p:nvPr/>
        </p:nvSpPr>
        <p:spPr>
          <a:xfrm>
            <a:off x="2026551" y="5604842"/>
            <a:ext cx="2907399" cy="4944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800" b="1" dirty="0" smtClean="0">
                <a:latin typeface="Century Gothic" pitchFamily="34" charset="0"/>
                <a:cs typeface="Bai Jamjuree"/>
                <a:sym typeface="Bai Jamjuree"/>
              </a:rPr>
              <a:t>▲ADB ~ ▲ABC </a:t>
            </a:r>
            <a:endParaRPr lang="en-US" sz="2800" dirty="0"/>
          </a:p>
        </p:txBody>
      </p:sp>
      <p:sp>
        <p:nvSpPr>
          <p:cNvPr id="2" name="Rectangle 1"/>
          <p:cNvSpPr/>
          <p:nvPr/>
        </p:nvSpPr>
        <p:spPr>
          <a:xfrm>
            <a:off x="5162214" y="5612295"/>
            <a:ext cx="28087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Century Gothic" pitchFamily="34" charset="0"/>
                <a:cs typeface="Bai Jamjuree"/>
                <a:sym typeface="Bai Jamjuree"/>
              </a:rPr>
              <a:t>▲BDC ~ ▲ABC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8243341" y="5602915"/>
            <a:ext cx="28793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Century Gothic" pitchFamily="34" charset="0"/>
                <a:cs typeface="Bai Jamjuree"/>
                <a:sym typeface="Bai Jamjuree"/>
              </a:rPr>
              <a:t>, </a:t>
            </a:r>
            <a:r>
              <a:rPr lang="en-US" sz="2800" b="1" dirty="0">
                <a:latin typeface="Century Gothic" pitchFamily="34" charset="0"/>
                <a:cs typeface="Bai Jamjuree"/>
                <a:sym typeface="Bai Jamjuree"/>
              </a:rPr>
              <a:t>▲ADB ~ ▲BDC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05845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10" grpId="0" animBg="1"/>
      <p:bldP spid="11" grpId="0" animBg="1"/>
      <p:bldP spid="49" grpId="0"/>
      <p:bldP spid="50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24" grpId="0"/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35;p16"/>
          <p:cNvSpPr txBox="1"/>
          <p:nvPr/>
        </p:nvSpPr>
        <p:spPr>
          <a:xfrm>
            <a:off x="11582400" y="5517200"/>
            <a:ext cx="609600" cy="716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3000" b="1" dirty="0">
                <a:latin typeface="Century Gothic" pitchFamily="34" charset="0"/>
                <a:ea typeface="Bai Jamjuree"/>
                <a:cs typeface="Bai Jamjuree"/>
                <a:sym typeface="Bai Jamjuree"/>
              </a:rPr>
              <a:t>C</a:t>
            </a:r>
            <a:endParaRPr sz="3000" b="1" dirty="0">
              <a:latin typeface="Century Gothic" pitchFamily="34" charset="0"/>
              <a:ea typeface="Bai Jamjuree"/>
              <a:cs typeface="Bai Jamjuree"/>
              <a:sym typeface="Bai Jamjuree"/>
            </a:endParaRPr>
          </a:p>
        </p:txBody>
      </p:sp>
      <p:sp>
        <p:nvSpPr>
          <p:cNvPr id="2" name="Google Shape;198;p18"/>
          <p:cNvSpPr/>
          <p:nvPr/>
        </p:nvSpPr>
        <p:spPr>
          <a:xfrm>
            <a:off x="1280755" y="540925"/>
            <a:ext cx="1088696" cy="131434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 dirty="0">
                <a:ln>
                  <a:noFill/>
                </a:ln>
                <a:solidFill>
                  <a:srgbClr val="FFFFFF"/>
                </a:solidFill>
                <a:latin typeface="Rammetto One"/>
              </a:rPr>
              <a:t>3</a:t>
            </a:r>
            <a:endParaRPr b="0" i="0" dirty="0">
              <a:ln>
                <a:solidFill>
                  <a:schemeClr val="tx1"/>
                </a:solidFill>
              </a:ln>
              <a:solidFill>
                <a:srgbClr val="FFFFFF"/>
              </a:solidFill>
              <a:latin typeface="Rammetto One"/>
            </a:endParaRPr>
          </a:p>
        </p:txBody>
      </p:sp>
      <p:sp>
        <p:nvSpPr>
          <p:cNvPr id="3" name="Google Shape;199;p18"/>
          <p:cNvSpPr txBox="1"/>
          <p:nvPr/>
        </p:nvSpPr>
        <p:spPr>
          <a:xfrm>
            <a:off x="3403131" y="1084782"/>
            <a:ext cx="8636469" cy="658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 dirty="0" smtClean="0">
                <a:solidFill>
                  <a:schemeClr val="tx1"/>
                </a:solidFill>
                <a:latin typeface="Rammetto One"/>
                <a:ea typeface="Rammetto One"/>
                <a:cs typeface="Rammetto One"/>
                <a:sym typeface="Rammetto One"/>
              </a:rPr>
              <a:t>Geometric Mean (Altitude) Theorem </a:t>
            </a:r>
            <a:endParaRPr sz="3400" dirty="0">
              <a:solidFill>
                <a:schemeClr val="tx1"/>
              </a:solidFill>
              <a:latin typeface="Rammetto One"/>
              <a:ea typeface="Rammetto One"/>
              <a:cs typeface="Rammetto One"/>
              <a:sym typeface="Rammetto One"/>
            </a:endParaRPr>
          </a:p>
        </p:txBody>
      </p:sp>
      <p:sp>
        <p:nvSpPr>
          <p:cNvPr id="4" name="Google Shape;135;p16"/>
          <p:cNvSpPr txBox="1"/>
          <p:nvPr/>
        </p:nvSpPr>
        <p:spPr>
          <a:xfrm>
            <a:off x="3543301" y="2046021"/>
            <a:ext cx="8248650" cy="10343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2800" b="1" dirty="0" smtClean="0">
                <a:latin typeface="Century Gothic" pitchFamily="34" charset="0"/>
                <a:ea typeface="Bai Jamjuree"/>
                <a:cs typeface="Bai Jamjuree"/>
                <a:sym typeface="Bai Jamjuree"/>
              </a:rPr>
              <a:t>- </a:t>
            </a:r>
            <a:r>
              <a:rPr lang="en-US" sz="2800" b="1" dirty="0">
                <a:latin typeface="Century Gothic" pitchFamily="34" charset="0"/>
                <a:ea typeface="Bai Jamjuree"/>
                <a:cs typeface="Bai Jamjuree"/>
                <a:sym typeface="Bai Jamjuree"/>
              </a:rPr>
              <a:t>t</a:t>
            </a:r>
            <a:r>
              <a:rPr lang="en-US" sz="2800" b="1" dirty="0" smtClean="0">
                <a:latin typeface="Century Gothic" pitchFamily="34" charset="0"/>
                <a:ea typeface="Bai Jamjuree"/>
                <a:cs typeface="Bai Jamjuree"/>
                <a:sym typeface="Bai Jamjuree"/>
              </a:rPr>
              <a:t>he </a:t>
            </a:r>
            <a:r>
              <a:rPr lang="en-US" sz="2800" b="1" dirty="0">
                <a:latin typeface="Century Gothic" pitchFamily="34" charset="0"/>
                <a:ea typeface="Bai Jamjuree"/>
                <a:cs typeface="Bai Jamjuree"/>
                <a:sym typeface="Bai Jamjuree"/>
              </a:rPr>
              <a:t>altitude is the geometric mean to the segments into which it divides </a:t>
            </a:r>
            <a:r>
              <a:rPr lang="en-US" sz="2800" b="1" dirty="0" smtClean="0">
                <a:latin typeface="Century Gothic" pitchFamily="34" charset="0"/>
                <a:ea typeface="Bai Jamjuree"/>
                <a:cs typeface="Bai Jamjuree"/>
                <a:sym typeface="Bai Jamjuree"/>
              </a:rPr>
              <a:t>the hypotenuse</a:t>
            </a:r>
            <a:r>
              <a:rPr lang="en-US" sz="2800" b="1" dirty="0">
                <a:latin typeface="Century Gothic" pitchFamily="34" charset="0"/>
                <a:ea typeface="Bai Jamjuree"/>
                <a:cs typeface="Bai Jamjuree"/>
                <a:sym typeface="Bai Jamjuree"/>
              </a:rPr>
              <a:t>. </a:t>
            </a:r>
            <a:endParaRPr sz="2800" b="1" dirty="0">
              <a:latin typeface="Century Gothic" pitchFamily="34" charset="0"/>
              <a:ea typeface="Bai Jamjuree"/>
              <a:cs typeface="Bai Jamjuree"/>
              <a:sym typeface="Bai Jamjuree"/>
            </a:endParaRPr>
          </a:p>
        </p:txBody>
      </p:sp>
      <p:sp>
        <p:nvSpPr>
          <p:cNvPr id="6" name="Right Triangle 5"/>
          <p:cNvSpPr/>
          <p:nvPr/>
        </p:nvSpPr>
        <p:spPr>
          <a:xfrm>
            <a:off x="9886951" y="3566600"/>
            <a:ext cx="1714500" cy="2305050"/>
          </a:xfrm>
          <a:prstGeom prst="rtTriangle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F97D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6"/>
          <p:cNvSpPr/>
          <p:nvPr/>
        </p:nvSpPr>
        <p:spPr>
          <a:xfrm flipH="1">
            <a:off x="7124701" y="3554850"/>
            <a:ext cx="2762250" cy="2305050"/>
          </a:xfrm>
          <a:prstGeom prst="rtTriangle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F97D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Google Shape;135;p16"/>
          <p:cNvSpPr txBox="1"/>
          <p:nvPr/>
        </p:nvSpPr>
        <p:spPr>
          <a:xfrm>
            <a:off x="6724443" y="5528950"/>
            <a:ext cx="609600" cy="7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3000" b="1" dirty="0" smtClean="0">
                <a:latin typeface="Century Gothic" pitchFamily="34" charset="0"/>
                <a:ea typeface="Bai Jamjuree"/>
                <a:cs typeface="Bai Jamjuree"/>
                <a:sym typeface="Bai Jamjuree"/>
              </a:rPr>
              <a:t>A</a:t>
            </a:r>
            <a:endParaRPr sz="3000" b="1" dirty="0">
              <a:latin typeface="Century Gothic" pitchFamily="34" charset="0"/>
              <a:ea typeface="Bai Jamjuree"/>
              <a:cs typeface="Bai Jamjuree"/>
              <a:sym typeface="Bai Jamjuree"/>
            </a:endParaRPr>
          </a:p>
        </p:txBody>
      </p:sp>
      <p:sp>
        <p:nvSpPr>
          <p:cNvPr id="9" name="Google Shape;135;p16"/>
          <p:cNvSpPr txBox="1"/>
          <p:nvPr/>
        </p:nvSpPr>
        <p:spPr>
          <a:xfrm>
            <a:off x="9638596" y="5776400"/>
            <a:ext cx="609600" cy="7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3000" b="1" dirty="0">
                <a:latin typeface="Century Gothic" pitchFamily="34" charset="0"/>
                <a:ea typeface="Bai Jamjuree"/>
                <a:cs typeface="Bai Jamjuree"/>
                <a:sym typeface="Bai Jamjuree"/>
              </a:rPr>
              <a:t>D</a:t>
            </a:r>
            <a:endParaRPr sz="3000" b="1" dirty="0">
              <a:latin typeface="Century Gothic" pitchFamily="34" charset="0"/>
              <a:ea typeface="Bai Jamjuree"/>
              <a:cs typeface="Bai Jamjuree"/>
              <a:sym typeface="Bai Jamjuree"/>
            </a:endParaRPr>
          </a:p>
        </p:txBody>
      </p:sp>
      <p:sp>
        <p:nvSpPr>
          <p:cNvPr id="11" name="Google Shape;135;p16"/>
          <p:cNvSpPr txBox="1"/>
          <p:nvPr/>
        </p:nvSpPr>
        <p:spPr>
          <a:xfrm>
            <a:off x="9715500" y="3007263"/>
            <a:ext cx="609600" cy="7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3000" b="1" dirty="0" smtClean="0">
                <a:latin typeface="Century Gothic" pitchFamily="34" charset="0"/>
                <a:ea typeface="Bai Jamjuree"/>
                <a:cs typeface="Bai Jamjuree"/>
                <a:sym typeface="Bai Jamjuree"/>
              </a:rPr>
              <a:t>B</a:t>
            </a:r>
            <a:endParaRPr sz="3000" b="1" dirty="0">
              <a:latin typeface="Century Gothic" pitchFamily="34" charset="0"/>
              <a:ea typeface="Bai Jamjuree"/>
              <a:cs typeface="Bai Jamjuree"/>
              <a:sym typeface="Bai Jamjuree"/>
            </a:endParaRPr>
          </a:p>
        </p:txBody>
      </p:sp>
      <p:sp>
        <p:nvSpPr>
          <p:cNvPr id="20" name="Google Shape;135;p16"/>
          <p:cNvSpPr txBox="1"/>
          <p:nvPr/>
        </p:nvSpPr>
        <p:spPr>
          <a:xfrm>
            <a:off x="8334375" y="5361150"/>
            <a:ext cx="609600" cy="7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3000" b="1" dirty="0" smtClean="0">
                <a:latin typeface="Century Gothic" pitchFamily="34" charset="0"/>
                <a:ea typeface="Bai Jamjuree"/>
                <a:cs typeface="Bai Jamjuree"/>
                <a:sym typeface="Bai Jamjuree"/>
              </a:rPr>
              <a:t>x</a:t>
            </a:r>
            <a:endParaRPr sz="3000" b="1" dirty="0">
              <a:latin typeface="Century Gothic" pitchFamily="34" charset="0"/>
              <a:ea typeface="Bai Jamjuree"/>
              <a:cs typeface="Bai Jamjuree"/>
              <a:sym typeface="Bai Jamjuree"/>
            </a:endParaRPr>
          </a:p>
        </p:txBody>
      </p:sp>
      <p:sp>
        <p:nvSpPr>
          <p:cNvPr id="21" name="Google Shape;135;p16"/>
          <p:cNvSpPr txBox="1"/>
          <p:nvPr/>
        </p:nvSpPr>
        <p:spPr>
          <a:xfrm>
            <a:off x="10496550" y="5281200"/>
            <a:ext cx="609600" cy="7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3000" b="1" dirty="0">
                <a:latin typeface="Century Gothic" pitchFamily="34" charset="0"/>
                <a:ea typeface="Bai Jamjuree"/>
                <a:cs typeface="Bai Jamjuree"/>
                <a:sym typeface="Bai Jamjuree"/>
              </a:rPr>
              <a:t>y</a:t>
            </a:r>
            <a:endParaRPr sz="3000" b="1" dirty="0">
              <a:latin typeface="Century Gothic" pitchFamily="34" charset="0"/>
              <a:ea typeface="Bai Jamjuree"/>
              <a:cs typeface="Bai Jamjuree"/>
              <a:sym typeface="Bai Jamjuree"/>
            </a:endParaRPr>
          </a:p>
        </p:txBody>
      </p:sp>
      <p:sp>
        <p:nvSpPr>
          <p:cNvPr id="22" name="Google Shape;135;p16"/>
          <p:cNvSpPr txBox="1"/>
          <p:nvPr/>
        </p:nvSpPr>
        <p:spPr>
          <a:xfrm>
            <a:off x="9486900" y="4477050"/>
            <a:ext cx="609600" cy="7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3000" b="1" dirty="0">
                <a:latin typeface="Century Gothic" pitchFamily="34" charset="0"/>
                <a:ea typeface="Bai Jamjuree"/>
                <a:cs typeface="Bai Jamjuree"/>
                <a:sym typeface="Bai Jamjuree"/>
              </a:rPr>
              <a:t>h</a:t>
            </a:r>
            <a:endParaRPr sz="3000" b="1" dirty="0">
              <a:latin typeface="Century Gothic" pitchFamily="34" charset="0"/>
              <a:ea typeface="Bai Jamjuree"/>
              <a:cs typeface="Bai Jamjuree"/>
              <a:sym typeface="Bai Jamjuree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9448800" y="5501800"/>
            <a:ext cx="400050" cy="358100"/>
          </a:xfrm>
          <a:prstGeom prst="rect">
            <a:avLst/>
          </a:prstGeom>
          <a:noFill/>
          <a:ln w="57150">
            <a:solidFill>
              <a:srgbClr val="F97D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Oval 26"/>
          <p:cNvSpPr/>
          <p:nvPr/>
        </p:nvSpPr>
        <p:spPr>
          <a:xfrm>
            <a:off x="4399848" y="2093448"/>
            <a:ext cx="1639003" cy="532617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Oval 27"/>
          <p:cNvSpPr/>
          <p:nvPr/>
        </p:nvSpPr>
        <p:spPr>
          <a:xfrm>
            <a:off x="9333797" y="2512156"/>
            <a:ext cx="2376672" cy="532617"/>
          </a:xfrm>
          <a:prstGeom prst="ellipse">
            <a:avLst/>
          </a:prstGeom>
          <a:noFill/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Freeform 28"/>
          <p:cNvSpPr/>
          <p:nvPr/>
        </p:nvSpPr>
        <p:spPr>
          <a:xfrm>
            <a:off x="7062270" y="5840852"/>
            <a:ext cx="4648200" cy="45719"/>
          </a:xfrm>
          <a:custGeom>
            <a:avLst/>
            <a:gdLst>
              <a:gd name="connsiteX0" fmla="*/ 0 w 4819650"/>
              <a:gd name="connsiteY0" fmla="*/ 38100 h 57150"/>
              <a:gd name="connsiteX1" fmla="*/ 1276350 w 4819650"/>
              <a:gd name="connsiteY1" fmla="*/ 38100 h 57150"/>
              <a:gd name="connsiteX2" fmla="*/ 1352550 w 4819650"/>
              <a:gd name="connsiteY2" fmla="*/ 57150 h 57150"/>
              <a:gd name="connsiteX3" fmla="*/ 2362200 w 4819650"/>
              <a:gd name="connsiteY3" fmla="*/ 38100 h 57150"/>
              <a:gd name="connsiteX4" fmla="*/ 3429000 w 4819650"/>
              <a:gd name="connsiteY4" fmla="*/ 0 h 57150"/>
              <a:gd name="connsiteX5" fmla="*/ 4819650 w 4819650"/>
              <a:gd name="connsiteY5" fmla="*/ 19050 h 57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19650" h="57150">
                <a:moveTo>
                  <a:pt x="0" y="38100"/>
                </a:moveTo>
                <a:cubicBezTo>
                  <a:pt x="527444" y="-14644"/>
                  <a:pt x="258666" y="4733"/>
                  <a:pt x="1276350" y="38100"/>
                </a:cubicBezTo>
                <a:cubicBezTo>
                  <a:pt x="1302518" y="38958"/>
                  <a:pt x="1327150" y="50800"/>
                  <a:pt x="1352550" y="57150"/>
                </a:cubicBezTo>
                <a:lnTo>
                  <a:pt x="2362200" y="38100"/>
                </a:lnTo>
                <a:cubicBezTo>
                  <a:pt x="3202738" y="20404"/>
                  <a:pt x="2912460" y="36896"/>
                  <a:pt x="3429000" y="0"/>
                </a:cubicBezTo>
                <a:cubicBezTo>
                  <a:pt x="4286111" y="27649"/>
                  <a:pt x="3822598" y="19050"/>
                  <a:pt x="4819650" y="19050"/>
                </a:cubicBezTo>
              </a:path>
            </a:pathLst>
          </a:cu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Google Shape;199;p18"/>
          <p:cNvSpPr txBox="1"/>
          <p:nvPr/>
        </p:nvSpPr>
        <p:spPr>
          <a:xfrm>
            <a:off x="3650669" y="539837"/>
            <a:ext cx="2826125" cy="59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 smtClean="0">
                <a:solidFill>
                  <a:srgbClr val="F97D01"/>
                </a:solidFill>
                <a:latin typeface="Rammetto One"/>
                <a:ea typeface="Rammetto One"/>
                <a:cs typeface="Rammetto One"/>
                <a:sym typeface="Rammetto One"/>
              </a:rPr>
              <a:t>Corollary </a:t>
            </a:r>
            <a:endParaRPr sz="3200" dirty="0">
              <a:solidFill>
                <a:srgbClr val="F97D01"/>
              </a:solidFill>
              <a:latin typeface="Rammetto One"/>
              <a:ea typeface="Rammetto One"/>
              <a:cs typeface="Rammetto One"/>
              <a:sym typeface="Rammetto One"/>
            </a:endParaRPr>
          </a:p>
        </p:txBody>
      </p:sp>
      <p:sp>
        <p:nvSpPr>
          <p:cNvPr id="31" name="Freeform 30"/>
          <p:cNvSpPr/>
          <p:nvPr/>
        </p:nvSpPr>
        <p:spPr>
          <a:xfrm>
            <a:off x="9601200" y="3829050"/>
            <a:ext cx="533400" cy="285750"/>
          </a:xfrm>
          <a:custGeom>
            <a:avLst/>
            <a:gdLst>
              <a:gd name="connsiteX0" fmla="*/ 0 w 533400"/>
              <a:gd name="connsiteY0" fmla="*/ 0 h 285750"/>
              <a:gd name="connsiteX1" fmla="*/ 76200 w 533400"/>
              <a:gd name="connsiteY1" fmla="*/ 95250 h 285750"/>
              <a:gd name="connsiteX2" fmla="*/ 152400 w 533400"/>
              <a:gd name="connsiteY2" fmla="*/ 209550 h 285750"/>
              <a:gd name="connsiteX3" fmla="*/ 190500 w 533400"/>
              <a:gd name="connsiteY3" fmla="*/ 266700 h 285750"/>
              <a:gd name="connsiteX4" fmla="*/ 247650 w 533400"/>
              <a:gd name="connsiteY4" fmla="*/ 285750 h 285750"/>
              <a:gd name="connsiteX5" fmla="*/ 304800 w 533400"/>
              <a:gd name="connsiteY5" fmla="*/ 247650 h 285750"/>
              <a:gd name="connsiteX6" fmla="*/ 342900 w 533400"/>
              <a:gd name="connsiteY6" fmla="*/ 190500 h 285750"/>
              <a:gd name="connsiteX7" fmla="*/ 457200 w 533400"/>
              <a:gd name="connsiteY7" fmla="*/ 114300 h 285750"/>
              <a:gd name="connsiteX8" fmla="*/ 533400 w 533400"/>
              <a:gd name="connsiteY8" fmla="*/ 57150 h 28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3400" h="285750">
                <a:moveTo>
                  <a:pt x="0" y="0"/>
                </a:moveTo>
                <a:cubicBezTo>
                  <a:pt x="25400" y="31750"/>
                  <a:pt x="52285" y="62367"/>
                  <a:pt x="76200" y="95250"/>
                </a:cubicBezTo>
                <a:cubicBezTo>
                  <a:pt x="103133" y="132282"/>
                  <a:pt x="127000" y="171450"/>
                  <a:pt x="152400" y="209550"/>
                </a:cubicBezTo>
                <a:cubicBezTo>
                  <a:pt x="165100" y="228600"/>
                  <a:pt x="168780" y="259460"/>
                  <a:pt x="190500" y="266700"/>
                </a:cubicBezTo>
                <a:lnTo>
                  <a:pt x="247650" y="285750"/>
                </a:lnTo>
                <a:cubicBezTo>
                  <a:pt x="266700" y="273050"/>
                  <a:pt x="288611" y="263839"/>
                  <a:pt x="304800" y="247650"/>
                </a:cubicBezTo>
                <a:cubicBezTo>
                  <a:pt x="320989" y="231461"/>
                  <a:pt x="325670" y="205577"/>
                  <a:pt x="342900" y="190500"/>
                </a:cubicBezTo>
                <a:cubicBezTo>
                  <a:pt x="377361" y="160347"/>
                  <a:pt x="457200" y="114300"/>
                  <a:pt x="457200" y="114300"/>
                </a:cubicBezTo>
                <a:cubicBezTo>
                  <a:pt x="502345" y="46583"/>
                  <a:pt x="472405" y="57150"/>
                  <a:pt x="533400" y="57150"/>
                </a:cubicBezTo>
              </a:path>
            </a:pathLst>
          </a:custGeom>
          <a:ln w="57150">
            <a:solidFill>
              <a:srgbClr val="F97D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9858374" y="5483050"/>
            <a:ext cx="400050" cy="358100"/>
          </a:xfrm>
          <a:prstGeom prst="rect">
            <a:avLst/>
          </a:prstGeom>
          <a:noFill/>
          <a:ln w="57150">
            <a:solidFill>
              <a:srgbClr val="F97D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Freeform 25"/>
          <p:cNvSpPr/>
          <p:nvPr/>
        </p:nvSpPr>
        <p:spPr>
          <a:xfrm>
            <a:off x="9820242" y="3482600"/>
            <a:ext cx="57217" cy="2400300"/>
          </a:xfrm>
          <a:custGeom>
            <a:avLst/>
            <a:gdLst>
              <a:gd name="connsiteX0" fmla="*/ 57217 w 57217"/>
              <a:gd name="connsiteY0" fmla="*/ 0 h 2400300"/>
              <a:gd name="connsiteX1" fmla="*/ 38167 w 57217"/>
              <a:gd name="connsiteY1" fmla="*/ 1752600 h 2400300"/>
              <a:gd name="connsiteX2" fmla="*/ 19117 w 57217"/>
              <a:gd name="connsiteY2" fmla="*/ 1962150 h 2400300"/>
              <a:gd name="connsiteX3" fmla="*/ 67 w 57217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217" h="2400300">
                <a:moveTo>
                  <a:pt x="57217" y="0"/>
                </a:moveTo>
                <a:cubicBezTo>
                  <a:pt x="50867" y="584200"/>
                  <a:pt x="49509" y="1168476"/>
                  <a:pt x="38167" y="1752600"/>
                </a:cubicBezTo>
                <a:cubicBezTo>
                  <a:pt x="36805" y="1822725"/>
                  <a:pt x="24114" y="1892190"/>
                  <a:pt x="19117" y="1962150"/>
                </a:cubicBezTo>
                <a:cubicBezTo>
                  <a:pt x="-2170" y="2260172"/>
                  <a:pt x="67" y="2200364"/>
                  <a:pt x="67" y="2400300"/>
                </a:cubicBezTo>
              </a:path>
            </a:pathLst>
          </a:cu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Google Shape;135;p16"/>
          <p:cNvSpPr txBox="1"/>
          <p:nvPr/>
        </p:nvSpPr>
        <p:spPr>
          <a:xfrm>
            <a:off x="2231830" y="3307635"/>
            <a:ext cx="2907399" cy="4944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800" b="1" dirty="0" smtClean="0">
                <a:latin typeface="Century Gothic" pitchFamily="34" charset="0"/>
                <a:cs typeface="Bai Jamjuree"/>
                <a:sym typeface="Bai Jamjuree"/>
              </a:rPr>
              <a:t>▲ADB ~ ▲BDC </a:t>
            </a:r>
            <a:endParaRPr lang="en-US" sz="2800" dirty="0"/>
          </a:p>
        </p:txBody>
      </p:sp>
      <p:sp>
        <p:nvSpPr>
          <p:cNvPr id="34" name="Google Shape;135;p16"/>
          <p:cNvSpPr txBox="1"/>
          <p:nvPr/>
        </p:nvSpPr>
        <p:spPr>
          <a:xfrm>
            <a:off x="2194432" y="3829485"/>
            <a:ext cx="2907399" cy="4944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800" b="1" dirty="0" smtClean="0">
                <a:latin typeface="Century Gothic" pitchFamily="34" charset="0"/>
                <a:cs typeface="Bai Jamjuree"/>
                <a:sym typeface="Bai Jamjuree"/>
              </a:rPr>
              <a:t>▲ABC ~ ▲ABD </a:t>
            </a:r>
            <a:endParaRPr lang="en-US" sz="2800" dirty="0"/>
          </a:p>
        </p:txBody>
      </p:sp>
      <p:sp>
        <p:nvSpPr>
          <p:cNvPr id="35" name="Google Shape;135;p16"/>
          <p:cNvSpPr txBox="1"/>
          <p:nvPr/>
        </p:nvSpPr>
        <p:spPr>
          <a:xfrm>
            <a:off x="2178600" y="4371756"/>
            <a:ext cx="2907399" cy="4944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800" b="1" dirty="0" smtClean="0">
                <a:latin typeface="Century Gothic" pitchFamily="34" charset="0"/>
                <a:cs typeface="Bai Jamjuree"/>
                <a:sym typeface="Bai Jamjuree"/>
              </a:rPr>
              <a:t>▲ABC ~ ▲CBD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71609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  <p:bldP spid="27" grpId="0" animBg="1"/>
      <p:bldP spid="27" grpId="1" animBg="1"/>
      <p:bldP spid="28" grpId="0" animBg="1"/>
      <p:bldP spid="28" grpId="1" animBg="1"/>
      <p:bldP spid="29" grpId="0" animBg="1"/>
      <p:bldP spid="26" grpId="0" animBg="1"/>
      <p:bldP spid="33" grpId="0"/>
      <p:bldP spid="34" grpId="0"/>
      <p:bldP spid="3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35;p16"/>
          <p:cNvSpPr txBox="1"/>
          <p:nvPr/>
        </p:nvSpPr>
        <p:spPr>
          <a:xfrm>
            <a:off x="11582400" y="5517200"/>
            <a:ext cx="609600" cy="716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3000" b="1" dirty="0">
                <a:latin typeface="Century Gothic" pitchFamily="34" charset="0"/>
                <a:ea typeface="Bai Jamjuree"/>
                <a:cs typeface="Bai Jamjuree"/>
                <a:sym typeface="Bai Jamjuree"/>
              </a:rPr>
              <a:t>C</a:t>
            </a:r>
            <a:endParaRPr sz="3000" b="1" dirty="0">
              <a:latin typeface="Century Gothic" pitchFamily="34" charset="0"/>
              <a:ea typeface="Bai Jamjuree"/>
              <a:cs typeface="Bai Jamjuree"/>
              <a:sym typeface="Bai Jamjuree"/>
            </a:endParaRPr>
          </a:p>
        </p:txBody>
      </p:sp>
      <p:sp>
        <p:nvSpPr>
          <p:cNvPr id="2" name="Google Shape;198;p18"/>
          <p:cNvSpPr/>
          <p:nvPr/>
        </p:nvSpPr>
        <p:spPr>
          <a:xfrm>
            <a:off x="1280755" y="540925"/>
            <a:ext cx="1088696" cy="131434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 dirty="0">
                <a:ln>
                  <a:noFill/>
                </a:ln>
                <a:solidFill>
                  <a:srgbClr val="FFFFFF"/>
                </a:solidFill>
                <a:latin typeface="Rammetto One"/>
              </a:rPr>
              <a:t>3</a:t>
            </a:r>
            <a:endParaRPr b="0" i="0" dirty="0">
              <a:ln>
                <a:solidFill>
                  <a:schemeClr val="tx1"/>
                </a:solidFill>
              </a:ln>
              <a:solidFill>
                <a:srgbClr val="FFFFFF"/>
              </a:solidFill>
              <a:latin typeface="Rammetto One"/>
            </a:endParaRPr>
          </a:p>
        </p:txBody>
      </p:sp>
      <p:sp>
        <p:nvSpPr>
          <p:cNvPr id="3" name="Google Shape;199;p18"/>
          <p:cNvSpPr txBox="1"/>
          <p:nvPr/>
        </p:nvSpPr>
        <p:spPr>
          <a:xfrm>
            <a:off x="3403131" y="627582"/>
            <a:ext cx="8636469" cy="658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 dirty="0" smtClean="0">
                <a:solidFill>
                  <a:schemeClr val="tx1"/>
                </a:solidFill>
                <a:latin typeface="Rammetto One"/>
                <a:ea typeface="Rammetto One"/>
                <a:cs typeface="Rammetto One"/>
                <a:sym typeface="Rammetto One"/>
              </a:rPr>
              <a:t>Geometric Mean (Altitude) Theorem </a:t>
            </a:r>
            <a:endParaRPr sz="3400" dirty="0">
              <a:solidFill>
                <a:schemeClr val="tx1"/>
              </a:solidFill>
              <a:latin typeface="Rammetto One"/>
              <a:ea typeface="Rammetto One"/>
              <a:cs typeface="Rammetto One"/>
              <a:sym typeface="Rammetto One"/>
            </a:endParaRPr>
          </a:p>
        </p:txBody>
      </p:sp>
      <p:sp>
        <p:nvSpPr>
          <p:cNvPr id="4" name="Google Shape;135;p16"/>
          <p:cNvSpPr txBox="1"/>
          <p:nvPr/>
        </p:nvSpPr>
        <p:spPr>
          <a:xfrm>
            <a:off x="3543301" y="1626921"/>
            <a:ext cx="8248650" cy="10343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2800" b="1" dirty="0" smtClean="0">
                <a:latin typeface="Century Gothic" pitchFamily="34" charset="0"/>
                <a:ea typeface="Bai Jamjuree"/>
                <a:cs typeface="Bai Jamjuree"/>
                <a:sym typeface="Bai Jamjuree"/>
              </a:rPr>
              <a:t>- </a:t>
            </a:r>
            <a:r>
              <a:rPr lang="en-US" sz="2800" b="1" dirty="0">
                <a:latin typeface="Century Gothic" pitchFamily="34" charset="0"/>
                <a:ea typeface="Bai Jamjuree"/>
                <a:cs typeface="Bai Jamjuree"/>
                <a:sym typeface="Bai Jamjuree"/>
              </a:rPr>
              <a:t>t</a:t>
            </a:r>
            <a:r>
              <a:rPr lang="en-US" sz="2800" b="1" dirty="0" smtClean="0">
                <a:latin typeface="Century Gothic" pitchFamily="34" charset="0"/>
                <a:ea typeface="Bai Jamjuree"/>
                <a:cs typeface="Bai Jamjuree"/>
                <a:sym typeface="Bai Jamjuree"/>
              </a:rPr>
              <a:t>he </a:t>
            </a:r>
            <a:r>
              <a:rPr lang="en-US" sz="2800" b="1" dirty="0">
                <a:latin typeface="Century Gothic" pitchFamily="34" charset="0"/>
                <a:ea typeface="Bai Jamjuree"/>
                <a:cs typeface="Bai Jamjuree"/>
                <a:sym typeface="Bai Jamjuree"/>
              </a:rPr>
              <a:t>altitude is the geometric mean to the segments into which it divides </a:t>
            </a:r>
            <a:r>
              <a:rPr lang="en-US" sz="2800" b="1" dirty="0" smtClean="0">
                <a:latin typeface="Century Gothic" pitchFamily="34" charset="0"/>
                <a:ea typeface="Bai Jamjuree"/>
                <a:cs typeface="Bai Jamjuree"/>
                <a:sym typeface="Bai Jamjuree"/>
              </a:rPr>
              <a:t>the hypotenuse</a:t>
            </a:r>
            <a:r>
              <a:rPr lang="en-US" sz="2800" b="1" dirty="0">
                <a:latin typeface="Century Gothic" pitchFamily="34" charset="0"/>
                <a:ea typeface="Bai Jamjuree"/>
                <a:cs typeface="Bai Jamjuree"/>
                <a:sym typeface="Bai Jamjuree"/>
              </a:rPr>
              <a:t>. </a:t>
            </a:r>
            <a:endParaRPr sz="2800" b="1" dirty="0">
              <a:latin typeface="Century Gothic" pitchFamily="34" charset="0"/>
              <a:ea typeface="Bai Jamjuree"/>
              <a:cs typeface="Bai Jamjuree"/>
              <a:sym typeface="Bai Jamjuree"/>
            </a:endParaRPr>
          </a:p>
        </p:txBody>
      </p:sp>
      <p:sp>
        <p:nvSpPr>
          <p:cNvPr id="6" name="Right Triangle 5"/>
          <p:cNvSpPr/>
          <p:nvPr/>
        </p:nvSpPr>
        <p:spPr>
          <a:xfrm>
            <a:off x="9886951" y="3566600"/>
            <a:ext cx="1714500" cy="2305050"/>
          </a:xfrm>
          <a:prstGeom prst="rtTriangle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F97D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6"/>
          <p:cNvSpPr/>
          <p:nvPr/>
        </p:nvSpPr>
        <p:spPr>
          <a:xfrm flipH="1">
            <a:off x="7124701" y="3554850"/>
            <a:ext cx="2762250" cy="2305050"/>
          </a:xfrm>
          <a:prstGeom prst="rtTriangle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F97D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Google Shape;135;p16"/>
          <p:cNvSpPr txBox="1"/>
          <p:nvPr/>
        </p:nvSpPr>
        <p:spPr>
          <a:xfrm>
            <a:off x="6724443" y="5528950"/>
            <a:ext cx="609600" cy="7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3000" b="1" dirty="0" smtClean="0">
                <a:latin typeface="Century Gothic" pitchFamily="34" charset="0"/>
                <a:ea typeface="Bai Jamjuree"/>
                <a:cs typeface="Bai Jamjuree"/>
                <a:sym typeface="Bai Jamjuree"/>
              </a:rPr>
              <a:t>A</a:t>
            </a:r>
            <a:endParaRPr sz="3000" b="1" dirty="0">
              <a:latin typeface="Century Gothic" pitchFamily="34" charset="0"/>
              <a:ea typeface="Bai Jamjuree"/>
              <a:cs typeface="Bai Jamjuree"/>
              <a:sym typeface="Bai Jamjuree"/>
            </a:endParaRPr>
          </a:p>
        </p:txBody>
      </p:sp>
      <p:sp>
        <p:nvSpPr>
          <p:cNvPr id="9" name="Google Shape;135;p16"/>
          <p:cNvSpPr txBox="1"/>
          <p:nvPr/>
        </p:nvSpPr>
        <p:spPr>
          <a:xfrm>
            <a:off x="9638596" y="5776400"/>
            <a:ext cx="609600" cy="7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3000" b="1" dirty="0">
                <a:latin typeface="Century Gothic" pitchFamily="34" charset="0"/>
                <a:ea typeface="Bai Jamjuree"/>
                <a:cs typeface="Bai Jamjuree"/>
                <a:sym typeface="Bai Jamjuree"/>
              </a:rPr>
              <a:t>D</a:t>
            </a:r>
            <a:endParaRPr sz="3000" b="1" dirty="0">
              <a:latin typeface="Century Gothic" pitchFamily="34" charset="0"/>
              <a:ea typeface="Bai Jamjuree"/>
              <a:cs typeface="Bai Jamjuree"/>
              <a:sym typeface="Bai Jamjuree"/>
            </a:endParaRPr>
          </a:p>
        </p:txBody>
      </p:sp>
      <p:sp>
        <p:nvSpPr>
          <p:cNvPr id="11" name="Google Shape;135;p16"/>
          <p:cNvSpPr txBox="1"/>
          <p:nvPr/>
        </p:nvSpPr>
        <p:spPr>
          <a:xfrm>
            <a:off x="9715500" y="3007263"/>
            <a:ext cx="609600" cy="7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3000" b="1" dirty="0" smtClean="0">
                <a:latin typeface="Century Gothic" pitchFamily="34" charset="0"/>
                <a:ea typeface="Bai Jamjuree"/>
                <a:cs typeface="Bai Jamjuree"/>
                <a:sym typeface="Bai Jamjuree"/>
              </a:rPr>
              <a:t>B</a:t>
            </a:r>
            <a:endParaRPr sz="3000" b="1" dirty="0">
              <a:latin typeface="Century Gothic" pitchFamily="34" charset="0"/>
              <a:ea typeface="Bai Jamjuree"/>
              <a:cs typeface="Bai Jamjuree"/>
              <a:sym typeface="Bai Jamjuree"/>
            </a:endParaRPr>
          </a:p>
        </p:txBody>
      </p:sp>
      <p:sp>
        <p:nvSpPr>
          <p:cNvPr id="20" name="Google Shape;135;p16"/>
          <p:cNvSpPr txBox="1"/>
          <p:nvPr/>
        </p:nvSpPr>
        <p:spPr>
          <a:xfrm>
            <a:off x="8334375" y="5361150"/>
            <a:ext cx="609600" cy="7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3000" b="1" dirty="0" smtClean="0">
                <a:latin typeface="Century Gothic" pitchFamily="34" charset="0"/>
                <a:ea typeface="Bai Jamjuree"/>
                <a:cs typeface="Bai Jamjuree"/>
                <a:sym typeface="Bai Jamjuree"/>
              </a:rPr>
              <a:t>x</a:t>
            </a:r>
            <a:endParaRPr sz="3000" b="1" dirty="0">
              <a:latin typeface="Century Gothic" pitchFamily="34" charset="0"/>
              <a:ea typeface="Bai Jamjuree"/>
              <a:cs typeface="Bai Jamjuree"/>
              <a:sym typeface="Bai Jamjuree"/>
            </a:endParaRPr>
          </a:p>
        </p:txBody>
      </p:sp>
      <p:sp>
        <p:nvSpPr>
          <p:cNvPr id="21" name="Google Shape;135;p16"/>
          <p:cNvSpPr txBox="1"/>
          <p:nvPr/>
        </p:nvSpPr>
        <p:spPr>
          <a:xfrm>
            <a:off x="10496550" y="5281200"/>
            <a:ext cx="609600" cy="71620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3000" b="1" dirty="0">
                <a:latin typeface="Century Gothic" pitchFamily="34" charset="0"/>
                <a:ea typeface="Bai Jamjuree"/>
                <a:cs typeface="Bai Jamjuree"/>
                <a:sym typeface="Bai Jamjuree"/>
              </a:rPr>
              <a:t>y</a:t>
            </a:r>
            <a:endParaRPr sz="3000" b="1" dirty="0">
              <a:latin typeface="Century Gothic" pitchFamily="34" charset="0"/>
              <a:ea typeface="Bai Jamjuree"/>
              <a:cs typeface="Bai Jamjuree"/>
              <a:sym typeface="Bai Jamjuree"/>
            </a:endParaRPr>
          </a:p>
        </p:txBody>
      </p:sp>
      <p:sp>
        <p:nvSpPr>
          <p:cNvPr id="22" name="Google Shape;135;p16"/>
          <p:cNvSpPr txBox="1"/>
          <p:nvPr/>
        </p:nvSpPr>
        <p:spPr>
          <a:xfrm>
            <a:off x="9486900" y="4477050"/>
            <a:ext cx="609600" cy="7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3000" b="1" dirty="0">
                <a:latin typeface="Century Gothic" pitchFamily="34" charset="0"/>
                <a:ea typeface="Bai Jamjuree"/>
                <a:cs typeface="Bai Jamjuree"/>
                <a:sym typeface="Bai Jamjuree"/>
              </a:rPr>
              <a:t>h</a:t>
            </a:r>
            <a:endParaRPr sz="3000" b="1" dirty="0">
              <a:latin typeface="Century Gothic" pitchFamily="34" charset="0"/>
              <a:ea typeface="Bai Jamjuree"/>
              <a:cs typeface="Bai Jamjuree"/>
              <a:sym typeface="Bai Jamjuree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9448800" y="5501800"/>
            <a:ext cx="400050" cy="358100"/>
          </a:xfrm>
          <a:prstGeom prst="rect">
            <a:avLst/>
          </a:prstGeom>
          <a:noFill/>
          <a:ln w="57150">
            <a:solidFill>
              <a:srgbClr val="F97D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Oval 26"/>
          <p:cNvSpPr/>
          <p:nvPr/>
        </p:nvSpPr>
        <p:spPr>
          <a:xfrm>
            <a:off x="4399847" y="1627058"/>
            <a:ext cx="1639003" cy="532617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Oval 27"/>
          <p:cNvSpPr/>
          <p:nvPr/>
        </p:nvSpPr>
        <p:spPr>
          <a:xfrm>
            <a:off x="9333797" y="2093056"/>
            <a:ext cx="2376672" cy="532617"/>
          </a:xfrm>
          <a:prstGeom prst="ellipse">
            <a:avLst/>
          </a:prstGeom>
          <a:noFill/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Freeform 28"/>
          <p:cNvSpPr/>
          <p:nvPr/>
        </p:nvSpPr>
        <p:spPr>
          <a:xfrm>
            <a:off x="7062270" y="5840852"/>
            <a:ext cx="2757972" cy="45719"/>
          </a:xfrm>
          <a:custGeom>
            <a:avLst/>
            <a:gdLst>
              <a:gd name="connsiteX0" fmla="*/ 0 w 4819650"/>
              <a:gd name="connsiteY0" fmla="*/ 38100 h 57150"/>
              <a:gd name="connsiteX1" fmla="*/ 1276350 w 4819650"/>
              <a:gd name="connsiteY1" fmla="*/ 38100 h 57150"/>
              <a:gd name="connsiteX2" fmla="*/ 1352550 w 4819650"/>
              <a:gd name="connsiteY2" fmla="*/ 57150 h 57150"/>
              <a:gd name="connsiteX3" fmla="*/ 2362200 w 4819650"/>
              <a:gd name="connsiteY3" fmla="*/ 38100 h 57150"/>
              <a:gd name="connsiteX4" fmla="*/ 3429000 w 4819650"/>
              <a:gd name="connsiteY4" fmla="*/ 0 h 57150"/>
              <a:gd name="connsiteX5" fmla="*/ 4819650 w 4819650"/>
              <a:gd name="connsiteY5" fmla="*/ 19050 h 57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19650" h="57150">
                <a:moveTo>
                  <a:pt x="0" y="38100"/>
                </a:moveTo>
                <a:cubicBezTo>
                  <a:pt x="527444" y="-14644"/>
                  <a:pt x="258666" y="4733"/>
                  <a:pt x="1276350" y="38100"/>
                </a:cubicBezTo>
                <a:cubicBezTo>
                  <a:pt x="1302518" y="38958"/>
                  <a:pt x="1327150" y="50800"/>
                  <a:pt x="1352550" y="57150"/>
                </a:cubicBezTo>
                <a:lnTo>
                  <a:pt x="2362200" y="38100"/>
                </a:lnTo>
                <a:cubicBezTo>
                  <a:pt x="3202738" y="20404"/>
                  <a:pt x="2912460" y="36896"/>
                  <a:pt x="3429000" y="0"/>
                </a:cubicBezTo>
                <a:cubicBezTo>
                  <a:pt x="4286111" y="27649"/>
                  <a:pt x="3822598" y="19050"/>
                  <a:pt x="4819650" y="19050"/>
                </a:cubicBezTo>
              </a:path>
            </a:pathLst>
          </a:cu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Freeform 30"/>
          <p:cNvSpPr/>
          <p:nvPr/>
        </p:nvSpPr>
        <p:spPr>
          <a:xfrm>
            <a:off x="9601200" y="3829050"/>
            <a:ext cx="533400" cy="285750"/>
          </a:xfrm>
          <a:custGeom>
            <a:avLst/>
            <a:gdLst>
              <a:gd name="connsiteX0" fmla="*/ 0 w 533400"/>
              <a:gd name="connsiteY0" fmla="*/ 0 h 285750"/>
              <a:gd name="connsiteX1" fmla="*/ 76200 w 533400"/>
              <a:gd name="connsiteY1" fmla="*/ 95250 h 285750"/>
              <a:gd name="connsiteX2" fmla="*/ 152400 w 533400"/>
              <a:gd name="connsiteY2" fmla="*/ 209550 h 285750"/>
              <a:gd name="connsiteX3" fmla="*/ 190500 w 533400"/>
              <a:gd name="connsiteY3" fmla="*/ 266700 h 285750"/>
              <a:gd name="connsiteX4" fmla="*/ 247650 w 533400"/>
              <a:gd name="connsiteY4" fmla="*/ 285750 h 285750"/>
              <a:gd name="connsiteX5" fmla="*/ 304800 w 533400"/>
              <a:gd name="connsiteY5" fmla="*/ 247650 h 285750"/>
              <a:gd name="connsiteX6" fmla="*/ 342900 w 533400"/>
              <a:gd name="connsiteY6" fmla="*/ 190500 h 285750"/>
              <a:gd name="connsiteX7" fmla="*/ 457200 w 533400"/>
              <a:gd name="connsiteY7" fmla="*/ 114300 h 285750"/>
              <a:gd name="connsiteX8" fmla="*/ 533400 w 533400"/>
              <a:gd name="connsiteY8" fmla="*/ 57150 h 28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3400" h="285750">
                <a:moveTo>
                  <a:pt x="0" y="0"/>
                </a:moveTo>
                <a:cubicBezTo>
                  <a:pt x="25400" y="31750"/>
                  <a:pt x="52285" y="62367"/>
                  <a:pt x="76200" y="95250"/>
                </a:cubicBezTo>
                <a:cubicBezTo>
                  <a:pt x="103133" y="132282"/>
                  <a:pt x="127000" y="171450"/>
                  <a:pt x="152400" y="209550"/>
                </a:cubicBezTo>
                <a:cubicBezTo>
                  <a:pt x="165100" y="228600"/>
                  <a:pt x="168780" y="259460"/>
                  <a:pt x="190500" y="266700"/>
                </a:cubicBezTo>
                <a:lnTo>
                  <a:pt x="247650" y="285750"/>
                </a:lnTo>
                <a:cubicBezTo>
                  <a:pt x="266700" y="273050"/>
                  <a:pt x="288611" y="263839"/>
                  <a:pt x="304800" y="247650"/>
                </a:cubicBezTo>
                <a:cubicBezTo>
                  <a:pt x="320989" y="231461"/>
                  <a:pt x="325670" y="205577"/>
                  <a:pt x="342900" y="190500"/>
                </a:cubicBezTo>
                <a:cubicBezTo>
                  <a:pt x="377361" y="160347"/>
                  <a:pt x="457200" y="114300"/>
                  <a:pt x="457200" y="114300"/>
                </a:cubicBezTo>
                <a:cubicBezTo>
                  <a:pt x="502345" y="46583"/>
                  <a:pt x="472405" y="57150"/>
                  <a:pt x="533400" y="57150"/>
                </a:cubicBezTo>
              </a:path>
            </a:pathLst>
          </a:custGeom>
          <a:ln w="57150">
            <a:solidFill>
              <a:srgbClr val="F97D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9858374" y="5483050"/>
            <a:ext cx="400050" cy="358100"/>
          </a:xfrm>
          <a:prstGeom prst="rect">
            <a:avLst/>
          </a:prstGeom>
          <a:noFill/>
          <a:ln w="57150">
            <a:solidFill>
              <a:srgbClr val="F97D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Freeform 25"/>
          <p:cNvSpPr/>
          <p:nvPr/>
        </p:nvSpPr>
        <p:spPr>
          <a:xfrm>
            <a:off x="9820242" y="3482600"/>
            <a:ext cx="57217" cy="2400300"/>
          </a:xfrm>
          <a:custGeom>
            <a:avLst/>
            <a:gdLst>
              <a:gd name="connsiteX0" fmla="*/ 57217 w 57217"/>
              <a:gd name="connsiteY0" fmla="*/ 0 h 2400300"/>
              <a:gd name="connsiteX1" fmla="*/ 38167 w 57217"/>
              <a:gd name="connsiteY1" fmla="*/ 1752600 h 2400300"/>
              <a:gd name="connsiteX2" fmla="*/ 19117 w 57217"/>
              <a:gd name="connsiteY2" fmla="*/ 1962150 h 2400300"/>
              <a:gd name="connsiteX3" fmla="*/ 67 w 57217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217" h="2400300">
                <a:moveTo>
                  <a:pt x="57217" y="0"/>
                </a:moveTo>
                <a:cubicBezTo>
                  <a:pt x="50867" y="584200"/>
                  <a:pt x="49509" y="1168476"/>
                  <a:pt x="38167" y="1752600"/>
                </a:cubicBezTo>
                <a:cubicBezTo>
                  <a:pt x="36805" y="1822725"/>
                  <a:pt x="24114" y="1892190"/>
                  <a:pt x="19117" y="1962150"/>
                </a:cubicBezTo>
                <a:cubicBezTo>
                  <a:pt x="-2170" y="2260172"/>
                  <a:pt x="67" y="2200364"/>
                  <a:pt x="67" y="2400300"/>
                </a:cubicBezTo>
              </a:path>
            </a:pathLst>
          </a:cu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Google Shape;135;p16"/>
              <p:cNvSpPr txBox="1"/>
              <p:nvPr/>
            </p:nvSpPr>
            <p:spPr>
              <a:xfrm>
                <a:off x="1656695" y="2737336"/>
                <a:ext cx="7118872" cy="1527515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algn="ctr"/>
                <a:r>
                  <a:rPr lang="en-US" sz="3000" b="1" dirty="0" smtClean="0">
                    <a:latin typeface="Century Gothic" pitchFamily="34" charset="0"/>
                    <a:cs typeface="Bai Jamjuree"/>
                    <a:sym typeface="Bai Jamjuree"/>
                  </a:rPr>
                  <a:t> Altitude Rule</a:t>
                </a: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30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3000" b="1" i="1" smtClean="0">
                            <a:latin typeface="Cambria Math"/>
                          </a:rPr>
                          <m:t>𝒑𝒂𝒓𝒕</m:t>
                        </m:r>
                        <m:r>
                          <a:rPr lang="en-US" sz="3000" b="1" i="1" smtClean="0">
                            <a:latin typeface="Cambria Math"/>
                          </a:rPr>
                          <m:t> </m:t>
                        </m:r>
                        <m:r>
                          <a:rPr lang="en-US" sz="3000" b="1" i="1" smtClean="0">
                            <a:latin typeface="Cambria Math"/>
                          </a:rPr>
                          <m:t>𝒐𝒇</m:t>
                        </m:r>
                        <m:r>
                          <a:rPr lang="en-US" sz="3000" b="1" i="1" smtClean="0">
                            <a:latin typeface="Cambria Math"/>
                          </a:rPr>
                          <m:t> </m:t>
                        </m:r>
                        <m:r>
                          <a:rPr lang="en-US" sz="3000" b="1" i="1" smtClean="0">
                            <a:latin typeface="Cambria Math"/>
                          </a:rPr>
                          <m:t>𝒉𝒚𝒑𝒐𝒕𝒆𝒏𝒖𝒔𝒆</m:t>
                        </m:r>
                      </m:num>
                      <m:den>
                        <m:r>
                          <a:rPr lang="en-US" sz="30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𝒂𝒍𝒕𝒊𝒕𝒖𝒅𝒆</m:t>
                        </m:r>
                      </m:den>
                    </m:f>
                  </m:oMath>
                </a14:m>
                <a:r>
                  <a:rPr lang="en-US" sz="3000" b="1" i="1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30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𝒂𝒍𝒕𝒊𝒕𝒖𝒅𝒆</m:t>
                        </m:r>
                      </m:num>
                      <m:den>
                        <m:r>
                          <a:rPr lang="en-US" sz="3000" b="1" i="1" smtClean="0">
                            <a:latin typeface="Cambria Math"/>
                          </a:rPr>
                          <m:t>𝒐𝒕𝒉𝒆𝒓</m:t>
                        </m:r>
                        <m:r>
                          <a:rPr lang="en-US" sz="3000" b="1" i="1" smtClean="0">
                            <a:latin typeface="Cambria Math"/>
                          </a:rPr>
                          <m:t> </m:t>
                        </m:r>
                        <m:r>
                          <a:rPr lang="en-US" sz="3000" b="1" i="1" smtClean="0">
                            <a:latin typeface="Cambria Math"/>
                          </a:rPr>
                          <m:t>𝒑𝒂𝒓𝒕</m:t>
                        </m:r>
                        <m:r>
                          <a:rPr lang="en-US" sz="3000" b="1" i="1" smtClean="0">
                            <a:latin typeface="Cambria Math"/>
                          </a:rPr>
                          <m:t> </m:t>
                        </m:r>
                        <m:r>
                          <a:rPr lang="en-US" sz="3000" b="1" i="1" smtClean="0">
                            <a:latin typeface="Cambria Math"/>
                          </a:rPr>
                          <m:t>𝒐𝒇</m:t>
                        </m:r>
                        <m:r>
                          <a:rPr lang="en-US" sz="3000" b="1" i="1" smtClean="0">
                            <a:latin typeface="Cambria Math"/>
                          </a:rPr>
                          <m:t> </m:t>
                        </m:r>
                        <m:r>
                          <a:rPr lang="en-US" sz="3000" b="1" i="1" smtClean="0">
                            <a:latin typeface="Cambria Math"/>
                          </a:rPr>
                          <m:t>𝒉𝒚𝒑𝒐𝒕𝒆𝒏𝒖𝒔𝒆</m:t>
                        </m:r>
                      </m:den>
                    </m:f>
                  </m:oMath>
                </a14:m>
                <a:endParaRPr lang="en-US" sz="3000" b="1" i="1" dirty="0"/>
              </a:p>
            </p:txBody>
          </p:sp>
        </mc:Choice>
        <mc:Fallback xmlns="">
          <p:sp>
            <p:nvSpPr>
              <p:cNvPr id="33" name="Google Shape;135;p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6695" y="2737336"/>
                <a:ext cx="7118872" cy="1527515"/>
              </a:xfrm>
              <a:prstGeom prst="rect">
                <a:avLst/>
              </a:prstGeom>
              <a:blipFill rotWithShape="1">
                <a:blip r:embed="rId2"/>
                <a:stretch>
                  <a:fillRect t="-1581"/>
                </a:stretch>
              </a:blipFill>
              <a:ln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Freeform 24"/>
          <p:cNvSpPr/>
          <p:nvPr/>
        </p:nvSpPr>
        <p:spPr>
          <a:xfrm>
            <a:off x="9839292" y="5844785"/>
            <a:ext cx="1762158" cy="45719"/>
          </a:xfrm>
          <a:custGeom>
            <a:avLst/>
            <a:gdLst>
              <a:gd name="connsiteX0" fmla="*/ 0 w 4819650"/>
              <a:gd name="connsiteY0" fmla="*/ 38100 h 57150"/>
              <a:gd name="connsiteX1" fmla="*/ 1276350 w 4819650"/>
              <a:gd name="connsiteY1" fmla="*/ 38100 h 57150"/>
              <a:gd name="connsiteX2" fmla="*/ 1352550 w 4819650"/>
              <a:gd name="connsiteY2" fmla="*/ 57150 h 57150"/>
              <a:gd name="connsiteX3" fmla="*/ 2362200 w 4819650"/>
              <a:gd name="connsiteY3" fmla="*/ 38100 h 57150"/>
              <a:gd name="connsiteX4" fmla="*/ 3429000 w 4819650"/>
              <a:gd name="connsiteY4" fmla="*/ 0 h 57150"/>
              <a:gd name="connsiteX5" fmla="*/ 4819650 w 4819650"/>
              <a:gd name="connsiteY5" fmla="*/ 19050 h 57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19650" h="57150">
                <a:moveTo>
                  <a:pt x="0" y="38100"/>
                </a:moveTo>
                <a:cubicBezTo>
                  <a:pt x="527444" y="-14644"/>
                  <a:pt x="258666" y="4733"/>
                  <a:pt x="1276350" y="38100"/>
                </a:cubicBezTo>
                <a:cubicBezTo>
                  <a:pt x="1302518" y="38958"/>
                  <a:pt x="1327150" y="50800"/>
                  <a:pt x="1352550" y="57150"/>
                </a:cubicBezTo>
                <a:lnTo>
                  <a:pt x="2362200" y="38100"/>
                </a:lnTo>
                <a:cubicBezTo>
                  <a:pt x="3202738" y="20404"/>
                  <a:pt x="2912460" y="36896"/>
                  <a:pt x="3429000" y="0"/>
                </a:cubicBezTo>
                <a:cubicBezTo>
                  <a:pt x="4286111" y="27649"/>
                  <a:pt x="3822598" y="19050"/>
                  <a:pt x="4819650" y="19050"/>
                </a:cubicBezTo>
              </a:path>
            </a:pathLst>
          </a:cu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212725" y="4267200"/>
                <a:ext cx="2826125" cy="18868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</a:rPr>
                            <m:t>𝒙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/>
                            </a:rPr>
                            <m:t>𝒉</m:t>
                          </m:r>
                        </m:den>
                      </m:f>
                      <m:r>
                        <a:rPr lang="en-US" sz="2800" b="1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</a:rPr>
                            <m:t>𝒉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/>
                            </a:rPr>
                            <m:t>𝒚</m:t>
                          </m:r>
                        </m:den>
                      </m:f>
                    </m:oMath>
                  </m:oMathPara>
                </a14:m>
                <a:endParaRPr lang="en-US" sz="2800" b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𝒉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𝒙𝒚</m:t>
                      </m:r>
                    </m:oMath>
                  </m:oMathPara>
                </a14:m>
                <a:endParaRPr lang="en-US" sz="2800" b="1" dirty="0" smtClean="0"/>
              </a:p>
              <a:p>
                <a:r>
                  <a:rPr lang="en-US" sz="3000" b="1" dirty="0" smtClean="0"/>
                  <a:t>        h = </a:t>
                </a:r>
                <a:r>
                  <a:rPr lang="en-US" sz="3000" b="1" dirty="0" smtClean="0">
                    <a:latin typeface="Yu Gothic UI Semibold"/>
                    <a:ea typeface="Yu Gothic UI Semibold"/>
                  </a:rPr>
                  <a:t>∠</a:t>
                </a:r>
                <a:r>
                  <a:rPr lang="en-US" sz="3000" b="1" dirty="0" err="1" smtClean="0">
                    <a:latin typeface="Yu Gothic UI Semibold"/>
                    <a:ea typeface="Yu Gothic UI Semibold"/>
                  </a:rPr>
                  <a:t>xy</a:t>
                </a:r>
                <a:endParaRPr lang="en-US" sz="3000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2725" y="4267200"/>
                <a:ext cx="2826125" cy="1886863"/>
              </a:xfrm>
              <a:prstGeom prst="rect">
                <a:avLst/>
              </a:prstGeom>
              <a:blipFill rotWithShape="1">
                <a:blip r:embed="rId3"/>
                <a:stretch>
                  <a:fillRect b="-87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Freeform 35"/>
          <p:cNvSpPr/>
          <p:nvPr/>
        </p:nvSpPr>
        <p:spPr>
          <a:xfrm>
            <a:off x="7162099" y="5860937"/>
            <a:ext cx="4457698" cy="45720"/>
          </a:xfrm>
          <a:custGeom>
            <a:avLst/>
            <a:gdLst>
              <a:gd name="connsiteX0" fmla="*/ 57217 w 57217"/>
              <a:gd name="connsiteY0" fmla="*/ 0 h 2400300"/>
              <a:gd name="connsiteX1" fmla="*/ 38167 w 57217"/>
              <a:gd name="connsiteY1" fmla="*/ 1752600 h 2400300"/>
              <a:gd name="connsiteX2" fmla="*/ 19117 w 57217"/>
              <a:gd name="connsiteY2" fmla="*/ 1962150 h 2400300"/>
              <a:gd name="connsiteX3" fmla="*/ 67 w 57217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217" h="2400300">
                <a:moveTo>
                  <a:pt x="57217" y="0"/>
                </a:moveTo>
                <a:cubicBezTo>
                  <a:pt x="50867" y="584200"/>
                  <a:pt x="49509" y="1168476"/>
                  <a:pt x="38167" y="1752600"/>
                </a:cubicBezTo>
                <a:cubicBezTo>
                  <a:pt x="36805" y="1822725"/>
                  <a:pt x="24114" y="1892190"/>
                  <a:pt x="19117" y="1962150"/>
                </a:cubicBezTo>
                <a:cubicBezTo>
                  <a:pt x="-2170" y="2260172"/>
                  <a:pt x="67" y="2200364"/>
                  <a:pt x="67" y="2400300"/>
                </a:cubicBezTo>
              </a:path>
            </a:pathLst>
          </a:cu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635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  <p:bldP spid="27" grpId="0" animBg="1"/>
      <p:bldP spid="28" grpId="0" animBg="1"/>
      <p:bldP spid="29" grpId="0" animBg="1"/>
      <p:bldP spid="26" grpId="0" animBg="1"/>
      <p:bldP spid="26" grpId="1" animBg="1"/>
      <p:bldP spid="26" grpId="2" animBg="1"/>
      <p:bldP spid="33" grpId="0" animBg="1"/>
      <p:bldP spid="25" grpId="0" animBg="1"/>
      <p:bldP spid="5" grpId="0" build="p"/>
      <p:bldP spid="3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98;p18"/>
          <p:cNvSpPr/>
          <p:nvPr/>
        </p:nvSpPr>
        <p:spPr>
          <a:xfrm>
            <a:off x="1280755" y="540925"/>
            <a:ext cx="1088696" cy="131434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 dirty="0">
                <a:ln>
                  <a:noFill/>
                </a:ln>
                <a:solidFill>
                  <a:srgbClr val="FFFFFF"/>
                </a:solidFill>
                <a:latin typeface="Rammetto One"/>
              </a:rPr>
              <a:t>3</a:t>
            </a:r>
            <a:endParaRPr b="0" i="0" dirty="0">
              <a:ln>
                <a:solidFill>
                  <a:schemeClr val="tx1"/>
                </a:solidFill>
              </a:ln>
              <a:solidFill>
                <a:srgbClr val="FFFFFF"/>
              </a:solidFill>
              <a:latin typeface="Rammetto One"/>
            </a:endParaRPr>
          </a:p>
        </p:txBody>
      </p:sp>
      <p:sp>
        <p:nvSpPr>
          <p:cNvPr id="6" name="Right Triangle 5"/>
          <p:cNvSpPr/>
          <p:nvPr/>
        </p:nvSpPr>
        <p:spPr>
          <a:xfrm>
            <a:off x="8801101" y="3288150"/>
            <a:ext cx="2457450" cy="2305050"/>
          </a:xfrm>
          <a:prstGeom prst="rtTriangle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F97D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 flipH="1">
            <a:off x="7296151" y="3288150"/>
            <a:ext cx="1504950" cy="2305050"/>
          </a:xfrm>
          <a:prstGeom prst="rtTriangle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F97D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Google Shape;135;p16"/>
          <p:cNvSpPr txBox="1"/>
          <p:nvPr/>
        </p:nvSpPr>
        <p:spPr>
          <a:xfrm>
            <a:off x="6896100" y="5254550"/>
            <a:ext cx="609600" cy="7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3000" b="1" dirty="0" smtClean="0">
                <a:latin typeface="Century Gothic" pitchFamily="34" charset="0"/>
                <a:ea typeface="Bai Jamjuree"/>
                <a:cs typeface="Bai Jamjuree"/>
                <a:sym typeface="Bai Jamjuree"/>
              </a:rPr>
              <a:t>A</a:t>
            </a:r>
            <a:endParaRPr sz="3000" b="1" dirty="0">
              <a:latin typeface="Century Gothic" pitchFamily="34" charset="0"/>
              <a:ea typeface="Bai Jamjuree"/>
              <a:cs typeface="Bai Jamjuree"/>
              <a:sym typeface="Bai Jamjuree"/>
            </a:endParaRPr>
          </a:p>
        </p:txBody>
      </p:sp>
      <p:sp>
        <p:nvSpPr>
          <p:cNvPr id="9" name="Google Shape;135;p16"/>
          <p:cNvSpPr txBox="1"/>
          <p:nvPr/>
        </p:nvSpPr>
        <p:spPr>
          <a:xfrm>
            <a:off x="8629650" y="5475250"/>
            <a:ext cx="609600" cy="7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3000" b="1" dirty="0">
                <a:latin typeface="Century Gothic" pitchFamily="34" charset="0"/>
                <a:ea typeface="Bai Jamjuree"/>
                <a:cs typeface="Bai Jamjuree"/>
                <a:sym typeface="Bai Jamjuree"/>
              </a:rPr>
              <a:t>D</a:t>
            </a:r>
            <a:endParaRPr sz="3000" b="1" dirty="0">
              <a:latin typeface="Century Gothic" pitchFamily="34" charset="0"/>
              <a:ea typeface="Bai Jamjuree"/>
              <a:cs typeface="Bai Jamjuree"/>
              <a:sym typeface="Bai Jamjuree"/>
            </a:endParaRPr>
          </a:p>
        </p:txBody>
      </p:sp>
      <p:sp>
        <p:nvSpPr>
          <p:cNvPr id="10" name="Google Shape;135;p16"/>
          <p:cNvSpPr txBox="1"/>
          <p:nvPr/>
        </p:nvSpPr>
        <p:spPr>
          <a:xfrm>
            <a:off x="11182350" y="5250500"/>
            <a:ext cx="609600" cy="7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3000" b="1" dirty="0">
                <a:latin typeface="Century Gothic" pitchFamily="34" charset="0"/>
                <a:ea typeface="Bai Jamjuree"/>
                <a:cs typeface="Bai Jamjuree"/>
                <a:sym typeface="Bai Jamjuree"/>
              </a:rPr>
              <a:t>C</a:t>
            </a:r>
            <a:endParaRPr sz="3000" b="1" dirty="0">
              <a:latin typeface="Century Gothic" pitchFamily="34" charset="0"/>
              <a:ea typeface="Bai Jamjuree"/>
              <a:cs typeface="Bai Jamjuree"/>
              <a:sym typeface="Bai Jamjuree"/>
            </a:endParaRPr>
          </a:p>
        </p:txBody>
      </p:sp>
      <p:sp>
        <p:nvSpPr>
          <p:cNvPr id="11" name="Google Shape;135;p16"/>
          <p:cNvSpPr txBox="1"/>
          <p:nvPr/>
        </p:nvSpPr>
        <p:spPr>
          <a:xfrm>
            <a:off x="8629650" y="2705301"/>
            <a:ext cx="609600" cy="7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3000" b="1" dirty="0" smtClean="0">
                <a:latin typeface="Century Gothic" pitchFamily="34" charset="0"/>
                <a:ea typeface="Bai Jamjuree"/>
                <a:cs typeface="Bai Jamjuree"/>
                <a:sym typeface="Bai Jamjuree"/>
              </a:rPr>
              <a:t>B</a:t>
            </a:r>
            <a:endParaRPr sz="3000" b="1" dirty="0">
              <a:latin typeface="Century Gothic" pitchFamily="34" charset="0"/>
              <a:ea typeface="Bai Jamjuree"/>
              <a:cs typeface="Bai Jamjuree"/>
              <a:sym typeface="Bai Jamjuree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Google Shape;135;p16"/>
              <p:cNvSpPr txBox="1"/>
              <p:nvPr/>
            </p:nvSpPr>
            <p:spPr>
              <a:xfrm>
                <a:off x="1656142" y="2467375"/>
                <a:ext cx="1702270" cy="10420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lvl="0" algn="ctr"/>
                <a14:m>
                  <m:oMath xmlns:m="http://schemas.openxmlformats.org/officeDocument/2006/math">
                    <m:f>
                      <m:fPr>
                        <m:ctrlPr>
                          <a:rPr lang="en-US" sz="3400" b="1" i="1" smtClean="0">
                            <a:latin typeface="Cambria Math"/>
                            <a:cs typeface="Bai Jamjuree"/>
                            <a:sym typeface="Bai Jamjuree"/>
                          </a:rPr>
                        </m:ctrlPr>
                      </m:fPr>
                      <m:num>
                        <m:r>
                          <a:rPr lang="en-US" sz="3400" b="1" i="0" smtClean="0">
                            <a:latin typeface="Cambria Math"/>
                            <a:cs typeface="Bai Jamjuree"/>
                            <a:sym typeface="Bai Jamjuree"/>
                          </a:rPr>
                          <m:t>𝐀𝐃</m:t>
                        </m:r>
                      </m:num>
                      <m:den>
                        <m:r>
                          <a:rPr lang="en-US" sz="3400" b="1" i="0" smtClean="0">
                            <a:latin typeface="Cambria Math"/>
                            <a:cs typeface="Bai Jamjuree"/>
                            <a:sym typeface="Bai Jamjuree"/>
                          </a:rPr>
                          <m:t>𝐁𝐃</m:t>
                        </m:r>
                      </m:den>
                    </m:f>
                  </m:oMath>
                </a14:m>
                <a:r>
                  <a:rPr lang="en-US" sz="3400" b="1" dirty="0" smtClean="0">
                    <a:latin typeface="Century Gothic" pitchFamily="34" charset="0"/>
                    <a:ea typeface="Bai Jamjuree"/>
                    <a:cs typeface="Bai Jamjuree"/>
                    <a:sym typeface="Bai Jamjuree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AE" sz="3400" b="1" i="1" smtClean="0">
                            <a:solidFill>
                              <a:schemeClr val="tx1"/>
                            </a:solidFill>
                            <a:latin typeface="Cambria Math"/>
                            <a:cs typeface="Bai Jamjuree"/>
                            <a:sym typeface="Bai Jamjuree"/>
                          </a:rPr>
                        </m:ctrlPr>
                      </m:fPr>
                      <m:num>
                        <m:r>
                          <a:rPr lang="en-US" sz="3400" b="1" i="0" smtClean="0">
                            <a:solidFill>
                              <a:schemeClr val="tx1"/>
                            </a:solidFill>
                            <a:latin typeface="Cambria Math"/>
                            <a:cs typeface="Bai Jamjuree"/>
                            <a:sym typeface="Bai Jamjuree"/>
                          </a:rPr>
                          <m:t>𝐁𝐃</m:t>
                        </m:r>
                      </m:num>
                      <m:den>
                        <m:r>
                          <a:rPr lang="en-US" sz="3400" b="1" i="0" smtClean="0">
                            <a:solidFill>
                              <a:schemeClr val="tx1"/>
                            </a:solidFill>
                            <a:latin typeface="Cambria Math"/>
                            <a:cs typeface="Bai Jamjuree"/>
                            <a:sym typeface="Bai Jamjuree"/>
                          </a:rPr>
                          <m:t>𝐂𝐃</m:t>
                        </m:r>
                      </m:den>
                    </m:f>
                  </m:oMath>
                </a14:m>
                <a:endParaRPr lang="ar-AE" sz="3400" b="1" dirty="0">
                  <a:solidFill>
                    <a:schemeClr val="tx1"/>
                  </a:solidFill>
                  <a:latin typeface="Century Gothic" pitchFamily="34" charset="0"/>
                  <a:ea typeface="Bai Jamjuree"/>
                  <a:cs typeface="Bai Jamjuree"/>
                  <a:sym typeface="Bai Jamjuree"/>
                </a:endParaRPr>
              </a:p>
            </p:txBody>
          </p:sp>
        </mc:Choice>
        <mc:Fallback xmlns="">
          <p:sp>
            <p:nvSpPr>
              <p:cNvPr id="13" name="Google Shape;135;p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6142" y="2467373"/>
                <a:ext cx="1702270" cy="1042075"/>
              </a:xfrm>
              <a:prstGeom prst="rect">
                <a:avLst/>
              </a:prstGeom>
              <a:blipFill rotWithShape="1">
                <a:blip r:embed="rId2"/>
                <a:stretch>
                  <a:fillRect r="-1290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Google Shape;135;p16"/>
          <p:cNvSpPr txBox="1"/>
          <p:nvPr/>
        </p:nvSpPr>
        <p:spPr>
          <a:xfrm>
            <a:off x="7839075" y="5532400"/>
            <a:ext cx="609600" cy="7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3000" b="1" dirty="0">
                <a:solidFill>
                  <a:schemeClr val="tx1"/>
                </a:solidFill>
                <a:latin typeface="Century Gothic" pitchFamily="34" charset="0"/>
                <a:ea typeface="Bai Jamjuree"/>
                <a:cs typeface="Bai Jamjuree"/>
                <a:sym typeface="Bai Jamjuree"/>
              </a:rPr>
              <a:t>3</a:t>
            </a:r>
            <a:endParaRPr sz="3000" b="1" dirty="0">
              <a:solidFill>
                <a:schemeClr val="tx1"/>
              </a:solidFill>
              <a:latin typeface="Century Gothic" pitchFamily="34" charset="0"/>
              <a:ea typeface="Bai Jamjuree"/>
              <a:cs typeface="Bai Jamjuree"/>
              <a:sym typeface="Bai Jamjuree"/>
            </a:endParaRPr>
          </a:p>
        </p:txBody>
      </p:sp>
      <p:sp>
        <p:nvSpPr>
          <p:cNvPr id="21" name="Google Shape;135;p16"/>
          <p:cNvSpPr txBox="1"/>
          <p:nvPr/>
        </p:nvSpPr>
        <p:spPr>
          <a:xfrm>
            <a:off x="9867900" y="5486800"/>
            <a:ext cx="609600" cy="7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3000" b="1" dirty="0">
                <a:solidFill>
                  <a:schemeClr val="tx1"/>
                </a:solidFill>
                <a:latin typeface="Century Gothic" pitchFamily="34" charset="0"/>
                <a:ea typeface="Bai Jamjuree"/>
                <a:cs typeface="Bai Jamjuree"/>
                <a:sym typeface="Bai Jamjuree"/>
              </a:rPr>
              <a:t>8</a:t>
            </a:r>
            <a:endParaRPr sz="3000" b="1" dirty="0">
              <a:solidFill>
                <a:schemeClr val="tx1"/>
              </a:solidFill>
              <a:latin typeface="Century Gothic" pitchFamily="34" charset="0"/>
              <a:ea typeface="Bai Jamjuree"/>
              <a:cs typeface="Bai Jamjuree"/>
              <a:sym typeface="Bai Jamjuree"/>
            </a:endParaRPr>
          </a:p>
        </p:txBody>
      </p:sp>
      <p:sp>
        <p:nvSpPr>
          <p:cNvPr id="22" name="Google Shape;135;p16"/>
          <p:cNvSpPr txBox="1"/>
          <p:nvPr/>
        </p:nvSpPr>
        <p:spPr>
          <a:xfrm>
            <a:off x="7705725" y="4029275"/>
            <a:ext cx="609600" cy="7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3000" b="1" dirty="0">
                <a:solidFill>
                  <a:schemeClr val="tx1"/>
                </a:solidFill>
                <a:latin typeface="Century Gothic" pitchFamily="34" charset="0"/>
                <a:ea typeface="Bai Jamjuree"/>
                <a:cs typeface="Bai Jamjuree"/>
                <a:sym typeface="Bai Jamjuree"/>
              </a:rPr>
              <a:t>y</a:t>
            </a:r>
            <a:endParaRPr sz="3000" b="1" dirty="0">
              <a:solidFill>
                <a:schemeClr val="tx1"/>
              </a:solidFill>
              <a:latin typeface="Century Gothic" pitchFamily="34" charset="0"/>
              <a:ea typeface="Bai Jamjuree"/>
              <a:cs typeface="Bai Jamjuree"/>
              <a:sym typeface="Bai Jamjuree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801100" y="5250500"/>
            <a:ext cx="400050" cy="358100"/>
          </a:xfrm>
          <a:prstGeom prst="rect">
            <a:avLst/>
          </a:prstGeom>
          <a:noFill/>
          <a:ln w="57150">
            <a:solidFill>
              <a:srgbClr val="F97D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Google Shape;135;p16"/>
              <p:cNvSpPr txBox="1"/>
              <p:nvPr/>
            </p:nvSpPr>
            <p:spPr>
              <a:xfrm>
                <a:off x="1237394" y="3288152"/>
                <a:ext cx="3277456" cy="20135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lvl="0"/>
                <a14:m>
                  <m:oMath xmlns:m="http://schemas.openxmlformats.org/officeDocument/2006/math">
                    <m:sSup>
                      <m:sSupPr>
                        <m:ctrlPr>
                          <a:rPr lang="en-US" sz="3000" b="1" i="1" smtClean="0">
                            <a:solidFill>
                              <a:schemeClr val="tx1"/>
                            </a:solidFill>
                            <a:latin typeface="Cambria Math"/>
                            <a:cs typeface="Bai Jamjuree"/>
                            <a:sym typeface="Bai Jamjuree"/>
                          </a:rPr>
                        </m:ctrlPr>
                      </m:sSupPr>
                      <m:e>
                        <m:r>
                          <a:rPr lang="en-US" sz="3000" b="1" i="0" smtClean="0">
                            <a:solidFill>
                              <a:schemeClr val="tx1"/>
                            </a:solidFill>
                            <a:latin typeface="Cambria Math"/>
                            <a:cs typeface="Bai Jamjuree"/>
                            <a:sym typeface="Bai Jamjuree"/>
                          </a:rPr>
                          <m:t>   </m:t>
                        </m:r>
                        <m:r>
                          <a:rPr lang="en-US" sz="3000" b="1" i="0" smtClean="0">
                            <a:solidFill>
                              <a:schemeClr val="tx1"/>
                            </a:solidFill>
                            <a:latin typeface="Cambria Math"/>
                            <a:cs typeface="Bai Jamjuree"/>
                            <a:sym typeface="Bai Jamjuree"/>
                          </a:rPr>
                          <m:t>𝐁𝐃</m:t>
                        </m:r>
                      </m:e>
                      <m:sup>
                        <m:r>
                          <a:rPr lang="en-US" sz="3000" b="1" i="0" smtClean="0">
                            <a:solidFill>
                              <a:schemeClr val="tx1"/>
                            </a:solidFill>
                            <a:latin typeface="Cambria Math"/>
                            <a:cs typeface="Bai Jamjuree"/>
                            <a:sym typeface="Bai Jamjuree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3000" b="1" dirty="0" smtClean="0">
                    <a:latin typeface="Century Gothic" pitchFamily="34" charset="0"/>
                    <a:ea typeface="Bai Jamjuree"/>
                    <a:cs typeface="Bai Jamjuree"/>
                    <a:sym typeface="Bai Jamjuree"/>
                  </a:rPr>
                  <a:t> = </a:t>
                </a:r>
                <a:r>
                  <a:rPr lang="en-US" sz="3000" b="1" dirty="0" smtClean="0">
                    <a:solidFill>
                      <a:schemeClr val="tx1"/>
                    </a:solidFill>
                    <a:latin typeface="Century Gothic" pitchFamily="34" charset="0"/>
                    <a:ea typeface="Bai Jamjuree"/>
                    <a:cs typeface="Bai Jamjuree"/>
                    <a:sym typeface="Bai Jamjuree"/>
                  </a:rPr>
                  <a:t>AD </a:t>
                </a:r>
                <a:r>
                  <a:rPr lang="en-US" sz="2600" b="1" dirty="0">
                    <a:solidFill>
                      <a:schemeClr val="tx1"/>
                    </a:solidFill>
                    <a:latin typeface="Century Gothic" pitchFamily="34" charset="0"/>
                    <a:ea typeface="Bai Jamjuree"/>
                    <a:cs typeface="Bai Jamjuree"/>
                    <a:sym typeface="Bai Jamjuree"/>
                  </a:rPr>
                  <a:t>●</a:t>
                </a:r>
                <a:r>
                  <a:rPr lang="en-US" sz="2600" b="1" dirty="0" smtClean="0">
                    <a:solidFill>
                      <a:schemeClr val="tx1"/>
                    </a:solidFill>
                    <a:latin typeface="Century Gothic" pitchFamily="34" charset="0"/>
                    <a:ea typeface="Bai Jamjuree"/>
                    <a:cs typeface="Bai Jamjuree"/>
                    <a:sym typeface="Bai Jamjuree"/>
                  </a:rPr>
                  <a:t> </a:t>
                </a:r>
                <a:r>
                  <a:rPr lang="en-US" sz="3000" b="1" dirty="0" smtClean="0">
                    <a:solidFill>
                      <a:schemeClr val="tx1"/>
                    </a:solidFill>
                    <a:latin typeface="Century Gothic" pitchFamily="34" charset="0"/>
                    <a:ea typeface="Bai Jamjuree"/>
                    <a:cs typeface="Bai Jamjuree"/>
                    <a:sym typeface="Bai Jamjuree"/>
                  </a:rPr>
                  <a:t>CD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3000" b="1" i="1">
                            <a:solidFill>
                              <a:schemeClr val="tx1"/>
                            </a:solidFill>
                            <a:latin typeface="Cambria Math"/>
                            <a:cs typeface="Bai Jamjuree"/>
                            <a:sym typeface="Bai Jamjuree"/>
                          </a:rPr>
                        </m:ctrlPr>
                      </m:sSupPr>
                      <m:e>
                        <m:r>
                          <a:rPr lang="en-US" sz="3000" b="1">
                            <a:solidFill>
                              <a:schemeClr val="tx1"/>
                            </a:solidFill>
                            <a:latin typeface="Cambria Math"/>
                            <a:cs typeface="Bai Jamjuree"/>
                            <a:sym typeface="Bai Jamjuree"/>
                          </a:rPr>
                          <m:t>   </m:t>
                        </m:r>
                        <m:r>
                          <a:rPr lang="en-US" sz="3000" b="1" i="0" smtClean="0">
                            <a:solidFill>
                              <a:schemeClr val="tx1"/>
                            </a:solidFill>
                            <a:latin typeface="Cambria Math"/>
                            <a:cs typeface="Bai Jamjuree"/>
                            <a:sym typeface="Bai Jamjuree"/>
                          </a:rPr>
                          <m:t>    </m:t>
                        </m:r>
                        <m:r>
                          <a:rPr lang="en-US" sz="3000" b="1" i="1" smtClean="0">
                            <a:solidFill>
                              <a:schemeClr val="tx1"/>
                            </a:solidFill>
                            <a:latin typeface="Cambria Math"/>
                            <a:cs typeface="Bai Jamjuree"/>
                            <a:sym typeface="Bai Jamjuree"/>
                          </a:rPr>
                          <m:t>𝒙</m:t>
                        </m:r>
                      </m:e>
                      <m:sup>
                        <m:r>
                          <a:rPr lang="en-US" sz="3000" b="1">
                            <a:solidFill>
                              <a:schemeClr val="tx1"/>
                            </a:solidFill>
                            <a:latin typeface="Cambria Math"/>
                            <a:cs typeface="Bai Jamjuree"/>
                            <a:sym typeface="Bai Jamjuree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3000" b="1" dirty="0">
                    <a:latin typeface="Century Gothic" pitchFamily="34" charset="0"/>
                    <a:ea typeface="Bai Jamjuree"/>
                    <a:cs typeface="Bai Jamjuree"/>
                    <a:sym typeface="Bai Jamjuree"/>
                  </a:rPr>
                  <a:t> = </a:t>
                </a:r>
                <a:r>
                  <a:rPr lang="en-US" sz="3000" b="1" dirty="0">
                    <a:solidFill>
                      <a:schemeClr val="tx1"/>
                    </a:solidFill>
                    <a:latin typeface="Century Gothic" pitchFamily="34" charset="0"/>
                    <a:ea typeface="Bai Jamjuree"/>
                    <a:cs typeface="Bai Jamjuree"/>
                    <a:sym typeface="Bai Jamjuree"/>
                  </a:rPr>
                  <a:t>3</a:t>
                </a:r>
                <a:r>
                  <a:rPr lang="en-US" sz="3000" b="1" dirty="0" smtClean="0">
                    <a:solidFill>
                      <a:schemeClr val="tx1"/>
                    </a:solidFill>
                    <a:latin typeface="Century Gothic" pitchFamily="34" charset="0"/>
                    <a:ea typeface="Bai Jamjuree"/>
                    <a:cs typeface="Bai Jamjuree"/>
                    <a:sym typeface="Bai Jamjuree"/>
                  </a:rPr>
                  <a:t> </a:t>
                </a:r>
                <a:r>
                  <a:rPr lang="en-US" sz="2600" b="1" dirty="0">
                    <a:solidFill>
                      <a:schemeClr val="tx1"/>
                    </a:solidFill>
                    <a:latin typeface="Century Gothic" pitchFamily="34" charset="0"/>
                    <a:ea typeface="Bai Jamjuree"/>
                    <a:cs typeface="Bai Jamjuree"/>
                    <a:sym typeface="Bai Jamjuree"/>
                  </a:rPr>
                  <a:t>● </a:t>
                </a:r>
                <a:r>
                  <a:rPr lang="en-US" sz="3000" b="1" dirty="0">
                    <a:solidFill>
                      <a:schemeClr val="tx1"/>
                    </a:solidFill>
                    <a:latin typeface="Century Gothic" pitchFamily="34" charset="0"/>
                    <a:ea typeface="Bai Jamjuree"/>
                    <a:cs typeface="Bai Jamjuree"/>
                    <a:sym typeface="Bai Jamjuree"/>
                  </a:rPr>
                  <a:t>8</a:t>
                </a:r>
                <a:r>
                  <a:rPr lang="en-US" sz="3000" b="1" dirty="0" smtClean="0">
                    <a:solidFill>
                      <a:schemeClr val="tx1"/>
                    </a:solidFill>
                    <a:latin typeface="Century Gothic" pitchFamily="34" charset="0"/>
                    <a:ea typeface="Bai Jamjuree"/>
                    <a:cs typeface="Bai Jamjuree"/>
                    <a:sym typeface="Bai Jamjuree"/>
                  </a:rPr>
                  <a:t> 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3000" b="1" i="1">
                            <a:solidFill>
                              <a:schemeClr val="tx1"/>
                            </a:solidFill>
                            <a:latin typeface="Cambria Math"/>
                            <a:cs typeface="Bai Jamjuree"/>
                            <a:sym typeface="Bai Jamjuree"/>
                          </a:rPr>
                        </m:ctrlPr>
                      </m:sSupPr>
                      <m:e>
                        <m:r>
                          <a:rPr lang="en-US" sz="3000" b="1">
                            <a:solidFill>
                              <a:schemeClr val="tx1"/>
                            </a:solidFill>
                            <a:latin typeface="Cambria Math"/>
                            <a:cs typeface="Bai Jamjuree"/>
                            <a:sym typeface="Bai Jamjuree"/>
                          </a:rPr>
                          <m:t>       </m:t>
                        </m:r>
                        <m:r>
                          <a:rPr lang="en-US" sz="3000" b="1" i="1">
                            <a:solidFill>
                              <a:schemeClr val="tx1"/>
                            </a:solidFill>
                            <a:latin typeface="Cambria Math"/>
                            <a:cs typeface="Bai Jamjuree"/>
                            <a:sym typeface="Bai Jamjuree"/>
                          </a:rPr>
                          <m:t>𝒙</m:t>
                        </m:r>
                      </m:e>
                      <m:sup>
                        <m:r>
                          <a:rPr lang="en-US" sz="3000" b="1">
                            <a:solidFill>
                              <a:schemeClr val="tx1"/>
                            </a:solidFill>
                            <a:latin typeface="Cambria Math"/>
                            <a:cs typeface="Bai Jamjuree"/>
                            <a:sym typeface="Bai Jamjuree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3000" b="1" dirty="0">
                    <a:latin typeface="Century Gothic" pitchFamily="34" charset="0"/>
                    <a:ea typeface="Bai Jamjuree"/>
                    <a:cs typeface="Bai Jamjuree"/>
                    <a:sym typeface="Bai Jamjuree"/>
                  </a:rPr>
                  <a:t> </a:t>
                </a:r>
                <a:r>
                  <a:rPr lang="en-US" sz="3000" b="1" dirty="0" smtClean="0">
                    <a:latin typeface="Century Gothic" pitchFamily="34" charset="0"/>
                    <a:ea typeface="Bai Jamjuree"/>
                    <a:cs typeface="Bai Jamjuree"/>
                    <a:sym typeface="Bai Jamjuree"/>
                  </a:rPr>
                  <a:t>= 24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3000" b="1" i="1">
                            <a:latin typeface="Cambria Math"/>
                            <a:cs typeface="Bai Jamjuree"/>
                            <a:sym typeface="Bai Jamjuree"/>
                          </a:rPr>
                        </m:ctrlPr>
                      </m:sSupPr>
                      <m:e>
                        <m:r>
                          <a:rPr lang="en-US" sz="3000" b="1" i="1" smtClean="0">
                            <a:latin typeface="Cambria Math"/>
                            <a:cs typeface="Bai Jamjuree"/>
                            <a:sym typeface="Bai Jamjuree"/>
                          </a:rPr>
                          <m:t>    </m:t>
                        </m:r>
                        <m:r>
                          <a:rPr lang="en-US" sz="3000" b="1" i="1" strike="sngStrike">
                            <a:latin typeface="Cambria Math"/>
                            <a:cs typeface="Bai Jamjuree"/>
                            <a:sym typeface="Bai Jamjuree"/>
                          </a:rPr>
                          <m:t>√</m:t>
                        </m:r>
                        <m:r>
                          <a:rPr lang="en-US" sz="3000" b="1" i="1" smtClean="0">
                            <a:latin typeface="Cambria Math"/>
                            <a:cs typeface="Bai Jamjuree"/>
                            <a:sym typeface="Bai Jamjuree"/>
                          </a:rPr>
                          <m:t>𝒙</m:t>
                        </m:r>
                      </m:e>
                      <m:sup>
                        <m:r>
                          <a:rPr lang="en-US" sz="3000" b="1" strike="sngStrike">
                            <a:latin typeface="Cambria Math"/>
                            <a:cs typeface="Bai Jamjuree"/>
                            <a:sym typeface="Bai Jamjuree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3000" b="1" dirty="0" smtClean="0">
                    <a:solidFill>
                      <a:schemeClr val="tx1"/>
                    </a:solidFill>
                    <a:latin typeface="Century Gothic" pitchFamily="34" charset="0"/>
                    <a:ea typeface="Bai Jamjuree"/>
                    <a:cs typeface="Bai Jamjuree"/>
                    <a:sym typeface="Bai Jamjuree"/>
                  </a:rPr>
                  <a:t> = √24</a:t>
                </a:r>
              </a:p>
            </p:txBody>
          </p:sp>
        </mc:Choice>
        <mc:Fallback xmlns="">
          <p:sp>
            <p:nvSpPr>
              <p:cNvPr id="25" name="Google Shape;135;p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7394" y="3288150"/>
                <a:ext cx="3277456" cy="2013525"/>
              </a:xfrm>
              <a:prstGeom prst="rect">
                <a:avLst/>
              </a:prstGeom>
              <a:blipFill rotWithShape="1">
                <a:blip r:embed="rId3"/>
                <a:stretch>
                  <a:fillRect t="-906" b="-1027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Google Shape;199;p18"/>
          <p:cNvSpPr txBox="1"/>
          <p:nvPr/>
        </p:nvSpPr>
        <p:spPr>
          <a:xfrm>
            <a:off x="3650669" y="501737"/>
            <a:ext cx="2826125" cy="59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 smtClean="0">
                <a:solidFill>
                  <a:srgbClr val="F97D01"/>
                </a:solidFill>
                <a:latin typeface="Rammetto One"/>
                <a:ea typeface="Rammetto One"/>
                <a:cs typeface="Rammetto One"/>
                <a:sym typeface="Rammetto One"/>
              </a:rPr>
              <a:t>Example: </a:t>
            </a:r>
            <a:endParaRPr sz="3200" dirty="0">
              <a:solidFill>
                <a:srgbClr val="F97D01"/>
              </a:solidFill>
              <a:latin typeface="Rammetto One"/>
              <a:ea typeface="Rammetto One"/>
              <a:cs typeface="Rammetto One"/>
              <a:sym typeface="Rammetto One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Google Shape;135;p16"/>
              <p:cNvSpPr txBox="1"/>
              <p:nvPr/>
            </p:nvSpPr>
            <p:spPr>
              <a:xfrm>
                <a:off x="3785830" y="906602"/>
                <a:ext cx="7587020" cy="11317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lvl="0"/>
                <a:r>
                  <a:rPr lang="en-US" sz="2800" b="1" dirty="0" smtClean="0">
                    <a:latin typeface="Century Gothic" pitchFamily="34" charset="0"/>
                    <a:ea typeface="Bai Jamjuree"/>
                    <a:cs typeface="Bai Jamjuree"/>
                    <a:sym typeface="Bai Jamjuree"/>
                  </a:rPr>
                  <a:t>Rt. ▲ABC with altitude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sz="2800" b="1" i="1" smtClean="0">
                            <a:latin typeface="Cambria Math"/>
                            <a:cs typeface="Bai Jamjuree"/>
                            <a:sym typeface="Bai Jamjuree"/>
                          </a:rPr>
                        </m:ctrlPr>
                      </m:barPr>
                      <m:e>
                        <m:r>
                          <a:rPr lang="en-US" sz="2800" b="1" i="1" smtClean="0">
                            <a:latin typeface="Cambria Math"/>
                            <a:cs typeface="Bai Jamjuree"/>
                            <a:sym typeface="Bai Jamjuree"/>
                          </a:rPr>
                          <m:t>𝑩𝑫</m:t>
                        </m:r>
                      </m:e>
                    </m:bar>
                  </m:oMath>
                </a14:m>
                <a:r>
                  <a:rPr lang="en-US" sz="2800" b="1" dirty="0" smtClean="0">
                    <a:latin typeface="Century Gothic" pitchFamily="34" charset="0"/>
                    <a:ea typeface="Bai Jamjuree"/>
                    <a:cs typeface="Bai Jamjuree"/>
                    <a:sym typeface="Bai Jamjuree"/>
                  </a:rPr>
                  <a:t>, AD = 3, CD = </a:t>
                </a:r>
                <a:r>
                  <a:rPr lang="en-US" sz="2800" b="1" dirty="0">
                    <a:latin typeface="Century Gothic" pitchFamily="34" charset="0"/>
                    <a:ea typeface="Bai Jamjuree"/>
                    <a:cs typeface="Bai Jamjuree"/>
                    <a:sym typeface="Bai Jamjuree"/>
                  </a:rPr>
                  <a:t>8</a:t>
                </a:r>
                <a:r>
                  <a:rPr lang="en-US" sz="2800" b="1" dirty="0" smtClean="0">
                    <a:latin typeface="Century Gothic" pitchFamily="34" charset="0"/>
                    <a:ea typeface="Bai Jamjuree"/>
                    <a:cs typeface="Bai Jamjuree"/>
                    <a:sym typeface="Bai Jamjuree"/>
                  </a:rPr>
                  <a:t>. Find the values of x, y z.  </a:t>
                </a:r>
                <a:endParaRPr sz="2800" b="1" dirty="0">
                  <a:latin typeface="Century Gothic" pitchFamily="34" charset="0"/>
                  <a:ea typeface="Bai Jamjuree"/>
                  <a:cs typeface="Bai Jamjuree"/>
                  <a:sym typeface="Bai Jamjuree"/>
                </a:endParaRPr>
              </a:p>
            </p:txBody>
          </p:sp>
        </mc:Choice>
        <mc:Fallback xmlns="">
          <p:sp>
            <p:nvSpPr>
              <p:cNvPr id="24" name="Google Shape;135;p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5830" y="906602"/>
                <a:ext cx="7587020" cy="1131748"/>
              </a:xfrm>
              <a:prstGeom prst="rect">
                <a:avLst/>
              </a:prstGeom>
              <a:blipFill rotWithShape="1">
                <a:blip r:embed="rId4"/>
                <a:stretch>
                  <a:fillRect l="-1606" r="-80" b="-702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Google Shape;135;p16"/>
          <p:cNvSpPr txBox="1"/>
          <p:nvPr/>
        </p:nvSpPr>
        <p:spPr>
          <a:xfrm>
            <a:off x="10096500" y="4058050"/>
            <a:ext cx="609600" cy="7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3000" b="1" dirty="0" smtClean="0">
                <a:solidFill>
                  <a:schemeClr val="tx1"/>
                </a:solidFill>
                <a:latin typeface="Century Gothic" pitchFamily="34" charset="0"/>
                <a:ea typeface="Bai Jamjuree"/>
                <a:cs typeface="Bai Jamjuree"/>
                <a:sym typeface="Bai Jamjuree"/>
              </a:rPr>
              <a:t>z</a:t>
            </a:r>
            <a:endParaRPr sz="3000" b="1" dirty="0">
              <a:solidFill>
                <a:schemeClr val="tx1"/>
              </a:solidFill>
              <a:latin typeface="Century Gothic" pitchFamily="34" charset="0"/>
              <a:ea typeface="Bai Jamjuree"/>
              <a:cs typeface="Bai Jamjuree"/>
              <a:sym typeface="Bai Jamjuree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8610600" y="3573901"/>
            <a:ext cx="533400" cy="285750"/>
          </a:xfrm>
          <a:custGeom>
            <a:avLst/>
            <a:gdLst>
              <a:gd name="connsiteX0" fmla="*/ 0 w 533400"/>
              <a:gd name="connsiteY0" fmla="*/ 0 h 285750"/>
              <a:gd name="connsiteX1" fmla="*/ 76200 w 533400"/>
              <a:gd name="connsiteY1" fmla="*/ 95250 h 285750"/>
              <a:gd name="connsiteX2" fmla="*/ 152400 w 533400"/>
              <a:gd name="connsiteY2" fmla="*/ 209550 h 285750"/>
              <a:gd name="connsiteX3" fmla="*/ 190500 w 533400"/>
              <a:gd name="connsiteY3" fmla="*/ 266700 h 285750"/>
              <a:gd name="connsiteX4" fmla="*/ 247650 w 533400"/>
              <a:gd name="connsiteY4" fmla="*/ 285750 h 285750"/>
              <a:gd name="connsiteX5" fmla="*/ 304800 w 533400"/>
              <a:gd name="connsiteY5" fmla="*/ 247650 h 285750"/>
              <a:gd name="connsiteX6" fmla="*/ 342900 w 533400"/>
              <a:gd name="connsiteY6" fmla="*/ 190500 h 285750"/>
              <a:gd name="connsiteX7" fmla="*/ 457200 w 533400"/>
              <a:gd name="connsiteY7" fmla="*/ 114300 h 285750"/>
              <a:gd name="connsiteX8" fmla="*/ 533400 w 533400"/>
              <a:gd name="connsiteY8" fmla="*/ 57150 h 28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3400" h="285750">
                <a:moveTo>
                  <a:pt x="0" y="0"/>
                </a:moveTo>
                <a:cubicBezTo>
                  <a:pt x="25400" y="31750"/>
                  <a:pt x="52285" y="62367"/>
                  <a:pt x="76200" y="95250"/>
                </a:cubicBezTo>
                <a:cubicBezTo>
                  <a:pt x="103133" y="132282"/>
                  <a:pt x="127000" y="171450"/>
                  <a:pt x="152400" y="209550"/>
                </a:cubicBezTo>
                <a:cubicBezTo>
                  <a:pt x="165100" y="228600"/>
                  <a:pt x="168780" y="259460"/>
                  <a:pt x="190500" y="266700"/>
                </a:cubicBezTo>
                <a:lnTo>
                  <a:pt x="247650" y="285750"/>
                </a:lnTo>
                <a:cubicBezTo>
                  <a:pt x="266700" y="273050"/>
                  <a:pt x="288611" y="263839"/>
                  <a:pt x="304800" y="247650"/>
                </a:cubicBezTo>
                <a:cubicBezTo>
                  <a:pt x="320989" y="231461"/>
                  <a:pt x="325670" y="205577"/>
                  <a:pt x="342900" y="190500"/>
                </a:cubicBezTo>
                <a:cubicBezTo>
                  <a:pt x="377361" y="160347"/>
                  <a:pt x="457200" y="114300"/>
                  <a:pt x="457200" y="114300"/>
                </a:cubicBezTo>
                <a:cubicBezTo>
                  <a:pt x="502345" y="46583"/>
                  <a:pt x="472405" y="57150"/>
                  <a:pt x="533400" y="57150"/>
                </a:cubicBezTo>
              </a:path>
            </a:pathLst>
          </a:custGeom>
          <a:ln w="57150">
            <a:solidFill>
              <a:srgbClr val="F97D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Google Shape;135;p16"/>
          <p:cNvSpPr txBox="1"/>
          <p:nvPr/>
        </p:nvSpPr>
        <p:spPr>
          <a:xfrm>
            <a:off x="8315325" y="4343650"/>
            <a:ext cx="609600" cy="7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3000" b="1" dirty="0" smtClean="0">
                <a:latin typeface="Century Gothic" pitchFamily="34" charset="0"/>
                <a:ea typeface="Bai Jamjuree"/>
                <a:cs typeface="Bai Jamjuree"/>
                <a:sym typeface="Bai Jamjuree"/>
              </a:rPr>
              <a:t> x</a:t>
            </a:r>
            <a:endParaRPr sz="3000" b="1" dirty="0">
              <a:latin typeface="Century Gothic" pitchFamily="34" charset="0"/>
              <a:ea typeface="Bai Jamjuree"/>
              <a:cs typeface="Bai Jamjuree"/>
              <a:sym typeface="Bai Jamjuree"/>
            </a:endParaRPr>
          </a:p>
        </p:txBody>
      </p:sp>
      <p:sp>
        <p:nvSpPr>
          <p:cNvPr id="27" name="Google Shape;135;p16"/>
          <p:cNvSpPr txBox="1"/>
          <p:nvPr/>
        </p:nvSpPr>
        <p:spPr>
          <a:xfrm>
            <a:off x="1609866" y="5360950"/>
            <a:ext cx="1881545" cy="670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US" sz="2800" b="1" dirty="0" smtClean="0">
                <a:latin typeface="Century Gothic" pitchFamily="34" charset="0"/>
                <a:ea typeface="Bai Jamjuree"/>
                <a:cs typeface="Bai Jamjuree"/>
                <a:sym typeface="Bai Jamjuree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Century Gothic" pitchFamily="34" charset="0"/>
                <a:ea typeface="Bai Jamjuree"/>
                <a:cs typeface="Bai Jamjuree"/>
                <a:sym typeface="Bai Jamjuree"/>
              </a:rPr>
              <a:t>x</a:t>
            </a:r>
            <a:r>
              <a:rPr lang="en-US" sz="2800" b="1" dirty="0" smtClean="0">
                <a:latin typeface="Century Gothic" pitchFamily="34" charset="0"/>
                <a:ea typeface="Bai Jamjuree"/>
                <a:cs typeface="Bai Jamjuree"/>
                <a:sym typeface="Bai Jamjuree"/>
              </a:rPr>
              <a:t> = 2</a:t>
            </a:r>
            <a:r>
              <a:rPr lang="en-US" sz="3200" b="1" dirty="0" smtClean="0">
                <a:solidFill>
                  <a:schemeClr val="tx1"/>
                </a:solidFill>
                <a:latin typeface="Century Gothic" pitchFamily="34" charset="0"/>
                <a:ea typeface="Bai Jamjuree"/>
                <a:cs typeface="Bai Jamjuree"/>
                <a:sym typeface="Bai Jamjuree"/>
              </a:rPr>
              <a:t>√</a:t>
            </a:r>
            <a:r>
              <a:rPr lang="en-US" sz="3200" b="1" dirty="0" smtClean="0">
                <a:latin typeface="Century Gothic" pitchFamily="34" charset="0"/>
                <a:ea typeface="Bai Jamjuree"/>
                <a:cs typeface="Bai Jamjuree"/>
                <a:sym typeface="Bai Jamjuree"/>
              </a:rPr>
              <a:t>6</a:t>
            </a:r>
            <a:endParaRPr sz="3000" b="1" dirty="0">
              <a:latin typeface="Century Gothic" pitchFamily="34" charset="0"/>
              <a:ea typeface="Bai Jamjuree"/>
              <a:cs typeface="Bai Jamjuree"/>
              <a:sym typeface="Bai Jamjuree"/>
            </a:endParaRPr>
          </a:p>
        </p:txBody>
      </p:sp>
      <p:sp>
        <p:nvSpPr>
          <p:cNvPr id="28" name="Google Shape;135;p16"/>
          <p:cNvSpPr txBox="1"/>
          <p:nvPr/>
        </p:nvSpPr>
        <p:spPr>
          <a:xfrm>
            <a:off x="3491410" y="1836217"/>
            <a:ext cx="3122500" cy="7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3000" b="1" dirty="0" smtClean="0">
                <a:latin typeface="Century Gothic" pitchFamily="34" charset="0"/>
                <a:ea typeface="Bai Jamjuree"/>
                <a:cs typeface="Bai Jamjuree"/>
                <a:sym typeface="Bai Jamjuree"/>
              </a:rPr>
              <a:t>SOLUTIONS:</a:t>
            </a:r>
            <a:endParaRPr sz="3000" b="1" dirty="0">
              <a:latin typeface="Century Gothic" pitchFamily="34" charset="0"/>
              <a:ea typeface="Bai Jamjuree"/>
              <a:cs typeface="Bai Jamjuree"/>
              <a:sym typeface="Bai Jamjuree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Google Shape;135;p16"/>
              <p:cNvSpPr txBox="1"/>
              <p:nvPr/>
            </p:nvSpPr>
            <p:spPr>
              <a:xfrm>
                <a:off x="4774523" y="2417528"/>
                <a:ext cx="1702270" cy="10420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lvl="0" algn="ctr"/>
                <a14:m>
                  <m:oMath xmlns:m="http://schemas.openxmlformats.org/officeDocument/2006/math">
                    <m:f>
                      <m:fPr>
                        <m:ctrlPr>
                          <a:rPr lang="en-US" sz="3400" b="1" i="1" smtClean="0">
                            <a:latin typeface="Cambria Math"/>
                            <a:cs typeface="Bai Jamjuree"/>
                            <a:sym typeface="Bai Jamjuree"/>
                          </a:rPr>
                        </m:ctrlPr>
                      </m:fPr>
                      <m:num>
                        <m:r>
                          <a:rPr lang="en-US" sz="3400" b="1" i="0" smtClean="0">
                            <a:latin typeface="Cambria Math"/>
                            <a:cs typeface="Bai Jamjuree"/>
                            <a:sym typeface="Bai Jamjuree"/>
                          </a:rPr>
                          <m:t>𝐂𝐃</m:t>
                        </m:r>
                      </m:num>
                      <m:den>
                        <m:r>
                          <a:rPr lang="en-US" sz="3400" b="1" i="0" smtClean="0">
                            <a:latin typeface="Cambria Math"/>
                            <a:cs typeface="Bai Jamjuree"/>
                            <a:sym typeface="Bai Jamjuree"/>
                          </a:rPr>
                          <m:t>𝐁𝐂</m:t>
                        </m:r>
                      </m:den>
                    </m:f>
                  </m:oMath>
                </a14:m>
                <a:r>
                  <a:rPr lang="en-US" sz="3400" b="1" dirty="0" smtClean="0">
                    <a:latin typeface="Century Gothic" pitchFamily="34" charset="0"/>
                    <a:ea typeface="Bai Jamjuree"/>
                    <a:cs typeface="Bai Jamjuree"/>
                    <a:sym typeface="Bai Jamjuree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AE" sz="3400" b="1" i="1" smtClean="0">
                            <a:solidFill>
                              <a:schemeClr val="tx1"/>
                            </a:solidFill>
                            <a:latin typeface="Cambria Math"/>
                            <a:cs typeface="Bai Jamjuree"/>
                            <a:sym typeface="Bai Jamjuree"/>
                          </a:rPr>
                        </m:ctrlPr>
                      </m:fPr>
                      <m:num>
                        <m:r>
                          <a:rPr lang="en-US" sz="3400" b="1" i="0" smtClean="0">
                            <a:solidFill>
                              <a:schemeClr val="tx1"/>
                            </a:solidFill>
                            <a:latin typeface="Cambria Math"/>
                            <a:cs typeface="Bai Jamjuree"/>
                            <a:sym typeface="Bai Jamjuree"/>
                          </a:rPr>
                          <m:t>𝐁𝐂</m:t>
                        </m:r>
                      </m:num>
                      <m:den>
                        <m:r>
                          <a:rPr lang="en-US" sz="3400" b="1" i="0" smtClean="0">
                            <a:solidFill>
                              <a:schemeClr val="tx1"/>
                            </a:solidFill>
                            <a:latin typeface="Cambria Math"/>
                            <a:cs typeface="Bai Jamjuree"/>
                            <a:sym typeface="Bai Jamjuree"/>
                          </a:rPr>
                          <m:t>𝐀𝐂</m:t>
                        </m:r>
                      </m:den>
                    </m:f>
                  </m:oMath>
                </a14:m>
                <a:endParaRPr lang="ar-AE" sz="3400" b="1" dirty="0">
                  <a:solidFill>
                    <a:schemeClr val="tx1"/>
                  </a:solidFill>
                  <a:latin typeface="Century Gothic" pitchFamily="34" charset="0"/>
                  <a:ea typeface="Bai Jamjuree"/>
                  <a:cs typeface="Bai Jamjuree"/>
                  <a:sym typeface="Bai Jamjuree"/>
                </a:endParaRPr>
              </a:p>
            </p:txBody>
          </p:sp>
        </mc:Choice>
        <mc:Fallback xmlns="">
          <p:sp>
            <p:nvSpPr>
              <p:cNvPr id="29" name="Google Shape;135;p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4523" y="2417526"/>
                <a:ext cx="1702270" cy="1042075"/>
              </a:xfrm>
              <a:prstGeom prst="rect">
                <a:avLst/>
              </a:prstGeom>
              <a:blipFill rotWithShape="1">
                <a:blip r:embed="rId5"/>
                <a:stretch>
                  <a:fillRect r="-1147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Google Shape;135;p16"/>
              <p:cNvSpPr txBox="1"/>
              <p:nvPr/>
            </p:nvSpPr>
            <p:spPr>
              <a:xfrm>
                <a:off x="4335612" y="3256989"/>
                <a:ext cx="3503463" cy="20135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lvl="0"/>
                <a14:m>
                  <m:oMath xmlns:m="http://schemas.openxmlformats.org/officeDocument/2006/math">
                    <m:sSup>
                      <m:sSupPr>
                        <m:ctrlPr>
                          <a:rPr lang="en-US" sz="3000" b="1" i="1" smtClean="0">
                            <a:solidFill>
                              <a:schemeClr val="tx1"/>
                            </a:solidFill>
                            <a:latin typeface="Cambria Math"/>
                            <a:cs typeface="Bai Jamjuree"/>
                            <a:sym typeface="Bai Jamjuree"/>
                          </a:rPr>
                        </m:ctrlPr>
                      </m:sSupPr>
                      <m:e>
                        <m:r>
                          <a:rPr lang="en-US" sz="3000" b="1" i="0" smtClean="0">
                            <a:solidFill>
                              <a:schemeClr val="tx1"/>
                            </a:solidFill>
                            <a:latin typeface="Cambria Math"/>
                            <a:cs typeface="Bai Jamjuree"/>
                            <a:sym typeface="Bai Jamjuree"/>
                          </a:rPr>
                          <m:t>   </m:t>
                        </m:r>
                        <m:r>
                          <a:rPr lang="en-US" sz="3000" b="1" i="0" smtClean="0">
                            <a:solidFill>
                              <a:schemeClr val="tx1"/>
                            </a:solidFill>
                            <a:latin typeface="Cambria Math"/>
                            <a:cs typeface="Bai Jamjuree"/>
                            <a:sym typeface="Bai Jamjuree"/>
                          </a:rPr>
                          <m:t>𝐁𝐂</m:t>
                        </m:r>
                      </m:e>
                      <m:sup>
                        <m:r>
                          <a:rPr lang="en-US" sz="3000" b="1" i="0" smtClean="0">
                            <a:solidFill>
                              <a:schemeClr val="tx1"/>
                            </a:solidFill>
                            <a:latin typeface="Cambria Math"/>
                            <a:cs typeface="Bai Jamjuree"/>
                            <a:sym typeface="Bai Jamjuree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3000" b="1" dirty="0" smtClean="0">
                    <a:latin typeface="Century Gothic" pitchFamily="34" charset="0"/>
                    <a:ea typeface="Bai Jamjuree"/>
                    <a:cs typeface="Bai Jamjuree"/>
                    <a:sym typeface="Bai Jamjuree"/>
                  </a:rPr>
                  <a:t> = </a:t>
                </a:r>
                <a:r>
                  <a:rPr lang="en-US" sz="3000" b="1" dirty="0">
                    <a:solidFill>
                      <a:schemeClr val="tx1"/>
                    </a:solidFill>
                    <a:latin typeface="Century Gothic" pitchFamily="34" charset="0"/>
                    <a:ea typeface="Bai Jamjuree"/>
                    <a:cs typeface="Bai Jamjuree"/>
                    <a:sym typeface="Bai Jamjuree"/>
                  </a:rPr>
                  <a:t>C</a:t>
                </a:r>
                <a:r>
                  <a:rPr lang="en-US" sz="3000" b="1" dirty="0" smtClean="0">
                    <a:solidFill>
                      <a:schemeClr val="tx1"/>
                    </a:solidFill>
                    <a:latin typeface="Century Gothic" pitchFamily="34" charset="0"/>
                    <a:ea typeface="Bai Jamjuree"/>
                    <a:cs typeface="Bai Jamjuree"/>
                    <a:sym typeface="Bai Jamjuree"/>
                  </a:rPr>
                  <a:t>D </a:t>
                </a:r>
                <a:r>
                  <a:rPr lang="en-US" sz="2600" b="1" dirty="0">
                    <a:solidFill>
                      <a:schemeClr val="tx1"/>
                    </a:solidFill>
                    <a:latin typeface="Century Gothic" pitchFamily="34" charset="0"/>
                    <a:ea typeface="Bai Jamjuree"/>
                    <a:cs typeface="Bai Jamjuree"/>
                    <a:sym typeface="Bai Jamjuree"/>
                  </a:rPr>
                  <a:t>●</a:t>
                </a:r>
                <a:r>
                  <a:rPr lang="en-US" sz="2600" b="1" dirty="0" smtClean="0">
                    <a:solidFill>
                      <a:schemeClr val="tx1"/>
                    </a:solidFill>
                    <a:latin typeface="Century Gothic" pitchFamily="34" charset="0"/>
                    <a:ea typeface="Bai Jamjuree"/>
                    <a:cs typeface="Bai Jamjuree"/>
                    <a:sym typeface="Bai Jamjuree"/>
                  </a:rPr>
                  <a:t> </a:t>
                </a:r>
                <a:r>
                  <a:rPr lang="en-US" sz="3000" b="1" dirty="0" smtClean="0">
                    <a:solidFill>
                      <a:schemeClr val="tx1"/>
                    </a:solidFill>
                    <a:latin typeface="Century Gothic" pitchFamily="34" charset="0"/>
                    <a:ea typeface="Bai Jamjuree"/>
                    <a:cs typeface="Bai Jamjuree"/>
                    <a:sym typeface="Bai Jamjuree"/>
                  </a:rPr>
                  <a:t>AC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3000" b="1" i="1">
                            <a:solidFill>
                              <a:schemeClr val="tx1"/>
                            </a:solidFill>
                            <a:latin typeface="Cambria Math"/>
                            <a:cs typeface="Bai Jamjuree"/>
                            <a:sym typeface="Bai Jamjuree"/>
                          </a:rPr>
                        </m:ctrlPr>
                      </m:sSupPr>
                      <m:e>
                        <m:r>
                          <a:rPr lang="en-US" sz="3000" b="1">
                            <a:solidFill>
                              <a:schemeClr val="tx1"/>
                            </a:solidFill>
                            <a:latin typeface="Cambria Math"/>
                            <a:cs typeface="Bai Jamjuree"/>
                            <a:sym typeface="Bai Jamjuree"/>
                          </a:rPr>
                          <m:t>   </m:t>
                        </m:r>
                        <m:r>
                          <a:rPr lang="en-US" sz="3000" b="1" i="0" smtClean="0">
                            <a:solidFill>
                              <a:schemeClr val="tx1"/>
                            </a:solidFill>
                            <a:latin typeface="Cambria Math"/>
                            <a:cs typeface="Bai Jamjuree"/>
                            <a:sym typeface="Bai Jamjuree"/>
                          </a:rPr>
                          <m:t>    </m:t>
                        </m:r>
                        <m:r>
                          <a:rPr lang="en-US" sz="3000" b="1" i="1" smtClean="0">
                            <a:solidFill>
                              <a:schemeClr val="tx1"/>
                            </a:solidFill>
                            <a:latin typeface="Cambria Math"/>
                            <a:cs typeface="Bai Jamjuree"/>
                            <a:sym typeface="Bai Jamjuree"/>
                          </a:rPr>
                          <m:t>𝒚</m:t>
                        </m:r>
                      </m:e>
                      <m:sup>
                        <m:r>
                          <a:rPr lang="en-US" sz="3000" b="1">
                            <a:solidFill>
                              <a:schemeClr val="tx1"/>
                            </a:solidFill>
                            <a:latin typeface="Cambria Math"/>
                            <a:cs typeface="Bai Jamjuree"/>
                            <a:sym typeface="Bai Jamjuree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3000" b="1" dirty="0">
                    <a:latin typeface="Century Gothic" pitchFamily="34" charset="0"/>
                    <a:ea typeface="Bai Jamjuree"/>
                    <a:cs typeface="Bai Jamjuree"/>
                    <a:sym typeface="Bai Jamjuree"/>
                  </a:rPr>
                  <a:t> = </a:t>
                </a:r>
                <a:r>
                  <a:rPr lang="en-US" sz="3000" b="1" dirty="0">
                    <a:solidFill>
                      <a:schemeClr val="tx1"/>
                    </a:solidFill>
                    <a:latin typeface="Century Gothic" pitchFamily="34" charset="0"/>
                    <a:ea typeface="Bai Jamjuree"/>
                    <a:cs typeface="Bai Jamjuree"/>
                    <a:sym typeface="Bai Jamjuree"/>
                  </a:rPr>
                  <a:t>8</a:t>
                </a:r>
                <a:r>
                  <a:rPr lang="en-US" sz="3000" b="1" dirty="0" smtClean="0">
                    <a:solidFill>
                      <a:schemeClr val="tx1"/>
                    </a:solidFill>
                    <a:latin typeface="Century Gothic" pitchFamily="34" charset="0"/>
                    <a:ea typeface="Bai Jamjuree"/>
                    <a:cs typeface="Bai Jamjuree"/>
                    <a:sym typeface="Bai Jamjuree"/>
                  </a:rPr>
                  <a:t> </a:t>
                </a:r>
                <a:r>
                  <a:rPr lang="en-US" sz="2600" b="1" dirty="0">
                    <a:solidFill>
                      <a:schemeClr val="tx1"/>
                    </a:solidFill>
                    <a:latin typeface="Century Gothic" pitchFamily="34" charset="0"/>
                    <a:ea typeface="Bai Jamjuree"/>
                    <a:cs typeface="Bai Jamjuree"/>
                    <a:sym typeface="Bai Jamjuree"/>
                  </a:rPr>
                  <a:t>● </a:t>
                </a:r>
                <a:r>
                  <a:rPr lang="en-US" sz="2600" b="1" dirty="0" smtClean="0">
                    <a:solidFill>
                      <a:schemeClr val="tx1"/>
                    </a:solidFill>
                    <a:latin typeface="Century Gothic" pitchFamily="34" charset="0"/>
                    <a:ea typeface="Bai Jamjuree"/>
                    <a:cs typeface="Bai Jamjuree"/>
                    <a:sym typeface="Bai Jamjuree"/>
                  </a:rPr>
                  <a:t>(3 + </a:t>
                </a:r>
                <a:r>
                  <a:rPr lang="en-US" sz="3000" b="1" dirty="0" smtClean="0">
                    <a:solidFill>
                      <a:schemeClr val="tx1"/>
                    </a:solidFill>
                    <a:latin typeface="Century Gothic" pitchFamily="34" charset="0"/>
                    <a:ea typeface="Bai Jamjuree"/>
                    <a:cs typeface="Bai Jamjuree"/>
                    <a:sym typeface="Bai Jamjuree"/>
                  </a:rPr>
                  <a:t>8) 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3000" b="1" i="1">
                            <a:solidFill>
                              <a:schemeClr val="tx1"/>
                            </a:solidFill>
                            <a:latin typeface="Cambria Math"/>
                            <a:cs typeface="Bai Jamjuree"/>
                            <a:sym typeface="Bai Jamjuree"/>
                          </a:rPr>
                        </m:ctrlPr>
                      </m:sSupPr>
                      <m:e>
                        <m:r>
                          <a:rPr lang="en-US" sz="3000" b="1">
                            <a:solidFill>
                              <a:schemeClr val="tx1"/>
                            </a:solidFill>
                            <a:latin typeface="Cambria Math"/>
                            <a:cs typeface="Bai Jamjuree"/>
                            <a:sym typeface="Bai Jamjuree"/>
                          </a:rPr>
                          <m:t>       </m:t>
                        </m:r>
                        <m:r>
                          <a:rPr lang="en-US" sz="3000" b="1" i="1" smtClean="0">
                            <a:solidFill>
                              <a:schemeClr val="tx1"/>
                            </a:solidFill>
                            <a:latin typeface="Cambria Math"/>
                            <a:cs typeface="Bai Jamjuree"/>
                            <a:sym typeface="Bai Jamjuree"/>
                          </a:rPr>
                          <m:t>𝒚</m:t>
                        </m:r>
                      </m:e>
                      <m:sup>
                        <m:r>
                          <a:rPr lang="en-US" sz="3000" b="1">
                            <a:solidFill>
                              <a:schemeClr val="tx1"/>
                            </a:solidFill>
                            <a:latin typeface="Cambria Math"/>
                            <a:cs typeface="Bai Jamjuree"/>
                            <a:sym typeface="Bai Jamjuree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3000" b="1" dirty="0">
                    <a:latin typeface="Century Gothic" pitchFamily="34" charset="0"/>
                    <a:ea typeface="Bai Jamjuree"/>
                    <a:cs typeface="Bai Jamjuree"/>
                    <a:sym typeface="Bai Jamjuree"/>
                  </a:rPr>
                  <a:t> </a:t>
                </a:r>
                <a:r>
                  <a:rPr lang="en-US" sz="3000" b="1" dirty="0" smtClean="0">
                    <a:latin typeface="Century Gothic" pitchFamily="34" charset="0"/>
                    <a:ea typeface="Bai Jamjuree"/>
                    <a:cs typeface="Bai Jamjuree"/>
                    <a:sym typeface="Bai Jamjuree"/>
                  </a:rPr>
                  <a:t>= 8 </a:t>
                </a:r>
                <a:r>
                  <a:rPr lang="en-US" sz="3200" b="1" dirty="0" smtClean="0">
                    <a:solidFill>
                      <a:schemeClr val="tx1"/>
                    </a:solidFill>
                    <a:latin typeface="Century Gothic" pitchFamily="34" charset="0"/>
                    <a:ea typeface="Bai Jamjuree"/>
                    <a:cs typeface="Bai Jamjuree"/>
                    <a:sym typeface="Bai Jamjuree"/>
                  </a:rPr>
                  <a:t>● 11</a:t>
                </a:r>
                <a:endParaRPr lang="en-US" sz="3000" b="1" dirty="0" smtClean="0">
                  <a:latin typeface="Century Gothic" pitchFamily="34" charset="0"/>
                  <a:ea typeface="Bai Jamjuree"/>
                  <a:cs typeface="Bai Jamjuree"/>
                  <a:sym typeface="Bai Jamjuree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3000" b="1" i="1">
                            <a:latin typeface="Cambria Math"/>
                            <a:cs typeface="Bai Jamjuree"/>
                            <a:sym typeface="Bai Jamjuree"/>
                          </a:rPr>
                        </m:ctrlPr>
                      </m:sSupPr>
                      <m:e>
                        <m:r>
                          <a:rPr lang="en-US" sz="3000" b="1" i="1" smtClean="0">
                            <a:latin typeface="Cambria Math"/>
                            <a:cs typeface="Bai Jamjuree"/>
                            <a:sym typeface="Bai Jamjuree"/>
                          </a:rPr>
                          <m:t>    </m:t>
                        </m:r>
                        <m:r>
                          <a:rPr lang="en-US" sz="3000" b="1" i="1" strike="sngStrike">
                            <a:latin typeface="Cambria Math"/>
                            <a:cs typeface="Bai Jamjuree"/>
                            <a:sym typeface="Bai Jamjuree"/>
                          </a:rPr>
                          <m:t>√</m:t>
                        </m:r>
                        <m:r>
                          <a:rPr lang="en-US" sz="3000" b="1" i="1" strike="sngStrike" smtClean="0">
                            <a:latin typeface="Cambria Math"/>
                            <a:cs typeface="Bai Jamjuree"/>
                            <a:sym typeface="Bai Jamjuree"/>
                          </a:rPr>
                          <m:t>𝒚</m:t>
                        </m:r>
                      </m:e>
                      <m:sup>
                        <m:r>
                          <a:rPr lang="en-US" sz="3000" b="1" strike="sngStrike">
                            <a:latin typeface="Cambria Math"/>
                            <a:cs typeface="Bai Jamjuree"/>
                            <a:sym typeface="Bai Jamjuree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3000" b="1" dirty="0" smtClean="0">
                    <a:solidFill>
                      <a:schemeClr val="tx1"/>
                    </a:solidFill>
                    <a:latin typeface="Century Gothic" pitchFamily="34" charset="0"/>
                    <a:ea typeface="Bai Jamjuree"/>
                    <a:cs typeface="Bai Jamjuree"/>
                    <a:sym typeface="Bai Jamjuree"/>
                  </a:rPr>
                  <a:t> = √88</a:t>
                </a:r>
              </a:p>
            </p:txBody>
          </p:sp>
        </mc:Choice>
        <mc:Fallback xmlns="">
          <p:sp>
            <p:nvSpPr>
              <p:cNvPr id="32" name="Google Shape;135;p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5611" y="3256987"/>
                <a:ext cx="3503463" cy="2013525"/>
              </a:xfrm>
              <a:prstGeom prst="rect">
                <a:avLst/>
              </a:prstGeom>
              <a:blipFill rotWithShape="1">
                <a:blip r:embed="rId6"/>
                <a:stretch>
                  <a:fillRect t="-906" r="-4000" b="-1117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Google Shape;135;p16"/>
          <p:cNvSpPr txBox="1"/>
          <p:nvPr/>
        </p:nvSpPr>
        <p:spPr>
          <a:xfrm>
            <a:off x="4856336" y="5309575"/>
            <a:ext cx="1881545" cy="670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US" sz="2800" b="1" dirty="0" smtClean="0">
                <a:latin typeface="Century Gothic" pitchFamily="34" charset="0"/>
                <a:ea typeface="Bai Jamjuree"/>
                <a:cs typeface="Bai Jamjuree"/>
                <a:sym typeface="Bai Jamjuree"/>
              </a:rPr>
              <a:t> </a:t>
            </a:r>
            <a:r>
              <a:rPr lang="en-US" sz="2800" b="1" dirty="0">
                <a:solidFill>
                  <a:schemeClr val="tx1"/>
                </a:solidFill>
                <a:latin typeface="Century Gothic" pitchFamily="34" charset="0"/>
                <a:ea typeface="Bai Jamjuree"/>
                <a:cs typeface="Bai Jamjuree"/>
                <a:sym typeface="Bai Jamjuree"/>
              </a:rPr>
              <a:t>y</a:t>
            </a:r>
            <a:r>
              <a:rPr lang="en-US" sz="2800" b="1" dirty="0" smtClean="0">
                <a:latin typeface="Century Gothic" pitchFamily="34" charset="0"/>
                <a:ea typeface="Bai Jamjuree"/>
                <a:cs typeface="Bai Jamjuree"/>
                <a:sym typeface="Bai Jamjuree"/>
              </a:rPr>
              <a:t> = 2</a:t>
            </a:r>
            <a:r>
              <a:rPr lang="en-US" sz="3200" b="1" dirty="0" smtClean="0">
                <a:latin typeface="Century Gothic" pitchFamily="34" charset="0"/>
                <a:ea typeface="Bai Jamjuree"/>
                <a:cs typeface="Bai Jamjuree"/>
                <a:sym typeface="Bai Jamjuree"/>
              </a:rPr>
              <a:t>√22</a:t>
            </a:r>
            <a:endParaRPr sz="3000" b="1" dirty="0">
              <a:latin typeface="Century Gothic" pitchFamily="34" charset="0"/>
              <a:ea typeface="Bai Jamjuree"/>
              <a:cs typeface="Bai Jamjuree"/>
              <a:sym typeface="Bai Jamjuree"/>
            </a:endParaRPr>
          </a:p>
        </p:txBody>
      </p:sp>
    </p:spTree>
    <p:extLst>
      <p:ext uri="{BB962C8B-B14F-4D97-AF65-F5344CB8AC3E}">
        <p14:creationId xmlns:p14="http://schemas.microsoft.com/office/powerpoint/2010/main" val="3145345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5" grpId="0" build="p"/>
      <p:bldP spid="27" grpId="0" animBg="1"/>
      <p:bldP spid="28" grpId="0"/>
      <p:bldP spid="29" grpId="0"/>
      <p:bldP spid="32" grpId="0" build="p"/>
      <p:bldP spid="3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98;p18"/>
          <p:cNvSpPr/>
          <p:nvPr/>
        </p:nvSpPr>
        <p:spPr>
          <a:xfrm>
            <a:off x="1280755" y="540925"/>
            <a:ext cx="1088696" cy="131434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 dirty="0">
                <a:ln>
                  <a:noFill/>
                </a:ln>
                <a:solidFill>
                  <a:srgbClr val="FFFFFF"/>
                </a:solidFill>
                <a:latin typeface="Rammetto One"/>
              </a:rPr>
              <a:t>3</a:t>
            </a:r>
            <a:endParaRPr b="0" i="0" dirty="0">
              <a:ln>
                <a:solidFill>
                  <a:schemeClr val="tx1"/>
                </a:solidFill>
              </a:ln>
              <a:solidFill>
                <a:srgbClr val="FFFFFF"/>
              </a:solidFill>
              <a:latin typeface="Rammetto One"/>
            </a:endParaRPr>
          </a:p>
        </p:txBody>
      </p:sp>
      <p:sp>
        <p:nvSpPr>
          <p:cNvPr id="6" name="Right Triangle 5"/>
          <p:cNvSpPr/>
          <p:nvPr/>
        </p:nvSpPr>
        <p:spPr>
          <a:xfrm>
            <a:off x="8801101" y="3288150"/>
            <a:ext cx="2457450" cy="2305050"/>
          </a:xfrm>
          <a:prstGeom prst="rtTriangle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F97D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 flipH="1">
            <a:off x="7296151" y="3288150"/>
            <a:ext cx="1504950" cy="2305050"/>
          </a:xfrm>
          <a:prstGeom prst="rtTriangle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F97D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Google Shape;135;p16"/>
          <p:cNvSpPr txBox="1"/>
          <p:nvPr/>
        </p:nvSpPr>
        <p:spPr>
          <a:xfrm>
            <a:off x="6896100" y="5254550"/>
            <a:ext cx="609600" cy="7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3000" b="1" dirty="0" smtClean="0">
                <a:latin typeface="Century Gothic" pitchFamily="34" charset="0"/>
                <a:ea typeface="Bai Jamjuree"/>
                <a:cs typeface="Bai Jamjuree"/>
                <a:sym typeface="Bai Jamjuree"/>
              </a:rPr>
              <a:t>A</a:t>
            </a:r>
            <a:endParaRPr sz="3000" b="1" dirty="0">
              <a:latin typeface="Century Gothic" pitchFamily="34" charset="0"/>
              <a:ea typeface="Bai Jamjuree"/>
              <a:cs typeface="Bai Jamjuree"/>
              <a:sym typeface="Bai Jamjuree"/>
            </a:endParaRPr>
          </a:p>
        </p:txBody>
      </p:sp>
      <p:sp>
        <p:nvSpPr>
          <p:cNvPr id="9" name="Google Shape;135;p16"/>
          <p:cNvSpPr txBox="1"/>
          <p:nvPr/>
        </p:nvSpPr>
        <p:spPr>
          <a:xfrm>
            <a:off x="8629650" y="5475250"/>
            <a:ext cx="609600" cy="7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3000" b="1" dirty="0">
                <a:latin typeface="Century Gothic" pitchFamily="34" charset="0"/>
                <a:ea typeface="Bai Jamjuree"/>
                <a:cs typeface="Bai Jamjuree"/>
                <a:sym typeface="Bai Jamjuree"/>
              </a:rPr>
              <a:t>D</a:t>
            </a:r>
            <a:endParaRPr sz="3000" b="1" dirty="0">
              <a:latin typeface="Century Gothic" pitchFamily="34" charset="0"/>
              <a:ea typeface="Bai Jamjuree"/>
              <a:cs typeface="Bai Jamjuree"/>
              <a:sym typeface="Bai Jamjuree"/>
            </a:endParaRPr>
          </a:p>
        </p:txBody>
      </p:sp>
      <p:sp>
        <p:nvSpPr>
          <p:cNvPr id="10" name="Google Shape;135;p16"/>
          <p:cNvSpPr txBox="1"/>
          <p:nvPr/>
        </p:nvSpPr>
        <p:spPr>
          <a:xfrm>
            <a:off x="11182350" y="5250500"/>
            <a:ext cx="609600" cy="7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3000" b="1" dirty="0">
                <a:latin typeface="Century Gothic" pitchFamily="34" charset="0"/>
                <a:ea typeface="Bai Jamjuree"/>
                <a:cs typeface="Bai Jamjuree"/>
                <a:sym typeface="Bai Jamjuree"/>
              </a:rPr>
              <a:t>C</a:t>
            </a:r>
            <a:endParaRPr sz="3000" b="1" dirty="0">
              <a:latin typeface="Century Gothic" pitchFamily="34" charset="0"/>
              <a:ea typeface="Bai Jamjuree"/>
              <a:cs typeface="Bai Jamjuree"/>
              <a:sym typeface="Bai Jamjuree"/>
            </a:endParaRPr>
          </a:p>
        </p:txBody>
      </p:sp>
      <p:sp>
        <p:nvSpPr>
          <p:cNvPr id="11" name="Google Shape;135;p16"/>
          <p:cNvSpPr txBox="1"/>
          <p:nvPr/>
        </p:nvSpPr>
        <p:spPr>
          <a:xfrm>
            <a:off x="8629650" y="2705301"/>
            <a:ext cx="609600" cy="7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3000" b="1" dirty="0" smtClean="0">
                <a:latin typeface="Century Gothic" pitchFamily="34" charset="0"/>
                <a:ea typeface="Bai Jamjuree"/>
                <a:cs typeface="Bai Jamjuree"/>
                <a:sym typeface="Bai Jamjuree"/>
              </a:rPr>
              <a:t>B</a:t>
            </a:r>
            <a:endParaRPr sz="3000" b="1" dirty="0">
              <a:latin typeface="Century Gothic" pitchFamily="34" charset="0"/>
              <a:ea typeface="Bai Jamjuree"/>
              <a:cs typeface="Bai Jamjuree"/>
              <a:sym typeface="Bai Jamjuree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Google Shape;135;p16"/>
              <p:cNvSpPr txBox="1"/>
              <p:nvPr/>
            </p:nvSpPr>
            <p:spPr>
              <a:xfrm>
                <a:off x="3122992" y="2467375"/>
                <a:ext cx="1702270" cy="10420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lvl="0" algn="ctr"/>
                <a14:m>
                  <m:oMath xmlns:m="http://schemas.openxmlformats.org/officeDocument/2006/math">
                    <m:f>
                      <m:fPr>
                        <m:ctrlPr>
                          <a:rPr lang="en-US" sz="3400" b="1" i="1" smtClean="0">
                            <a:latin typeface="Cambria Math"/>
                            <a:cs typeface="Bai Jamjuree"/>
                            <a:sym typeface="Bai Jamjuree"/>
                          </a:rPr>
                        </m:ctrlPr>
                      </m:fPr>
                      <m:num>
                        <m:r>
                          <a:rPr lang="en-US" sz="3400" b="1" i="0" smtClean="0">
                            <a:latin typeface="Cambria Math"/>
                            <a:cs typeface="Bai Jamjuree"/>
                            <a:sym typeface="Bai Jamjuree"/>
                          </a:rPr>
                          <m:t>𝐀𝐃</m:t>
                        </m:r>
                      </m:num>
                      <m:den>
                        <m:r>
                          <a:rPr lang="en-US" sz="3400" b="1" i="0" smtClean="0">
                            <a:latin typeface="Cambria Math"/>
                            <a:cs typeface="Bai Jamjuree"/>
                            <a:sym typeface="Bai Jamjuree"/>
                          </a:rPr>
                          <m:t>𝐀𝐁</m:t>
                        </m:r>
                      </m:den>
                    </m:f>
                  </m:oMath>
                </a14:m>
                <a:r>
                  <a:rPr lang="en-US" sz="3400" b="1" dirty="0" smtClean="0">
                    <a:latin typeface="Century Gothic" pitchFamily="34" charset="0"/>
                    <a:ea typeface="Bai Jamjuree"/>
                    <a:cs typeface="Bai Jamjuree"/>
                    <a:sym typeface="Bai Jamjuree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AE" sz="3400" b="1" i="1" smtClean="0">
                            <a:solidFill>
                              <a:schemeClr val="tx1"/>
                            </a:solidFill>
                            <a:latin typeface="Cambria Math"/>
                            <a:cs typeface="Bai Jamjuree"/>
                            <a:sym typeface="Bai Jamjuree"/>
                          </a:rPr>
                        </m:ctrlPr>
                      </m:fPr>
                      <m:num>
                        <m:r>
                          <a:rPr lang="en-US" sz="3400" b="1" i="0" smtClean="0">
                            <a:solidFill>
                              <a:schemeClr val="tx1"/>
                            </a:solidFill>
                            <a:latin typeface="Cambria Math"/>
                            <a:cs typeface="Bai Jamjuree"/>
                            <a:sym typeface="Bai Jamjuree"/>
                          </a:rPr>
                          <m:t>𝐀𝐁</m:t>
                        </m:r>
                      </m:num>
                      <m:den>
                        <m:r>
                          <a:rPr lang="en-US" sz="3400" b="1" i="0" smtClean="0">
                            <a:solidFill>
                              <a:schemeClr val="tx1"/>
                            </a:solidFill>
                            <a:latin typeface="Cambria Math"/>
                            <a:cs typeface="Bai Jamjuree"/>
                            <a:sym typeface="Bai Jamjuree"/>
                          </a:rPr>
                          <m:t>𝐀𝐂</m:t>
                        </m:r>
                      </m:den>
                    </m:f>
                  </m:oMath>
                </a14:m>
                <a:endParaRPr lang="ar-AE" sz="3400" b="1" dirty="0">
                  <a:solidFill>
                    <a:schemeClr val="tx1"/>
                  </a:solidFill>
                  <a:latin typeface="Century Gothic" pitchFamily="34" charset="0"/>
                  <a:ea typeface="Bai Jamjuree"/>
                  <a:cs typeface="Bai Jamjuree"/>
                  <a:sym typeface="Bai Jamjuree"/>
                </a:endParaRPr>
              </a:p>
            </p:txBody>
          </p:sp>
        </mc:Choice>
        <mc:Fallback xmlns="">
          <p:sp>
            <p:nvSpPr>
              <p:cNvPr id="13" name="Google Shape;135;p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2992" y="2467373"/>
                <a:ext cx="1702270" cy="1042075"/>
              </a:xfrm>
              <a:prstGeom prst="rect">
                <a:avLst/>
              </a:prstGeom>
              <a:blipFill rotWithShape="1">
                <a:blip r:embed="rId2"/>
                <a:stretch>
                  <a:fillRect r="-125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Google Shape;135;p16"/>
          <p:cNvSpPr txBox="1"/>
          <p:nvPr/>
        </p:nvSpPr>
        <p:spPr>
          <a:xfrm>
            <a:off x="7839075" y="5532400"/>
            <a:ext cx="609600" cy="7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3000" b="1" dirty="0">
                <a:solidFill>
                  <a:schemeClr val="tx1"/>
                </a:solidFill>
                <a:latin typeface="Century Gothic" pitchFamily="34" charset="0"/>
                <a:ea typeface="Bai Jamjuree"/>
                <a:cs typeface="Bai Jamjuree"/>
                <a:sym typeface="Bai Jamjuree"/>
              </a:rPr>
              <a:t>2</a:t>
            </a:r>
            <a:endParaRPr sz="3000" b="1" dirty="0">
              <a:solidFill>
                <a:schemeClr val="tx1"/>
              </a:solidFill>
              <a:latin typeface="Century Gothic" pitchFamily="34" charset="0"/>
              <a:ea typeface="Bai Jamjuree"/>
              <a:cs typeface="Bai Jamjuree"/>
              <a:sym typeface="Bai Jamjuree"/>
            </a:endParaRPr>
          </a:p>
        </p:txBody>
      </p:sp>
      <p:sp>
        <p:nvSpPr>
          <p:cNvPr id="21" name="Google Shape;135;p16"/>
          <p:cNvSpPr txBox="1"/>
          <p:nvPr/>
        </p:nvSpPr>
        <p:spPr>
          <a:xfrm>
            <a:off x="9867900" y="5486800"/>
            <a:ext cx="609600" cy="7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3000" b="1" dirty="0">
                <a:solidFill>
                  <a:schemeClr val="tx1"/>
                </a:solidFill>
                <a:latin typeface="Century Gothic" pitchFamily="34" charset="0"/>
                <a:ea typeface="Bai Jamjuree"/>
                <a:cs typeface="Bai Jamjuree"/>
                <a:sym typeface="Bai Jamjuree"/>
              </a:rPr>
              <a:t>8</a:t>
            </a:r>
            <a:endParaRPr sz="3000" b="1" dirty="0">
              <a:solidFill>
                <a:schemeClr val="tx1"/>
              </a:solidFill>
              <a:latin typeface="Century Gothic" pitchFamily="34" charset="0"/>
              <a:ea typeface="Bai Jamjuree"/>
              <a:cs typeface="Bai Jamjuree"/>
              <a:sym typeface="Bai Jamjuree"/>
            </a:endParaRPr>
          </a:p>
        </p:txBody>
      </p:sp>
      <p:sp>
        <p:nvSpPr>
          <p:cNvPr id="22" name="Google Shape;135;p16"/>
          <p:cNvSpPr txBox="1"/>
          <p:nvPr/>
        </p:nvSpPr>
        <p:spPr>
          <a:xfrm>
            <a:off x="7705725" y="4029275"/>
            <a:ext cx="609600" cy="7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3000" b="1" dirty="0">
                <a:solidFill>
                  <a:schemeClr val="tx1"/>
                </a:solidFill>
                <a:latin typeface="Century Gothic" pitchFamily="34" charset="0"/>
                <a:ea typeface="Bai Jamjuree"/>
                <a:cs typeface="Bai Jamjuree"/>
                <a:sym typeface="Bai Jamjuree"/>
              </a:rPr>
              <a:t>y</a:t>
            </a:r>
            <a:endParaRPr sz="3000" b="1" dirty="0">
              <a:solidFill>
                <a:schemeClr val="tx1"/>
              </a:solidFill>
              <a:latin typeface="Century Gothic" pitchFamily="34" charset="0"/>
              <a:ea typeface="Bai Jamjuree"/>
              <a:cs typeface="Bai Jamjuree"/>
              <a:sym typeface="Bai Jamjuree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801100" y="5250500"/>
            <a:ext cx="400050" cy="358100"/>
          </a:xfrm>
          <a:prstGeom prst="rect">
            <a:avLst/>
          </a:prstGeom>
          <a:noFill/>
          <a:ln w="57150">
            <a:solidFill>
              <a:srgbClr val="F97D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Google Shape;135;p16"/>
              <p:cNvSpPr txBox="1"/>
              <p:nvPr/>
            </p:nvSpPr>
            <p:spPr>
              <a:xfrm>
                <a:off x="2685194" y="3288152"/>
                <a:ext cx="3467956" cy="20135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lvl="0"/>
                <a14:m>
                  <m:oMath xmlns:m="http://schemas.openxmlformats.org/officeDocument/2006/math">
                    <m:sSup>
                      <m:sSupPr>
                        <m:ctrlPr>
                          <a:rPr lang="en-US" sz="3000" b="1" i="1" smtClean="0">
                            <a:solidFill>
                              <a:schemeClr val="tx1"/>
                            </a:solidFill>
                            <a:latin typeface="Cambria Math"/>
                            <a:cs typeface="Bai Jamjuree"/>
                            <a:sym typeface="Bai Jamjuree"/>
                          </a:rPr>
                        </m:ctrlPr>
                      </m:sSupPr>
                      <m:e>
                        <m:r>
                          <a:rPr lang="en-US" sz="3000" b="1" i="0" smtClean="0">
                            <a:solidFill>
                              <a:schemeClr val="tx1"/>
                            </a:solidFill>
                            <a:latin typeface="Cambria Math"/>
                            <a:cs typeface="Bai Jamjuree"/>
                            <a:sym typeface="Bai Jamjuree"/>
                          </a:rPr>
                          <m:t>   </m:t>
                        </m:r>
                        <m:r>
                          <a:rPr lang="en-US" sz="3000" b="1" i="1" smtClean="0">
                            <a:solidFill>
                              <a:schemeClr val="tx1"/>
                            </a:solidFill>
                            <a:latin typeface="Cambria Math"/>
                            <a:cs typeface="Bai Jamjuree"/>
                            <a:sym typeface="Bai Jamjuree"/>
                          </a:rPr>
                          <m:t>𝑨𝑩</m:t>
                        </m:r>
                      </m:e>
                      <m:sup>
                        <m:r>
                          <a:rPr lang="en-US" sz="3000" b="1" i="0" smtClean="0">
                            <a:solidFill>
                              <a:schemeClr val="tx1"/>
                            </a:solidFill>
                            <a:latin typeface="Cambria Math"/>
                            <a:cs typeface="Bai Jamjuree"/>
                            <a:sym typeface="Bai Jamjuree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3000" b="1" dirty="0" smtClean="0">
                    <a:latin typeface="Century Gothic" pitchFamily="34" charset="0"/>
                    <a:ea typeface="Bai Jamjuree"/>
                    <a:cs typeface="Bai Jamjuree"/>
                    <a:sym typeface="Bai Jamjuree"/>
                  </a:rPr>
                  <a:t> = </a:t>
                </a:r>
                <a:r>
                  <a:rPr lang="en-US" sz="3000" b="1" dirty="0">
                    <a:solidFill>
                      <a:schemeClr val="tx1"/>
                    </a:solidFill>
                    <a:latin typeface="Century Gothic" pitchFamily="34" charset="0"/>
                    <a:ea typeface="Bai Jamjuree"/>
                    <a:cs typeface="Bai Jamjuree"/>
                    <a:sym typeface="Bai Jamjuree"/>
                  </a:rPr>
                  <a:t>A</a:t>
                </a:r>
                <a:r>
                  <a:rPr lang="en-US" sz="3000" b="1" dirty="0" smtClean="0">
                    <a:solidFill>
                      <a:schemeClr val="tx1"/>
                    </a:solidFill>
                    <a:latin typeface="Century Gothic" pitchFamily="34" charset="0"/>
                    <a:ea typeface="Bai Jamjuree"/>
                    <a:cs typeface="Bai Jamjuree"/>
                    <a:sym typeface="Bai Jamjuree"/>
                  </a:rPr>
                  <a:t>D </a:t>
                </a:r>
                <a:r>
                  <a:rPr lang="en-US" sz="2600" b="1" dirty="0">
                    <a:solidFill>
                      <a:schemeClr val="tx1"/>
                    </a:solidFill>
                    <a:latin typeface="Century Gothic" pitchFamily="34" charset="0"/>
                    <a:ea typeface="Bai Jamjuree"/>
                    <a:cs typeface="Bai Jamjuree"/>
                    <a:sym typeface="Bai Jamjuree"/>
                  </a:rPr>
                  <a:t>●</a:t>
                </a:r>
                <a:r>
                  <a:rPr lang="en-US" sz="2600" b="1" dirty="0" smtClean="0">
                    <a:solidFill>
                      <a:schemeClr val="tx1"/>
                    </a:solidFill>
                    <a:latin typeface="Century Gothic" pitchFamily="34" charset="0"/>
                    <a:ea typeface="Bai Jamjuree"/>
                    <a:cs typeface="Bai Jamjuree"/>
                    <a:sym typeface="Bai Jamjuree"/>
                  </a:rPr>
                  <a:t> A</a:t>
                </a:r>
                <a:r>
                  <a:rPr lang="en-US" sz="3000" b="1" dirty="0" smtClean="0">
                    <a:solidFill>
                      <a:schemeClr val="tx1"/>
                    </a:solidFill>
                    <a:latin typeface="Century Gothic" pitchFamily="34" charset="0"/>
                    <a:ea typeface="Bai Jamjuree"/>
                    <a:cs typeface="Bai Jamjuree"/>
                    <a:sym typeface="Bai Jamjuree"/>
                  </a:rPr>
                  <a:t>C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3000" b="1" i="1">
                            <a:solidFill>
                              <a:schemeClr val="tx1"/>
                            </a:solidFill>
                            <a:latin typeface="Cambria Math"/>
                            <a:cs typeface="Bai Jamjuree"/>
                            <a:sym typeface="Bai Jamjuree"/>
                          </a:rPr>
                        </m:ctrlPr>
                      </m:sSupPr>
                      <m:e>
                        <m:r>
                          <a:rPr lang="en-US" sz="3000" b="1">
                            <a:solidFill>
                              <a:schemeClr val="tx1"/>
                            </a:solidFill>
                            <a:latin typeface="Cambria Math"/>
                            <a:cs typeface="Bai Jamjuree"/>
                            <a:sym typeface="Bai Jamjuree"/>
                          </a:rPr>
                          <m:t>   </m:t>
                        </m:r>
                        <m:r>
                          <a:rPr lang="en-US" sz="3000" b="1" i="0" smtClean="0">
                            <a:solidFill>
                              <a:schemeClr val="tx1"/>
                            </a:solidFill>
                            <a:latin typeface="Cambria Math"/>
                            <a:cs typeface="Bai Jamjuree"/>
                            <a:sym typeface="Bai Jamjuree"/>
                          </a:rPr>
                          <m:t>    </m:t>
                        </m:r>
                        <m:r>
                          <a:rPr lang="en-US" sz="3000" b="1" i="1" smtClean="0">
                            <a:solidFill>
                              <a:schemeClr val="tx1"/>
                            </a:solidFill>
                            <a:latin typeface="Cambria Math"/>
                            <a:cs typeface="Bai Jamjuree"/>
                            <a:sym typeface="Bai Jamjuree"/>
                          </a:rPr>
                          <m:t>𝒛</m:t>
                        </m:r>
                      </m:e>
                      <m:sup>
                        <m:r>
                          <a:rPr lang="en-US" sz="3000" b="1">
                            <a:solidFill>
                              <a:schemeClr val="tx1"/>
                            </a:solidFill>
                            <a:latin typeface="Cambria Math"/>
                            <a:cs typeface="Bai Jamjuree"/>
                            <a:sym typeface="Bai Jamjuree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3000" b="1" dirty="0">
                    <a:latin typeface="Century Gothic" pitchFamily="34" charset="0"/>
                    <a:ea typeface="Bai Jamjuree"/>
                    <a:cs typeface="Bai Jamjuree"/>
                    <a:sym typeface="Bai Jamjuree"/>
                  </a:rPr>
                  <a:t> = </a:t>
                </a:r>
                <a:r>
                  <a:rPr lang="en-US" sz="3000" b="1" dirty="0">
                    <a:solidFill>
                      <a:schemeClr val="tx1"/>
                    </a:solidFill>
                    <a:latin typeface="Century Gothic" pitchFamily="34" charset="0"/>
                    <a:ea typeface="Bai Jamjuree"/>
                    <a:cs typeface="Bai Jamjuree"/>
                    <a:sym typeface="Bai Jamjuree"/>
                  </a:rPr>
                  <a:t>3</a:t>
                </a:r>
                <a:r>
                  <a:rPr lang="en-US" sz="3000" b="1" dirty="0" smtClean="0">
                    <a:solidFill>
                      <a:schemeClr val="tx1"/>
                    </a:solidFill>
                    <a:latin typeface="Century Gothic" pitchFamily="34" charset="0"/>
                    <a:ea typeface="Bai Jamjuree"/>
                    <a:cs typeface="Bai Jamjuree"/>
                    <a:sym typeface="Bai Jamjuree"/>
                  </a:rPr>
                  <a:t> </a:t>
                </a:r>
                <a:r>
                  <a:rPr lang="en-US" sz="2600" b="1" dirty="0">
                    <a:solidFill>
                      <a:schemeClr val="tx1"/>
                    </a:solidFill>
                    <a:latin typeface="Century Gothic" pitchFamily="34" charset="0"/>
                    <a:ea typeface="Bai Jamjuree"/>
                    <a:cs typeface="Bai Jamjuree"/>
                    <a:sym typeface="Bai Jamjuree"/>
                  </a:rPr>
                  <a:t>● </a:t>
                </a:r>
                <a:r>
                  <a:rPr lang="en-US" sz="2600" b="1" dirty="0" smtClean="0">
                    <a:solidFill>
                      <a:schemeClr val="tx1"/>
                    </a:solidFill>
                    <a:latin typeface="Century Gothic" pitchFamily="34" charset="0"/>
                    <a:ea typeface="Bai Jamjuree"/>
                    <a:cs typeface="Bai Jamjuree"/>
                    <a:sym typeface="Bai Jamjuree"/>
                  </a:rPr>
                  <a:t>(3 + </a:t>
                </a:r>
                <a:r>
                  <a:rPr lang="en-US" sz="3000" b="1" dirty="0" smtClean="0">
                    <a:solidFill>
                      <a:schemeClr val="tx1"/>
                    </a:solidFill>
                    <a:latin typeface="Century Gothic" pitchFamily="34" charset="0"/>
                    <a:ea typeface="Bai Jamjuree"/>
                    <a:cs typeface="Bai Jamjuree"/>
                    <a:sym typeface="Bai Jamjuree"/>
                  </a:rPr>
                  <a:t>8) 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3000" b="1" i="1">
                            <a:solidFill>
                              <a:schemeClr val="tx1"/>
                            </a:solidFill>
                            <a:latin typeface="Cambria Math"/>
                            <a:cs typeface="Bai Jamjuree"/>
                            <a:sym typeface="Bai Jamjuree"/>
                          </a:rPr>
                        </m:ctrlPr>
                      </m:sSupPr>
                      <m:e>
                        <m:r>
                          <a:rPr lang="en-US" sz="3000" b="1">
                            <a:solidFill>
                              <a:schemeClr val="tx1"/>
                            </a:solidFill>
                            <a:latin typeface="Cambria Math"/>
                            <a:cs typeface="Bai Jamjuree"/>
                            <a:sym typeface="Bai Jamjuree"/>
                          </a:rPr>
                          <m:t>       </m:t>
                        </m:r>
                        <m:r>
                          <a:rPr lang="en-US" sz="3000" b="1" i="1" smtClean="0">
                            <a:solidFill>
                              <a:schemeClr val="tx1"/>
                            </a:solidFill>
                            <a:latin typeface="Cambria Math"/>
                            <a:cs typeface="Bai Jamjuree"/>
                            <a:sym typeface="Bai Jamjuree"/>
                          </a:rPr>
                          <m:t>𝒛</m:t>
                        </m:r>
                      </m:e>
                      <m:sup>
                        <m:r>
                          <a:rPr lang="en-US" sz="3000" b="1">
                            <a:solidFill>
                              <a:schemeClr val="tx1"/>
                            </a:solidFill>
                            <a:latin typeface="Cambria Math"/>
                            <a:cs typeface="Bai Jamjuree"/>
                            <a:sym typeface="Bai Jamjuree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3000" b="1" dirty="0">
                    <a:latin typeface="Century Gothic" pitchFamily="34" charset="0"/>
                    <a:ea typeface="Bai Jamjuree"/>
                    <a:cs typeface="Bai Jamjuree"/>
                    <a:sym typeface="Bai Jamjuree"/>
                  </a:rPr>
                  <a:t> </a:t>
                </a:r>
                <a:r>
                  <a:rPr lang="en-US" sz="3000" b="1" dirty="0" smtClean="0">
                    <a:latin typeface="Century Gothic" pitchFamily="34" charset="0"/>
                    <a:ea typeface="Bai Jamjuree"/>
                    <a:cs typeface="Bai Jamjuree"/>
                    <a:sym typeface="Bai Jamjuree"/>
                  </a:rPr>
                  <a:t>= 3 </a:t>
                </a:r>
                <a:r>
                  <a:rPr lang="en-US" sz="3200" b="1" dirty="0" smtClean="0">
                    <a:solidFill>
                      <a:schemeClr val="tx1"/>
                    </a:solidFill>
                    <a:latin typeface="Century Gothic" pitchFamily="34" charset="0"/>
                    <a:ea typeface="Bai Jamjuree"/>
                    <a:cs typeface="Bai Jamjuree"/>
                    <a:sym typeface="Bai Jamjuree"/>
                  </a:rPr>
                  <a:t>● 11</a:t>
                </a:r>
                <a:endParaRPr lang="en-US" sz="3000" b="1" dirty="0" smtClean="0">
                  <a:latin typeface="Century Gothic" pitchFamily="34" charset="0"/>
                  <a:ea typeface="Bai Jamjuree"/>
                  <a:cs typeface="Bai Jamjuree"/>
                  <a:sym typeface="Bai Jamjuree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3000" b="1" i="1">
                            <a:latin typeface="Cambria Math"/>
                            <a:cs typeface="Bai Jamjuree"/>
                            <a:sym typeface="Bai Jamjuree"/>
                          </a:rPr>
                        </m:ctrlPr>
                      </m:sSupPr>
                      <m:e>
                        <m:r>
                          <a:rPr lang="en-US" sz="3000" b="1" i="1" smtClean="0">
                            <a:latin typeface="Cambria Math"/>
                            <a:cs typeface="Bai Jamjuree"/>
                            <a:sym typeface="Bai Jamjuree"/>
                          </a:rPr>
                          <m:t>    </m:t>
                        </m:r>
                        <m:r>
                          <a:rPr lang="en-US" sz="3000" b="1" i="1" strike="sngStrike">
                            <a:latin typeface="Cambria Math"/>
                            <a:cs typeface="Bai Jamjuree"/>
                            <a:sym typeface="Bai Jamjuree"/>
                          </a:rPr>
                          <m:t>√</m:t>
                        </m:r>
                        <m:r>
                          <a:rPr lang="en-US" sz="3000" b="1" i="1" smtClean="0">
                            <a:latin typeface="Cambria Math"/>
                            <a:cs typeface="Bai Jamjuree"/>
                            <a:sym typeface="Bai Jamjuree"/>
                          </a:rPr>
                          <m:t>𝒛</m:t>
                        </m:r>
                      </m:e>
                      <m:sup>
                        <m:r>
                          <a:rPr lang="en-US" sz="3000" b="1" strike="sngStrike">
                            <a:latin typeface="Cambria Math"/>
                            <a:cs typeface="Bai Jamjuree"/>
                            <a:sym typeface="Bai Jamjuree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3000" b="1" dirty="0" smtClean="0">
                    <a:solidFill>
                      <a:schemeClr val="tx1"/>
                    </a:solidFill>
                    <a:latin typeface="Century Gothic" pitchFamily="34" charset="0"/>
                    <a:ea typeface="Bai Jamjuree"/>
                    <a:cs typeface="Bai Jamjuree"/>
                    <a:sym typeface="Bai Jamjuree"/>
                  </a:rPr>
                  <a:t> = √33</a:t>
                </a:r>
              </a:p>
            </p:txBody>
          </p:sp>
        </mc:Choice>
        <mc:Fallback xmlns="">
          <p:sp>
            <p:nvSpPr>
              <p:cNvPr id="25" name="Google Shape;135;p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5194" y="3288150"/>
                <a:ext cx="3467956" cy="2013525"/>
              </a:xfrm>
              <a:prstGeom prst="rect">
                <a:avLst/>
              </a:prstGeom>
              <a:blipFill rotWithShape="1">
                <a:blip r:embed="rId3"/>
                <a:stretch>
                  <a:fillRect t="-906" r="-4218" b="-1117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Google Shape;199;p18"/>
          <p:cNvSpPr txBox="1"/>
          <p:nvPr/>
        </p:nvSpPr>
        <p:spPr>
          <a:xfrm>
            <a:off x="3650669" y="501737"/>
            <a:ext cx="2826125" cy="59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 smtClean="0">
                <a:solidFill>
                  <a:srgbClr val="F97D01"/>
                </a:solidFill>
                <a:latin typeface="Rammetto One"/>
                <a:ea typeface="Rammetto One"/>
                <a:cs typeface="Rammetto One"/>
                <a:sym typeface="Rammetto One"/>
              </a:rPr>
              <a:t>Example: </a:t>
            </a:r>
            <a:endParaRPr sz="3200" dirty="0">
              <a:solidFill>
                <a:srgbClr val="F97D01"/>
              </a:solidFill>
              <a:latin typeface="Rammetto One"/>
              <a:ea typeface="Rammetto One"/>
              <a:cs typeface="Rammetto One"/>
              <a:sym typeface="Rammetto One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Google Shape;135;p16"/>
              <p:cNvSpPr txBox="1"/>
              <p:nvPr/>
            </p:nvSpPr>
            <p:spPr>
              <a:xfrm>
                <a:off x="3785830" y="906602"/>
                <a:ext cx="7587020" cy="11317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lvl="0"/>
                <a:r>
                  <a:rPr lang="en-US" sz="2800" b="1" dirty="0" smtClean="0">
                    <a:latin typeface="Century Gothic" pitchFamily="34" charset="0"/>
                    <a:ea typeface="Bai Jamjuree"/>
                    <a:cs typeface="Bai Jamjuree"/>
                    <a:sym typeface="Bai Jamjuree"/>
                  </a:rPr>
                  <a:t>Rt. ▲ABC with altitude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sz="2800" b="1" i="1" smtClean="0">
                            <a:latin typeface="Cambria Math"/>
                            <a:cs typeface="Bai Jamjuree"/>
                            <a:sym typeface="Bai Jamjuree"/>
                          </a:rPr>
                        </m:ctrlPr>
                      </m:barPr>
                      <m:e>
                        <m:r>
                          <a:rPr lang="en-US" sz="2800" b="1" i="1" smtClean="0">
                            <a:latin typeface="Cambria Math"/>
                            <a:cs typeface="Bai Jamjuree"/>
                            <a:sym typeface="Bai Jamjuree"/>
                          </a:rPr>
                          <m:t>𝑩𝑫</m:t>
                        </m:r>
                      </m:e>
                    </m:bar>
                  </m:oMath>
                </a14:m>
                <a:r>
                  <a:rPr lang="en-US" sz="2800" b="1" dirty="0" smtClean="0">
                    <a:latin typeface="Century Gothic" pitchFamily="34" charset="0"/>
                    <a:ea typeface="Bai Jamjuree"/>
                    <a:cs typeface="Bai Jamjuree"/>
                    <a:sym typeface="Bai Jamjuree"/>
                  </a:rPr>
                  <a:t>, AD = 3, CD = </a:t>
                </a:r>
                <a:r>
                  <a:rPr lang="en-US" sz="2800" b="1" dirty="0">
                    <a:latin typeface="Century Gothic" pitchFamily="34" charset="0"/>
                    <a:ea typeface="Bai Jamjuree"/>
                    <a:cs typeface="Bai Jamjuree"/>
                    <a:sym typeface="Bai Jamjuree"/>
                  </a:rPr>
                  <a:t>8</a:t>
                </a:r>
                <a:r>
                  <a:rPr lang="en-US" sz="2800" b="1" dirty="0" smtClean="0">
                    <a:latin typeface="Century Gothic" pitchFamily="34" charset="0"/>
                    <a:ea typeface="Bai Jamjuree"/>
                    <a:cs typeface="Bai Jamjuree"/>
                    <a:sym typeface="Bai Jamjuree"/>
                  </a:rPr>
                  <a:t>. Find the values of x, y z.  </a:t>
                </a:r>
                <a:endParaRPr sz="2800" b="1" dirty="0">
                  <a:latin typeface="Century Gothic" pitchFamily="34" charset="0"/>
                  <a:ea typeface="Bai Jamjuree"/>
                  <a:cs typeface="Bai Jamjuree"/>
                  <a:sym typeface="Bai Jamjuree"/>
                </a:endParaRPr>
              </a:p>
            </p:txBody>
          </p:sp>
        </mc:Choice>
        <mc:Fallback xmlns="">
          <p:sp>
            <p:nvSpPr>
              <p:cNvPr id="24" name="Google Shape;135;p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5830" y="906602"/>
                <a:ext cx="7587020" cy="1131748"/>
              </a:xfrm>
              <a:prstGeom prst="rect">
                <a:avLst/>
              </a:prstGeom>
              <a:blipFill rotWithShape="1">
                <a:blip r:embed="rId4"/>
                <a:stretch>
                  <a:fillRect l="-1606" r="-80" b="-702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Google Shape;135;p16"/>
          <p:cNvSpPr txBox="1"/>
          <p:nvPr/>
        </p:nvSpPr>
        <p:spPr>
          <a:xfrm>
            <a:off x="10096500" y="4058050"/>
            <a:ext cx="609600" cy="7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3000" b="1" dirty="0" smtClean="0">
                <a:solidFill>
                  <a:schemeClr val="tx1"/>
                </a:solidFill>
                <a:latin typeface="Century Gothic" pitchFamily="34" charset="0"/>
                <a:ea typeface="Bai Jamjuree"/>
                <a:cs typeface="Bai Jamjuree"/>
                <a:sym typeface="Bai Jamjuree"/>
              </a:rPr>
              <a:t>z</a:t>
            </a:r>
            <a:endParaRPr sz="3000" b="1" dirty="0">
              <a:solidFill>
                <a:schemeClr val="tx1"/>
              </a:solidFill>
              <a:latin typeface="Century Gothic" pitchFamily="34" charset="0"/>
              <a:ea typeface="Bai Jamjuree"/>
              <a:cs typeface="Bai Jamjuree"/>
              <a:sym typeface="Bai Jamjuree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8610600" y="3573901"/>
            <a:ext cx="533400" cy="285750"/>
          </a:xfrm>
          <a:custGeom>
            <a:avLst/>
            <a:gdLst>
              <a:gd name="connsiteX0" fmla="*/ 0 w 533400"/>
              <a:gd name="connsiteY0" fmla="*/ 0 h 285750"/>
              <a:gd name="connsiteX1" fmla="*/ 76200 w 533400"/>
              <a:gd name="connsiteY1" fmla="*/ 95250 h 285750"/>
              <a:gd name="connsiteX2" fmla="*/ 152400 w 533400"/>
              <a:gd name="connsiteY2" fmla="*/ 209550 h 285750"/>
              <a:gd name="connsiteX3" fmla="*/ 190500 w 533400"/>
              <a:gd name="connsiteY3" fmla="*/ 266700 h 285750"/>
              <a:gd name="connsiteX4" fmla="*/ 247650 w 533400"/>
              <a:gd name="connsiteY4" fmla="*/ 285750 h 285750"/>
              <a:gd name="connsiteX5" fmla="*/ 304800 w 533400"/>
              <a:gd name="connsiteY5" fmla="*/ 247650 h 285750"/>
              <a:gd name="connsiteX6" fmla="*/ 342900 w 533400"/>
              <a:gd name="connsiteY6" fmla="*/ 190500 h 285750"/>
              <a:gd name="connsiteX7" fmla="*/ 457200 w 533400"/>
              <a:gd name="connsiteY7" fmla="*/ 114300 h 285750"/>
              <a:gd name="connsiteX8" fmla="*/ 533400 w 533400"/>
              <a:gd name="connsiteY8" fmla="*/ 57150 h 28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3400" h="285750">
                <a:moveTo>
                  <a:pt x="0" y="0"/>
                </a:moveTo>
                <a:cubicBezTo>
                  <a:pt x="25400" y="31750"/>
                  <a:pt x="52285" y="62367"/>
                  <a:pt x="76200" y="95250"/>
                </a:cubicBezTo>
                <a:cubicBezTo>
                  <a:pt x="103133" y="132282"/>
                  <a:pt x="127000" y="171450"/>
                  <a:pt x="152400" y="209550"/>
                </a:cubicBezTo>
                <a:cubicBezTo>
                  <a:pt x="165100" y="228600"/>
                  <a:pt x="168780" y="259460"/>
                  <a:pt x="190500" y="266700"/>
                </a:cubicBezTo>
                <a:lnTo>
                  <a:pt x="247650" y="285750"/>
                </a:lnTo>
                <a:cubicBezTo>
                  <a:pt x="266700" y="273050"/>
                  <a:pt x="288611" y="263839"/>
                  <a:pt x="304800" y="247650"/>
                </a:cubicBezTo>
                <a:cubicBezTo>
                  <a:pt x="320989" y="231461"/>
                  <a:pt x="325670" y="205577"/>
                  <a:pt x="342900" y="190500"/>
                </a:cubicBezTo>
                <a:cubicBezTo>
                  <a:pt x="377361" y="160347"/>
                  <a:pt x="457200" y="114300"/>
                  <a:pt x="457200" y="114300"/>
                </a:cubicBezTo>
                <a:cubicBezTo>
                  <a:pt x="502345" y="46583"/>
                  <a:pt x="472405" y="57150"/>
                  <a:pt x="533400" y="57150"/>
                </a:cubicBezTo>
              </a:path>
            </a:pathLst>
          </a:custGeom>
          <a:ln w="57150">
            <a:solidFill>
              <a:srgbClr val="F97D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Google Shape;135;p16"/>
          <p:cNvSpPr txBox="1"/>
          <p:nvPr/>
        </p:nvSpPr>
        <p:spPr>
          <a:xfrm>
            <a:off x="8315325" y="4343650"/>
            <a:ext cx="609600" cy="7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3000" b="1" dirty="0" smtClean="0">
                <a:latin typeface="Century Gothic" pitchFamily="34" charset="0"/>
                <a:ea typeface="Bai Jamjuree"/>
                <a:cs typeface="Bai Jamjuree"/>
                <a:sym typeface="Bai Jamjuree"/>
              </a:rPr>
              <a:t> x</a:t>
            </a:r>
            <a:endParaRPr sz="3000" b="1" dirty="0">
              <a:latin typeface="Century Gothic" pitchFamily="34" charset="0"/>
              <a:ea typeface="Bai Jamjuree"/>
              <a:cs typeface="Bai Jamjuree"/>
              <a:sym typeface="Bai Jamjuree"/>
            </a:endParaRPr>
          </a:p>
        </p:txBody>
      </p:sp>
      <p:sp>
        <p:nvSpPr>
          <p:cNvPr id="27" name="Google Shape;135;p16"/>
          <p:cNvSpPr txBox="1"/>
          <p:nvPr/>
        </p:nvSpPr>
        <p:spPr>
          <a:xfrm>
            <a:off x="3248165" y="5360950"/>
            <a:ext cx="1881545" cy="670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US" sz="2800" b="1" dirty="0" smtClean="0">
                <a:latin typeface="Century Gothic" pitchFamily="34" charset="0"/>
                <a:ea typeface="Bai Jamjuree"/>
                <a:cs typeface="Bai Jamjuree"/>
                <a:sym typeface="Bai Jamjuree"/>
              </a:rPr>
              <a:t> </a:t>
            </a:r>
            <a:r>
              <a:rPr lang="en-US" sz="2800" b="1" dirty="0">
                <a:solidFill>
                  <a:schemeClr val="tx1"/>
                </a:solidFill>
                <a:latin typeface="Century Gothic" pitchFamily="34" charset="0"/>
                <a:ea typeface="Bai Jamjuree"/>
                <a:cs typeface="Bai Jamjuree"/>
                <a:sym typeface="Bai Jamjuree"/>
              </a:rPr>
              <a:t>z</a:t>
            </a:r>
            <a:r>
              <a:rPr lang="en-US" sz="2800" b="1" dirty="0" smtClean="0">
                <a:latin typeface="Century Gothic" pitchFamily="34" charset="0"/>
                <a:ea typeface="Bai Jamjuree"/>
                <a:cs typeface="Bai Jamjuree"/>
                <a:sym typeface="Bai Jamjuree"/>
              </a:rPr>
              <a:t> = </a:t>
            </a:r>
            <a:r>
              <a:rPr lang="en-US" sz="3200" b="1" dirty="0" smtClean="0">
                <a:latin typeface="Century Gothic" pitchFamily="34" charset="0"/>
                <a:ea typeface="Bai Jamjuree"/>
                <a:cs typeface="Bai Jamjuree"/>
                <a:sym typeface="Bai Jamjuree"/>
              </a:rPr>
              <a:t>√33</a:t>
            </a:r>
            <a:endParaRPr sz="3000" b="1" dirty="0">
              <a:latin typeface="Century Gothic" pitchFamily="34" charset="0"/>
              <a:ea typeface="Bai Jamjuree"/>
              <a:cs typeface="Bai Jamjuree"/>
              <a:sym typeface="Bai Jamjuree"/>
            </a:endParaRPr>
          </a:p>
        </p:txBody>
      </p:sp>
      <p:sp>
        <p:nvSpPr>
          <p:cNvPr id="28" name="Google Shape;135;p16"/>
          <p:cNvSpPr txBox="1"/>
          <p:nvPr/>
        </p:nvSpPr>
        <p:spPr>
          <a:xfrm>
            <a:off x="3491410" y="1836217"/>
            <a:ext cx="3122500" cy="7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3000" b="1" dirty="0" smtClean="0">
                <a:latin typeface="Century Gothic" pitchFamily="34" charset="0"/>
                <a:ea typeface="Bai Jamjuree"/>
                <a:cs typeface="Bai Jamjuree"/>
                <a:sym typeface="Bai Jamjuree"/>
              </a:rPr>
              <a:t>SOLUTIONS:</a:t>
            </a:r>
            <a:endParaRPr sz="3000" b="1" dirty="0">
              <a:latin typeface="Century Gothic" pitchFamily="34" charset="0"/>
              <a:ea typeface="Bai Jamjuree"/>
              <a:cs typeface="Bai Jamjuree"/>
              <a:sym typeface="Bai Jamjuree"/>
            </a:endParaRPr>
          </a:p>
        </p:txBody>
      </p:sp>
    </p:spTree>
    <p:extLst>
      <p:ext uri="{BB962C8B-B14F-4D97-AF65-F5344CB8AC3E}">
        <p14:creationId xmlns:p14="http://schemas.microsoft.com/office/powerpoint/2010/main" val="3326200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5" grpId="0" build="p"/>
      <p:bldP spid="27" grpId="0" animBg="1"/>
      <p:bldP spid="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5">
            <a:hlinkClick r:id="rId3" action="ppaction://hlinksldjump"/>
          </p:cNvPr>
          <p:cNvSpPr/>
          <p:nvPr/>
        </p:nvSpPr>
        <p:spPr>
          <a:xfrm>
            <a:off x="1921425" y="963264"/>
            <a:ext cx="784522" cy="128469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 dirty="0">
                <a:ln>
                  <a:noFill/>
                </a:ln>
                <a:solidFill>
                  <a:srgbClr val="FFFFFF"/>
                </a:solidFill>
                <a:latin typeface="Rammetto One"/>
              </a:rPr>
              <a:t>1</a:t>
            </a:r>
          </a:p>
        </p:txBody>
      </p:sp>
      <p:sp>
        <p:nvSpPr>
          <p:cNvPr id="123" name="Google Shape;123;p15">
            <a:hlinkClick r:id="rId4" action="ppaction://hlinksldjump"/>
          </p:cNvPr>
          <p:cNvSpPr/>
          <p:nvPr/>
        </p:nvSpPr>
        <p:spPr>
          <a:xfrm>
            <a:off x="5206629" y="1085764"/>
            <a:ext cx="1206103" cy="1319283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 dirty="0">
                <a:ln>
                  <a:noFill/>
                </a:ln>
                <a:solidFill>
                  <a:srgbClr val="FFFFFF"/>
                </a:solidFill>
                <a:latin typeface="Rammetto One"/>
              </a:rPr>
              <a:t>2</a:t>
            </a:r>
          </a:p>
        </p:txBody>
      </p:sp>
      <p:sp>
        <p:nvSpPr>
          <p:cNvPr id="124" name="Google Shape;124;p15">
            <a:hlinkClick r:id="rId5" action="ppaction://hlinksldjump"/>
          </p:cNvPr>
          <p:cNvSpPr/>
          <p:nvPr/>
        </p:nvSpPr>
        <p:spPr>
          <a:xfrm>
            <a:off x="8884355" y="945975"/>
            <a:ext cx="1301197" cy="131434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 dirty="0">
                <a:ln>
                  <a:noFill/>
                </a:ln>
                <a:solidFill>
                  <a:srgbClr val="FFFFFF"/>
                </a:solidFill>
                <a:latin typeface="Rammetto One"/>
              </a:rPr>
              <a:t>3</a:t>
            </a:r>
          </a:p>
        </p:txBody>
      </p:sp>
      <p:sp>
        <p:nvSpPr>
          <p:cNvPr id="125" name="Google Shape;125;p15">
            <a:hlinkClick r:id="rId6" action="ppaction://hlinksldjump"/>
          </p:cNvPr>
          <p:cNvSpPr/>
          <p:nvPr/>
        </p:nvSpPr>
        <p:spPr>
          <a:xfrm>
            <a:off x="1921425" y="3977524"/>
            <a:ext cx="1339234" cy="128634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 dirty="0">
                <a:ln>
                  <a:noFill/>
                </a:ln>
                <a:solidFill>
                  <a:srgbClr val="FFFFFF"/>
                </a:solidFill>
                <a:latin typeface="Rammetto One"/>
              </a:rPr>
              <a:t>4</a:t>
            </a:r>
          </a:p>
        </p:txBody>
      </p:sp>
      <p:sp>
        <p:nvSpPr>
          <p:cNvPr id="126" name="Google Shape;126;p15">
            <a:hlinkClick r:id="rId7" action="ppaction://hlinksldjump"/>
          </p:cNvPr>
          <p:cNvSpPr/>
          <p:nvPr/>
        </p:nvSpPr>
        <p:spPr>
          <a:xfrm>
            <a:off x="5556268" y="3962701"/>
            <a:ext cx="1269499" cy="131598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 dirty="0">
                <a:ln>
                  <a:noFill/>
                </a:ln>
                <a:solidFill>
                  <a:srgbClr val="FFFFFF"/>
                </a:solidFill>
                <a:latin typeface="Rammetto One"/>
              </a:rPr>
              <a:t>5</a:t>
            </a:r>
          </a:p>
        </p:txBody>
      </p:sp>
      <p:sp>
        <p:nvSpPr>
          <p:cNvPr id="127" name="Google Shape;127;p15">
            <a:hlinkClick r:id="" action="ppaction://noaction"/>
          </p:cNvPr>
          <p:cNvSpPr/>
          <p:nvPr/>
        </p:nvSpPr>
        <p:spPr>
          <a:xfrm>
            <a:off x="8900208" y="3962701"/>
            <a:ext cx="1266329" cy="1350577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 dirty="0">
                <a:ln>
                  <a:noFill/>
                </a:ln>
                <a:solidFill>
                  <a:srgbClr val="FFFFFF"/>
                </a:solidFill>
                <a:latin typeface="Rammetto One"/>
              </a:rPr>
              <a:t>6</a:t>
            </a:r>
          </a:p>
        </p:txBody>
      </p:sp>
      <p:sp>
        <p:nvSpPr>
          <p:cNvPr id="128" name="Google Shape;128;p15">
            <a:hlinkClick r:id="rId7" action="ppaction://hlinksldjump"/>
          </p:cNvPr>
          <p:cNvSpPr/>
          <p:nvPr/>
        </p:nvSpPr>
        <p:spPr>
          <a:xfrm>
            <a:off x="5739589" y="6040852"/>
            <a:ext cx="6310391" cy="909887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 dirty="0">
                <a:ln w="2857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accent1"/>
                </a:solidFill>
                <a:latin typeface="Rammetto One"/>
              </a:rPr>
              <a:t>Let's get to work!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98;p18"/>
          <p:cNvSpPr/>
          <p:nvPr/>
        </p:nvSpPr>
        <p:spPr>
          <a:xfrm>
            <a:off x="1280755" y="540925"/>
            <a:ext cx="1088696" cy="131434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 dirty="0">
                <a:ln>
                  <a:noFill/>
                </a:ln>
                <a:solidFill>
                  <a:srgbClr val="FFFFFF"/>
                </a:solidFill>
                <a:latin typeface="Rammetto One"/>
              </a:rPr>
              <a:t>3</a:t>
            </a:r>
            <a:endParaRPr b="0" i="0" dirty="0">
              <a:ln>
                <a:solidFill>
                  <a:schemeClr val="tx1"/>
                </a:solidFill>
              </a:ln>
              <a:solidFill>
                <a:srgbClr val="FFFFFF"/>
              </a:solidFill>
              <a:latin typeface="Rammetto One"/>
            </a:endParaRPr>
          </a:p>
        </p:txBody>
      </p:sp>
      <p:sp>
        <p:nvSpPr>
          <p:cNvPr id="3" name="Google Shape;199;p18"/>
          <p:cNvSpPr txBox="1"/>
          <p:nvPr/>
        </p:nvSpPr>
        <p:spPr>
          <a:xfrm>
            <a:off x="3345981" y="570432"/>
            <a:ext cx="8636469" cy="658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 dirty="0" smtClean="0">
                <a:solidFill>
                  <a:schemeClr val="tx1"/>
                </a:solidFill>
                <a:latin typeface="Rammetto One"/>
                <a:ea typeface="Rammetto One"/>
                <a:cs typeface="Rammetto One"/>
                <a:sym typeface="Rammetto One"/>
              </a:rPr>
              <a:t>Geometric Mean (Leg) Theorem </a:t>
            </a:r>
            <a:endParaRPr sz="3400" dirty="0">
              <a:solidFill>
                <a:schemeClr val="tx1"/>
              </a:solidFill>
              <a:latin typeface="Rammetto One"/>
              <a:ea typeface="Rammetto One"/>
              <a:cs typeface="Rammetto One"/>
              <a:sym typeface="Rammetto One"/>
            </a:endParaRPr>
          </a:p>
        </p:txBody>
      </p:sp>
      <p:sp>
        <p:nvSpPr>
          <p:cNvPr id="5" name="Google Shape;135;p16"/>
          <p:cNvSpPr txBox="1"/>
          <p:nvPr/>
        </p:nvSpPr>
        <p:spPr>
          <a:xfrm>
            <a:off x="1776056" y="5498050"/>
            <a:ext cx="1881545" cy="7011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2800" b="1" dirty="0" smtClean="0">
                <a:latin typeface="Century Gothic" pitchFamily="34" charset="0"/>
                <a:ea typeface="Bai Jamjuree"/>
                <a:cs typeface="Bai Jamjuree"/>
                <a:sym typeface="Bai Jamjuree"/>
              </a:rPr>
              <a:t> 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  <a:ea typeface="Bai Jamjuree"/>
                <a:cs typeface="Bai Jamjuree"/>
                <a:sym typeface="Bai Jamjuree"/>
              </a:rPr>
              <a:t>b</a:t>
            </a:r>
            <a:r>
              <a:rPr lang="en-US" sz="2800" b="1" dirty="0" smtClean="0">
                <a:latin typeface="Century Gothic" pitchFamily="34" charset="0"/>
                <a:ea typeface="Bai Jamjuree"/>
                <a:cs typeface="Bai Jamjuree"/>
                <a:sym typeface="Bai Jamjuree"/>
              </a:rPr>
              <a:t> = </a:t>
            </a:r>
            <a:r>
              <a:rPr lang="en-US" sz="3200" b="1" dirty="0" smtClean="0">
                <a:latin typeface="Century Gothic" pitchFamily="34" charset="0"/>
                <a:ea typeface="Bai Jamjuree"/>
                <a:cs typeface="Bai Jamjuree"/>
                <a:sym typeface="Bai Jamjuree"/>
              </a:rPr>
              <a:t>√</a:t>
            </a:r>
            <a:r>
              <a:rPr lang="en-US" sz="3000" b="1" dirty="0" smtClean="0">
                <a:latin typeface="Century Gothic" pitchFamily="34" charset="0"/>
                <a:ea typeface="Bai Jamjuree"/>
                <a:cs typeface="Bai Jamjuree"/>
                <a:sym typeface="Bai Jamjuree"/>
              </a:rPr>
              <a:t> cx</a:t>
            </a:r>
            <a:endParaRPr sz="3000" b="1" dirty="0">
              <a:latin typeface="Century Gothic" pitchFamily="34" charset="0"/>
              <a:ea typeface="Bai Jamjuree"/>
              <a:cs typeface="Bai Jamjuree"/>
              <a:sym typeface="Bai Jamjuree"/>
            </a:endParaRPr>
          </a:p>
        </p:txBody>
      </p:sp>
      <p:sp>
        <p:nvSpPr>
          <p:cNvPr id="6" name="Right Triangle 5"/>
          <p:cNvSpPr/>
          <p:nvPr/>
        </p:nvSpPr>
        <p:spPr>
          <a:xfrm>
            <a:off x="9086850" y="3288150"/>
            <a:ext cx="1981200" cy="2305050"/>
          </a:xfrm>
          <a:prstGeom prst="rtTriangle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F97D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 flipH="1">
            <a:off x="6305551" y="3288150"/>
            <a:ext cx="2762250" cy="2305050"/>
          </a:xfrm>
          <a:prstGeom prst="rtTriangle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F97D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Google Shape;135;p16"/>
          <p:cNvSpPr txBox="1"/>
          <p:nvPr/>
        </p:nvSpPr>
        <p:spPr>
          <a:xfrm>
            <a:off x="5918473" y="5212389"/>
            <a:ext cx="609600" cy="7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3000" b="1" dirty="0" smtClean="0">
                <a:latin typeface="Century Gothic" pitchFamily="34" charset="0"/>
                <a:ea typeface="Bai Jamjuree"/>
                <a:cs typeface="Bai Jamjuree"/>
                <a:sym typeface="Bai Jamjuree"/>
              </a:rPr>
              <a:t>A</a:t>
            </a:r>
            <a:endParaRPr sz="3000" b="1" dirty="0">
              <a:latin typeface="Century Gothic" pitchFamily="34" charset="0"/>
              <a:ea typeface="Bai Jamjuree"/>
              <a:cs typeface="Bai Jamjuree"/>
              <a:sym typeface="Bai Jamjuree"/>
            </a:endParaRPr>
          </a:p>
        </p:txBody>
      </p:sp>
      <p:sp>
        <p:nvSpPr>
          <p:cNvPr id="9" name="Google Shape;135;p16"/>
          <p:cNvSpPr txBox="1"/>
          <p:nvPr/>
        </p:nvSpPr>
        <p:spPr>
          <a:xfrm>
            <a:off x="8877300" y="5475250"/>
            <a:ext cx="609600" cy="7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3000" b="1" dirty="0">
                <a:latin typeface="Century Gothic" pitchFamily="34" charset="0"/>
                <a:ea typeface="Bai Jamjuree"/>
                <a:cs typeface="Bai Jamjuree"/>
                <a:sym typeface="Bai Jamjuree"/>
              </a:rPr>
              <a:t>D</a:t>
            </a:r>
            <a:endParaRPr sz="3000" b="1" dirty="0">
              <a:latin typeface="Century Gothic" pitchFamily="34" charset="0"/>
              <a:ea typeface="Bai Jamjuree"/>
              <a:cs typeface="Bai Jamjuree"/>
              <a:sym typeface="Bai Jamjuree"/>
            </a:endParaRPr>
          </a:p>
        </p:txBody>
      </p:sp>
      <p:sp>
        <p:nvSpPr>
          <p:cNvPr id="10" name="Google Shape;135;p16"/>
          <p:cNvSpPr txBox="1"/>
          <p:nvPr/>
        </p:nvSpPr>
        <p:spPr>
          <a:xfrm>
            <a:off x="8820150" y="2779582"/>
            <a:ext cx="609600" cy="7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3000" b="1" dirty="0">
                <a:latin typeface="Century Gothic" pitchFamily="34" charset="0"/>
                <a:ea typeface="Bai Jamjuree"/>
                <a:cs typeface="Bai Jamjuree"/>
                <a:sym typeface="Bai Jamjuree"/>
              </a:rPr>
              <a:t>C</a:t>
            </a:r>
            <a:endParaRPr sz="3000" b="1" dirty="0">
              <a:latin typeface="Century Gothic" pitchFamily="34" charset="0"/>
              <a:ea typeface="Bai Jamjuree"/>
              <a:cs typeface="Bai Jamjuree"/>
              <a:sym typeface="Bai Jamjuree"/>
            </a:endParaRPr>
          </a:p>
        </p:txBody>
      </p:sp>
      <p:sp>
        <p:nvSpPr>
          <p:cNvPr id="11" name="Google Shape;135;p16"/>
          <p:cNvSpPr txBox="1"/>
          <p:nvPr/>
        </p:nvSpPr>
        <p:spPr>
          <a:xfrm>
            <a:off x="11049000" y="5235100"/>
            <a:ext cx="609600" cy="7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3000" b="1" dirty="0" smtClean="0">
                <a:latin typeface="Century Gothic" pitchFamily="34" charset="0"/>
                <a:ea typeface="Bai Jamjuree"/>
                <a:cs typeface="Bai Jamjuree"/>
                <a:sym typeface="Bai Jamjuree"/>
              </a:rPr>
              <a:t>B</a:t>
            </a:r>
            <a:endParaRPr sz="3000" b="1" dirty="0">
              <a:latin typeface="Century Gothic" pitchFamily="34" charset="0"/>
              <a:ea typeface="Bai Jamjuree"/>
              <a:cs typeface="Bai Jamjuree"/>
              <a:sym typeface="Bai Jamjuree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Google Shape;135;p16"/>
              <p:cNvSpPr txBox="1"/>
              <p:nvPr/>
            </p:nvSpPr>
            <p:spPr>
              <a:xfrm>
                <a:off x="1547455" y="3730151"/>
                <a:ext cx="1702270" cy="10420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lvl="0" algn="ctr"/>
                <a14:m>
                  <m:oMath xmlns:m="http://schemas.openxmlformats.org/officeDocument/2006/math">
                    <m:f>
                      <m:fPr>
                        <m:ctrlPr>
                          <a:rPr lang="en-US" sz="3400" b="1" i="1" smtClean="0">
                            <a:latin typeface="Cambria Math"/>
                            <a:cs typeface="Bai Jamjuree"/>
                            <a:sym typeface="Bai Jamjuree"/>
                          </a:rPr>
                        </m:ctrlPr>
                      </m:fPr>
                      <m:num>
                        <m:r>
                          <a:rPr lang="en-US" sz="3400" b="1" i="0" smtClean="0">
                            <a:latin typeface="Cambria Math"/>
                            <a:cs typeface="Bai Jamjuree"/>
                            <a:sym typeface="Bai Jamjuree"/>
                          </a:rPr>
                          <m:t>𝐜</m:t>
                        </m:r>
                      </m:num>
                      <m:den>
                        <m:r>
                          <a:rPr lang="en-US" sz="3400" b="1" i="0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  <a:cs typeface="Bai Jamjuree"/>
                            <a:sym typeface="Bai Jamjuree"/>
                          </a:rPr>
                          <m:t>𝐛</m:t>
                        </m:r>
                      </m:den>
                    </m:f>
                  </m:oMath>
                </a14:m>
                <a:r>
                  <a:rPr lang="en-US" sz="3400" b="1" dirty="0" smtClean="0">
                    <a:latin typeface="Century Gothic" pitchFamily="34" charset="0"/>
                    <a:ea typeface="Bai Jamjuree"/>
                    <a:cs typeface="Bai Jamjuree"/>
                    <a:sym typeface="Bai Jamjuree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400" b="1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  <a:cs typeface="Bai Jamjuree"/>
                            <a:sym typeface="Bai Jamjuree"/>
                          </a:rPr>
                        </m:ctrlPr>
                      </m:fPr>
                      <m:num>
                        <m:r>
                          <a:rPr lang="en-US" sz="3400" b="1" i="0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  <a:cs typeface="Bai Jamjuree"/>
                            <a:sym typeface="Bai Jamjuree"/>
                          </a:rPr>
                          <m:t>𝐛</m:t>
                        </m:r>
                      </m:num>
                      <m:den>
                        <m:r>
                          <a:rPr lang="en-US" sz="3400" b="1" i="0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  <a:cs typeface="Bai Jamjuree"/>
                            <a:sym typeface="Bai Jamjuree"/>
                          </a:rPr>
                          <m:t>𝐱</m:t>
                        </m:r>
                      </m:den>
                    </m:f>
                  </m:oMath>
                </a14:m>
                <a:endParaRPr sz="3400" b="1" dirty="0">
                  <a:latin typeface="Century Gothic" pitchFamily="34" charset="0"/>
                  <a:ea typeface="Bai Jamjuree"/>
                  <a:cs typeface="Bai Jamjuree"/>
                  <a:sym typeface="Bai Jamjuree"/>
                </a:endParaRPr>
              </a:p>
            </p:txBody>
          </p:sp>
        </mc:Choice>
        <mc:Fallback xmlns="">
          <p:sp>
            <p:nvSpPr>
              <p:cNvPr id="13" name="Google Shape;135;p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455" y="3730151"/>
                <a:ext cx="1702270" cy="104207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Google Shape;135;p16"/>
          <p:cNvSpPr txBox="1"/>
          <p:nvPr/>
        </p:nvSpPr>
        <p:spPr>
          <a:xfrm>
            <a:off x="7477125" y="5399050"/>
            <a:ext cx="609600" cy="7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  <a:ea typeface="Bai Jamjuree"/>
                <a:cs typeface="Bai Jamjuree"/>
                <a:sym typeface="Bai Jamjuree"/>
              </a:rPr>
              <a:t>x</a:t>
            </a:r>
            <a:endParaRPr sz="3000" b="1" dirty="0">
              <a:solidFill>
                <a:schemeClr val="accent5">
                  <a:lumMod val="50000"/>
                </a:schemeClr>
              </a:solidFill>
              <a:latin typeface="Century Gothic" pitchFamily="34" charset="0"/>
              <a:ea typeface="Bai Jamjuree"/>
              <a:cs typeface="Bai Jamjuree"/>
              <a:sym typeface="Bai Jamjuree"/>
            </a:endParaRPr>
          </a:p>
        </p:txBody>
      </p:sp>
      <p:sp>
        <p:nvSpPr>
          <p:cNvPr id="21" name="Google Shape;135;p16"/>
          <p:cNvSpPr txBox="1"/>
          <p:nvPr/>
        </p:nvSpPr>
        <p:spPr>
          <a:xfrm>
            <a:off x="9944100" y="5410600"/>
            <a:ext cx="609600" cy="7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3000" b="1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Century Gothic" pitchFamily="34" charset="0"/>
                <a:ea typeface="Bai Jamjuree"/>
                <a:cs typeface="Bai Jamjuree"/>
                <a:sym typeface="Bai Jamjuree"/>
              </a:rPr>
              <a:t>y</a:t>
            </a:r>
            <a:endParaRPr sz="3000" b="1" dirty="0">
              <a:ln>
                <a:solidFill>
                  <a:srgbClr val="0070C0"/>
                </a:solidFill>
              </a:ln>
              <a:solidFill>
                <a:srgbClr val="0070C0"/>
              </a:solidFill>
              <a:latin typeface="Century Gothic" pitchFamily="34" charset="0"/>
              <a:ea typeface="Bai Jamjuree"/>
              <a:cs typeface="Bai Jamjuree"/>
              <a:sym typeface="Bai Jamjuree"/>
            </a:endParaRPr>
          </a:p>
        </p:txBody>
      </p:sp>
      <p:sp>
        <p:nvSpPr>
          <p:cNvPr id="22" name="Google Shape;135;p16"/>
          <p:cNvSpPr txBox="1"/>
          <p:nvPr/>
        </p:nvSpPr>
        <p:spPr>
          <a:xfrm>
            <a:off x="7400925" y="3972125"/>
            <a:ext cx="609600" cy="7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  <a:ea typeface="Bai Jamjuree"/>
                <a:cs typeface="Bai Jamjuree"/>
                <a:sym typeface="Bai Jamjuree"/>
              </a:rPr>
              <a:t>b</a:t>
            </a:r>
            <a:endParaRPr sz="3000" b="1" dirty="0">
              <a:solidFill>
                <a:schemeClr val="accent5">
                  <a:lumMod val="50000"/>
                </a:schemeClr>
              </a:solidFill>
              <a:latin typeface="Century Gothic" pitchFamily="34" charset="0"/>
              <a:ea typeface="Bai Jamjuree"/>
              <a:cs typeface="Bai Jamjuree"/>
              <a:sym typeface="Bai Jamjuree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9086850" y="5235100"/>
            <a:ext cx="400050" cy="358100"/>
          </a:xfrm>
          <a:prstGeom prst="rect">
            <a:avLst/>
          </a:prstGeom>
          <a:noFill/>
          <a:ln w="57150">
            <a:solidFill>
              <a:srgbClr val="F97D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Google Shape;135;p16"/>
              <p:cNvSpPr txBox="1"/>
              <p:nvPr/>
            </p:nvSpPr>
            <p:spPr>
              <a:xfrm>
                <a:off x="1452986" y="4441076"/>
                <a:ext cx="2234966" cy="107652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lvl="0"/>
                <a14:m>
                  <m:oMath xmlns:m="http://schemas.openxmlformats.org/officeDocument/2006/math">
                    <m:sSup>
                      <m:sSupPr>
                        <m:ctrlPr>
                          <a:rPr lang="en-US" sz="3000" b="1" i="1" smtClean="0">
                            <a:latin typeface="Cambria Math"/>
                            <a:cs typeface="Bai Jamjuree"/>
                            <a:sym typeface="Bai Jamjuree"/>
                          </a:rPr>
                        </m:ctrlPr>
                      </m:sSupPr>
                      <m:e>
                        <m:r>
                          <a:rPr lang="en-US" sz="3000" b="1" i="0" smtClean="0">
                            <a:latin typeface="Cambria Math"/>
                            <a:cs typeface="Bai Jamjuree"/>
                            <a:sym typeface="Bai Jamjuree"/>
                          </a:rPr>
                          <m:t>   </m:t>
                        </m:r>
                        <m:r>
                          <a:rPr lang="en-US" sz="3000" b="1" i="0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  <a:cs typeface="Bai Jamjuree"/>
                            <a:sym typeface="Bai Jamjuree"/>
                          </a:rPr>
                          <m:t>𝐛</m:t>
                        </m:r>
                      </m:e>
                      <m:sup>
                        <m:r>
                          <a:rPr lang="en-US" sz="3000" b="1" i="0" smtClean="0">
                            <a:latin typeface="Cambria Math"/>
                            <a:cs typeface="Bai Jamjuree"/>
                            <a:sym typeface="Bai Jamjuree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3000" b="1" dirty="0" smtClean="0">
                    <a:latin typeface="Century Gothic" pitchFamily="34" charset="0"/>
                    <a:ea typeface="Bai Jamjuree"/>
                    <a:cs typeface="Bai Jamjuree"/>
                    <a:sym typeface="Bai Jamjuree"/>
                  </a:rPr>
                  <a:t> = c</a:t>
                </a:r>
                <a:r>
                  <a:rPr lang="en-US" sz="3000" b="1" dirty="0" smtClean="0">
                    <a:solidFill>
                      <a:schemeClr val="accent5">
                        <a:lumMod val="50000"/>
                      </a:schemeClr>
                    </a:solidFill>
                    <a:latin typeface="Century Gothic" pitchFamily="34" charset="0"/>
                    <a:ea typeface="Bai Jamjuree"/>
                    <a:cs typeface="Bai Jamjuree"/>
                    <a:sym typeface="Bai Jamjuree"/>
                  </a:rPr>
                  <a:t>x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3000" b="1" i="1" smtClean="0">
                            <a:latin typeface="Cambria Math"/>
                            <a:cs typeface="Bai Jamjuree"/>
                            <a:sym typeface="Bai Jamjuree"/>
                          </a:rPr>
                        </m:ctrlPr>
                      </m:sSupPr>
                      <m:e>
                        <m:r>
                          <a:rPr lang="en-US" sz="3000" b="1" i="1" strike="sngStrike" smtClean="0">
                            <a:latin typeface="Cambria Math"/>
                            <a:cs typeface="Bai Jamjuree"/>
                            <a:sym typeface="Bai Jamjuree"/>
                          </a:rPr>
                          <m:t>√</m:t>
                        </m:r>
                        <m:r>
                          <a:rPr lang="en-US" sz="3000" b="1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  <a:cs typeface="Bai Jamjuree"/>
                            <a:sym typeface="Bai Jamjuree"/>
                          </a:rPr>
                          <m:t>𝒃</m:t>
                        </m:r>
                      </m:e>
                      <m:sup>
                        <m:r>
                          <a:rPr lang="en-US" sz="3000" b="1" strike="sngStrike">
                            <a:latin typeface="Cambria Math"/>
                            <a:cs typeface="Bai Jamjuree"/>
                            <a:sym typeface="Bai Jamjuree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3000" b="1" dirty="0">
                    <a:latin typeface="Century Gothic" pitchFamily="34" charset="0"/>
                    <a:ea typeface="Bai Jamjuree"/>
                    <a:cs typeface="Bai Jamjuree"/>
                    <a:sym typeface="Bai Jamjuree"/>
                  </a:rPr>
                  <a:t> = </a:t>
                </a:r>
                <a:r>
                  <a:rPr lang="en-US" sz="3000" b="1" dirty="0" smtClean="0">
                    <a:latin typeface="Century Gothic" pitchFamily="34" charset="0"/>
                    <a:ea typeface="Bai Jamjuree"/>
                    <a:cs typeface="Bai Jamjuree"/>
                    <a:sym typeface="Bai Jamjuree"/>
                  </a:rPr>
                  <a:t>√c</a:t>
                </a:r>
                <a:r>
                  <a:rPr lang="en-US" sz="3000" b="1" dirty="0" smtClean="0">
                    <a:solidFill>
                      <a:schemeClr val="accent5">
                        <a:lumMod val="50000"/>
                      </a:schemeClr>
                    </a:solidFill>
                    <a:latin typeface="Century Gothic" pitchFamily="34" charset="0"/>
                    <a:ea typeface="Bai Jamjuree"/>
                    <a:cs typeface="Bai Jamjuree"/>
                    <a:sym typeface="Bai Jamjuree"/>
                  </a:rPr>
                  <a:t>x</a:t>
                </a:r>
                <a:endParaRPr lang="en-US" sz="3000" b="1" dirty="0">
                  <a:solidFill>
                    <a:schemeClr val="accent5">
                      <a:lumMod val="50000"/>
                    </a:schemeClr>
                  </a:solidFill>
                  <a:latin typeface="Century Gothic" pitchFamily="34" charset="0"/>
                  <a:ea typeface="Bai Jamjuree"/>
                  <a:cs typeface="Bai Jamjuree"/>
                  <a:sym typeface="Bai Jamjuree"/>
                </a:endParaRPr>
              </a:p>
            </p:txBody>
          </p:sp>
        </mc:Choice>
        <mc:Fallback xmlns="">
          <p:sp>
            <p:nvSpPr>
              <p:cNvPr id="25" name="Google Shape;135;p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2986" y="4441076"/>
                <a:ext cx="2234966" cy="1076524"/>
              </a:xfrm>
              <a:prstGeom prst="rect">
                <a:avLst/>
              </a:prstGeom>
              <a:blipFill rotWithShape="1">
                <a:blip r:embed="rId3"/>
                <a:stretch>
                  <a:fillRect t="-2273" b="-1931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Google Shape;135;p16"/>
          <p:cNvSpPr txBox="1"/>
          <p:nvPr/>
        </p:nvSpPr>
        <p:spPr>
          <a:xfrm>
            <a:off x="10077450" y="4077100"/>
            <a:ext cx="609600" cy="7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3000" b="1" dirty="0">
                <a:solidFill>
                  <a:srgbClr val="0070C0"/>
                </a:solidFill>
                <a:latin typeface="Century Gothic" pitchFamily="34" charset="0"/>
                <a:ea typeface="Bai Jamjuree"/>
                <a:cs typeface="Bai Jamjuree"/>
                <a:sym typeface="Bai Jamjuree"/>
              </a:rPr>
              <a:t>a</a:t>
            </a:r>
            <a:endParaRPr sz="3000" b="1" dirty="0">
              <a:solidFill>
                <a:srgbClr val="0070C0"/>
              </a:solidFill>
              <a:latin typeface="Century Gothic" pitchFamily="34" charset="0"/>
              <a:ea typeface="Bai Jamjuree"/>
              <a:cs typeface="Bai Jamjuree"/>
              <a:sym typeface="Bai Jamjuree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8782050" y="3524250"/>
            <a:ext cx="533400" cy="285750"/>
          </a:xfrm>
          <a:custGeom>
            <a:avLst/>
            <a:gdLst>
              <a:gd name="connsiteX0" fmla="*/ 0 w 533400"/>
              <a:gd name="connsiteY0" fmla="*/ 0 h 285750"/>
              <a:gd name="connsiteX1" fmla="*/ 76200 w 533400"/>
              <a:gd name="connsiteY1" fmla="*/ 95250 h 285750"/>
              <a:gd name="connsiteX2" fmla="*/ 152400 w 533400"/>
              <a:gd name="connsiteY2" fmla="*/ 209550 h 285750"/>
              <a:gd name="connsiteX3" fmla="*/ 190500 w 533400"/>
              <a:gd name="connsiteY3" fmla="*/ 266700 h 285750"/>
              <a:gd name="connsiteX4" fmla="*/ 247650 w 533400"/>
              <a:gd name="connsiteY4" fmla="*/ 285750 h 285750"/>
              <a:gd name="connsiteX5" fmla="*/ 304800 w 533400"/>
              <a:gd name="connsiteY5" fmla="*/ 247650 h 285750"/>
              <a:gd name="connsiteX6" fmla="*/ 342900 w 533400"/>
              <a:gd name="connsiteY6" fmla="*/ 190500 h 285750"/>
              <a:gd name="connsiteX7" fmla="*/ 457200 w 533400"/>
              <a:gd name="connsiteY7" fmla="*/ 114300 h 285750"/>
              <a:gd name="connsiteX8" fmla="*/ 533400 w 533400"/>
              <a:gd name="connsiteY8" fmla="*/ 57150 h 28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3400" h="285750">
                <a:moveTo>
                  <a:pt x="0" y="0"/>
                </a:moveTo>
                <a:cubicBezTo>
                  <a:pt x="25400" y="31750"/>
                  <a:pt x="52285" y="62367"/>
                  <a:pt x="76200" y="95250"/>
                </a:cubicBezTo>
                <a:cubicBezTo>
                  <a:pt x="103133" y="132282"/>
                  <a:pt x="127000" y="171450"/>
                  <a:pt x="152400" y="209550"/>
                </a:cubicBezTo>
                <a:cubicBezTo>
                  <a:pt x="165100" y="228600"/>
                  <a:pt x="168780" y="259460"/>
                  <a:pt x="190500" y="266700"/>
                </a:cubicBezTo>
                <a:lnTo>
                  <a:pt x="247650" y="285750"/>
                </a:lnTo>
                <a:cubicBezTo>
                  <a:pt x="266700" y="273050"/>
                  <a:pt x="288611" y="263839"/>
                  <a:pt x="304800" y="247650"/>
                </a:cubicBezTo>
                <a:cubicBezTo>
                  <a:pt x="320989" y="231461"/>
                  <a:pt x="325670" y="205577"/>
                  <a:pt x="342900" y="190500"/>
                </a:cubicBezTo>
                <a:cubicBezTo>
                  <a:pt x="377361" y="160347"/>
                  <a:pt x="457200" y="114300"/>
                  <a:pt x="457200" y="114300"/>
                </a:cubicBezTo>
                <a:cubicBezTo>
                  <a:pt x="502345" y="46583"/>
                  <a:pt x="472405" y="57150"/>
                  <a:pt x="533400" y="57150"/>
                </a:cubicBezTo>
              </a:path>
            </a:pathLst>
          </a:custGeom>
          <a:ln w="57150">
            <a:solidFill>
              <a:srgbClr val="F97D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Google Shape;135;p16"/>
          <p:cNvSpPr txBox="1"/>
          <p:nvPr/>
        </p:nvSpPr>
        <p:spPr>
          <a:xfrm>
            <a:off x="8210550" y="5757150"/>
            <a:ext cx="609600" cy="7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3000" b="1" dirty="0" smtClean="0">
                <a:latin typeface="Century Gothic" pitchFamily="34" charset="0"/>
                <a:ea typeface="Bai Jamjuree"/>
                <a:cs typeface="Bai Jamjuree"/>
                <a:sym typeface="Bai Jamjuree"/>
              </a:rPr>
              <a:t> c</a:t>
            </a:r>
            <a:endParaRPr sz="3000" b="1" dirty="0">
              <a:latin typeface="Century Gothic" pitchFamily="34" charset="0"/>
              <a:ea typeface="Bai Jamjuree"/>
              <a:cs typeface="Bai Jamjuree"/>
              <a:sym typeface="Bai Jamjuree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8782050" y="6115250"/>
            <a:ext cx="2266950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6305550" y="6115250"/>
            <a:ext cx="1885950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Google Shape;135;p16"/>
              <p:cNvSpPr txBox="1"/>
              <p:nvPr/>
            </p:nvSpPr>
            <p:spPr>
              <a:xfrm>
                <a:off x="3795355" y="3673000"/>
                <a:ext cx="1702270" cy="10420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lvl="0" algn="ctr"/>
                <a14:m>
                  <m:oMath xmlns:m="http://schemas.openxmlformats.org/officeDocument/2006/math">
                    <m:f>
                      <m:fPr>
                        <m:ctrlPr>
                          <a:rPr lang="en-US" sz="3400" b="1" i="1" smtClean="0">
                            <a:latin typeface="Cambria Math"/>
                            <a:cs typeface="Bai Jamjuree"/>
                            <a:sym typeface="Bai Jamjuree"/>
                          </a:rPr>
                        </m:ctrlPr>
                      </m:fPr>
                      <m:num>
                        <m:r>
                          <a:rPr lang="en-US" sz="3400" b="1" i="0" smtClean="0">
                            <a:latin typeface="Cambria Math"/>
                            <a:cs typeface="Bai Jamjuree"/>
                            <a:sym typeface="Bai Jamjuree"/>
                          </a:rPr>
                          <m:t>𝐜</m:t>
                        </m:r>
                      </m:num>
                      <m:den>
                        <m:r>
                          <a:rPr lang="en-US" sz="3400" b="1" i="0" smtClean="0">
                            <a:ln>
                              <a:solidFill>
                                <a:srgbClr val="0070C0"/>
                              </a:solidFill>
                            </a:ln>
                            <a:solidFill>
                              <a:srgbClr val="0070C0"/>
                            </a:solidFill>
                            <a:latin typeface="Cambria Math"/>
                            <a:cs typeface="Bai Jamjuree"/>
                            <a:sym typeface="Bai Jamjuree"/>
                          </a:rPr>
                          <m:t>𝐚</m:t>
                        </m:r>
                      </m:den>
                    </m:f>
                  </m:oMath>
                </a14:m>
                <a:r>
                  <a:rPr lang="en-US" sz="3400" b="1" dirty="0" smtClean="0">
                    <a:latin typeface="Century Gothic" pitchFamily="34" charset="0"/>
                    <a:ea typeface="Bai Jamjuree"/>
                    <a:cs typeface="Bai Jamjuree"/>
                    <a:sym typeface="Bai Jamjuree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400" b="1" i="1" smtClean="0">
                            <a:ln>
                              <a:solidFill>
                                <a:srgbClr val="0070C0"/>
                              </a:solidFill>
                            </a:ln>
                            <a:solidFill>
                              <a:srgbClr val="0070C0"/>
                            </a:solidFill>
                            <a:latin typeface="Cambria Math"/>
                            <a:cs typeface="Bai Jamjuree"/>
                            <a:sym typeface="Bai Jamjuree"/>
                          </a:rPr>
                        </m:ctrlPr>
                      </m:fPr>
                      <m:num>
                        <m:r>
                          <a:rPr lang="en-US" sz="3400" b="1" i="0" smtClean="0">
                            <a:ln>
                              <a:solidFill>
                                <a:srgbClr val="0070C0"/>
                              </a:solidFill>
                            </a:ln>
                            <a:solidFill>
                              <a:srgbClr val="0070C0"/>
                            </a:solidFill>
                            <a:latin typeface="Cambria Math"/>
                            <a:cs typeface="Bai Jamjuree"/>
                            <a:sym typeface="Bai Jamjuree"/>
                          </a:rPr>
                          <m:t>𝐚</m:t>
                        </m:r>
                      </m:num>
                      <m:den>
                        <m:r>
                          <a:rPr lang="en-US" sz="3400" b="1" i="0" smtClean="0">
                            <a:ln>
                              <a:solidFill>
                                <a:srgbClr val="0070C0"/>
                              </a:solidFill>
                            </a:ln>
                            <a:solidFill>
                              <a:srgbClr val="0070C0"/>
                            </a:solidFill>
                            <a:latin typeface="Cambria Math"/>
                            <a:cs typeface="Bai Jamjuree"/>
                            <a:sym typeface="Bai Jamjuree"/>
                          </a:rPr>
                          <m:t>𝐲</m:t>
                        </m:r>
                      </m:den>
                    </m:f>
                  </m:oMath>
                </a14:m>
                <a:endParaRPr sz="3400" b="1" dirty="0">
                  <a:latin typeface="Century Gothic" pitchFamily="34" charset="0"/>
                  <a:ea typeface="Bai Jamjuree"/>
                  <a:cs typeface="Bai Jamjuree"/>
                  <a:sym typeface="Bai Jamjuree"/>
                </a:endParaRPr>
              </a:p>
            </p:txBody>
          </p:sp>
        </mc:Choice>
        <mc:Fallback xmlns="">
          <p:sp>
            <p:nvSpPr>
              <p:cNvPr id="35" name="Google Shape;135;p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5355" y="3673000"/>
                <a:ext cx="1702270" cy="10420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Google Shape;135;p16"/>
              <p:cNvSpPr txBox="1"/>
              <p:nvPr/>
            </p:nvSpPr>
            <p:spPr>
              <a:xfrm>
                <a:off x="3687952" y="4397914"/>
                <a:ext cx="2234966" cy="107652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lvl="0"/>
                <a14:m>
                  <m:oMath xmlns:m="http://schemas.openxmlformats.org/officeDocument/2006/math">
                    <m:sSup>
                      <m:sSupPr>
                        <m:ctrlPr>
                          <a:rPr lang="en-US" sz="3000" b="1" i="1" smtClean="0">
                            <a:latin typeface="Cambria Math"/>
                            <a:cs typeface="Bai Jamjuree"/>
                            <a:sym typeface="Bai Jamjuree"/>
                          </a:rPr>
                        </m:ctrlPr>
                      </m:sSupPr>
                      <m:e>
                        <m:r>
                          <a:rPr lang="en-US" sz="3000" b="1" i="0" smtClean="0">
                            <a:latin typeface="Cambria Math"/>
                            <a:cs typeface="Bai Jamjuree"/>
                            <a:sym typeface="Bai Jamjuree"/>
                          </a:rPr>
                          <m:t>   </m:t>
                        </m:r>
                        <m:r>
                          <a:rPr lang="en-US" sz="3000" b="1" i="0" smtClean="0">
                            <a:ln>
                              <a:solidFill>
                                <a:srgbClr val="0070C0"/>
                              </a:solidFill>
                            </a:ln>
                            <a:solidFill>
                              <a:srgbClr val="0070C0"/>
                            </a:solidFill>
                            <a:latin typeface="Cambria Math"/>
                            <a:cs typeface="Bai Jamjuree"/>
                            <a:sym typeface="Bai Jamjuree"/>
                          </a:rPr>
                          <m:t>𝐚</m:t>
                        </m:r>
                      </m:e>
                      <m:sup>
                        <m:r>
                          <a:rPr lang="en-US" sz="3000" b="1" i="0" smtClean="0">
                            <a:latin typeface="Cambria Math"/>
                            <a:cs typeface="Bai Jamjuree"/>
                            <a:sym typeface="Bai Jamjuree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3000" b="1" dirty="0" smtClean="0">
                    <a:latin typeface="Century Gothic" pitchFamily="34" charset="0"/>
                    <a:ea typeface="Bai Jamjuree"/>
                    <a:cs typeface="Bai Jamjuree"/>
                    <a:sym typeface="Bai Jamjuree"/>
                  </a:rPr>
                  <a:t> = c</a:t>
                </a:r>
                <a:r>
                  <a:rPr lang="en-US" sz="3000" b="1" dirty="0">
                    <a:ln>
                      <a:solidFill>
                        <a:srgbClr val="0070C0"/>
                      </a:solidFill>
                    </a:ln>
                    <a:solidFill>
                      <a:srgbClr val="0070C0"/>
                    </a:solidFill>
                    <a:latin typeface="Century Gothic" pitchFamily="34" charset="0"/>
                    <a:ea typeface="Bai Jamjuree"/>
                    <a:cs typeface="Bai Jamjuree"/>
                    <a:sym typeface="Bai Jamjuree"/>
                  </a:rPr>
                  <a:t>y</a:t>
                </a:r>
                <a:endParaRPr lang="en-US" sz="3000" b="1" dirty="0" smtClean="0">
                  <a:ln>
                    <a:solidFill>
                      <a:srgbClr val="0070C0"/>
                    </a:solidFill>
                  </a:ln>
                  <a:solidFill>
                    <a:srgbClr val="0070C0"/>
                  </a:solidFill>
                  <a:latin typeface="Century Gothic" pitchFamily="34" charset="0"/>
                  <a:ea typeface="Bai Jamjuree"/>
                  <a:cs typeface="Bai Jamjuree"/>
                  <a:sym typeface="Bai Jamjuree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3000" b="1" i="1" smtClean="0">
                            <a:latin typeface="Cambria Math"/>
                            <a:cs typeface="Bai Jamjuree"/>
                            <a:sym typeface="Bai Jamjuree"/>
                          </a:rPr>
                        </m:ctrlPr>
                      </m:sSupPr>
                      <m:e>
                        <m:r>
                          <a:rPr lang="en-US" sz="3000" b="1" i="1" strike="sngStrike" smtClean="0">
                            <a:latin typeface="Cambria Math"/>
                            <a:cs typeface="Bai Jamjuree"/>
                            <a:sym typeface="Bai Jamjuree"/>
                          </a:rPr>
                          <m:t>√</m:t>
                        </m:r>
                        <m:r>
                          <a:rPr lang="en-US" sz="3000" b="1" i="1" smtClean="0">
                            <a:solidFill>
                              <a:srgbClr val="0070C0"/>
                            </a:solidFill>
                            <a:latin typeface="Cambria Math"/>
                            <a:cs typeface="Bai Jamjuree"/>
                            <a:sym typeface="Bai Jamjuree"/>
                          </a:rPr>
                          <m:t>𝒂</m:t>
                        </m:r>
                      </m:e>
                      <m:sup>
                        <m:r>
                          <a:rPr lang="en-US" sz="3000" b="1" strike="sngStrike">
                            <a:latin typeface="Cambria Math"/>
                            <a:cs typeface="Bai Jamjuree"/>
                            <a:sym typeface="Bai Jamjuree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3000" b="1" dirty="0">
                    <a:latin typeface="Century Gothic" pitchFamily="34" charset="0"/>
                    <a:ea typeface="Bai Jamjuree"/>
                    <a:cs typeface="Bai Jamjuree"/>
                    <a:sym typeface="Bai Jamjuree"/>
                  </a:rPr>
                  <a:t> = </a:t>
                </a:r>
                <a:r>
                  <a:rPr lang="en-US" sz="3000" b="1" dirty="0" smtClean="0">
                    <a:latin typeface="Century Gothic" pitchFamily="34" charset="0"/>
                    <a:ea typeface="Bai Jamjuree"/>
                    <a:cs typeface="Bai Jamjuree"/>
                    <a:sym typeface="Bai Jamjuree"/>
                  </a:rPr>
                  <a:t>√c</a:t>
                </a:r>
                <a:r>
                  <a:rPr lang="en-US" sz="3000" b="1" dirty="0">
                    <a:solidFill>
                      <a:srgbClr val="0070C0"/>
                    </a:solidFill>
                    <a:latin typeface="Century Gothic" pitchFamily="34" charset="0"/>
                    <a:ea typeface="Bai Jamjuree"/>
                    <a:cs typeface="Bai Jamjuree"/>
                    <a:sym typeface="Bai Jamjuree"/>
                  </a:rPr>
                  <a:t>y</a:t>
                </a:r>
              </a:p>
            </p:txBody>
          </p:sp>
        </mc:Choice>
        <mc:Fallback xmlns="">
          <p:sp>
            <p:nvSpPr>
              <p:cNvPr id="36" name="Google Shape;135;p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7952" y="4397914"/>
                <a:ext cx="2234966" cy="1076524"/>
              </a:xfrm>
              <a:prstGeom prst="rect">
                <a:avLst/>
              </a:prstGeom>
              <a:blipFill rotWithShape="1">
                <a:blip r:embed="rId5"/>
                <a:stretch>
                  <a:fillRect t="-1695" b="-1920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Google Shape;135;p16"/>
          <p:cNvSpPr txBox="1"/>
          <p:nvPr/>
        </p:nvSpPr>
        <p:spPr>
          <a:xfrm>
            <a:off x="4036929" y="5505650"/>
            <a:ext cx="1881545" cy="6935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2800" b="1" dirty="0" smtClean="0">
                <a:latin typeface="Century Gothic" pitchFamily="34" charset="0"/>
                <a:ea typeface="Bai Jamjuree"/>
                <a:cs typeface="Bai Jamjuree"/>
                <a:sym typeface="Bai Jamjuree"/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  <a:latin typeface="Century Gothic" pitchFamily="34" charset="0"/>
                <a:ea typeface="Bai Jamjuree"/>
                <a:cs typeface="Bai Jamjuree"/>
                <a:sym typeface="Bai Jamjuree"/>
              </a:rPr>
              <a:t>a</a:t>
            </a:r>
            <a:r>
              <a:rPr lang="en-US" sz="2800" b="1" dirty="0" smtClean="0">
                <a:latin typeface="Century Gothic" pitchFamily="34" charset="0"/>
                <a:ea typeface="Bai Jamjuree"/>
                <a:cs typeface="Bai Jamjuree"/>
                <a:sym typeface="Bai Jamjuree"/>
              </a:rPr>
              <a:t> = </a:t>
            </a:r>
            <a:r>
              <a:rPr lang="en-US" sz="3200" b="1" dirty="0" smtClean="0">
                <a:latin typeface="Century Gothic" pitchFamily="34" charset="0"/>
                <a:ea typeface="Bai Jamjuree"/>
                <a:cs typeface="Bai Jamjuree"/>
                <a:sym typeface="Bai Jamjuree"/>
              </a:rPr>
              <a:t>√</a:t>
            </a:r>
            <a:r>
              <a:rPr lang="en-US" sz="3000" b="1" dirty="0" smtClean="0">
                <a:latin typeface="Century Gothic" pitchFamily="34" charset="0"/>
                <a:ea typeface="Bai Jamjuree"/>
                <a:cs typeface="Bai Jamjuree"/>
                <a:sym typeface="Bai Jamjuree"/>
              </a:rPr>
              <a:t> cy</a:t>
            </a:r>
            <a:endParaRPr sz="3000" b="1" dirty="0">
              <a:latin typeface="Century Gothic" pitchFamily="34" charset="0"/>
              <a:ea typeface="Bai Jamjuree"/>
              <a:cs typeface="Bai Jamjuree"/>
              <a:sym typeface="Bai Jamjuree"/>
            </a:endParaRPr>
          </a:p>
        </p:txBody>
      </p:sp>
      <p:sp>
        <p:nvSpPr>
          <p:cNvPr id="27" name="Google Shape;135;p16"/>
          <p:cNvSpPr txBox="1"/>
          <p:nvPr/>
        </p:nvSpPr>
        <p:spPr>
          <a:xfrm>
            <a:off x="3491858" y="996980"/>
            <a:ext cx="8580134" cy="1516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57200">
              <a:buFontTx/>
              <a:buChar char="-"/>
            </a:pPr>
            <a:r>
              <a:rPr lang="en-US" sz="2800" b="1" dirty="0" smtClean="0">
                <a:latin typeface="Century Gothic" pitchFamily="34" charset="0"/>
                <a:ea typeface="Bai Jamjuree"/>
                <a:cs typeface="Bai Jamjuree"/>
                <a:sym typeface="Bai Jamjuree"/>
              </a:rPr>
              <a:t>each </a:t>
            </a:r>
            <a:r>
              <a:rPr lang="en-US" sz="2800" b="1" dirty="0">
                <a:latin typeface="Century Gothic" pitchFamily="34" charset="0"/>
                <a:ea typeface="Bai Jamjuree"/>
                <a:cs typeface="Bai Jamjuree"/>
                <a:sym typeface="Bai Jamjuree"/>
              </a:rPr>
              <a:t>leg is the geometric mean of </a:t>
            </a:r>
            <a:r>
              <a:rPr lang="en-US" sz="2800" b="1" dirty="0" smtClean="0">
                <a:latin typeface="Century Gothic" pitchFamily="34" charset="0"/>
                <a:ea typeface="Bai Jamjuree"/>
                <a:cs typeface="Bai Jamjuree"/>
                <a:sym typeface="Bai Jamjuree"/>
              </a:rPr>
              <a:t>the</a:t>
            </a:r>
          </a:p>
          <a:p>
            <a:pPr lvl="0"/>
            <a:r>
              <a:rPr lang="en-US" sz="2800" b="1" dirty="0" smtClean="0">
                <a:latin typeface="Century Gothic" pitchFamily="34" charset="0"/>
                <a:ea typeface="Bai Jamjuree"/>
                <a:cs typeface="Bai Jamjuree"/>
                <a:sym typeface="Bai Jamjuree"/>
              </a:rPr>
              <a:t>hypotenuse </a:t>
            </a:r>
            <a:r>
              <a:rPr lang="en-US" sz="2800" b="1" dirty="0">
                <a:latin typeface="Century Gothic" pitchFamily="34" charset="0"/>
                <a:ea typeface="Bai Jamjuree"/>
                <a:cs typeface="Bai Jamjuree"/>
                <a:sym typeface="Bai Jamjuree"/>
              </a:rPr>
              <a:t>and the segment of the hypotenuse adjacent to the leg. </a:t>
            </a:r>
            <a:endParaRPr sz="2800" b="1" dirty="0">
              <a:latin typeface="Century Gothic" pitchFamily="34" charset="0"/>
              <a:ea typeface="Bai Jamjuree"/>
              <a:cs typeface="Bai Jamjuree"/>
              <a:sym typeface="Bai Jamjuree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Google Shape;135;p16"/>
              <p:cNvSpPr txBox="1"/>
              <p:nvPr/>
            </p:nvSpPr>
            <p:spPr>
              <a:xfrm>
                <a:off x="3790743" y="2381542"/>
                <a:ext cx="4686300" cy="1323017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algn="ctr"/>
                <a:r>
                  <a:rPr lang="en-US" sz="2800" b="1" dirty="0" smtClean="0">
                    <a:latin typeface="Century Gothic" pitchFamily="34" charset="0"/>
                    <a:cs typeface="Bai Jamjuree"/>
                    <a:sym typeface="Bai Jamjuree"/>
                  </a:rPr>
                  <a:t> Leg Rule</a:t>
                </a: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atin typeface="Cambria Math"/>
                          </a:rPr>
                          <m:t>𝒉𝒚𝒑𝒐𝒕𝒆𝒏𝒖𝒔𝒆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𝒍𝒆𝒈</m:t>
                        </m:r>
                      </m:den>
                    </m:f>
                  </m:oMath>
                </a14:m>
                <a:r>
                  <a:rPr lang="en-US" sz="2800" b="1" i="1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atin typeface="Cambria Math"/>
                          </a:rPr>
                          <m:t>𝒍</m:t>
                        </m:r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𝒆𝒈</m:t>
                        </m:r>
                      </m:num>
                      <m:den>
                        <m:r>
                          <a:rPr lang="en-US" sz="2800" b="1" i="1" smtClean="0">
                            <a:latin typeface="Cambria Math"/>
                          </a:rPr>
                          <m:t>𝒑𝒂𝒓𝒕</m:t>
                        </m:r>
                        <m:r>
                          <a:rPr lang="en-US" sz="2800" b="1" i="1" smtClean="0">
                            <a:latin typeface="Cambria Math"/>
                          </a:rPr>
                          <m:t> </m:t>
                        </m:r>
                        <m:r>
                          <a:rPr lang="en-US" sz="2800" b="1" i="1" smtClean="0">
                            <a:latin typeface="Cambria Math"/>
                          </a:rPr>
                          <m:t>𝒐𝒇</m:t>
                        </m:r>
                        <m:r>
                          <a:rPr lang="en-US" sz="2800" b="1" i="1" smtClean="0">
                            <a:latin typeface="Cambria Math"/>
                          </a:rPr>
                          <m:t> </m:t>
                        </m:r>
                        <m:r>
                          <a:rPr lang="en-US" sz="2800" b="1" i="1" smtClean="0">
                            <a:latin typeface="Cambria Math"/>
                          </a:rPr>
                          <m:t>𝒉𝒚𝒑𝒐𝒕𝒆𝒏𝒖𝒔𝒆</m:t>
                        </m:r>
                      </m:den>
                    </m:f>
                  </m:oMath>
                </a14:m>
                <a:endParaRPr lang="en-US" sz="2800" b="1" i="1" dirty="0"/>
              </a:p>
            </p:txBody>
          </p:sp>
        </mc:Choice>
        <mc:Fallback xmlns="">
          <p:sp>
            <p:nvSpPr>
              <p:cNvPr id="28" name="Google Shape;135;p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0743" y="2381542"/>
                <a:ext cx="4686300" cy="1323017"/>
              </a:xfrm>
              <a:prstGeom prst="rect">
                <a:avLst/>
              </a:prstGeom>
              <a:blipFill rotWithShape="1">
                <a:blip r:embed="rId6"/>
                <a:stretch>
                  <a:fillRect t="-913"/>
                </a:stretch>
              </a:blipFill>
              <a:ln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459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/>
      <p:bldP spid="25" grpId="0" build="p"/>
      <p:bldP spid="35" grpId="0"/>
      <p:bldP spid="36" grpId="0" build="p"/>
      <p:bldP spid="37" grpId="0" animBg="1"/>
      <p:bldP spid="27" grpId="0"/>
      <p:bldP spid="2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98;p18"/>
          <p:cNvSpPr/>
          <p:nvPr/>
        </p:nvSpPr>
        <p:spPr>
          <a:xfrm>
            <a:off x="1280755" y="540925"/>
            <a:ext cx="1088696" cy="131434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 dirty="0">
                <a:ln>
                  <a:noFill/>
                </a:ln>
                <a:solidFill>
                  <a:srgbClr val="FFFFFF"/>
                </a:solidFill>
                <a:latin typeface="Rammetto One"/>
              </a:rPr>
              <a:t>3</a:t>
            </a:r>
            <a:endParaRPr b="0" i="0" dirty="0">
              <a:ln>
                <a:solidFill>
                  <a:schemeClr val="tx1"/>
                </a:solidFill>
              </a:ln>
              <a:solidFill>
                <a:srgbClr val="FFFFFF"/>
              </a:solidFill>
              <a:latin typeface="Rammetto One"/>
            </a:endParaRPr>
          </a:p>
        </p:txBody>
      </p:sp>
      <p:sp>
        <p:nvSpPr>
          <p:cNvPr id="5" name="Google Shape;135;p16"/>
          <p:cNvSpPr txBox="1"/>
          <p:nvPr/>
        </p:nvSpPr>
        <p:spPr>
          <a:xfrm>
            <a:off x="1633750" y="2690099"/>
            <a:ext cx="2557251" cy="140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2800" b="1" dirty="0" smtClean="0">
                <a:solidFill>
                  <a:schemeClr val="tx1"/>
                </a:solidFill>
                <a:latin typeface="Century Gothic" pitchFamily="34" charset="0"/>
                <a:ea typeface="Bai Jamjuree"/>
                <a:cs typeface="Bai Jamjuree"/>
                <a:sym typeface="Bai Jamjuree"/>
              </a:rPr>
              <a:t> </a:t>
            </a:r>
            <a:r>
              <a:rPr lang="en-US" sz="2800" b="1" dirty="0">
                <a:solidFill>
                  <a:schemeClr val="tx1"/>
                </a:solidFill>
                <a:latin typeface="Century Gothic" pitchFamily="34" charset="0"/>
                <a:ea typeface="Bai Jamjuree"/>
                <a:cs typeface="Bai Jamjuree"/>
                <a:sym typeface="Bai Jamjuree"/>
              </a:rPr>
              <a:t>b</a:t>
            </a:r>
            <a:r>
              <a:rPr lang="en-US" sz="2800" b="1" dirty="0" smtClean="0">
                <a:solidFill>
                  <a:schemeClr val="tx1"/>
                </a:solidFill>
                <a:latin typeface="Century Gothic" pitchFamily="34" charset="0"/>
                <a:ea typeface="Bai Jamjuree"/>
                <a:cs typeface="Bai Jamjuree"/>
                <a:sym typeface="Bai Jamjuree"/>
              </a:rPr>
              <a:t> </a:t>
            </a:r>
            <a:r>
              <a:rPr lang="en-US" sz="2800" b="1" dirty="0" smtClean="0">
                <a:latin typeface="Century Gothic" pitchFamily="34" charset="0"/>
                <a:ea typeface="Bai Jamjuree"/>
                <a:cs typeface="Bai Jamjuree"/>
                <a:sym typeface="Bai Jamjuree"/>
              </a:rPr>
              <a:t>= </a:t>
            </a:r>
            <a:r>
              <a:rPr lang="en-US" sz="3200" b="1" dirty="0" smtClean="0">
                <a:latin typeface="Century Gothic" pitchFamily="34" charset="0"/>
                <a:ea typeface="Bai Jamjuree"/>
                <a:cs typeface="Bai Jamjuree"/>
                <a:sym typeface="Bai Jamjuree"/>
              </a:rPr>
              <a:t>√</a:t>
            </a:r>
            <a:r>
              <a:rPr lang="en-US" sz="3000" b="1" dirty="0" smtClean="0">
                <a:latin typeface="Century Gothic" pitchFamily="34" charset="0"/>
                <a:ea typeface="Bai Jamjuree"/>
                <a:cs typeface="Bai Jamjuree"/>
                <a:sym typeface="Bai Jamjuree"/>
              </a:rPr>
              <a:t>cy</a:t>
            </a:r>
          </a:p>
          <a:p>
            <a:pPr lvl="0"/>
            <a:r>
              <a:rPr lang="en-US" sz="3000" b="1" dirty="0">
                <a:latin typeface="Century Gothic" pitchFamily="34" charset="0"/>
                <a:ea typeface="Bai Jamjuree"/>
                <a:cs typeface="Bai Jamjuree"/>
                <a:sym typeface="Bai Jamjuree"/>
              </a:rPr>
              <a:t> </a:t>
            </a:r>
            <a:r>
              <a:rPr lang="en-US" sz="3000" b="1" dirty="0" smtClean="0">
                <a:latin typeface="Century Gothic" pitchFamily="34" charset="0"/>
                <a:ea typeface="Bai Jamjuree"/>
                <a:cs typeface="Bai Jamjuree"/>
                <a:sym typeface="Bai Jamjuree"/>
              </a:rPr>
              <a:t>b = </a:t>
            </a:r>
            <a:r>
              <a:rPr lang="en-US" sz="2800" b="1" dirty="0" smtClean="0">
                <a:latin typeface="Century Gothic" pitchFamily="34" charset="0"/>
                <a:ea typeface="Bai Jamjuree"/>
                <a:cs typeface="Bai Jamjuree"/>
                <a:sym typeface="Bai Jamjuree"/>
              </a:rPr>
              <a:t>√12(8)</a:t>
            </a:r>
          </a:p>
          <a:p>
            <a:pPr lvl="0"/>
            <a:r>
              <a:rPr lang="en-US" sz="2800" b="1" dirty="0">
                <a:latin typeface="Century Gothic" pitchFamily="34" charset="0"/>
                <a:ea typeface="Bai Jamjuree"/>
                <a:cs typeface="Bai Jamjuree"/>
                <a:sym typeface="Bai Jamjuree"/>
              </a:rPr>
              <a:t> </a:t>
            </a:r>
            <a:r>
              <a:rPr lang="en-US" sz="2800" b="1" dirty="0" smtClean="0">
                <a:latin typeface="Century Gothic" pitchFamily="34" charset="0"/>
                <a:ea typeface="Bai Jamjuree"/>
                <a:cs typeface="Bai Jamjuree"/>
                <a:sym typeface="Bai Jamjuree"/>
              </a:rPr>
              <a:t>b </a:t>
            </a:r>
            <a:r>
              <a:rPr lang="en-US" sz="2800" b="1" dirty="0">
                <a:latin typeface="Century Gothic" pitchFamily="34" charset="0"/>
                <a:ea typeface="Bai Jamjuree"/>
                <a:cs typeface="Bai Jamjuree"/>
                <a:sym typeface="Bai Jamjuree"/>
              </a:rPr>
              <a:t>= </a:t>
            </a:r>
            <a:r>
              <a:rPr lang="en-US" sz="2800" b="1" dirty="0" smtClean="0">
                <a:latin typeface="Century Gothic" pitchFamily="34" charset="0"/>
                <a:ea typeface="Bai Jamjuree"/>
                <a:cs typeface="Bai Jamjuree"/>
                <a:sym typeface="Bai Jamjuree"/>
              </a:rPr>
              <a:t>√96</a:t>
            </a:r>
            <a:endParaRPr sz="3000" b="1" dirty="0">
              <a:latin typeface="Century Gothic" pitchFamily="34" charset="0"/>
              <a:ea typeface="Bai Jamjuree"/>
              <a:cs typeface="Bai Jamjuree"/>
              <a:sym typeface="Bai Jamjuree"/>
            </a:endParaRPr>
          </a:p>
        </p:txBody>
      </p:sp>
      <p:sp>
        <p:nvSpPr>
          <p:cNvPr id="6" name="Right Triangle 5"/>
          <p:cNvSpPr/>
          <p:nvPr/>
        </p:nvSpPr>
        <p:spPr>
          <a:xfrm>
            <a:off x="8510587" y="3288150"/>
            <a:ext cx="2824164" cy="2305050"/>
          </a:xfrm>
          <a:prstGeom prst="rtTriangle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F97D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 flipH="1">
            <a:off x="6800851" y="3288150"/>
            <a:ext cx="1709737" cy="2305050"/>
          </a:xfrm>
          <a:prstGeom prst="rtTriangle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F97D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Google Shape;135;p16"/>
          <p:cNvSpPr txBox="1"/>
          <p:nvPr/>
        </p:nvSpPr>
        <p:spPr>
          <a:xfrm>
            <a:off x="11284997" y="5235100"/>
            <a:ext cx="609600" cy="7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3000" b="1" dirty="0" smtClean="0">
                <a:latin typeface="Century Gothic" pitchFamily="34" charset="0"/>
                <a:ea typeface="Bai Jamjuree"/>
                <a:cs typeface="Bai Jamjuree"/>
                <a:sym typeface="Bai Jamjuree"/>
              </a:rPr>
              <a:t>A</a:t>
            </a:r>
            <a:endParaRPr sz="3000" b="1" dirty="0">
              <a:latin typeface="Century Gothic" pitchFamily="34" charset="0"/>
              <a:ea typeface="Bai Jamjuree"/>
              <a:cs typeface="Bai Jamjuree"/>
              <a:sym typeface="Bai Jamjuree"/>
            </a:endParaRPr>
          </a:p>
        </p:txBody>
      </p:sp>
      <p:sp>
        <p:nvSpPr>
          <p:cNvPr id="9" name="Google Shape;135;p16"/>
          <p:cNvSpPr txBox="1"/>
          <p:nvPr/>
        </p:nvSpPr>
        <p:spPr>
          <a:xfrm>
            <a:off x="8382000" y="5475250"/>
            <a:ext cx="609600" cy="7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3000" b="1" dirty="0">
                <a:latin typeface="Century Gothic" pitchFamily="34" charset="0"/>
                <a:ea typeface="Bai Jamjuree"/>
                <a:cs typeface="Bai Jamjuree"/>
                <a:sym typeface="Bai Jamjuree"/>
              </a:rPr>
              <a:t>F</a:t>
            </a:r>
            <a:endParaRPr sz="3000" b="1" dirty="0">
              <a:latin typeface="Century Gothic" pitchFamily="34" charset="0"/>
              <a:ea typeface="Bai Jamjuree"/>
              <a:cs typeface="Bai Jamjuree"/>
              <a:sym typeface="Bai Jamjuree"/>
            </a:endParaRPr>
          </a:p>
        </p:txBody>
      </p:sp>
      <p:sp>
        <p:nvSpPr>
          <p:cNvPr id="10" name="Google Shape;135;p16"/>
          <p:cNvSpPr txBox="1"/>
          <p:nvPr/>
        </p:nvSpPr>
        <p:spPr>
          <a:xfrm>
            <a:off x="8286750" y="2791770"/>
            <a:ext cx="609600" cy="7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3000" b="1" dirty="0">
                <a:latin typeface="Century Gothic" pitchFamily="34" charset="0"/>
                <a:ea typeface="Bai Jamjuree"/>
                <a:cs typeface="Bai Jamjuree"/>
                <a:sym typeface="Bai Jamjuree"/>
              </a:rPr>
              <a:t>C</a:t>
            </a:r>
            <a:endParaRPr sz="3000" b="1" dirty="0">
              <a:latin typeface="Century Gothic" pitchFamily="34" charset="0"/>
              <a:ea typeface="Bai Jamjuree"/>
              <a:cs typeface="Bai Jamjuree"/>
              <a:sym typeface="Bai Jamjuree"/>
            </a:endParaRPr>
          </a:p>
        </p:txBody>
      </p:sp>
      <p:sp>
        <p:nvSpPr>
          <p:cNvPr id="11" name="Google Shape;135;p16"/>
          <p:cNvSpPr txBox="1"/>
          <p:nvPr/>
        </p:nvSpPr>
        <p:spPr>
          <a:xfrm>
            <a:off x="6417270" y="5235100"/>
            <a:ext cx="609600" cy="7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3000" b="1" dirty="0" smtClean="0">
                <a:latin typeface="Century Gothic" pitchFamily="34" charset="0"/>
                <a:ea typeface="Bai Jamjuree"/>
                <a:cs typeface="Bai Jamjuree"/>
                <a:sym typeface="Bai Jamjuree"/>
              </a:rPr>
              <a:t>B</a:t>
            </a:r>
            <a:endParaRPr sz="3000" b="1" dirty="0">
              <a:latin typeface="Century Gothic" pitchFamily="34" charset="0"/>
              <a:ea typeface="Bai Jamjuree"/>
              <a:cs typeface="Bai Jamjuree"/>
              <a:sym typeface="Bai Jamjuree"/>
            </a:endParaRPr>
          </a:p>
        </p:txBody>
      </p:sp>
      <p:sp>
        <p:nvSpPr>
          <p:cNvPr id="20" name="Google Shape;135;p16"/>
          <p:cNvSpPr txBox="1"/>
          <p:nvPr/>
        </p:nvSpPr>
        <p:spPr>
          <a:xfrm>
            <a:off x="9385254" y="5075800"/>
            <a:ext cx="1647826" cy="7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3000" b="1" dirty="0">
                <a:solidFill>
                  <a:schemeClr val="tx1"/>
                </a:solidFill>
                <a:latin typeface="Century Gothic" pitchFamily="34" charset="0"/>
                <a:ea typeface="Bai Jamjuree"/>
                <a:cs typeface="Bai Jamjuree"/>
                <a:sym typeface="Bai Jamjuree"/>
              </a:rPr>
              <a:t>y</a:t>
            </a:r>
            <a:r>
              <a:rPr lang="en-US" sz="3000" b="1" dirty="0" smtClean="0">
                <a:solidFill>
                  <a:schemeClr val="tx1"/>
                </a:solidFill>
                <a:latin typeface="Century Gothic" pitchFamily="34" charset="0"/>
                <a:ea typeface="Bai Jamjuree"/>
                <a:cs typeface="Bai Jamjuree"/>
                <a:sym typeface="Bai Jamjuree"/>
              </a:rPr>
              <a:t> = 8</a:t>
            </a:r>
            <a:endParaRPr sz="3000" b="1" dirty="0">
              <a:solidFill>
                <a:schemeClr val="tx1"/>
              </a:solidFill>
              <a:latin typeface="Century Gothic" pitchFamily="34" charset="0"/>
              <a:ea typeface="Bai Jamjuree"/>
              <a:cs typeface="Bai Jamjuree"/>
              <a:sym typeface="Bai Jamjuree"/>
            </a:endParaRPr>
          </a:p>
        </p:txBody>
      </p:sp>
      <p:sp>
        <p:nvSpPr>
          <p:cNvPr id="21" name="Google Shape;135;p16"/>
          <p:cNvSpPr txBox="1"/>
          <p:nvPr/>
        </p:nvSpPr>
        <p:spPr>
          <a:xfrm>
            <a:off x="7530809" y="5056751"/>
            <a:ext cx="609600" cy="7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3000" b="1" dirty="0">
                <a:solidFill>
                  <a:schemeClr val="tx1"/>
                </a:solidFill>
                <a:latin typeface="Century Gothic" pitchFamily="34" charset="0"/>
                <a:ea typeface="Bai Jamjuree"/>
                <a:cs typeface="Bai Jamjuree"/>
                <a:sym typeface="Bai Jamjuree"/>
              </a:rPr>
              <a:t>x</a:t>
            </a:r>
            <a:r>
              <a:rPr lang="en-US" sz="3000" b="1" dirty="0" smtClean="0">
                <a:solidFill>
                  <a:schemeClr val="tx1"/>
                </a:solidFill>
                <a:latin typeface="Century Gothic" pitchFamily="34" charset="0"/>
                <a:ea typeface="Bai Jamjuree"/>
                <a:cs typeface="Bai Jamjuree"/>
                <a:sym typeface="Bai Jamjuree"/>
              </a:rPr>
              <a:t> </a:t>
            </a:r>
            <a:endParaRPr sz="3000" b="1" dirty="0">
              <a:solidFill>
                <a:schemeClr val="tx1"/>
              </a:solidFill>
              <a:latin typeface="Century Gothic" pitchFamily="34" charset="0"/>
              <a:ea typeface="Bai Jamjuree"/>
              <a:cs typeface="Bai Jamjuree"/>
              <a:sym typeface="Bai Jamjuree"/>
            </a:endParaRPr>
          </a:p>
        </p:txBody>
      </p:sp>
      <p:sp>
        <p:nvSpPr>
          <p:cNvPr id="22" name="Google Shape;135;p16"/>
          <p:cNvSpPr txBox="1"/>
          <p:nvPr/>
        </p:nvSpPr>
        <p:spPr>
          <a:xfrm>
            <a:off x="9746101" y="3821669"/>
            <a:ext cx="609600" cy="7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3000" b="1" dirty="0" smtClean="0">
                <a:solidFill>
                  <a:schemeClr val="tx1"/>
                </a:solidFill>
                <a:latin typeface="Century Gothic" pitchFamily="34" charset="0"/>
                <a:ea typeface="Bai Jamjuree"/>
                <a:cs typeface="Bai Jamjuree"/>
                <a:sym typeface="Bai Jamjuree"/>
              </a:rPr>
              <a:t>b</a:t>
            </a:r>
            <a:endParaRPr sz="3000" b="1" dirty="0">
              <a:solidFill>
                <a:schemeClr val="tx1"/>
              </a:solidFill>
              <a:latin typeface="Century Gothic" pitchFamily="34" charset="0"/>
              <a:ea typeface="Bai Jamjuree"/>
              <a:cs typeface="Bai Jamjuree"/>
              <a:sym typeface="Bai Jamjuree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534400" y="5235100"/>
            <a:ext cx="400050" cy="358100"/>
          </a:xfrm>
          <a:prstGeom prst="rect">
            <a:avLst/>
          </a:prstGeom>
          <a:noFill/>
          <a:ln w="57150">
            <a:solidFill>
              <a:srgbClr val="F97D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Google Shape;199;p18"/>
          <p:cNvSpPr txBox="1"/>
          <p:nvPr/>
        </p:nvSpPr>
        <p:spPr>
          <a:xfrm>
            <a:off x="3650669" y="406487"/>
            <a:ext cx="2826125" cy="59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 smtClean="0">
                <a:solidFill>
                  <a:srgbClr val="F97D01"/>
                </a:solidFill>
                <a:latin typeface="Rammetto One"/>
                <a:ea typeface="Rammetto One"/>
                <a:cs typeface="Rammetto One"/>
                <a:sym typeface="Rammetto One"/>
              </a:rPr>
              <a:t>Example: </a:t>
            </a:r>
            <a:endParaRPr sz="3200" dirty="0">
              <a:solidFill>
                <a:srgbClr val="F97D01"/>
              </a:solidFill>
              <a:latin typeface="Rammetto One"/>
              <a:ea typeface="Rammetto One"/>
              <a:cs typeface="Rammetto One"/>
              <a:sym typeface="Rammetto One"/>
            </a:endParaRPr>
          </a:p>
        </p:txBody>
      </p:sp>
      <p:sp>
        <p:nvSpPr>
          <p:cNvPr id="24" name="Google Shape;135;p16"/>
          <p:cNvSpPr txBox="1"/>
          <p:nvPr/>
        </p:nvSpPr>
        <p:spPr>
          <a:xfrm>
            <a:off x="3936418" y="815389"/>
            <a:ext cx="7188782" cy="5447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2800" b="1" dirty="0" smtClean="0">
                <a:latin typeface="Century Gothic" pitchFamily="34" charset="0"/>
                <a:ea typeface="Bai Jamjuree"/>
                <a:cs typeface="Bai Jamjuree"/>
                <a:sym typeface="Bai Jamjuree"/>
              </a:rPr>
              <a:t>If BA = 12 and FA = 8 find a, b and x.</a:t>
            </a:r>
            <a:endParaRPr sz="2800" b="1" dirty="0">
              <a:latin typeface="Century Gothic" pitchFamily="34" charset="0"/>
              <a:ea typeface="Bai Jamjuree"/>
              <a:cs typeface="Bai Jamjuree"/>
              <a:sym typeface="Bai Jamjuree"/>
            </a:endParaRPr>
          </a:p>
        </p:txBody>
      </p:sp>
      <p:sp>
        <p:nvSpPr>
          <p:cNvPr id="31" name="Google Shape;135;p16"/>
          <p:cNvSpPr txBox="1"/>
          <p:nvPr/>
        </p:nvSpPr>
        <p:spPr>
          <a:xfrm>
            <a:off x="7226009" y="4035751"/>
            <a:ext cx="609600" cy="7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3000" b="1" dirty="0">
                <a:solidFill>
                  <a:schemeClr val="tx1"/>
                </a:solidFill>
                <a:latin typeface="Century Gothic" pitchFamily="34" charset="0"/>
                <a:ea typeface="Bai Jamjuree"/>
                <a:cs typeface="Bai Jamjuree"/>
                <a:sym typeface="Bai Jamjuree"/>
              </a:rPr>
              <a:t>a</a:t>
            </a:r>
            <a:endParaRPr sz="3000" b="1" dirty="0">
              <a:solidFill>
                <a:schemeClr val="tx1"/>
              </a:solidFill>
              <a:latin typeface="Century Gothic" pitchFamily="34" charset="0"/>
              <a:ea typeface="Bai Jamjuree"/>
              <a:cs typeface="Bai Jamjuree"/>
              <a:sym typeface="Bai Jamjuree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8362951" y="3533775"/>
            <a:ext cx="533400" cy="285750"/>
          </a:xfrm>
          <a:custGeom>
            <a:avLst/>
            <a:gdLst>
              <a:gd name="connsiteX0" fmla="*/ 0 w 533400"/>
              <a:gd name="connsiteY0" fmla="*/ 0 h 285750"/>
              <a:gd name="connsiteX1" fmla="*/ 76200 w 533400"/>
              <a:gd name="connsiteY1" fmla="*/ 95250 h 285750"/>
              <a:gd name="connsiteX2" fmla="*/ 152400 w 533400"/>
              <a:gd name="connsiteY2" fmla="*/ 209550 h 285750"/>
              <a:gd name="connsiteX3" fmla="*/ 190500 w 533400"/>
              <a:gd name="connsiteY3" fmla="*/ 266700 h 285750"/>
              <a:gd name="connsiteX4" fmla="*/ 247650 w 533400"/>
              <a:gd name="connsiteY4" fmla="*/ 285750 h 285750"/>
              <a:gd name="connsiteX5" fmla="*/ 304800 w 533400"/>
              <a:gd name="connsiteY5" fmla="*/ 247650 h 285750"/>
              <a:gd name="connsiteX6" fmla="*/ 342900 w 533400"/>
              <a:gd name="connsiteY6" fmla="*/ 190500 h 285750"/>
              <a:gd name="connsiteX7" fmla="*/ 457200 w 533400"/>
              <a:gd name="connsiteY7" fmla="*/ 114300 h 285750"/>
              <a:gd name="connsiteX8" fmla="*/ 533400 w 533400"/>
              <a:gd name="connsiteY8" fmla="*/ 57150 h 28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3400" h="285750">
                <a:moveTo>
                  <a:pt x="0" y="0"/>
                </a:moveTo>
                <a:cubicBezTo>
                  <a:pt x="25400" y="31750"/>
                  <a:pt x="52285" y="62367"/>
                  <a:pt x="76200" y="95250"/>
                </a:cubicBezTo>
                <a:cubicBezTo>
                  <a:pt x="103133" y="132282"/>
                  <a:pt x="127000" y="171450"/>
                  <a:pt x="152400" y="209550"/>
                </a:cubicBezTo>
                <a:cubicBezTo>
                  <a:pt x="165100" y="228600"/>
                  <a:pt x="168780" y="259460"/>
                  <a:pt x="190500" y="266700"/>
                </a:cubicBezTo>
                <a:lnTo>
                  <a:pt x="247650" y="285750"/>
                </a:lnTo>
                <a:cubicBezTo>
                  <a:pt x="266700" y="273050"/>
                  <a:pt x="288611" y="263839"/>
                  <a:pt x="304800" y="247650"/>
                </a:cubicBezTo>
                <a:cubicBezTo>
                  <a:pt x="320989" y="231461"/>
                  <a:pt x="325670" y="205577"/>
                  <a:pt x="342900" y="190500"/>
                </a:cubicBezTo>
                <a:cubicBezTo>
                  <a:pt x="377361" y="160347"/>
                  <a:pt x="457200" y="114300"/>
                  <a:pt x="457200" y="114300"/>
                </a:cubicBezTo>
                <a:cubicBezTo>
                  <a:pt x="502345" y="46583"/>
                  <a:pt x="472405" y="57150"/>
                  <a:pt x="533400" y="57150"/>
                </a:cubicBezTo>
              </a:path>
            </a:pathLst>
          </a:custGeom>
          <a:ln w="57150">
            <a:solidFill>
              <a:srgbClr val="F97D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Google Shape;135;p16"/>
          <p:cNvSpPr txBox="1"/>
          <p:nvPr/>
        </p:nvSpPr>
        <p:spPr>
          <a:xfrm>
            <a:off x="7677150" y="5757150"/>
            <a:ext cx="1704975" cy="7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3000" b="1" dirty="0" smtClean="0">
                <a:latin typeface="Century Gothic" pitchFamily="34" charset="0"/>
                <a:ea typeface="Bai Jamjuree"/>
                <a:cs typeface="Bai Jamjuree"/>
                <a:sym typeface="Bai Jamjuree"/>
              </a:rPr>
              <a:t> c = 12</a:t>
            </a:r>
            <a:endParaRPr sz="3000" b="1" dirty="0">
              <a:latin typeface="Century Gothic" pitchFamily="34" charset="0"/>
              <a:ea typeface="Bai Jamjuree"/>
              <a:cs typeface="Bai Jamjuree"/>
              <a:sym typeface="Bai Jamjuree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9163050" y="6115250"/>
            <a:ext cx="2057400" cy="1155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 flipV="1">
            <a:off x="6667501" y="6134300"/>
            <a:ext cx="1114426" cy="1905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Google Shape;135;p16"/>
          <p:cNvSpPr txBox="1"/>
          <p:nvPr/>
        </p:nvSpPr>
        <p:spPr>
          <a:xfrm>
            <a:off x="3515295" y="1283966"/>
            <a:ext cx="2369523" cy="7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3000" b="1" dirty="0" smtClean="0">
                <a:latin typeface="Century Gothic" pitchFamily="34" charset="0"/>
                <a:ea typeface="Bai Jamjuree"/>
                <a:cs typeface="Bai Jamjuree"/>
                <a:sym typeface="Bai Jamjuree"/>
              </a:rPr>
              <a:t>SOLUTIONS:</a:t>
            </a:r>
            <a:endParaRPr sz="3000" b="1" dirty="0">
              <a:latin typeface="Century Gothic" pitchFamily="34" charset="0"/>
              <a:ea typeface="Bai Jamjuree"/>
              <a:cs typeface="Bai Jamjuree"/>
              <a:sym typeface="Bai Jamjuree"/>
            </a:endParaRPr>
          </a:p>
        </p:txBody>
      </p:sp>
      <p:sp>
        <p:nvSpPr>
          <p:cNvPr id="28" name="Google Shape;135;p16"/>
          <p:cNvSpPr txBox="1"/>
          <p:nvPr/>
        </p:nvSpPr>
        <p:spPr>
          <a:xfrm>
            <a:off x="5718029" y="1369678"/>
            <a:ext cx="2832391" cy="1918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2800" b="1" dirty="0" smtClean="0">
                <a:latin typeface="Century Gothic" pitchFamily="34" charset="0"/>
                <a:ea typeface="Bai Jamjuree"/>
                <a:cs typeface="Bai Jamjuree"/>
                <a:sym typeface="Bai Jamjuree"/>
              </a:rPr>
              <a:t>BA = BF + FA</a:t>
            </a:r>
          </a:p>
          <a:p>
            <a:pPr lvl="0"/>
            <a:r>
              <a:rPr lang="en-US" sz="2800" b="1" dirty="0" smtClean="0">
                <a:latin typeface="Century Gothic" pitchFamily="34" charset="0"/>
                <a:ea typeface="Bai Jamjuree"/>
                <a:cs typeface="Bai Jamjuree"/>
                <a:sym typeface="Bai Jamjuree"/>
              </a:rPr>
              <a:t> 12 = x + 8</a:t>
            </a:r>
          </a:p>
          <a:p>
            <a:pPr lvl="0"/>
            <a:r>
              <a:rPr lang="en-US" sz="2800" b="1" dirty="0" smtClean="0">
                <a:latin typeface="Century Gothic" pitchFamily="34" charset="0"/>
                <a:ea typeface="Bai Jamjuree"/>
                <a:cs typeface="Bai Jamjuree"/>
                <a:sym typeface="Bai Jamjuree"/>
              </a:rPr>
              <a:t>  12 – 8 = x</a:t>
            </a:r>
          </a:p>
          <a:p>
            <a:pPr lvl="0"/>
            <a:r>
              <a:rPr lang="en-US" sz="2800" b="1" dirty="0" smtClean="0">
                <a:latin typeface="Century Gothic" pitchFamily="34" charset="0"/>
                <a:ea typeface="Bai Jamjuree"/>
                <a:cs typeface="Bai Jamjuree"/>
                <a:sym typeface="Bai Jamjuree"/>
              </a:rPr>
              <a:t>          x = 4 </a:t>
            </a:r>
            <a:endParaRPr sz="2800" b="1" dirty="0">
              <a:latin typeface="Century Gothic" pitchFamily="34" charset="0"/>
              <a:ea typeface="Bai Jamjuree"/>
              <a:cs typeface="Bai Jamjuree"/>
              <a:sym typeface="Bai Jamjuree"/>
            </a:endParaRPr>
          </a:p>
        </p:txBody>
      </p:sp>
      <p:sp>
        <p:nvSpPr>
          <p:cNvPr id="38" name="Google Shape;135;p16"/>
          <p:cNvSpPr txBox="1"/>
          <p:nvPr/>
        </p:nvSpPr>
        <p:spPr>
          <a:xfrm>
            <a:off x="1635953" y="4288876"/>
            <a:ext cx="1881545" cy="7557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2800" b="1" dirty="0" smtClean="0">
                <a:latin typeface="Century Gothic" pitchFamily="34" charset="0"/>
                <a:ea typeface="Bai Jamjuree"/>
                <a:cs typeface="Bai Jamjuree"/>
                <a:sym typeface="Bai Jamjuree"/>
              </a:rPr>
              <a:t> </a:t>
            </a:r>
            <a:r>
              <a:rPr lang="en-US" sz="2800" b="1" dirty="0">
                <a:solidFill>
                  <a:schemeClr val="tx1"/>
                </a:solidFill>
                <a:latin typeface="Century Gothic" pitchFamily="34" charset="0"/>
                <a:ea typeface="Bai Jamjuree"/>
                <a:cs typeface="Bai Jamjuree"/>
                <a:sym typeface="Bai Jamjuree"/>
              </a:rPr>
              <a:t>b</a:t>
            </a:r>
            <a:r>
              <a:rPr lang="en-US" sz="2800" b="1" dirty="0" smtClean="0">
                <a:latin typeface="Century Gothic" pitchFamily="34" charset="0"/>
                <a:ea typeface="Bai Jamjuree"/>
                <a:cs typeface="Bai Jamjuree"/>
                <a:sym typeface="Bai Jamjuree"/>
              </a:rPr>
              <a:t> = 4</a:t>
            </a:r>
            <a:r>
              <a:rPr lang="en-US" sz="3200" b="1" dirty="0" smtClean="0">
                <a:latin typeface="Century Gothic" pitchFamily="34" charset="0"/>
                <a:ea typeface="Bai Jamjuree"/>
                <a:cs typeface="Bai Jamjuree"/>
                <a:sym typeface="Bai Jamjuree"/>
              </a:rPr>
              <a:t>√</a:t>
            </a:r>
            <a:r>
              <a:rPr lang="en-US" sz="3000" b="1" dirty="0" smtClean="0">
                <a:latin typeface="Century Gothic" pitchFamily="34" charset="0"/>
                <a:ea typeface="Bai Jamjuree"/>
                <a:cs typeface="Bai Jamjuree"/>
                <a:sym typeface="Bai Jamjuree"/>
              </a:rPr>
              <a:t>6</a:t>
            </a:r>
            <a:endParaRPr sz="3000" b="1" dirty="0">
              <a:latin typeface="Century Gothic" pitchFamily="34" charset="0"/>
              <a:ea typeface="Bai Jamjuree"/>
              <a:cs typeface="Bai Jamjuree"/>
              <a:sym typeface="Bai Jamjuree"/>
            </a:endParaRPr>
          </a:p>
        </p:txBody>
      </p:sp>
      <p:sp>
        <p:nvSpPr>
          <p:cNvPr id="39" name="Google Shape;135;p16"/>
          <p:cNvSpPr txBox="1"/>
          <p:nvPr/>
        </p:nvSpPr>
        <p:spPr>
          <a:xfrm>
            <a:off x="3936419" y="3245487"/>
            <a:ext cx="2557251" cy="140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2800" b="1" dirty="0" smtClean="0">
                <a:solidFill>
                  <a:schemeClr val="tx1"/>
                </a:solidFill>
                <a:latin typeface="Century Gothic" pitchFamily="34" charset="0"/>
                <a:ea typeface="Bai Jamjuree"/>
                <a:cs typeface="Bai Jamjuree"/>
                <a:sym typeface="Bai Jamjuree"/>
              </a:rPr>
              <a:t> a </a:t>
            </a:r>
            <a:r>
              <a:rPr lang="en-US" sz="2800" b="1" dirty="0" smtClean="0">
                <a:latin typeface="Century Gothic" pitchFamily="34" charset="0"/>
                <a:ea typeface="Bai Jamjuree"/>
                <a:cs typeface="Bai Jamjuree"/>
                <a:sym typeface="Bai Jamjuree"/>
              </a:rPr>
              <a:t>= </a:t>
            </a:r>
            <a:r>
              <a:rPr lang="en-US" sz="3200" b="1" dirty="0" smtClean="0">
                <a:latin typeface="Century Gothic" pitchFamily="34" charset="0"/>
                <a:ea typeface="Bai Jamjuree"/>
                <a:cs typeface="Bai Jamjuree"/>
                <a:sym typeface="Bai Jamjuree"/>
              </a:rPr>
              <a:t>√</a:t>
            </a:r>
            <a:r>
              <a:rPr lang="en-US" sz="3000" b="1" dirty="0" smtClean="0">
                <a:latin typeface="Century Gothic" pitchFamily="34" charset="0"/>
                <a:ea typeface="Bai Jamjuree"/>
                <a:cs typeface="Bai Jamjuree"/>
                <a:sym typeface="Bai Jamjuree"/>
              </a:rPr>
              <a:t>cx</a:t>
            </a:r>
          </a:p>
          <a:p>
            <a:pPr lvl="0"/>
            <a:r>
              <a:rPr lang="en-US" sz="3000" b="1" dirty="0">
                <a:latin typeface="Century Gothic" pitchFamily="34" charset="0"/>
                <a:ea typeface="Bai Jamjuree"/>
                <a:cs typeface="Bai Jamjuree"/>
                <a:sym typeface="Bai Jamjuree"/>
              </a:rPr>
              <a:t> a</a:t>
            </a:r>
            <a:r>
              <a:rPr lang="en-US" sz="3000" b="1" dirty="0" smtClean="0">
                <a:latin typeface="Century Gothic" pitchFamily="34" charset="0"/>
                <a:ea typeface="Bai Jamjuree"/>
                <a:cs typeface="Bai Jamjuree"/>
                <a:sym typeface="Bai Jamjuree"/>
              </a:rPr>
              <a:t> = </a:t>
            </a:r>
            <a:r>
              <a:rPr lang="en-US" sz="2800" b="1" dirty="0" smtClean="0">
                <a:latin typeface="Century Gothic" pitchFamily="34" charset="0"/>
                <a:ea typeface="Bai Jamjuree"/>
                <a:cs typeface="Bai Jamjuree"/>
                <a:sym typeface="Bai Jamjuree"/>
              </a:rPr>
              <a:t>√12(4)</a:t>
            </a:r>
          </a:p>
          <a:p>
            <a:pPr lvl="0"/>
            <a:r>
              <a:rPr lang="en-US" sz="2800" b="1" dirty="0">
                <a:latin typeface="Century Gothic" pitchFamily="34" charset="0"/>
                <a:ea typeface="Bai Jamjuree"/>
                <a:cs typeface="Bai Jamjuree"/>
                <a:sym typeface="Bai Jamjuree"/>
              </a:rPr>
              <a:t> a</a:t>
            </a:r>
            <a:r>
              <a:rPr lang="en-US" sz="2800" b="1" dirty="0" smtClean="0">
                <a:latin typeface="Century Gothic" pitchFamily="34" charset="0"/>
                <a:ea typeface="Bai Jamjuree"/>
                <a:cs typeface="Bai Jamjuree"/>
                <a:sym typeface="Bai Jamjuree"/>
              </a:rPr>
              <a:t> </a:t>
            </a:r>
            <a:r>
              <a:rPr lang="en-US" sz="2800" b="1" dirty="0">
                <a:latin typeface="Century Gothic" pitchFamily="34" charset="0"/>
                <a:ea typeface="Bai Jamjuree"/>
                <a:cs typeface="Bai Jamjuree"/>
                <a:sym typeface="Bai Jamjuree"/>
              </a:rPr>
              <a:t>= </a:t>
            </a:r>
            <a:r>
              <a:rPr lang="en-US" sz="2800" b="1" dirty="0" smtClean="0">
                <a:latin typeface="Century Gothic" pitchFamily="34" charset="0"/>
                <a:ea typeface="Bai Jamjuree"/>
                <a:cs typeface="Bai Jamjuree"/>
                <a:sym typeface="Bai Jamjuree"/>
              </a:rPr>
              <a:t>√48</a:t>
            </a:r>
            <a:endParaRPr sz="3000" b="1" dirty="0">
              <a:latin typeface="Century Gothic" pitchFamily="34" charset="0"/>
              <a:ea typeface="Bai Jamjuree"/>
              <a:cs typeface="Bai Jamjuree"/>
              <a:sym typeface="Bai Jamjuree"/>
            </a:endParaRPr>
          </a:p>
        </p:txBody>
      </p:sp>
      <p:sp>
        <p:nvSpPr>
          <p:cNvPr id="40" name="Google Shape;135;p16"/>
          <p:cNvSpPr txBox="1"/>
          <p:nvPr/>
        </p:nvSpPr>
        <p:spPr>
          <a:xfrm>
            <a:off x="3936419" y="4719526"/>
            <a:ext cx="1881545" cy="7557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2800" b="1" dirty="0" smtClean="0">
                <a:latin typeface="Century Gothic" pitchFamily="34" charset="0"/>
                <a:ea typeface="Bai Jamjuree"/>
                <a:cs typeface="Bai Jamjuree"/>
                <a:sym typeface="Bai Jamjuree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Century Gothic" pitchFamily="34" charset="0"/>
                <a:ea typeface="Bai Jamjuree"/>
                <a:cs typeface="Bai Jamjuree"/>
                <a:sym typeface="Bai Jamjuree"/>
              </a:rPr>
              <a:t>a</a:t>
            </a:r>
            <a:r>
              <a:rPr lang="en-US" sz="2800" b="1" dirty="0" smtClean="0">
                <a:latin typeface="Century Gothic" pitchFamily="34" charset="0"/>
                <a:ea typeface="Bai Jamjuree"/>
                <a:cs typeface="Bai Jamjuree"/>
                <a:sym typeface="Bai Jamjuree"/>
              </a:rPr>
              <a:t> = 4</a:t>
            </a:r>
            <a:r>
              <a:rPr lang="en-US" sz="3200" b="1" dirty="0" smtClean="0">
                <a:latin typeface="Century Gothic" pitchFamily="34" charset="0"/>
                <a:ea typeface="Bai Jamjuree"/>
                <a:cs typeface="Bai Jamjuree"/>
                <a:sym typeface="Bai Jamjuree"/>
              </a:rPr>
              <a:t>√</a:t>
            </a:r>
            <a:r>
              <a:rPr lang="en-US" sz="3000" b="1" dirty="0">
                <a:latin typeface="Century Gothic" pitchFamily="34" charset="0"/>
                <a:ea typeface="Bai Jamjuree"/>
                <a:cs typeface="Bai Jamjuree"/>
                <a:sym typeface="Bai Jamjuree"/>
              </a:rPr>
              <a:t>3</a:t>
            </a:r>
            <a:endParaRPr sz="3000" b="1" dirty="0">
              <a:latin typeface="Century Gothic" pitchFamily="34" charset="0"/>
              <a:ea typeface="Bai Jamjuree"/>
              <a:cs typeface="Bai Jamjuree"/>
              <a:sym typeface="Bai Jamjuree"/>
            </a:endParaRPr>
          </a:p>
        </p:txBody>
      </p:sp>
      <p:sp>
        <p:nvSpPr>
          <p:cNvPr id="41" name="Google Shape;291;p20">
            <a:hlinkClick r:id="rId2" action="ppaction://hlinksldjump"/>
          </p:cNvPr>
          <p:cNvSpPr/>
          <p:nvPr/>
        </p:nvSpPr>
        <p:spPr>
          <a:xfrm>
            <a:off x="10865563" y="557200"/>
            <a:ext cx="909900" cy="914400"/>
          </a:xfrm>
          <a:prstGeom prst="ellipse">
            <a:avLst/>
          </a:prstGeom>
          <a:solidFill>
            <a:srgbClr val="F2F2F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rgbClr val="434343"/>
                </a:solidFill>
                <a:latin typeface="Bai Jamjuree"/>
                <a:ea typeface="Bai Jamjuree"/>
                <a:cs typeface="Bai Jamjuree"/>
                <a:sym typeface="Bai Jamjuree"/>
              </a:rPr>
              <a:t>GO BACK</a:t>
            </a:r>
            <a:endParaRPr sz="1300" b="1">
              <a:solidFill>
                <a:srgbClr val="434343"/>
              </a:solidFill>
              <a:latin typeface="Bai Jamjuree"/>
              <a:ea typeface="Bai Jamjuree"/>
              <a:cs typeface="Bai Jamjuree"/>
              <a:sym typeface="Bai Jamjuree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8134350" y="5237298"/>
            <a:ext cx="400050" cy="358100"/>
          </a:xfrm>
          <a:prstGeom prst="rect">
            <a:avLst/>
          </a:prstGeom>
          <a:noFill/>
          <a:ln w="57150">
            <a:solidFill>
              <a:srgbClr val="F97D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488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27" grpId="0"/>
      <p:bldP spid="28" grpId="0" build="p"/>
      <p:bldP spid="38" grpId="0" animBg="1"/>
      <p:bldP spid="39" grpId="0" build="p"/>
      <p:bldP spid="4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9"/>
          <p:cNvSpPr/>
          <p:nvPr/>
        </p:nvSpPr>
        <p:spPr>
          <a:xfrm>
            <a:off x="9525050" y="818624"/>
            <a:ext cx="1339234" cy="128634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FFFFFF"/>
                </a:solidFill>
                <a:latin typeface="Rammetto One"/>
              </a:rPr>
              <a:t>4</a:t>
            </a:r>
          </a:p>
        </p:txBody>
      </p:sp>
      <p:sp>
        <p:nvSpPr>
          <p:cNvPr id="232" name="Google Shape;232;p19"/>
          <p:cNvSpPr txBox="1"/>
          <p:nvPr/>
        </p:nvSpPr>
        <p:spPr>
          <a:xfrm>
            <a:off x="517373" y="1362932"/>
            <a:ext cx="8359975" cy="11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" sz="3200" dirty="0" smtClean="0">
                <a:solidFill>
                  <a:schemeClr val="tx1"/>
                </a:solidFill>
                <a:latin typeface="Rammetto One"/>
                <a:ea typeface="Rammetto One"/>
                <a:cs typeface="Rammetto One"/>
                <a:sym typeface="Rammetto One"/>
              </a:rPr>
              <a:t> 30</a:t>
            </a:r>
            <a:r>
              <a:rPr lang="en" sz="3600" b="1" dirty="0" smtClean="0">
                <a:solidFill>
                  <a:schemeClr val="tx1"/>
                </a:solidFill>
                <a:latin typeface="Rammetto One"/>
                <a:ea typeface="Rammetto One"/>
                <a:cs typeface="Rammetto One"/>
                <a:sym typeface="Rammetto One"/>
              </a:rPr>
              <a:t>° </a:t>
            </a:r>
            <a:r>
              <a:rPr lang="en" sz="3600" b="1" dirty="0">
                <a:solidFill>
                  <a:schemeClr val="tx1"/>
                </a:solidFill>
                <a:latin typeface="Rammetto One"/>
                <a:ea typeface="Rammetto One"/>
                <a:cs typeface="Rammetto One"/>
                <a:sym typeface="Rammetto One"/>
              </a:rPr>
              <a:t>- </a:t>
            </a:r>
            <a:r>
              <a:rPr lang="en" sz="3200" b="1" dirty="0" smtClean="0">
                <a:solidFill>
                  <a:schemeClr val="tx1"/>
                </a:solidFill>
                <a:latin typeface="Rammetto One"/>
                <a:ea typeface="Rammetto One"/>
                <a:cs typeface="Rammetto One"/>
                <a:sym typeface="Rammetto One"/>
              </a:rPr>
              <a:t>60</a:t>
            </a:r>
            <a:r>
              <a:rPr lang="en" sz="3600" b="1" dirty="0" smtClean="0">
                <a:solidFill>
                  <a:schemeClr val="tx1"/>
                </a:solidFill>
                <a:latin typeface="Rammetto One"/>
                <a:ea typeface="Rammetto One"/>
                <a:cs typeface="Rammetto One"/>
                <a:sym typeface="Rammetto One"/>
              </a:rPr>
              <a:t>°- 90° </a:t>
            </a:r>
          </a:p>
          <a:p>
            <a:pPr lvl="0" algn="ctr"/>
            <a:r>
              <a:rPr lang="en" sz="3200" b="1" dirty="0" smtClean="0">
                <a:solidFill>
                  <a:schemeClr val="tx1"/>
                </a:solidFill>
                <a:latin typeface="Rammetto One"/>
                <a:ea typeface="Rammetto One"/>
                <a:cs typeface="Rammetto One"/>
                <a:sym typeface="Rammetto One"/>
              </a:rPr>
              <a:t>Right Triangle Theorem</a:t>
            </a:r>
            <a:endParaRPr sz="3200" b="1" dirty="0">
              <a:solidFill>
                <a:schemeClr val="tx1"/>
              </a:solidFill>
              <a:latin typeface="Rammetto One"/>
              <a:ea typeface="Rammetto One"/>
              <a:cs typeface="Rammetto One"/>
              <a:sym typeface="Rammetto One"/>
            </a:endParaRPr>
          </a:p>
        </p:txBody>
      </p:sp>
      <p:sp>
        <p:nvSpPr>
          <p:cNvPr id="6" name="Google Shape;135;p16"/>
          <p:cNvSpPr txBox="1"/>
          <p:nvPr/>
        </p:nvSpPr>
        <p:spPr>
          <a:xfrm>
            <a:off x="759535" y="2395500"/>
            <a:ext cx="7870164" cy="88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3000" b="1" dirty="0" smtClean="0">
                <a:latin typeface="Century Gothic" pitchFamily="34" charset="0"/>
                <a:ea typeface="Bai Jamjuree"/>
                <a:cs typeface="Bai Jamjuree"/>
                <a:sym typeface="Bai Jamjuree"/>
              </a:rPr>
              <a:t>- </a:t>
            </a:r>
            <a:r>
              <a:rPr lang="en-US" sz="2800" b="1" dirty="0" smtClean="0">
                <a:latin typeface="Century Gothic" pitchFamily="34" charset="0"/>
                <a:ea typeface="Bai Jamjuree"/>
                <a:cs typeface="Bai Jamjuree"/>
                <a:sym typeface="Bai Jamjuree"/>
              </a:rPr>
              <a:t>The </a:t>
            </a:r>
            <a:r>
              <a:rPr lang="en-US" sz="2800" b="1" dirty="0">
                <a:latin typeface="Century Gothic" pitchFamily="34" charset="0"/>
                <a:ea typeface="Bai Jamjuree"/>
                <a:cs typeface="Bai Jamjuree"/>
                <a:sym typeface="Bai Jamjuree"/>
              </a:rPr>
              <a:t>shorter leg is the side opposite </a:t>
            </a:r>
            <a:r>
              <a:rPr lang="en-US" sz="2800" b="1" dirty="0" smtClean="0">
                <a:latin typeface="Century Gothic" pitchFamily="34" charset="0"/>
                <a:ea typeface="Bai Jamjuree"/>
                <a:cs typeface="Bai Jamjuree"/>
                <a:sym typeface="Bai Jamjuree"/>
              </a:rPr>
              <a:t>the</a:t>
            </a:r>
          </a:p>
          <a:p>
            <a:pPr lvl="0"/>
            <a:r>
              <a:rPr lang="en-US" sz="2800" b="1" dirty="0" smtClean="0">
                <a:latin typeface="Century Gothic" pitchFamily="34" charset="0"/>
                <a:ea typeface="Bai Jamjuree"/>
                <a:cs typeface="Bai Jamjuree"/>
                <a:sym typeface="Bai Jamjuree"/>
              </a:rPr>
              <a:t>30</a:t>
            </a:r>
            <a:r>
              <a:rPr lang="en-US" sz="3000" b="1" dirty="0">
                <a:latin typeface="Century Gothic" pitchFamily="34" charset="0"/>
                <a:ea typeface="Bai Jamjuree"/>
                <a:cs typeface="Bai Jamjuree"/>
                <a:sym typeface="Bai Jamjuree"/>
              </a:rPr>
              <a:t>° </a:t>
            </a:r>
            <a:r>
              <a:rPr lang="en-US" sz="2800" b="1" dirty="0" smtClean="0">
                <a:latin typeface="Century Gothic" pitchFamily="34" charset="0"/>
                <a:ea typeface="Bai Jamjuree"/>
                <a:cs typeface="Bai Jamjuree"/>
                <a:sym typeface="Bai Jamjuree"/>
              </a:rPr>
              <a:t>angle</a:t>
            </a:r>
          </a:p>
        </p:txBody>
      </p:sp>
      <p:sp>
        <p:nvSpPr>
          <p:cNvPr id="5" name="Google Shape;232;p19"/>
          <p:cNvSpPr txBox="1"/>
          <p:nvPr/>
        </p:nvSpPr>
        <p:spPr>
          <a:xfrm>
            <a:off x="803123" y="781966"/>
            <a:ext cx="8359975" cy="58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" sz="3200" dirty="0" smtClean="0">
                <a:solidFill>
                  <a:schemeClr val="tx1"/>
                </a:solidFill>
                <a:latin typeface="Rammetto One"/>
                <a:ea typeface="Rammetto One"/>
                <a:cs typeface="Rammetto One"/>
                <a:sym typeface="Rammetto One"/>
              </a:rPr>
              <a:t> </a:t>
            </a:r>
            <a:r>
              <a:rPr lang="en" sz="3600" dirty="0" smtClean="0">
                <a:solidFill>
                  <a:schemeClr val="accent6">
                    <a:lumMod val="75000"/>
                  </a:schemeClr>
                </a:solidFill>
                <a:latin typeface="Rammetto One"/>
                <a:ea typeface="Rammetto One"/>
                <a:cs typeface="Rammetto One"/>
                <a:sym typeface="Rammetto One"/>
              </a:rPr>
              <a:t>SPECIAL RIGHT TRIANGLES</a:t>
            </a:r>
            <a:endParaRPr sz="3600" b="1" dirty="0">
              <a:solidFill>
                <a:schemeClr val="accent6">
                  <a:lumMod val="75000"/>
                </a:schemeClr>
              </a:solidFill>
              <a:latin typeface="Rammetto One"/>
              <a:ea typeface="Rammetto One"/>
              <a:cs typeface="Rammetto One"/>
              <a:sym typeface="Rammetto One"/>
            </a:endParaRPr>
          </a:p>
        </p:txBody>
      </p:sp>
      <p:sp>
        <p:nvSpPr>
          <p:cNvPr id="2" name="Right Triangle 1"/>
          <p:cNvSpPr/>
          <p:nvPr/>
        </p:nvSpPr>
        <p:spPr>
          <a:xfrm flipH="1">
            <a:off x="6229351" y="4095750"/>
            <a:ext cx="3676650" cy="1981200"/>
          </a:xfrm>
          <a:prstGeom prst="rtTriangle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Google Shape;135;p16"/>
          <p:cNvSpPr txBox="1"/>
          <p:nvPr/>
        </p:nvSpPr>
        <p:spPr>
          <a:xfrm>
            <a:off x="5829300" y="5718850"/>
            <a:ext cx="609600" cy="7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3000" b="1" dirty="0" smtClean="0">
                <a:latin typeface="Century Gothic" pitchFamily="34" charset="0"/>
                <a:ea typeface="Bai Jamjuree"/>
                <a:cs typeface="Bai Jamjuree"/>
                <a:sym typeface="Bai Jamjuree"/>
              </a:rPr>
              <a:t>A</a:t>
            </a:r>
            <a:endParaRPr sz="3000" b="1" dirty="0">
              <a:latin typeface="Century Gothic" pitchFamily="34" charset="0"/>
              <a:ea typeface="Bai Jamjuree"/>
              <a:cs typeface="Bai Jamjuree"/>
              <a:sym typeface="Bai Jamjuree"/>
            </a:endParaRPr>
          </a:p>
        </p:txBody>
      </p:sp>
      <p:sp>
        <p:nvSpPr>
          <p:cNvPr id="8" name="Google Shape;135;p16"/>
          <p:cNvSpPr txBox="1"/>
          <p:nvPr/>
        </p:nvSpPr>
        <p:spPr>
          <a:xfrm>
            <a:off x="9867900" y="3642400"/>
            <a:ext cx="609600" cy="7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3000" b="1" dirty="0">
                <a:latin typeface="Century Gothic" pitchFamily="34" charset="0"/>
                <a:ea typeface="Bai Jamjuree"/>
                <a:cs typeface="Bai Jamjuree"/>
                <a:sym typeface="Bai Jamjuree"/>
              </a:rPr>
              <a:t>B</a:t>
            </a:r>
            <a:endParaRPr sz="3000" b="1" dirty="0">
              <a:latin typeface="Century Gothic" pitchFamily="34" charset="0"/>
              <a:ea typeface="Bai Jamjuree"/>
              <a:cs typeface="Bai Jamjuree"/>
              <a:sym typeface="Bai Jamjuree"/>
            </a:endParaRPr>
          </a:p>
        </p:txBody>
      </p:sp>
      <p:sp>
        <p:nvSpPr>
          <p:cNvPr id="9" name="Google Shape;135;p16"/>
          <p:cNvSpPr txBox="1"/>
          <p:nvPr/>
        </p:nvSpPr>
        <p:spPr>
          <a:xfrm>
            <a:off x="9867900" y="5718850"/>
            <a:ext cx="609600" cy="7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3000" b="1" dirty="0" smtClean="0">
                <a:latin typeface="Century Gothic" pitchFamily="34" charset="0"/>
                <a:ea typeface="Bai Jamjuree"/>
                <a:cs typeface="Bai Jamjuree"/>
                <a:sym typeface="Bai Jamjuree"/>
              </a:rPr>
              <a:t>C</a:t>
            </a:r>
            <a:endParaRPr sz="3000" b="1" dirty="0">
              <a:latin typeface="Century Gothic" pitchFamily="34" charset="0"/>
              <a:ea typeface="Bai Jamjuree"/>
              <a:cs typeface="Bai Jamjuree"/>
              <a:sym typeface="Bai Jamjuree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525050" y="5718850"/>
            <a:ext cx="361900" cy="358100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Google Shape;135;p16"/>
          <p:cNvSpPr txBox="1"/>
          <p:nvPr/>
        </p:nvSpPr>
        <p:spPr>
          <a:xfrm>
            <a:off x="6896100" y="5520850"/>
            <a:ext cx="876300" cy="7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3000" b="1" dirty="0" smtClean="0">
                <a:latin typeface="Century Gothic" pitchFamily="34" charset="0"/>
                <a:ea typeface="Bai Jamjuree"/>
                <a:cs typeface="Bai Jamjuree"/>
                <a:sym typeface="Bai Jamjuree"/>
              </a:rPr>
              <a:t>30°</a:t>
            </a:r>
            <a:endParaRPr sz="3000" b="1" dirty="0">
              <a:latin typeface="Century Gothic" pitchFamily="34" charset="0"/>
              <a:ea typeface="Bai Jamjuree"/>
              <a:cs typeface="Bai Jamjuree"/>
              <a:sym typeface="Bai Jamjuree"/>
            </a:endParaRPr>
          </a:p>
        </p:txBody>
      </p:sp>
      <p:sp>
        <p:nvSpPr>
          <p:cNvPr id="12" name="Google Shape;135;p16"/>
          <p:cNvSpPr txBox="1"/>
          <p:nvPr/>
        </p:nvSpPr>
        <p:spPr>
          <a:xfrm>
            <a:off x="9220247" y="4278750"/>
            <a:ext cx="876300" cy="7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3000" b="1" dirty="0">
                <a:latin typeface="Century Gothic" pitchFamily="34" charset="0"/>
                <a:ea typeface="Bai Jamjuree"/>
                <a:cs typeface="Bai Jamjuree"/>
                <a:sym typeface="Bai Jamjuree"/>
              </a:rPr>
              <a:t>6</a:t>
            </a:r>
            <a:r>
              <a:rPr lang="en-US" sz="3000" b="1" dirty="0" smtClean="0">
                <a:latin typeface="Century Gothic" pitchFamily="34" charset="0"/>
                <a:ea typeface="Bai Jamjuree"/>
                <a:cs typeface="Bai Jamjuree"/>
                <a:sym typeface="Bai Jamjuree"/>
              </a:rPr>
              <a:t>0°</a:t>
            </a:r>
            <a:endParaRPr sz="3000" b="1" dirty="0">
              <a:latin typeface="Century Gothic" pitchFamily="34" charset="0"/>
              <a:ea typeface="Bai Jamjuree"/>
              <a:cs typeface="Bai Jamjuree"/>
              <a:sym typeface="Bai Jamjuree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Google Shape;135;p16"/>
              <p:cNvSpPr txBox="1"/>
              <p:nvPr/>
            </p:nvSpPr>
            <p:spPr>
              <a:xfrm>
                <a:off x="1007184" y="4847200"/>
                <a:ext cx="2122541" cy="716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lvl="0"/>
                <a:r>
                  <a:rPr lang="en-US" sz="3000" b="1" dirty="0" smtClean="0">
                    <a:latin typeface="Century Gothic" pitchFamily="34" charset="0"/>
                    <a:ea typeface="Bai Jamjuree"/>
                    <a:cs typeface="Bai Jamjuree"/>
                    <a:sym typeface="Bai Jamjuree"/>
                  </a:rPr>
                  <a:t>BC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b="1" i="1" smtClean="0">
                            <a:latin typeface="Cambria Math"/>
                            <a:cs typeface="Bai Jamjuree"/>
                            <a:sym typeface="Bai Jamjuree"/>
                          </a:rPr>
                        </m:ctrlPr>
                      </m:fPr>
                      <m:num>
                        <m:r>
                          <a:rPr lang="en-US" sz="3000" b="1" i="1" smtClean="0">
                            <a:latin typeface="Cambria Math"/>
                            <a:cs typeface="Bai Jamjuree"/>
                            <a:sym typeface="Bai Jamjuree"/>
                          </a:rPr>
                          <m:t>𝟏</m:t>
                        </m:r>
                      </m:num>
                      <m:den>
                        <m:r>
                          <a:rPr lang="en-US" sz="3000" b="1" i="1" smtClean="0">
                            <a:latin typeface="Cambria Math"/>
                            <a:cs typeface="Bai Jamjuree"/>
                            <a:sym typeface="Bai Jamjuree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3000" b="1" dirty="0" smtClean="0">
                    <a:latin typeface="Century Gothic" pitchFamily="34" charset="0"/>
                    <a:ea typeface="Bai Jamjuree"/>
                    <a:cs typeface="Bai Jamjuree"/>
                    <a:sym typeface="Bai Jamjuree"/>
                  </a:rPr>
                  <a:t>(AB)</a:t>
                </a:r>
                <a:endParaRPr sz="3000" b="1" dirty="0">
                  <a:latin typeface="Century Gothic" pitchFamily="34" charset="0"/>
                  <a:ea typeface="Bai Jamjuree"/>
                  <a:cs typeface="Bai Jamjuree"/>
                  <a:sym typeface="Bai Jamjuree"/>
                </a:endParaRPr>
              </a:p>
            </p:txBody>
          </p:sp>
        </mc:Choice>
        <mc:Fallback xmlns="">
          <p:sp>
            <p:nvSpPr>
              <p:cNvPr id="13" name="Google Shape;135;p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7183" y="4847200"/>
                <a:ext cx="2122541" cy="716200"/>
              </a:xfrm>
              <a:prstGeom prst="rect">
                <a:avLst/>
              </a:prstGeom>
              <a:blipFill rotWithShape="1">
                <a:blip r:embed="rId3"/>
                <a:stretch>
                  <a:fillRect l="-6609" r="-6322" b="-2288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Google Shape;135;p16"/>
          <p:cNvSpPr txBox="1"/>
          <p:nvPr/>
        </p:nvSpPr>
        <p:spPr>
          <a:xfrm>
            <a:off x="3706760" y="4842950"/>
            <a:ext cx="2522591" cy="7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3000" b="1" dirty="0">
                <a:latin typeface="Century Gothic" pitchFamily="34" charset="0"/>
                <a:ea typeface="Bai Jamjuree"/>
                <a:cs typeface="Bai Jamjuree"/>
                <a:sym typeface="Bai Jamjuree"/>
              </a:rPr>
              <a:t>A</a:t>
            </a:r>
            <a:r>
              <a:rPr lang="en-US" sz="3000" b="1" dirty="0" smtClean="0">
                <a:latin typeface="Century Gothic" pitchFamily="34" charset="0"/>
                <a:ea typeface="Bai Jamjuree"/>
                <a:cs typeface="Bai Jamjuree"/>
                <a:sym typeface="Bai Jamjuree"/>
              </a:rPr>
              <a:t>C =BC</a:t>
            </a:r>
            <a:r>
              <a:rPr lang="en-US" sz="3000" b="1" dirty="0">
                <a:latin typeface="Century Gothic" pitchFamily="34" charset="0"/>
                <a:ea typeface="Bai Jamjuree"/>
                <a:cs typeface="Bai Jamjuree"/>
                <a:sym typeface="Bai Jamjuree"/>
              </a:rPr>
              <a:t> √3</a:t>
            </a:r>
            <a:endParaRPr sz="3000" b="1" dirty="0">
              <a:latin typeface="Century Gothic" pitchFamily="34" charset="0"/>
              <a:ea typeface="Bai Jamjuree"/>
              <a:cs typeface="Bai Jamjuree"/>
              <a:sym typeface="Bai Jamjuree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95551" y="2939922"/>
            <a:ext cx="85153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b="1" dirty="0">
                <a:latin typeface="Century Gothic" pitchFamily="34" charset="0"/>
                <a:ea typeface="Bai Jamjuree"/>
                <a:cs typeface="Bai Jamjuree"/>
                <a:sym typeface="Bai Jamjuree"/>
              </a:rPr>
              <a:t>and is one – half the length </a:t>
            </a:r>
            <a:r>
              <a:rPr lang="en-US" sz="2800" b="1" dirty="0" smtClean="0">
                <a:latin typeface="Century Gothic" pitchFamily="34" charset="0"/>
                <a:ea typeface="Bai Jamjuree"/>
                <a:cs typeface="Bai Jamjuree"/>
                <a:sym typeface="Bai Jamjuree"/>
              </a:rPr>
              <a:t>of the </a:t>
            </a:r>
            <a:r>
              <a:rPr lang="en-US" sz="2800" b="1" dirty="0">
                <a:latin typeface="Century Gothic" pitchFamily="34" charset="0"/>
                <a:ea typeface="Bai Jamjuree"/>
                <a:cs typeface="Bai Jamjuree"/>
                <a:sym typeface="Bai Jamjuree"/>
              </a:rPr>
              <a:t>hypotenuse. </a:t>
            </a:r>
            <a:endParaRPr lang="en-US" sz="2800" dirty="0"/>
          </a:p>
        </p:txBody>
      </p:sp>
      <p:sp>
        <p:nvSpPr>
          <p:cNvPr id="10" name="Rectangle 9"/>
          <p:cNvSpPr/>
          <p:nvPr/>
        </p:nvSpPr>
        <p:spPr>
          <a:xfrm>
            <a:off x="759535" y="3462205"/>
            <a:ext cx="88988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b="1" dirty="0">
                <a:latin typeface="Century Gothic" pitchFamily="34" charset="0"/>
                <a:ea typeface="Bai Jamjuree"/>
                <a:cs typeface="Bai Jamjuree"/>
                <a:sym typeface="Bai Jamjuree"/>
              </a:rPr>
              <a:t>The longer leg is the </a:t>
            </a:r>
            <a:r>
              <a:rPr lang="en-US" sz="2800" b="1" dirty="0" smtClean="0">
                <a:latin typeface="Century Gothic" pitchFamily="34" charset="0"/>
                <a:ea typeface="Bai Jamjuree"/>
                <a:cs typeface="Bai Jamjuree"/>
                <a:sym typeface="Bai Jamjuree"/>
              </a:rPr>
              <a:t>side opposite </a:t>
            </a:r>
            <a:r>
              <a:rPr lang="en-US" sz="2800" b="1" dirty="0">
                <a:latin typeface="Century Gothic" pitchFamily="34" charset="0"/>
                <a:ea typeface="Bai Jamjuree"/>
                <a:cs typeface="Bai Jamjuree"/>
                <a:sym typeface="Bai Jamjuree"/>
              </a:rPr>
              <a:t>the 60° </a:t>
            </a:r>
            <a:r>
              <a:rPr lang="en-US" sz="2800" b="1" dirty="0" smtClean="0">
                <a:latin typeface="Century Gothic" pitchFamily="34" charset="0"/>
                <a:ea typeface="Bai Jamjuree"/>
                <a:cs typeface="Bai Jamjuree"/>
                <a:sym typeface="Bai Jamjuree"/>
              </a:rPr>
              <a:t>angle</a:t>
            </a:r>
          </a:p>
        </p:txBody>
      </p:sp>
      <p:sp>
        <p:nvSpPr>
          <p:cNvPr id="15" name="Freeform 14"/>
          <p:cNvSpPr/>
          <p:nvPr/>
        </p:nvSpPr>
        <p:spPr>
          <a:xfrm>
            <a:off x="9925051" y="4076700"/>
            <a:ext cx="19147" cy="2095500"/>
          </a:xfrm>
          <a:custGeom>
            <a:avLst/>
            <a:gdLst>
              <a:gd name="connsiteX0" fmla="*/ 0 w 19147"/>
              <a:gd name="connsiteY0" fmla="*/ 0 h 2095500"/>
              <a:gd name="connsiteX1" fmla="*/ 19050 w 19147"/>
              <a:gd name="connsiteY1" fmla="*/ 2095500 h 209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147" h="2095500">
                <a:moveTo>
                  <a:pt x="0" y="0"/>
                </a:moveTo>
                <a:cubicBezTo>
                  <a:pt x="21655" y="1689083"/>
                  <a:pt x="19050" y="990559"/>
                  <a:pt x="19050" y="2095500"/>
                </a:cubicBezTo>
              </a:path>
            </a:pathLst>
          </a:cu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758123" y="2452650"/>
            <a:ext cx="1948636" cy="615946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5562600" y="2920872"/>
            <a:ext cx="220980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803122" y="3405992"/>
            <a:ext cx="1692428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759425" y="3910092"/>
            <a:ext cx="77941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>
                <a:latin typeface="Century Gothic" pitchFamily="34" charset="0"/>
                <a:ea typeface="Bai Jamjuree"/>
                <a:cs typeface="Bai Jamjuree"/>
                <a:sym typeface="Bai Jamjuree"/>
              </a:rPr>
              <a:t>and is √3 times the length of the shorter leg. </a:t>
            </a:r>
            <a:endParaRPr lang="en-US" sz="2800" dirty="0"/>
          </a:p>
        </p:txBody>
      </p:sp>
      <p:sp>
        <p:nvSpPr>
          <p:cNvPr id="24" name="Freeform 23"/>
          <p:cNvSpPr/>
          <p:nvPr/>
        </p:nvSpPr>
        <p:spPr>
          <a:xfrm>
            <a:off x="6229351" y="6000750"/>
            <a:ext cx="3695700" cy="114300"/>
          </a:xfrm>
          <a:custGeom>
            <a:avLst/>
            <a:gdLst>
              <a:gd name="connsiteX0" fmla="*/ 0 w 3695700"/>
              <a:gd name="connsiteY0" fmla="*/ 95250 h 114300"/>
              <a:gd name="connsiteX1" fmla="*/ 533400 w 3695700"/>
              <a:gd name="connsiteY1" fmla="*/ 114300 h 114300"/>
              <a:gd name="connsiteX2" fmla="*/ 857250 w 3695700"/>
              <a:gd name="connsiteY2" fmla="*/ 95250 h 114300"/>
              <a:gd name="connsiteX3" fmla="*/ 971550 w 3695700"/>
              <a:gd name="connsiteY3" fmla="*/ 76200 h 114300"/>
              <a:gd name="connsiteX4" fmla="*/ 2133600 w 3695700"/>
              <a:gd name="connsiteY4" fmla="*/ 57150 h 114300"/>
              <a:gd name="connsiteX5" fmla="*/ 2838450 w 3695700"/>
              <a:gd name="connsiteY5" fmla="*/ 57150 h 114300"/>
              <a:gd name="connsiteX6" fmla="*/ 3124200 w 3695700"/>
              <a:gd name="connsiteY6" fmla="*/ 19050 h 114300"/>
              <a:gd name="connsiteX7" fmla="*/ 3409950 w 3695700"/>
              <a:gd name="connsiteY7" fmla="*/ 0 h 114300"/>
              <a:gd name="connsiteX8" fmla="*/ 3676650 w 3695700"/>
              <a:gd name="connsiteY8" fmla="*/ 57150 h 114300"/>
              <a:gd name="connsiteX9" fmla="*/ 3695700 w 3695700"/>
              <a:gd name="connsiteY9" fmla="*/ 5715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695700" h="114300">
                <a:moveTo>
                  <a:pt x="0" y="95250"/>
                </a:moveTo>
                <a:cubicBezTo>
                  <a:pt x="177800" y="101600"/>
                  <a:pt x="355487" y="114300"/>
                  <a:pt x="533400" y="114300"/>
                </a:cubicBezTo>
                <a:cubicBezTo>
                  <a:pt x="641537" y="114300"/>
                  <a:pt x="749520" y="104618"/>
                  <a:pt x="857250" y="95250"/>
                </a:cubicBezTo>
                <a:cubicBezTo>
                  <a:pt x="895730" y="91904"/>
                  <a:pt x="932942" y="77352"/>
                  <a:pt x="971550" y="76200"/>
                </a:cubicBezTo>
                <a:cubicBezTo>
                  <a:pt x="1358780" y="64641"/>
                  <a:pt x="1746250" y="63500"/>
                  <a:pt x="2133600" y="57150"/>
                </a:cubicBezTo>
                <a:cubicBezTo>
                  <a:pt x="2431403" y="106784"/>
                  <a:pt x="2264211" y="86598"/>
                  <a:pt x="2838450" y="57150"/>
                </a:cubicBezTo>
                <a:cubicBezTo>
                  <a:pt x="2944079" y="51733"/>
                  <a:pt x="3020267" y="28498"/>
                  <a:pt x="3124200" y="19050"/>
                </a:cubicBezTo>
                <a:cubicBezTo>
                  <a:pt x="3219269" y="10407"/>
                  <a:pt x="3314700" y="6350"/>
                  <a:pt x="3409950" y="0"/>
                </a:cubicBezTo>
                <a:cubicBezTo>
                  <a:pt x="3563392" y="51147"/>
                  <a:pt x="3496415" y="37124"/>
                  <a:pt x="3676650" y="57150"/>
                </a:cubicBezTo>
                <a:cubicBezTo>
                  <a:pt x="3682961" y="57851"/>
                  <a:pt x="3689350" y="57150"/>
                  <a:pt x="3695700" y="57150"/>
                </a:cubicBezTo>
              </a:path>
            </a:pathLst>
          </a:cu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11" grpId="0"/>
      <p:bldP spid="13" grpId="0"/>
      <p:bldP spid="14" grpId="0"/>
      <p:bldP spid="4" grpId="0"/>
      <p:bldP spid="10" grpId="0"/>
      <p:bldP spid="15" grpId="0" animBg="1"/>
      <p:bldP spid="15" grpId="1" animBg="1"/>
      <p:bldP spid="16" grpId="0" animBg="1"/>
      <p:bldP spid="16" grpId="1" animBg="1"/>
      <p:bldP spid="23" grpId="0"/>
      <p:bldP spid="2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9"/>
          <p:cNvSpPr/>
          <p:nvPr/>
        </p:nvSpPr>
        <p:spPr>
          <a:xfrm>
            <a:off x="9525050" y="818624"/>
            <a:ext cx="1339234" cy="128634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FFFFFF"/>
                </a:solidFill>
                <a:latin typeface="Rammetto One"/>
              </a:rPr>
              <a:t>4</a:t>
            </a:r>
          </a:p>
        </p:txBody>
      </p:sp>
      <p:sp>
        <p:nvSpPr>
          <p:cNvPr id="232" name="Google Shape;232;p19"/>
          <p:cNvSpPr txBox="1"/>
          <p:nvPr/>
        </p:nvSpPr>
        <p:spPr>
          <a:xfrm>
            <a:off x="555471" y="1077182"/>
            <a:ext cx="8359975" cy="11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" sz="3200" dirty="0" smtClean="0">
                <a:solidFill>
                  <a:schemeClr val="tx1"/>
                </a:solidFill>
                <a:latin typeface="Rammetto One"/>
                <a:ea typeface="Rammetto One"/>
                <a:cs typeface="Rammetto One"/>
                <a:sym typeface="Rammetto One"/>
              </a:rPr>
              <a:t> 30</a:t>
            </a:r>
            <a:r>
              <a:rPr lang="en" sz="3600" b="1" dirty="0" smtClean="0">
                <a:solidFill>
                  <a:schemeClr val="tx1"/>
                </a:solidFill>
                <a:latin typeface="Rammetto One"/>
                <a:ea typeface="Rammetto One"/>
                <a:cs typeface="Rammetto One"/>
                <a:sym typeface="Rammetto One"/>
              </a:rPr>
              <a:t>° </a:t>
            </a:r>
            <a:r>
              <a:rPr lang="en" sz="3600" b="1" dirty="0">
                <a:solidFill>
                  <a:schemeClr val="tx1"/>
                </a:solidFill>
                <a:latin typeface="Rammetto One"/>
                <a:ea typeface="Rammetto One"/>
                <a:cs typeface="Rammetto One"/>
                <a:sym typeface="Rammetto One"/>
              </a:rPr>
              <a:t>- </a:t>
            </a:r>
            <a:r>
              <a:rPr lang="en" sz="3200" b="1" dirty="0" smtClean="0">
                <a:solidFill>
                  <a:schemeClr val="tx1"/>
                </a:solidFill>
                <a:latin typeface="Rammetto One"/>
                <a:ea typeface="Rammetto One"/>
                <a:cs typeface="Rammetto One"/>
                <a:sym typeface="Rammetto One"/>
              </a:rPr>
              <a:t>60</a:t>
            </a:r>
            <a:r>
              <a:rPr lang="en" sz="3600" b="1" dirty="0" smtClean="0">
                <a:solidFill>
                  <a:schemeClr val="tx1"/>
                </a:solidFill>
                <a:latin typeface="Rammetto One"/>
                <a:ea typeface="Rammetto One"/>
                <a:cs typeface="Rammetto One"/>
                <a:sym typeface="Rammetto One"/>
              </a:rPr>
              <a:t>°- 90° </a:t>
            </a:r>
          </a:p>
          <a:p>
            <a:pPr lvl="0" algn="ctr"/>
            <a:r>
              <a:rPr lang="en" sz="3200" b="1" dirty="0" smtClean="0">
                <a:solidFill>
                  <a:schemeClr val="tx1"/>
                </a:solidFill>
                <a:latin typeface="Rammetto One"/>
                <a:ea typeface="Rammetto One"/>
                <a:cs typeface="Rammetto One"/>
                <a:sym typeface="Rammetto One"/>
              </a:rPr>
              <a:t>Right Triangle Theorem</a:t>
            </a:r>
            <a:endParaRPr sz="3200" b="1" dirty="0">
              <a:solidFill>
                <a:schemeClr val="tx1"/>
              </a:solidFill>
              <a:latin typeface="Rammetto One"/>
              <a:ea typeface="Rammetto One"/>
              <a:cs typeface="Rammetto One"/>
              <a:sym typeface="Rammetto One"/>
            </a:endParaRPr>
          </a:p>
        </p:txBody>
      </p:sp>
      <p:sp>
        <p:nvSpPr>
          <p:cNvPr id="2" name="Right Triangle 1"/>
          <p:cNvSpPr/>
          <p:nvPr/>
        </p:nvSpPr>
        <p:spPr>
          <a:xfrm flipH="1">
            <a:off x="6229351" y="4095750"/>
            <a:ext cx="3676650" cy="1981200"/>
          </a:xfrm>
          <a:prstGeom prst="rtTriangle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Google Shape;135;p16"/>
          <p:cNvSpPr txBox="1"/>
          <p:nvPr/>
        </p:nvSpPr>
        <p:spPr>
          <a:xfrm>
            <a:off x="5829300" y="5718850"/>
            <a:ext cx="609600" cy="7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3000" b="1" dirty="0" smtClean="0">
                <a:latin typeface="Century Gothic" pitchFamily="34" charset="0"/>
                <a:ea typeface="Bai Jamjuree"/>
                <a:cs typeface="Bai Jamjuree"/>
                <a:sym typeface="Bai Jamjuree"/>
              </a:rPr>
              <a:t>A</a:t>
            </a:r>
            <a:endParaRPr sz="3000" b="1" dirty="0">
              <a:latin typeface="Century Gothic" pitchFamily="34" charset="0"/>
              <a:ea typeface="Bai Jamjuree"/>
              <a:cs typeface="Bai Jamjuree"/>
              <a:sym typeface="Bai Jamjuree"/>
            </a:endParaRPr>
          </a:p>
        </p:txBody>
      </p:sp>
      <p:sp>
        <p:nvSpPr>
          <p:cNvPr id="8" name="Google Shape;135;p16"/>
          <p:cNvSpPr txBox="1"/>
          <p:nvPr/>
        </p:nvSpPr>
        <p:spPr>
          <a:xfrm>
            <a:off x="9867900" y="3642400"/>
            <a:ext cx="609600" cy="7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3000" b="1" dirty="0">
                <a:latin typeface="Century Gothic" pitchFamily="34" charset="0"/>
                <a:ea typeface="Bai Jamjuree"/>
                <a:cs typeface="Bai Jamjuree"/>
                <a:sym typeface="Bai Jamjuree"/>
              </a:rPr>
              <a:t>B</a:t>
            </a:r>
            <a:endParaRPr sz="3000" b="1" dirty="0">
              <a:latin typeface="Century Gothic" pitchFamily="34" charset="0"/>
              <a:ea typeface="Bai Jamjuree"/>
              <a:cs typeface="Bai Jamjuree"/>
              <a:sym typeface="Bai Jamjuree"/>
            </a:endParaRPr>
          </a:p>
        </p:txBody>
      </p:sp>
      <p:sp>
        <p:nvSpPr>
          <p:cNvPr id="9" name="Google Shape;135;p16"/>
          <p:cNvSpPr txBox="1"/>
          <p:nvPr/>
        </p:nvSpPr>
        <p:spPr>
          <a:xfrm>
            <a:off x="9867900" y="5718850"/>
            <a:ext cx="609600" cy="7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3000" b="1" dirty="0" smtClean="0">
                <a:latin typeface="Century Gothic" pitchFamily="34" charset="0"/>
                <a:ea typeface="Bai Jamjuree"/>
                <a:cs typeface="Bai Jamjuree"/>
                <a:sym typeface="Bai Jamjuree"/>
              </a:rPr>
              <a:t>C</a:t>
            </a:r>
            <a:endParaRPr sz="3000" b="1" dirty="0">
              <a:latin typeface="Century Gothic" pitchFamily="34" charset="0"/>
              <a:ea typeface="Bai Jamjuree"/>
              <a:cs typeface="Bai Jamjuree"/>
              <a:sym typeface="Bai Jamjuree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525050" y="5718850"/>
            <a:ext cx="361900" cy="358100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Google Shape;135;p16"/>
          <p:cNvSpPr txBox="1"/>
          <p:nvPr/>
        </p:nvSpPr>
        <p:spPr>
          <a:xfrm>
            <a:off x="6896100" y="5520850"/>
            <a:ext cx="876300" cy="7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3000" b="1" dirty="0" smtClean="0">
                <a:latin typeface="Century Gothic" pitchFamily="34" charset="0"/>
                <a:ea typeface="Bai Jamjuree"/>
                <a:cs typeface="Bai Jamjuree"/>
                <a:sym typeface="Bai Jamjuree"/>
              </a:rPr>
              <a:t>30°</a:t>
            </a:r>
            <a:endParaRPr sz="3000" b="1" dirty="0">
              <a:latin typeface="Century Gothic" pitchFamily="34" charset="0"/>
              <a:ea typeface="Bai Jamjuree"/>
              <a:cs typeface="Bai Jamjuree"/>
              <a:sym typeface="Bai Jamjuree"/>
            </a:endParaRPr>
          </a:p>
        </p:txBody>
      </p:sp>
      <p:sp>
        <p:nvSpPr>
          <p:cNvPr id="12" name="Google Shape;135;p16"/>
          <p:cNvSpPr txBox="1"/>
          <p:nvPr/>
        </p:nvSpPr>
        <p:spPr>
          <a:xfrm>
            <a:off x="9220247" y="4278750"/>
            <a:ext cx="876300" cy="7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3000" b="1" dirty="0">
                <a:latin typeface="Century Gothic" pitchFamily="34" charset="0"/>
                <a:ea typeface="Bai Jamjuree"/>
                <a:cs typeface="Bai Jamjuree"/>
                <a:sym typeface="Bai Jamjuree"/>
              </a:rPr>
              <a:t>6</a:t>
            </a:r>
            <a:r>
              <a:rPr lang="en-US" sz="3000" b="1" dirty="0" smtClean="0">
                <a:latin typeface="Century Gothic" pitchFamily="34" charset="0"/>
                <a:ea typeface="Bai Jamjuree"/>
                <a:cs typeface="Bai Jamjuree"/>
                <a:sym typeface="Bai Jamjuree"/>
              </a:rPr>
              <a:t>0°</a:t>
            </a:r>
            <a:endParaRPr sz="3000" b="1" dirty="0">
              <a:latin typeface="Century Gothic" pitchFamily="34" charset="0"/>
              <a:ea typeface="Bai Jamjuree"/>
              <a:cs typeface="Bai Jamjuree"/>
              <a:sym typeface="Bai Jamjuree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Google Shape;135;p16"/>
              <p:cNvSpPr txBox="1"/>
              <p:nvPr/>
            </p:nvSpPr>
            <p:spPr>
              <a:xfrm>
                <a:off x="2188283" y="3356850"/>
                <a:ext cx="2122541" cy="1820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lvl="0"/>
                <a:r>
                  <a:rPr lang="en-US" sz="3000" b="1" dirty="0" smtClean="0">
                    <a:latin typeface="Century Gothic" pitchFamily="34" charset="0"/>
                    <a:ea typeface="Bai Jamjuree"/>
                    <a:cs typeface="Bai Jamjuree"/>
                    <a:sym typeface="Bai Jamjuree"/>
                  </a:rPr>
                  <a:t>BC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b="1" i="1" smtClean="0">
                            <a:latin typeface="Cambria Math"/>
                            <a:cs typeface="Bai Jamjuree"/>
                            <a:sym typeface="Bai Jamjuree"/>
                          </a:rPr>
                        </m:ctrlPr>
                      </m:fPr>
                      <m:num>
                        <m:r>
                          <a:rPr lang="en-US" sz="3000" b="1" i="1" smtClean="0">
                            <a:latin typeface="Cambria Math"/>
                            <a:cs typeface="Bai Jamjuree"/>
                            <a:sym typeface="Bai Jamjuree"/>
                          </a:rPr>
                          <m:t>𝟏</m:t>
                        </m:r>
                      </m:num>
                      <m:den>
                        <m:r>
                          <a:rPr lang="en-US" sz="3000" b="1" i="1" smtClean="0">
                            <a:latin typeface="Cambria Math"/>
                            <a:cs typeface="Bai Jamjuree"/>
                            <a:sym typeface="Bai Jamjuree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3000" b="1" dirty="0" smtClean="0">
                    <a:latin typeface="Century Gothic" pitchFamily="34" charset="0"/>
                    <a:ea typeface="Bai Jamjuree"/>
                    <a:cs typeface="Bai Jamjuree"/>
                    <a:sym typeface="Bai Jamjuree"/>
                  </a:rPr>
                  <a:t>(AB)</a:t>
                </a:r>
              </a:p>
              <a:p>
                <a:pPr lvl="0"/>
                <a:endParaRPr lang="en-US" sz="1000" b="1" dirty="0" smtClean="0">
                  <a:latin typeface="Century Gothic" pitchFamily="34" charset="0"/>
                  <a:ea typeface="Bai Jamjuree"/>
                  <a:cs typeface="Bai Jamjuree"/>
                  <a:sym typeface="Bai Jamjuree"/>
                </a:endParaRPr>
              </a:p>
              <a:p>
                <a:pPr lvl="0"/>
                <a:r>
                  <a:rPr lang="en-US" sz="3000" b="1" dirty="0" smtClean="0">
                    <a:latin typeface="Century Gothic" pitchFamily="34" charset="0"/>
                    <a:ea typeface="Bai Jamjuree"/>
                    <a:cs typeface="Bai Jamjuree"/>
                    <a:sym typeface="Bai Jamjuree"/>
                  </a:rPr>
                  <a:t>BC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b="1" i="1">
                            <a:latin typeface="Cambria Math"/>
                            <a:cs typeface="Bai Jamjuree"/>
                            <a:sym typeface="Bai Jamjuree"/>
                          </a:rPr>
                        </m:ctrlPr>
                      </m:fPr>
                      <m:num>
                        <m:r>
                          <a:rPr lang="en-US" sz="3000" b="1" i="1">
                            <a:latin typeface="Cambria Math"/>
                            <a:cs typeface="Bai Jamjuree"/>
                            <a:sym typeface="Bai Jamjuree"/>
                          </a:rPr>
                          <m:t>𝟏</m:t>
                        </m:r>
                      </m:num>
                      <m:den>
                        <m:r>
                          <a:rPr lang="en-US" sz="3000" b="1" i="1">
                            <a:latin typeface="Cambria Math"/>
                            <a:cs typeface="Bai Jamjuree"/>
                            <a:sym typeface="Bai Jamjuree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3000" b="1" dirty="0" smtClean="0">
                    <a:latin typeface="Century Gothic" pitchFamily="34" charset="0"/>
                    <a:ea typeface="Bai Jamjuree"/>
                    <a:cs typeface="Bai Jamjuree"/>
                    <a:sym typeface="Bai Jamjuree"/>
                  </a:rPr>
                  <a:t>(10)</a:t>
                </a:r>
              </a:p>
              <a:p>
                <a:pPr lvl="0"/>
                <a:endParaRPr lang="en-US" sz="1000" b="1" dirty="0" smtClean="0">
                  <a:latin typeface="Century Gothic" pitchFamily="34" charset="0"/>
                  <a:ea typeface="Bai Jamjuree"/>
                  <a:cs typeface="Bai Jamjuree"/>
                  <a:sym typeface="Bai Jamjuree"/>
                </a:endParaRPr>
              </a:p>
              <a:p>
                <a:pPr lvl="0"/>
                <a:r>
                  <a:rPr lang="en-US" sz="3000" b="1" dirty="0" smtClean="0">
                    <a:latin typeface="Century Gothic" pitchFamily="34" charset="0"/>
                    <a:ea typeface="Bai Jamjuree"/>
                    <a:cs typeface="Bai Jamjuree"/>
                    <a:sym typeface="Bai Jamjuree"/>
                  </a:rPr>
                  <a:t>BC = 5</a:t>
                </a:r>
                <a:endParaRPr sz="3000" b="1" dirty="0">
                  <a:latin typeface="Century Gothic" pitchFamily="34" charset="0"/>
                  <a:ea typeface="Bai Jamjuree"/>
                  <a:cs typeface="Bai Jamjuree"/>
                  <a:sym typeface="Bai Jamjuree"/>
                </a:endParaRPr>
              </a:p>
            </p:txBody>
          </p:sp>
        </mc:Choice>
        <mc:Fallback xmlns="">
          <p:sp>
            <p:nvSpPr>
              <p:cNvPr id="13" name="Google Shape;135;p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8282" y="3356850"/>
                <a:ext cx="2122541" cy="1820700"/>
              </a:xfrm>
              <a:prstGeom prst="rect">
                <a:avLst/>
              </a:prstGeom>
              <a:blipFill rotWithShape="1">
                <a:blip r:embed="rId3"/>
                <a:stretch>
                  <a:fillRect l="-6897" r="-6034" b="-3221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Google Shape;135;p16"/>
          <p:cNvSpPr txBox="1"/>
          <p:nvPr/>
        </p:nvSpPr>
        <p:spPr>
          <a:xfrm>
            <a:off x="4968055" y="3734883"/>
            <a:ext cx="2522591" cy="1087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3000" b="1" dirty="0">
                <a:latin typeface="Century Gothic" pitchFamily="34" charset="0"/>
                <a:ea typeface="Bai Jamjuree"/>
                <a:cs typeface="Bai Jamjuree"/>
                <a:sym typeface="Bai Jamjuree"/>
              </a:rPr>
              <a:t>A</a:t>
            </a:r>
            <a:r>
              <a:rPr lang="en-US" sz="3000" b="1" dirty="0" smtClean="0">
                <a:latin typeface="Century Gothic" pitchFamily="34" charset="0"/>
                <a:ea typeface="Bai Jamjuree"/>
                <a:cs typeface="Bai Jamjuree"/>
                <a:sym typeface="Bai Jamjuree"/>
              </a:rPr>
              <a:t>C =BC</a:t>
            </a:r>
            <a:r>
              <a:rPr lang="en-US" sz="3000" b="1" dirty="0">
                <a:latin typeface="Century Gothic" pitchFamily="34" charset="0"/>
                <a:ea typeface="Bai Jamjuree"/>
                <a:cs typeface="Bai Jamjuree"/>
                <a:sym typeface="Bai Jamjuree"/>
              </a:rPr>
              <a:t> √</a:t>
            </a:r>
            <a:r>
              <a:rPr lang="en-US" sz="3000" b="1" dirty="0" smtClean="0">
                <a:latin typeface="Century Gothic" pitchFamily="34" charset="0"/>
                <a:ea typeface="Bai Jamjuree"/>
                <a:cs typeface="Bai Jamjuree"/>
                <a:sym typeface="Bai Jamjuree"/>
              </a:rPr>
              <a:t>3</a:t>
            </a:r>
          </a:p>
          <a:p>
            <a:pPr lvl="0"/>
            <a:r>
              <a:rPr lang="en-US" sz="3000" b="1" dirty="0" smtClean="0">
                <a:latin typeface="Century Gothic" pitchFamily="34" charset="0"/>
                <a:ea typeface="Bai Jamjuree"/>
                <a:cs typeface="Bai Jamjuree"/>
                <a:sym typeface="Bai Jamjuree"/>
              </a:rPr>
              <a:t>AC </a:t>
            </a:r>
            <a:r>
              <a:rPr lang="en-US" sz="3000" b="1" dirty="0">
                <a:latin typeface="Century Gothic" pitchFamily="34" charset="0"/>
                <a:ea typeface="Bai Jamjuree"/>
                <a:cs typeface="Bai Jamjuree"/>
                <a:sym typeface="Bai Jamjuree"/>
              </a:rPr>
              <a:t>= 5 √3</a:t>
            </a:r>
            <a:endParaRPr sz="3000" b="1" dirty="0">
              <a:latin typeface="Century Gothic" pitchFamily="34" charset="0"/>
              <a:ea typeface="Bai Jamjuree"/>
              <a:cs typeface="Bai Jamjuree"/>
              <a:sym typeface="Bai Jamjuree"/>
            </a:endParaRPr>
          </a:p>
        </p:txBody>
      </p:sp>
      <p:sp>
        <p:nvSpPr>
          <p:cNvPr id="15" name="Google Shape;199;p18"/>
          <p:cNvSpPr txBox="1"/>
          <p:nvPr/>
        </p:nvSpPr>
        <p:spPr>
          <a:xfrm>
            <a:off x="1212269" y="2314782"/>
            <a:ext cx="2826125" cy="59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 smtClean="0">
                <a:solidFill>
                  <a:schemeClr val="accent6">
                    <a:lumMod val="75000"/>
                  </a:schemeClr>
                </a:solidFill>
                <a:latin typeface="Rammetto One"/>
                <a:ea typeface="Rammetto One"/>
                <a:cs typeface="Rammetto One"/>
                <a:sym typeface="Rammetto One"/>
              </a:rPr>
              <a:t>Example: </a:t>
            </a:r>
            <a:endParaRPr sz="3000" dirty="0">
              <a:solidFill>
                <a:schemeClr val="accent6">
                  <a:lumMod val="75000"/>
                </a:schemeClr>
              </a:solidFill>
              <a:latin typeface="Rammetto One"/>
              <a:ea typeface="Rammetto One"/>
              <a:cs typeface="Rammetto One"/>
              <a:sym typeface="Rammetto One"/>
            </a:endParaRPr>
          </a:p>
        </p:txBody>
      </p:sp>
      <p:sp>
        <p:nvSpPr>
          <p:cNvPr id="16" name="Google Shape;135;p16"/>
          <p:cNvSpPr txBox="1"/>
          <p:nvPr/>
        </p:nvSpPr>
        <p:spPr>
          <a:xfrm>
            <a:off x="3668660" y="2299316"/>
            <a:ext cx="4827647" cy="7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2800" b="1" dirty="0" smtClean="0">
                <a:latin typeface="Century Gothic" pitchFamily="34" charset="0"/>
                <a:ea typeface="Bai Jamjuree"/>
                <a:cs typeface="Bai Jamjuree"/>
                <a:sym typeface="Bai Jamjuree"/>
              </a:rPr>
              <a:t>If AB = 10, find BC and BA</a:t>
            </a:r>
            <a:r>
              <a:rPr lang="en-US" sz="3000" b="1" dirty="0" smtClean="0">
                <a:latin typeface="Century Gothic" pitchFamily="34" charset="0"/>
                <a:ea typeface="Bai Jamjuree"/>
                <a:cs typeface="Bai Jamjuree"/>
                <a:sym typeface="Bai Jamjuree"/>
              </a:rPr>
              <a:t>.</a:t>
            </a:r>
            <a:endParaRPr sz="3000" b="1" dirty="0">
              <a:latin typeface="Century Gothic" pitchFamily="34" charset="0"/>
              <a:ea typeface="Bai Jamjuree"/>
              <a:cs typeface="Bai Jamjuree"/>
              <a:sym typeface="Bai Jamjuree"/>
            </a:endParaRPr>
          </a:p>
        </p:txBody>
      </p:sp>
      <p:sp>
        <p:nvSpPr>
          <p:cNvPr id="17" name="Google Shape;135;p16"/>
          <p:cNvSpPr txBox="1"/>
          <p:nvPr/>
        </p:nvSpPr>
        <p:spPr>
          <a:xfrm>
            <a:off x="1545911" y="2847916"/>
            <a:ext cx="2301983" cy="7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3000" b="1" dirty="0" smtClean="0">
                <a:latin typeface="Century Gothic" pitchFamily="34" charset="0"/>
                <a:ea typeface="Bai Jamjuree"/>
                <a:cs typeface="Bai Jamjuree"/>
                <a:sym typeface="Bai Jamjuree"/>
              </a:rPr>
              <a:t>SOLUTION:</a:t>
            </a:r>
            <a:endParaRPr sz="3000" b="1" dirty="0">
              <a:latin typeface="Century Gothic" pitchFamily="34" charset="0"/>
              <a:ea typeface="Bai Jamjuree"/>
              <a:cs typeface="Bai Jamjuree"/>
              <a:sym typeface="Bai Jamjuree"/>
            </a:endParaRPr>
          </a:p>
        </p:txBody>
      </p:sp>
    </p:spTree>
    <p:extLst>
      <p:ext uri="{BB962C8B-B14F-4D97-AF65-F5344CB8AC3E}">
        <p14:creationId xmlns:p14="http://schemas.microsoft.com/office/powerpoint/2010/main" val="151575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14" grpId="0" build="p"/>
      <p:bldP spid="16" grpId="0"/>
      <p:bldP spid="1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9"/>
          <p:cNvSpPr/>
          <p:nvPr/>
        </p:nvSpPr>
        <p:spPr>
          <a:xfrm>
            <a:off x="9525050" y="818624"/>
            <a:ext cx="1339234" cy="128634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FFFFFF"/>
                </a:solidFill>
                <a:latin typeface="Rammetto One"/>
              </a:rPr>
              <a:t>4</a:t>
            </a:r>
          </a:p>
        </p:txBody>
      </p:sp>
      <p:sp>
        <p:nvSpPr>
          <p:cNvPr id="232" name="Google Shape;232;p19"/>
          <p:cNvSpPr txBox="1"/>
          <p:nvPr/>
        </p:nvSpPr>
        <p:spPr>
          <a:xfrm>
            <a:off x="517373" y="1362932"/>
            <a:ext cx="8359975" cy="11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" sz="3000" dirty="0" smtClean="0">
                <a:solidFill>
                  <a:schemeClr val="tx1"/>
                </a:solidFill>
                <a:latin typeface="Rammetto One"/>
                <a:ea typeface="Rammetto One"/>
                <a:cs typeface="Rammetto One"/>
                <a:sym typeface="Rammetto One"/>
              </a:rPr>
              <a:t> 45</a:t>
            </a:r>
            <a:r>
              <a:rPr lang="en" sz="3000" b="1" dirty="0" smtClean="0">
                <a:solidFill>
                  <a:schemeClr val="tx1"/>
                </a:solidFill>
                <a:latin typeface="Rammetto One"/>
                <a:ea typeface="Rammetto One"/>
                <a:cs typeface="Rammetto One"/>
                <a:sym typeface="Rammetto One"/>
              </a:rPr>
              <a:t>° </a:t>
            </a:r>
            <a:r>
              <a:rPr lang="en" sz="3000" b="1" dirty="0">
                <a:solidFill>
                  <a:schemeClr val="tx1"/>
                </a:solidFill>
                <a:latin typeface="Rammetto One"/>
                <a:ea typeface="Rammetto One"/>
                <a:cs typeface="Rammetto One"/>
                <a:sym typeface="Rammetto One"/>
              </a:rPr>
              <a:t>- </a:t>
            </a:r>
            <a:r>
              <a:rPr lang="en" sz="3000" b="1" dirty="0" smtClean="0">
                <a:solidFill>
                  <a:schemeClr val="tx1"/>
                </a:solidFill>
                <a:latin typeface="Rammetto One"/>
                <a:ea typeface="Rammetto One"/>
                <a:cs typeface="Rammetto One"/>
                <a:sym typeface="Rammetto One"/>
              </a:rPr>
              <a:t>45°- 90° </a:t>
            </a:r>
          </a:p>
          <a:p>
            <a:pPr lvl="0" algn="ctr"/>
            <a:r>
              <a:rPr lang="en" sz="3000" b="1" dirty="0" smtClean="0">
                <a:solidFill>
                  <a:schemeClr val="tx1"/>
                </a:solidFill>
                <a:latin typeface="Rammetto One"/>
                <a:ea typeface="Rammetto One"/>
                <a:cs typeface="Rammetto One"/>
                <a:sym typeface="Rammetto One"/>
              </a:rPr>
              <a:t>Right Triangle Theorem</a:t>
            </a:r>
            <a:endParaRPr sz="3000" b="1" dirty="0">
              <a:solidFill>
                <a:schemeClr val="tx1"/>
              </a:solidFill>
              <a:latin typeface="Rammetto One"/>
              <a:ea typeface="Rammetto One"/>
              <a:cs typeface="Rammetto One"/>
              <a:sym typeface="Rammetto One"/>
            </a:endParaRPr>
          </a:p>
        </p:txBody>
      </p:sp>
      <p:sp>
        <p:nvSpPr>
          <p:cNvPr id="6" name="Google Shape;135;p16"/>
          <p:cNvSpPr txBox="1"/>
          <p:nvPr/>
        </p:nvSpPr>
        <p:spPr>
          <a:xfrm>
            <a:off x="1026234" y="2205000"/>
            <a:ext cx="7965413" cy="1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3000" b="1" dirty="0">
                <a:latin typeface="Century Gothic" pitchFamily="34" charset="0"/>
                <a:ea typeface="Bai Jamjuree"/>
                <a:cs typeface="Bai Jamjuree"/>
                <a:sym typeface="Bai Jamjuree"/>
              </a:rPr>
              <a:t>- </a:t>
            </a:r>
            <a:r>
              <a:rPr lang="en-US" sz="2800" b="1" dirty="0">
                <a:latin typeface="Century Gothic" pitchFamily="34" charset="0"/>
                <a:ea typeface="Bai Jamjuree"/>
                <a:cs typeface="Bai Jamjuree"/>
                <a:sym typeface="Bai Jamjuree"/>
              </a:rPr>
              <a:t>The hypotenuse is √2 times the length of either leg.</a:t>
            </a:r>
            <a:endParaRPr lang="en-US" sz="2800" b="1" dirty="0" smtClean="0">
              <a:latin typeface="Century Gothic" pitchFamily="34" charset="0"/>
              <a:ea typeface="Bai Jamjuree"/>
              <a:cs typeface="Bai Jamjuree"/>
              <a:sym typeface="Bai Jamjuree"/>
            </a:endParaRPr>
          </a:p>
        </p:txBody>
      </p:sp>
      <p:sp>
        <p:nvSpPr>
          <p:cNvPr id="5" name="Google Shape;232;p19"/>
          <p:cNvSpPr txBox="1"/>
          <p:nvPr/>
        </p:nvSpPr>
        <p:spPr>
          <a:xfrm>
            <a:off x="803123" y="781966"/>
            <a:ext cx="8359975" cy="58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" sz="3200" dirty="0" smtClean="0">
                <a:solidFill>
                  <a:schemeClr val="tx1"/>
                </a:solidFill>
                <a:latin typeface="Rammetto One"/>
                <a:ea typeface="Rammetto One"/>
                <a:cs typeface="Rammetto One"/>
                <a:sym typeface="Rammetto One"/>
              </a:rPr>
              <a:t> </a:t>
            </a:r>
            <a:r>
              <a:rPr lang="en" sz="3400" dirty="0" smtClean="0">
                <a:solidFill>
                  <a:schemeClr val="accent6">
                    <a:lumMod val="75000"/>
                  </a:schemeClr>
                </a:solidFill>
                <a:latin typeface="Rammetto One"/>
                <a:ea typeface="Rammetto One"/>
                <a:cs typeface="Rammetto One"/>
                <a:sym typeface="Rammetto One"/>
              </a:rPr>
              <a:t>SPECIAL RIGHT TRIANGLES</a:t>
            </a:r>
            <a:endParaRPr sz="3400" b="1" dirty="0">
              <a:solidFill>
                <a:schemeClr val="accent6">
                  <a:lumMod val="75000"/>
                </a:schemeClr>
              </a:solidFill>
              <a:latin typeface="Rammetto One"/>
              <a:ea typeface="Rammetto One"/>
              <a:cs typeface="Rammetto One"/>
              <a:sym typeface="Rammetto One"/>
            </a:endParaRPr>
          </a:p>
        </p:txBody>
      </p:sp>
      <p:sp>
        <p:nvSpPr>
          <p:cNvPr id="2" name="Right Triangle 1"/>
          <p:cNvSpPr/>
          <p:nvPr/>
        </p:nvSpPr>
        <p:spPr>
          <a:xfrm rot="5400000" flipH="1">
            <a:off x="7299794" y="3000824"/>
            <a:ext cx="2478826" cy="3400425"/>
          </a:xfrm>
          <a:prstGeom prst="rtTriangle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Google Shape;135;p16"/>
          <p:cNvSpPr txBox="1"/>
          <p:nvPr/>
        </p:nvSpPr>
        <p:spPr>
          <a:xfrm>
            <a:off x="10201321" y="5692299"/>
            <a:ext cx="609600" cy="7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3000" b="1" dirty="0" smtClean="0">
                <a:latin typeface="Century Gothic" pitchFamily="34" charset="0"/>
                <a:ea typeface="Bai Jamjuree"/>
                <a:cs typeface="Bai Jamjuree"/>
                <a:sym typeface="Bai Jamjuree"/>
              </a:rPr>
              <a:t>A</a:t>
            </a:r>
            <a:endParaRPr sz="3000" b="1" dirty="0">
              <a:latin typeface="Century Gothic" pitchFamily="34" charset="0"/>
              <a:ea typeface="Bai Jamjuree"/>
              <a:cs typeface="Bai Jamjuree"/>
              <a:sym typeface="Bai Jamjuree"/>
            </a:endParaRPr>
          </a:p>
        </p:txBody>
      </p:sp>
      <p:sp>
        <p:nvSpPr>
          <p:cNvPr id="8" name="Google Shape;135;p16"/>
          <p:cNvSpPr txBox="1"/>
          <p:nvPr/>
        </p:nvSpPr>
        <p:spPr>
          <a:xfrm>
            <a:off x="6477046" y="2989224"/>
            <a:ext cx="609600" cy="7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3000" b="1" dirty="0">
                <a:latin typeface="Century Gothic" pitchFamily="34" charset="0"/>
                <a:ea typeface="Bai Jamjuree"/>
                <a:cs typeface="Bai Jamjuree"/>
                <a:sym typeface="Bai Jamjuree"/>
              </a:rPr>
              <a:t>B</a:t>
            </a:r>
            <a:endParaRPr sz="3000" b="1" dirty="0">
              <a:latin typeface="Century Gothic" pitchFamily="34" charset="0"/>
              <a:ea typeface="Bai Jamjuree"/>
              <a:cs typeface="Bai Jamjuree"/>
              <a:sym typeface="Bai Jamjuree"/>
            </a:endParaRPr>
          </a:p>
        </p:txBody>
      </p:sp>
      <p:sp>
        <p:nvSpPr>
          <p:cNvPr id="9" name="Google Shape;135;p16"/>
          <p:cNvSpPr txBox="1"/>
          <p:nvPr/>
        </p:nvSpPr>
        <p:spPr>
          <a:xfrm>
            <a:off x="1146023" y="4358999"/>
            <a:ext cx="5673924" cy="7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2800" b="1" dirty="0" smtClean="0">
                <a:latin typeface="Century Gothic" pitchFamily="34" charset="0"/>
                <a:ea typeface="Bai Jamjuree"/>
                <a:cs typeface="Bai Jamjuree"/>
                <a:sym typeface="Bai Jamjuree"/>
              </a:rPr>
              <a:t>If AC = 9, find BC and BA.</a:t>
            </a:r>
            <a:endParaRPr sz="2800" b="1" dirty="0">
              <a:latin typeface="Century Gothic" pitchFamily="34" charset="0"/>
              <a:ea typeface="Bai Jamjuree"/>
              <a:cs typeface="Bai Jamjuree"/>
              <a:sym typeface="Bai Jamjuree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38996" y="5558949"/>
            <a:ext cx="361900" cy="358100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Google Shape;135;p16"/>
          <p:cNvSpPr txBox="1"/>
          <p:nvPr/>
        </p:nvSpPr>
        <p:spPr>
          <a:xfrm>
            <a:off x="6819946" y="3848500"/>
            <a:ext cx="876300" cy="7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3000" b="1" dirty="0" smtClean="0">
                <a:latin typeface="Century Gothic" pitchFamily="34" charset="0"/>
                <a:ea typeface="Bai Jamjuree"/>
                <a:cs typeface="Bai Jamjuree"/>
                <a:sym typeface="Bai Jamjuree"/>
              </a:rPr>
              <a:t>45°</a:t>
            </a:r>
            <a:endParaRPr sz="3000" b="1" dirty="0">
              <a:latin typeface="Century Gothic" pitchFamily="34" charset="0"/>
              <a:ea typeface="Bai Jamjuree"/>
              <a:cs typeface="Bai Jamjuree"/>
              <a:sym typeface="Bai Jamjuree"/>
            </a:endParaRPr>
          </a:p>
        </p:txBody>
      </p:sp>
      <p:sp>
        <p:nvSpPr>
          <p:cNvPr id="12" name="Google Shape;135;p16"/>
          <p:cNvSpPr txBox="1"/>
          <p:nvPr/>
        </p:nvSpPr>
        <p:spPr>
          <a:xfrm>
            <a:off x="9010696" y="5380200"/>
            <a:ext cx="876300" cy="7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3000" b="1" dirty="0" smtClean="0">
                <a:latin typeface="Century Gothic" pitchFamily="34" charset="0"/>
                <a:ea typeface="Bai Jamjuree"/>
                <a:cs typeface="Bai Jamjuree"/>
                <a:sym typeface="Bai Jamjuree"/>
              </a:rPr>
              <a:t>45°</a:t>
            </a:r>
            <a:endParaRPr sz="3000" b="1" dirty="0">
              <a:latin typeface="Century Gothic" pitchFamily="34" charset="0"/>
              <a:ea typeface="Bai Jamjuree"/>
              <a:cs typeface="Bai Jamjuree"/>
              <a:sym typeface="Bai Jamjuree"/>
            </a:endParaRPr>
          </a:p>
        </p:txBody>
      </p:sp>
      <p:sp>
        <p:nvSpPr>
          <p:cNvPr id="13" name="Google Shape;135;p16"/>
          <p:cNvSpPr txBox="1"/>
          <p:nvPr/>
        </p:nvSpPr>
        <p:spPr>
          <a:xfrm>
            <a:off x="1159584" y="3102710"/>
            <a:ext cx="2122541" cy="7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rgbClr val="C00000"/>
                </a:solidFill>
                <a:latin typeface="Century Gothic" pitchFamily="34" charset="0"/>
                <a:ea typeface="Bai Jamjuree"/>
                <a:cs typeface="Bai Jamjuree"/>
                <a:sym typeface="Bai Jamjuree"/>
              </a:rPr>
              <a:t>AC = BC</a:t>
            </a:r>
            <a:endParaRPr sz="2800" b="1" dirty="0">
              <a:solidFill>
                <a:srgbClr val="C00000"/>
              </a:solidFill>
              <a:latin typeface="Century Gothic" pitchFamily="34" charset="0"/>
              <a:ea typeface="Bai Jamjuree"/>
              <a:cs typeface="Bai Jamjuree"/>
              <a:sym typeface="Bai Jamjuree"/>
            </a:endParaRPr>
          </a:p>
        </p:txBody>
      </p:sp>
      <p:sp>
        <p:nvSpPr>
          <p:cNvPr id="14" name="Google Shape;135;p16"/>
          <p:cNvSpPr txBox="1"/>
          <p:nvPr/>
        </p:nvSpPr>
        <p:spPr>
          <a:xfrm>
            <a:off x="3436064" y="3050062"/>
            <a:ext cx="2522591" cy="798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2800" b="1" dirty="0" smtClean="0">
                <a:latin typeface="Century Gothic" pitchFamily="34" charset="0"/>
                <a:ea typeface="Bai Jamjuree"/>
                <a:cs typeface="Bai Jamjuree"/>
                <a:sym typeface="Bai Jamjuree"/>
              </a:rPr>
              <a:t>BA = AC √2</a:t>
            </a:r>
          </a:p>
          <a:p>
            <a:pPr lvl="0"/>
            <a:r>
              <a:rPr lang="en-US" sz="2800" b="1" dirty="0" smtClean="0">
                <a:latin typeface="Century Gothic" pitchFamily="34" charset="0"/>
                <a:ea typeface="Bai Jamjuree"/>
                <a:cs typeface="Bai Jamjuree"/>
                <a:sym typeface="Bai Jamjuree"/>
              </a:rPr>
              <a:t>BA </a:t>
            </a:r>
            <a:r>
              <a:rPr lang="en-US" sz="2800" b="1" dirty="0">
                <a:latin typeface="Century Gothic" pitchFamily="34" charset="0"/>
                <a:ea typeface="Bai Jamjuree"/>
                <a:cs typeface="Bai Jamjuree"/>
                <a:sym typeface="Bai Jamjuree"/>
              </a:rPr>
              <a:t>= BC √2</a:t>
            </a:r>
            <a:endParaRPr sz="2800" b="1" dirty="0">
              <a:latin typeface="Century Gothic" pitchFamily="34" charset="0"/>
              <a:ea typeface="Bai Jamjuree"/>
              <a:cs typeface="Bai Jamjuree"/>
              <a:sym typeface="Bai Jamjuree"/>
            </a:endParaRPr>
          </a:p>
        </p:txBody>
      </p:sp>
      <p:sp>
        <p:nvSpPr>
          <p:cNvPr id="15" name="Google Shape;135;p16"/>
          <p:cNvSpPr txBox="1"/>
          <p:nvPr/>
        </p:nvSpPr>
        <p:spPr>
          <a:xfrm rot="2338427">
            <a:off x="7384345" y="4130399"/>
            <a:ext cx="2462124" cy="7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2800" b="1" dirty="0" smtClean="0">
                <a:latin typeface="Century Gothic" pitchFamily="34" charset="0"/>
                <a:ea typeface="Bai Jamjuree"/>
                <a:cs typeface="Bai Jamjuree"/>
                <a:sym typeface="Bai Jamjuree"/>
              </a:rPr>
              <a:t>hypotenuse</a:t>
            </a:r>
            <a:endParaRPr sz="2800" b="1" dirty="0">
              <a:latin typeface="Century Gothic" pitchFamily="34" charset="0"/>
              <a:ea typeface="Bai Jamjuree"/>
              <a:cs typeface="Bai Jamjuree"/>
              <a:sym typeface="Bai Jamjuree"/>
            </a:endParaRPr>
          </a:p>
        </p:txBody>
      </p:sp>
      <p:sp>
        <p:nvSpPr>
          <p:cNvPr id="16" name="Google Shape;135;p16"/>
          <p:cNvSpPr txBox="1"/>
          <p:nvPr/>
        </p:nvSpPr>
        <p:spPr>
          <a:xfrm rot="16200000">
            <a:off x="6134234" y="4484851"/>
            <a:ext cx="923858" cy="7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rgbClr val="C00000"/>
                </a:solidFill>
                <a:latin typeface="Century Gothic" pitchFamily="34" charset="0"/>
                <a:ea typeface="Bai Jamjuree"/>
                <a:cs typeface="Bai Jamjuree"/>
                <a:sym typeface="Bai Jamjuree"/>
              </a:rPr>
              <a:t>leg</a:t>
            </a:r>
            <a:endParaRPr sz="2800" b="1" dirty="0">
              <a:solidFill>
                <a:srgbClr val="C00000"/>
              </a:solidFill>
              <a:latin typeface="Century Gothic" pitchFamily="34" charset="0"/>
              <a:ea typeface="Bai Jamjuree"/>
              <a:cs typeface="Bai Jamjuree"/>
              <a:sym typeface="Bai Jamjuree"/>
            </a:endParaRPr>
          </a:p>
        </p:txBody>
      </p:sp>
      <p:sp>
        <p:nvSpPr>
          <p:cNvPr id="17" name="Google Shape;135;p16"/>
          <p:cNvSpPr txBox="1"/>
          <p:nvPr/>
        </p:nvSpPr>
        <p:spPr>
          <a:xfrm>
            <a:off x="7896338" y="5834249"/>
            <a:ext cx="923858" cy="7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rgbClr val="C00000"/>
                </a:solidFill>
                <a:latin typeface="Century Gothic" pitchFamily="34" charset="0"/>
                <a:ea typeface="Bai Jamjuree"/>
                <a:cs typeface="Bai Jamjuree"/>
                <a:sym typeface="Bai Jamjuree"/>
              </a:rPr>
              <a:t>leg</a:t>
            </a:r>
            <a:endParaRPr sz="2800" b="1" dirty="0">
              <a:solidFill>
                <a:srgbClr val="C00000"/>
              </a:solidFill>
              <a:latin typeface="Century Gothic" pitchFamily="34" charset="0"/>
              <a:ea typeface="Bai Jamjuree"/>
              <a:cs typeface="Bai Jamjuree"/>
              <a:sym typeface="Bai Jamjuree"/>
            </a:endParaRPr>
          </a:p>
        </p:txBody>
      </p:sp>
      <p:sp>
        <p:nvSpPr>
          <p:cNvPr id="19" name="Google Shape;135;p16"/>
          <p:cNvSpPr txBox="1"/>
          <p:nvPr/>
        </p:nvSpPr>
        <p:spPr>
          <a:xfrm>
            <a:off x="6543742" y="5806599"/>
            <a:ext cx="609600" cy="7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3000" b="1" dirty="0" smtClean="0">
                <a:latin typeface="Century Gothic" pitchFamily="34" charset="0"/>
                <a:ea typeface="Bai Jamjuree"/>
                <a:cs typeface="Bai Jamjuree"/>
                <a:sym typeface="Bai Jamjuree"/>
              </a:rPr>
              <a:t>C</a:t>
            </a:r>
            <a:endParaRPr sz="3000" b="1" dirty="0">
              <a:latin typeface="Century Gothic" pitchFamily="34" charset="0"/>
              <a:ea typeface="Bai Jamjuree"/>
              <a:cs typeface="Bai Jamjuree"/>
              <a:sym typeface="Bai Jamjuree"/>
            </a:endParaRPr>
          </a:p>
        </p:txBody>
      </p:sp>
      <p:sp>
        <p:nvSpPr>
          <p:cNvPr id="20" name="Google Shape;199;p18"/>
          <p:cNvSpPr txBox="1"/>
          <p:nvPr/>
        </p:nvSpPr>
        <p:spPr>
          <a:xfrm>
            <a:off x="704510" y="3964050"/>
            <a:ext cx="2826125" cy="59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 smtClean="0">
                <a:solidFill>
                  <a:schemeClr val="accent6">
                    <a:lumMod val="75000"/>
                  </a:schemeClr>
                </a:solidFill>
                <a:latin typeface="Rammetto One"/>
                <a:ea typeface="Rammetto One"/>
                <a:cs typeface="Rammetto One"/>
                <a:sym typeface="Rammetto One"/>
              </a:rPr>
              <a:t>Example: </a:t>
            </a:r>
            <a:endParaRPr sz="3000" dirty="0">
              <a:solidFill>
                <a:schemeClr val="accent6">
                  <a:lumMod val="75000"/>
                </a:schemeClr>
              </a:solidFill>
              <a:latin typeface="Rammetto One"/>
              <a:ea typeface="Rammetto One"/>
              <a:cs typeface="Rammetto One"/>
              <a:sym typeface="Rammetto One"/>
            </a:endParaRPr>
          </a:p>
        </p:txBody>
      </p:sp>
      <p:sp>
        <p:nvSpPr>
          <p:cNvPr id="21" name="Google Shape;135;p16"/>
          <p:cNvSpPr txBox="1"/>
          <p:nvPr/>
        </p:nvSpPr>
        <p:spPr>
          <a:xfrm>
            <a:off x="666410" y="4774249"/>
            <a:ext cx="2301983" cy="7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3000" b="1" dirty="0" smtClean="0">
                <a:latin typeface="Century Gothic" pitchFamily="34" charset="0"/>
                <a:ea typeface="Bai Jamjuree"/>
                <a:cs typeface="Bai Jamjuree"/>
                <a:sym typeface="Bai Jamjuree"/>
              </a:rPr>
              <a:t>SOLUTION:</a:t>
            </a:r>
            <a:endParaRPr sz="3000" b="1" dirty="0">
              <a:latin typeface="Century Gothic" pitchFamily="34" charset="0"/>
              <a:ea typeface="Bai Jamjuree"/>
              <a:cs typeface="Bai Jamjuree"/>
              <a:sym typeface="Bai Jamjuree"/>
            </a:endParaRPr>
          </a:p>
        </p:txBody>
      </p:sp>
      <p:sp>
        <p:nvSpPr>
          <p:cNvPr id="22" name="Google Shape;135;p16"/>
          <p:cNvSpPr txBox="1"/>
          <p:nvPr/>
        </p:nvSpPr>
        <p:spPr>
          <a:xfrm>
            <a:off x="1069862" y="5204699"/>
            <a:ext cx="2301983" cy="9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3000" b="1" dirty="0" smtClean="0">
                <a:latin typeface="Century Gothic" pitchFamily="34" charset="0"/>
                <a:ea typeface="Bai Jamjuree"/>
                <a:cs typeface="Bai Jamjuree"/>
                <a:sym typeface="Bai Jamjuree"/>
              </a:rPr>
              <a:t>BC = AC</a:t>
            </a:r>
          </a:p>
          <a:p>
            <a:pPr lvl="0"/>
            <a:r>
              <a:rPr lang="en-US" sz="3000" b="1" dirty="0" smtClean="0">
                <a:latin typeface="Century Gothic" pitchFamily="34" charset="0"/>
                <a:ea typeface="Bai Jamjuree"/>
                <a:cs typeface="Bai Jamjuree"/>
                <a:sym typeface="Bai Jamjuree"/>
              </a:rPr>
              <a:t>BC = 9</a:t>
            </a:r>
            <a:endParaRPr sz="3000" b="1" dirty="0">
              <a:latin typeface="Century Gothic" pitchFamily="34" charset="0"/>
              <a:ea typeface="Bai Jamjuree"/>
              <a:cs typeface="Bai Jamjuree"/>
              <a:sym typeface="Bai Jamjuree"/>
            </a:endParaRPr>
          </a:p>
        </p:txBody>
      </p:sp>
      <p:sp>
        <p:nvSpPr>
          <p:cNvPr id="23" name="Google Shape;135;p16"/>
          <p:cNvSpPr txBox="1"/>
          <p:nvPr/>
        </p:nvSpPr>
        <p:spPr>
          <a:xfrm>
            <a:off x="3371839" y="5136400"/>
            <a:ext cx="2301983" cy="9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3000" b="1" dirty="0" smtClean="0">
                <a:latin typeface="Century Gothic" pitchFamily="34" charset="0"/>
                <a:ea typeface="Bai Jamjuree"/>
                <a:cs typeface="Bai Jamjuree"/>
                <a:sym typeface="Bai Jamjuree"/>
              </a:rPr>
              <a:t>BA = AC</a:t>
            </a:r>
            <a:r>
              <a:rPr lang="en-US" sz="3200" b="1" dirty="0" smtClean="0">
                <a:latin typeface="Century Gothic" pitchFamily="34" charset="0"/>
                <a:ea typeface="Bai Jamjuree"/>
                <a:cs typeface="Bai Jamjuree"/>
                <a:sym typeface="Bai Jamjuree"/>
              </a:rPr>
              <a:t>√2</a:t>
            </a:r>
          </a:p>
          <a:p>
            <a:pPr lvl="0"/>
            <a:r>
              <a:rPr lang="en-US" sz="2800" b="1" dirty="0">
                <a:latin typeface="Century Gothic" pitchFamily="34" charset="0"/>
                <a:ea typeface="Bai Jamjuree"/>
                <a:cs typeface="Bai Jamjuree"/>
                <a:sym typeface="Bai Jamjuree"/>
              </a:rPr>
              <a:t>BA = </a:t>
            </a:r>
            <a:r>
              <a:rPr lang="en-US" sz="2800" b="1" dirty="0" smtClean="0">
                <a:latin typeface="Century Gothic" pitchFamily="34" charset="0"/>
                <a:ea typeface="Bai Jamjuree"/>
                <a:cs typeface="Bai Jamjuree"/>
                <a:sym typeface="Bai Jamjuree"/>
              </a:rPr>
              <a:t>9√</a:t>
            </a:r>
            <a:r>
              <a:rPr lang="en-US" sz="2800" b="1" dirty="0">
                <a:latin typeface="Century Gothic" pitchFamily="34" charset="0"/>
                <a:ea typeface="Bai Jamjuree"/>
                <a:cs typeface="Bai Jamjuree"/>
                <a:sym typeface="Bai Jamjuree"/>
              </a:rPr>
              <a:t>2</a:t>
            </a:r>
            <a:endParaRPr sz="2800" b="1" dirty="0">
              <a:latin typeface="Century Gothic" pitchFamily="34" charset="0"/>
              <a:ea typeface="Bai Jamjuree"/>
              <a:cs typeface="Bai Jamjuree"/>
              <a:sym typeface="Bai Jamjuree"/>
            </a:endParaRPr>
          </a:p>
        </p:txBody>
      </p:sp>
      <p:sp>
        <p:nvSpPr>
          <p:cNvPr id="24" name="Google Shape;291;p20">
            <a:hlinkClick r:id="rId3" action="ppaction://hlinksldjump"/>
          </p:cNvPr>
          <p:cNvSpPr/>
          <p:nvPr/>
        </p:nvSpPr>
        <p:spPr>
          <a:xfrm>
            <a:off x="11037013" y="5602699"/>
            <a:ext cx="909900" cy="914400"/>
          </a:xfrm>
          <a:prstGeom prst="ellipse">
            <a:avLst/>
          </a:prstGeom>
          <a:solidFill>
            <a:srgbClr val="F2F2F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rgbClr val="434343"/>
                </a:solidFill>
                <a:latin typeface="Bai Jamjuree"/>
                <a:ea typeface="Bai Jamjuree"/>
                <a:cs typeface="Bai Jamjuree"/>
                <a:sym typeface="Bai Jamjuree"/>
              </a:rPr>
              <a:t>GO BACK</a:t>
            </a:r>
            <a:endParaRPr sz="1300" b="1">
              <a:solidFill>
                <a:srgbClr val="434343"/>
              </a:solidFill>
              <a:latin typeface="Bai Jamjuree"/>
              <a:ea typeface="Bai Jamjuree"/>
              <a:cs typeface="Bai Jamjuree"/>
              <a:sym typeface="Bai Jamjuree"/>
            </a:endParaRPr>
          </a:p>
        </p:txBody>
      </p:sp>
    </p:spTree>
    <p:extLst>
      <p:ext uri="{BB962C8B-B14F-4D97-AF65-F5344CB8AC3E}">
        <p14:creationId xmlns:p14="http://schemas.microsoft.com/office/powerpoint/2010/main" val="1971916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2" grpId="0"/>
      <p:bldP spid="6" grpId="0" build="p"/>
      <p:bldP spid="6" grpId="1" build="allAtOnce"/>
      <p:bldP spid="9" grpId="0"/>
      <p:bldP spid="13" grpId="0"/>
      <p:bldP spid="14" grpId="0" build="p"/>
      <p:bldP spid="15" grpId="0"/>
      <p:bldP spid="16" grpId="0"/>
      <p:bldP spid="17" grpId="0"/>
      <p:bldP spid="20" grpId="0"/>
      <p:bldP spid="21" grpId="0"/>
      <p:bldP spid="22" grpId="0" build="p"/>
      <p:bldP spid="2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0"/>
          <p:cNvSpPr/>
          <p:nvPr/>
        </p:nvSpPr>
        <p:spPr>
          <a:xfrm>
            <a:off x="1175443" y="934901"/>
            <a:ext cx="1269499" cy="131598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 dirty="0">
                <a:ln>
                  <a:noFill/>
                </a:ln>
                <a:solidFill>
                  <a:srgbClr val="FFFFFF"/>
                </a:solidFill>
                <a:latin typeface="Rammetto One"/>
              </a:rPr>
              <a:t>5</a:t>
            </a:r>
          </a:p>
        </p:txBody>
      </p:sp>
      <p:sp>
        <p:nvSpPr>
          <p:cNvPr id="264" name="Google Shape;264;p20"/>
          <p:cNvSpPr txBox="1"/>
          <p:nvPr/>
        </p:nvSpPr>
        <p:spPr>
          <a:xfrm>
            <a:off x="3612776" y="757050"/>
            <a:ext cx="7679700" cy="11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rgbClr val="37B44D"/>
                </a:solidFill>
                <a:latin typeface="Rammetto One"/>
                <a:ea typeface="Rammetto One"/>
                <a:cs typeface="Rammetto One"/>
                <a:sym typeface="Rammetto One"/>
              </a:rPr>
              <a:t>ACTIVITY </a:t>
            </a:r>
            <a:r>
              <a:rPr lang="en" sz="3200" dirty="0" smtClean="0">
                <a:solidFill>
                  <a:schemeClr val="accent2"/>
                </a:solidFill>
                <a:latin typeface="Rammetto One"/>
                <a:ea typeface="Rammetto One"/>
                <a:cs typeface="Rammetto One"/>
                <a:sym typeface="Rammetto One"/>
              </a:rPr>
              <a:t> </a:t>
            </a:r>
            <a:endParaRPr sz="3200" dirty="0">
              <a:solidFill>
                <a:schemeClr val="accent2"/>
              </a:solidFill>
              <a:latin typeface="Rammetto One"/>
              <a:ea typeface="Rammetto One"/>
              <a:cs typeface="Rammetto One"/>
              <a:sym typeface="Rammetto On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 smtClean="0">
                <a:latin typeface="Rammetto One"/>
                <a:ea typeface="Rammetto One"/>
                <a:cs typeface="Rammetto One"/>
                <a:sym typeface="Rammetto One"/>
              </a:rPr>
              <a:t>RIGHT TRIANGLE SIMILARITY</a:t>
            </a:r>
            <a:endParaRPr sz="3200" dirty="0">
              <a:latin typeface="Rammetto One"/>
              <a:ea typeface="Rammetto One"/>
              <a:cs typeface="Rammetto One"/>
              <a:sym typeface="Rammetto One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5" name="Google Shape;265;p20"/>
              <p:cNvSpPr txBox="1"/>
              <p:nvPr/>
            </p:nvSpPr>
            <p:spPr>
              <a:xfrm>
                <a:off x="3486150" y="1836727"/>
                <a:ext cx="8365513" cy="16875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 b="1" dirty="0" smtClean="0">
                    <a:latin typeface="Century Gothic" pitchFamily="34" charset="0"/>
                    <a:ea typeface="Bai Jamjuree"/>
                    <a:cs typeface="Bai Jamjuree"/>
                    <a:sym typeface="Bai Jamjuree"/>
                  </a:rPr>
                  <a:t>ANALYZE AND ANSWER THE GIVEN QUESTIONS.</a:t>
                </a:r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sz="1000" b="1" dirty="0" smtClean="0">
                  <a:latin typeface="Century Gothic" pitchFamily="34" charset="0"/>
                  <a:ea typeface="Bai Jamjuree"/>
                  <a:cs typeface="Bai Jamjuree"/>
                  <a:sym typeface="Bai Jamjuree"/>
                </a:endParaRPr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 b="1" dirty="0" smtClean="0">
                    <a:latin typeface="Century Gothic" pitchFamily="34" charset="0"/>
                    <a:ea typeface="Bai Jamjuree"/>
                    <a:cs typeface="Bai Jamjuree"/>
                    <a:sym typeface="Bai Jamjuree"/>
                  </a:rPr>
                  <a:t>Given: </a:t>
                </a:r>
                <a:r>
                  <a:rPr lang="en-US" sz="2800" b="1" dirty="0" err="1" smtClean="0">
                    <a:latin typeface="Century Gothic" pitchFamily="34" charset="0"/>
                    <a:ea typeface="Bai Jamjuree"/>
                    <a:cs typeface="Bai Jamjuree"/>
                    <a:sym typeface="Bai Jamjuree"/>
                  </a:rPr>
                  <a:t>rt</a:t>
                </a:r>
                <a:r>
                  <a:rPr lang="en-US" sz="2800" b="1" dirty="0" smtClean="0">
                    <a:latin typeface="Century Gothic" pitchFamily="34" charset="0"/>
                    <a:ea typeface="Bai Jamjuree"/>
                    <a:cs typeface="Bai Jamjuree"/>
                    <a:sym typeface="Bai Jamjuree"/>
                  </a:rPr>
                  <a:t> ▲ABC with altitude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sz="2800" b="1" i="1" smtClean="0">
                            <a:latin typeface="Cambria Math"/>
                            <a:cs typeface="Bai Jamjuree"/>
                            <a:sym typeface="Bai Jamjuree"/>
                          </a:rPr>
                        </m:ctrlPr>
                      </m:barPr>
                      <m:e>
                        <m:r>
                          <a:rPr lang="en-US" sz="2800" b="1" i="1" smtClean="0">
                            <a:latin typeface="Cambria Math"/>
                            <a:cs typeface="Bai Jamjuree"/>
                            <a:sym typeface="Bai Jamjuree"/>
                          </a:rPr>
                          <m:t>𝑪𝑫</m:t>
                        </m:r>
                      </m:e>
                    </m:bar>
                  </m:oMath>
                </a14:m>
                <a:r>
                  <a:rPr lang="en-US" sz="2800" b="1" dirty="0" smtClean="0">
                    <a:latin typeface="Century Gothic" pitchFamily="34" charset="0"/>
                    <a:ea typeface="Bai Jamjuree"/>
                    <a:cs typeface="Bai Jamjuree"/>
                    <a:sym typeface="Bai Jamjuree"/>
                  </a:rPr>
                  <a:t>, AD = 4 BD = 9. Find x, y and z.</a:t>
                </a:r>
                <a:endParaRPr sz="2800" b="1" dirty="0">
                  <a:latin typeface="Century Gothic" pitchFamily="34" charset="0"/>
                  <a:ea typeface="Bai Jamjuree"/>
                  <a:cs typeface="Bai Jamjuree"/>
                  <a:sym typeface="Bai Jamjuree"/>
                </a:endParaRPr>
              </a:p>
            </p:txBody>
          </p:sp>
        </mc:Choice>
        <mc:Fallback xmlns="">
          <p:sp>
            <p:nvSpPr>
              <p:cNvPr id="265" name="Google Shape;265;p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6150" y="1836725"/>
                <a:ext cx="8365513" cy="1687525"/>
              </a:xfrm>
              <a:prstGeom prst="rect">
                <a:avLst/>
              </a:prstGeom>
              <a:blipFill rotWithShape="1">
                <a:blip r:embed="rId3"/>
                <a:stretch>
                  <a:fillRect l="-1531" t="-722" r="-510" b="-649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0" name="Google Shape;290;p20">
            <a:hlinkClick r:id="rId4"/>
          </p:cNvPr>
          <p:cNvSpPr/>
          <p:nvPr/>
        </p:nvSpPr>
        <p:spPr>
          <a:xfrm>
            <a:off x="647250" y="5542750"/>
            <a:ext cx="2838900" cy="11205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3660000" algn="bl" rotWithShape="0">
              <a:srgbClr val="000000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FFFF"/>
                </a:solidFill>
                <a:latin typeface="Rammetto One"/>
                <a:ea typeface="Rammetto One"/>
                <a:cs typeface="Rammetto One"/>
                <a:sym typeface="Rammetto One"/>
              </a:rPr>
              <a:t>GOOGLE CLASSROOM</a:t>
            </a:r>
            <a:endParaRPr dirty="0">
              <a:solidFill>
                <a:srgbClr val="FFFFFF"/>
              </a:solidFill>
              <a:latin typeface="Rammetto One"/>
              <a:ea typeface="Rammetto One"/>
              <a:cs typeface="Rammetto One"/>
              <a:sym typeface="Rammetto One"/>
            </a:endParaRPr>
          </a:p>
        </p:txBody>
      </p:sp>
      <p:sp>
        <p:nvSpPr>
          <p:cNvPr id="291" name="Google Shape;291;p20">
            <a:hlinkClick r:id="rId5" action="ppaction://hlinksldjump"/>
          </p:cNvPr>
          <p:cNvSpPr/>
          <p:nvPr/>
        </p:nvSpPr>
        <p:spPr>
          <a:xfrm>
            <a:off x="10865563" y="557200"/>
            <a:ext cx="909900" cy="914400"/>
          </a:xfrm>
          <a:prstGeom prst="ellipse">
            <a:avLst/>
          </a:prstGeom>
          <a:solidFill>
            <a:srgbClr val="F2F2F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rgbClr val="434343"/>
                </a:solidFill>
                <a:latin typeface="Bai Jamjuree"/>
                <a:ea typeface="Bai Jamjuree"/>
                <a:cs typeface="Bai Jamjuree"/>
                <a:sym typeface="Bai Jamjuree"/>
              </a:rPr>
              <a:t>GO BACK</a:t>
            </a:r>
            <a:endParaRPr sz="1300" b="1">
              <a:solidFill>
                <a:srgbClr val="434343"/>
              </a:solidFill>
              <a:latin typeface="Bai Jamjuree"/>
              <a:ea typeface="Bai Jamjuree"/>
              <a:cs typeface="Bai Jamjuree"/>
              <a:sym typeface="Bai Jamjuree"/>
            </a:endParaRPr>
          </a:p>
        </p:txBody>
      </p:sp>
      <p:sp>
        <p:nvSpPr>
          <p:cNvPr id="2" name="Isosceles Triangle 1"/>
          <p:cNvSpPr/>
          <p:nvPr/>
        </p:nvSpPr>
        <p:spPr>
          <a:xfrm>
            <a:off x="5022237" y="3719976"/>
            <a:ext cx="5245713" cy="2135375"/>
          </a:xfrm>
          <a:custGeom>
            <a:avLst/>
            <a:gdLst>
              <a:gd name="connsiteX0" fmla="*/ 0 w 5010150"/>
              <a:gd name="connsiteY0" fmla="*/ 2173475 h 2173475"/>
              <a:gd name="connsiteX1" fmla="*/ 2505075 w 5010150"/>
              <a:gd name="connsiteY1" fmla="*/ 0 h 2173475"/>
              <a:gd name="connsiteX2" fmla="*/ 5010150 w 5010150"/>
              <a:gd name="connsiteY2" fmla="*/ 2173475 h 2173475"/>
              <a:gd name="connsiteX3" fmla="*/ 0 w 5010150"/>
              <a:gd name="connsiteY3" fmla="*/ 2173475 h 2173475"/>
              <a:gd name="connsiteX0" fmla="*/ 0 w 5010150"/>
              <a:gd name="connsiteY0" fmla="*/ 2135375 h 2135375"/>
              <a:gd name="connsiteX1" fmla="*/ 1971675 w 5010150"/>
              <a:gd name="connsiteY1" fmla="*/ 0 h 2135375"/>
              <a:gd name="connsiteX2" fmla="*/ 5010150 w 5010150"/>
              <a:gd name="connsiteY2" fmla="*/ 2135375 h 2135375"/>
              <a:gd name="connsiteX3" fmla="*/ 0 w 5010150"/>
              <a:gd name="connsiteY3" fmla="*/ 2135375 h 2135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10150" h="2135375">
                <a:moveTo>
                  <a:pt x="0" y="2135375"/>
                </a:moveTo>
                <a:lnTo>
                  <a:pt x="1971675" y="0"/>
                </a:lnTo>
                <a:lnTo>
                  <a:pt x="5010150" y="2135375"/>
                </a:lnTo>
                <a:lnTo>
                  <a:pt x="0" y="2135375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Google Shape;135;p16"/>
          <p:cNvSpPr txBox="1"/>
          <p:nvPr/>
        </p:nvSpPr>
        <p:spPr>
          <a:xfrm>
            <a:off x="4622187" y="5520049"/>
            <a:ext cx="609600" cy="7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3000" b="1" dirty="0">
                <a:latin typeface="Century Gothic" pitchFamily="34" charset="0"/>
                <a:ea typeface="Bai Jamjuree"/>
                <a:cs typeface="Bai Jamjuree"/>
                <a:sym typeface="Bai Jamjuree"/>
              </a:rPr>
              <a:t>A</a:t>
            </a:r>
            <a:endParaRPr sz="3000" b="1" dirty="0">
              <a:latin typeface="Century Gothic" pitchFamily="34" charset="0"/>
              <a:ea typeface="Bai Jamjuree"/>
              <a:cs typeface="Bai Jamjuree"/>
              <a:sym typeface="Bai Jamjuree"/>
            </a:endParaRPr>
          </a:p>
        </p:txBody>
      </p:sp>
      <p:sp>
        <p:nvSpPr>
          <p:cNvPr id="33" name="Google Shape;135;p16"/>
          <p:cNvSpPr txBox="1"/>
          <p:nvPr/>
        </p:nvSpPr>
        <p:spPr>
          <a:xfrm>
            <a:off x="6811655" y="3166150"/>
            <a:ext cx="609600" cy="7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3000" b="1" dirty="0" smtClean="0">
                <a:latin typeface="Century Gothic" pitchFamily="34" charset="0"/>
                <a:ea typeface="Bai Jamjuree"/>
                <a:cs typeface="Bai Jamjuree"/>
                <a:sym typeface="Bai Jamjuree"/>
              </a:rPr>
              <a:t>C</a:t>
            </a:r>
            <a:endParaRPr sz="3000" b="1" dirty="0">
              <a:latin typeface="Century Gothic" pitchFamily="34" charset="0"/>
              <a:ea typeface="Bai Jamjuree"/>
              <a:cs typeface="Bai Jamjuree"/>
              <a:sym typeface="Bai Jamjuree"/>
            </a:endParaRPr>
          </a:p>
        </p:txBody>
      </p:sp>
      <p:sp>
        <p:nvSpPr>
          <p:cNvPr id="34" name="Google Shape;135;p16"/>
          <p:cNvSpPr txBox="1"/>
          <p:nvPr/>
        </p:nvSpPr>
        <p:spPr>
          <a:xfrm>
            <a:off x="10229849" y="5570874"/>
            <a:ext cx="609600" cy="7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3000" b="1" dirty="0" smtClean="0">
                <a:latin typeface="Century Gothic" pitchFamily="34" charset="0"/>
                <a:ea typeface="Bai Jamjuree"/>
                <a:cs typeface="Bai Jamjuree"/>
                <a:sym typeface="Bai Jamjuree"/>
              </a:rPr>
              <a:t>B</a:t>
            </a:r>
            <a:endParaRPr sz="3000" b="1" dirty="0">
              <a:latin typeface="Century Gothic" pitchFamily="34" charset="0"/>
              <a:ea typeface="Bai Jamjuree"/>
              <a:cs typeface="Bai Jamjuree"/>
              <a:sym typeface="Bai Jamjuree"/>
            </a:endParaRPr>
          </a:p>
        </p:txBody>
      </p:sp>
      <p:sp>
        <p:nvSpPr>
          <p:cNvPr id="35" name="Google Shape;135;p16"/>
          <p:cNvSpPr txBox="1"/>
          <p:nvPr/>
        </p:nvSpPr>
        <p:spPr>
          <a:xfrm>
            <a:off x="6906906" y="5744900"/>
            <a:ext cx="609600" cy="7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3000" b="1" dirty="0">
                <a:latin typeface="Century Gothic" pitchFamily="34" charset="0"/>
                <a:ea typeface="Bai Jamjuree"/>
                <a:cs typeface="Bai Jamjuree"/>
                <a:sym typeface="Bai Jamjuree"/>
              </a:rPr>
              <a:t>D</a:t>
            </a:r>
            <a:endParaRPr sz="3000" b="1" dirty="0">
              <a:latin typeface="Century Gothic" pitchFamily="34" charset="0"/>
              <a:ea typeface="Bai Jamjuree"/>
              <a:cs typeface="Bai Jamjuree"/>
              <a:sym typeface="Bai Jamjuree"/>
            </a:endParaRPr>
          </a:p>
        </p:txBody>
      </p:sp>
      <p:cxnSp>
        <p:nvCxnSpPr>
          <p:cNvPr id="4" name="Straight Connector 3"/>
          <p:cNvCxnSpPr>
            <a:stCxn id="2" idx="1"/>
          </p:cNvCxnSpPr>
          <p:nvPr/>
        </p:nvCxnSpPr>
        <p:spPr>
          <a:xfrm>
            <a:off x="7086614" y="3719976"/>
            <a:ext cx="26510" cy="2135375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Google Shape;135;p16"/>
          <p:cNvSpPr txBox="1"/>
          <p:nvPr/>
        </p:nvSpPr>
        <p:spPr>
          <a:xfrm>
            <a:off x="6743714" y="4429561"/>
            <a:ext cx="609600" cy="7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3000" b="1" dirty="0">
                <a:latin typeface="Century Gothic" pitchFamily="34" charset="0"/>
                <a:ea typeface="Bai Jamjuree"/>
                <a:cs typeface="Bai Jamjuree"/>
                <a:sym typeface="Bai Jamjuree"/>
              </a:rPr>
              <a:t>x</a:t>
            </a:r>
            <a:endParaRPr sz="3000" b="1" dirty="0">
              <a:latin typeface="Century Gothic" pitchFamily="34" charset="0"/>
              <a:ea typeface="Bai Jamjuree"/>
              <a:cs typeface="Bai Jamjuree"/>
              <a:sym typeface="Bai Jamjuree"/>
            </a:endParaRPr>
          </a:p>
        </p:txBody>
      </p:sp>
      <p:sp>
        <p:nvSpPr>
          <p:cNvPr id="42" name="Google Shape;135;p16"/>
          <p:cNvSpPr txBox="1"/>
          <p:nvPr/>
        </p:nvSpPr>
        <p:spPr>
          <a:xfrm>
            <a:off x="8564256" y="4233822"/>
            <a:ext cx="609600" cy="7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3000" b="1" dirty="0" smtClean="0">
                <a:latin typeface="Century Gothic" pitchFamily="34" charset="0"/>
                <a:ea typeface="Bai Jamjuree"/>
                <a:cs typeface="Bai Jamjuree"/>
                <a:sym typeface="Bai Jamjuree"/>
              </a:rPr>
              <a:t>z</a:t>
            </a:r>
            <a:endParaRPr sz="3000" b="1" dirty="0">
              <a:latin typeface="Century Gothic" pitchFamily="34" charset="0"/>
              <a:ea typeface="Bai Jamjuree"/>
              <a:cs typeface="Bai Jamjuree"/>
              <a:sym typeface="Bai Jamjuree"/>
            </a:endParaRPr>
          </a:p>
        </p:txBody>
      </p:sp>
      <p:sp>
        <p:nvSpPr>
          <p:cNvPr id="43" name="Google Shape;135;p16"/>
          <p:cNvSpPr txBox="1"/>
          <p:nvPr/>
        </p:nvSpPr>
        <p:spPr>
          <a:xfrm>
            <a:off x="5701074" y="4315261"/>
            <a:ext cx="609600" cy="7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3000" b="1" dirty="0" smtClean="0">
                <a:latin typeface="Century Gothic" pitchFamily="34" charset="0"/>
                <a:ea typeface="Bai Jamjuree"/>
                <a:cs typeface="Bai Jamjuree"/>
                <a:sym typeface="Bai Jamjuree"/>
              </a:rPr>
              <a:t>y</a:t>
            </a:r>
            <a:endParaRPr sz="3000" b="1" dirty="0">
              <a:latin typeface="Century Gothic" pitchFamily="34" charset="0"/>
              <a:ea typeface="Bai Jamjuree"/>
              <a:cs typeface="Bai Jamjuree"/>
              <a:sym typeface="Bai Jamjuree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116455" y="5520049"/>
            <a:ext cx="336170" cy="335300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Google Shape;135;p16"/>
          <p:cNvSpPr txBox="1"/>
          <p:nvPr/>
        </p:nvSpPr>
        <p:spPr>
          <a:xfrm>
            <a:off x="5994264" y="5687699"/>
            <a:ext cx="609600" cy="7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3000" b="1" dirty="0" smtClean="0">
                <a:latin typeface="Century Gothic" pitchFamily="34" charset="0"/>
                <a:ea typeface="Bai Jamjuree"/>
                <a:cs typeface="Bai Jamjuree"/>
                <a:sym typeface="Bai Jamjuree"/>
              </a:rPr>
              <a:t>4</a:t>
            </a:r>
            <a:endParaRPr sz="3000" b="1" dirty="0">
              <a:latin typeface="Century Gothic" pitchFamily="34" charset="0"/>
              <a:ea typeface="Bai Jamjuree"/>
              <a:cs typeface="Bai Jamjuree"/>
              <a:sym typeface="Bai Jamjuree"/>
            </a:endParaRPr>
          </a:p>
        </p:txBody>
      </p:sp>
      <p:sp>
        <p:nvSpPr>
          <p:cNvPr id="46" name="Google Shape;135;p16"/>
          <p:cNvSpPr txBox="1"/>
          <p:nvPr/>
        </p:nvSpPr>
        <p:spPr>
          <a:xfrm>
            <a:off x="8526156" y="5705111"/>
            <a:ext cx="609600" cy="7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3000" b="1" dirty="0" smtClean="0">
                <a:latin typeface="Century Gothic" pitchFamily="34" charset="0"/>
                <a:ea typeface="Bai Jamjuree"/>
                <a:cs typeface="Bai Jamjuree"/>
                <a:sym typeface="Bai Jamjuree"/>
              </a:rPr>
              <a:t>9</a:t>
            </a:r>
            <a:endParaRPr sz="3000" b="1" dirty="0">
              <a:latin typeface="Century Gothic" pitchFamily="34" charset="0"/>
              <a:ea typeface="Bai Jamjuree"/>
              <a:cs typeface="Bai Jamjuree"/>
              <a:sym typeface="Bai Jamjure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63;p20"/>
          <p:cNvSpPr/>
          <p:nvPr/>
        </p:nvSpPr>
        <p:spPr>
          <a:xfrm>
            <a:off x="1175443" y="934901"/>
            <a:ext cx="1269499" cy="131598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 dirty="0">
                <a:ln>
                  <a:noFill/>
                </a:ln>
                <a:solidFill>
                  <a:srgbClr val="FFFFFF"/>
                </a:solidFill>
                <a:latin typeface="Rammetto One"/>
              </a:rPr>
              <a:t>5</a:t>
            </a:r>
          </a:p>
        </p:txBody>
      </p:sp>
      <p:sp>
        <p:nvSpPr>
          <p:cNvPr id="3" name="Rectangle 2"/>
          <p:cNvSpPr/>
          <p:nvPr/>
        </p:nvSpPr>
        <p:spPr>
          <a:xfrm>
            <a:off x="3721293" y="638788"/>
            <a:ext cx="852785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</a:t>
            </a:r>
            <a:r>
              <a:rPr lang="en-US" sz="2800" b="1" dirty="0" smtClean="0">
                <a:latin typeface="Century Gothic" pitchFamily="34" charset="0"/>
              </a:rPr>
              <a:t>FIND THE MISSING SIDES OF THE GIVEN RIGHT TRIANGLES.</a:t>
            </a:r>
            <a:endParaRPr lang="en-US" sz="2800" b="1" dirty="0">
              <a:latin typeface="Century Gothic" pitchFamily="34" charset="0"/>
            </a:endParaRPr>
          </a:p>
        </p:txBody>
      </p:sp>
      <p:sp>
        <p:nvSpPr>
          <p:cNvPr id="4" name="Google Shape;135;p16"/>
          <p:cNvSpPr txBox="1"/>
          <p:nvPr/>
        </p:nvSpPr>
        <p:spPr>
          <a:xfrm>
            <a:off x="3596548" y="1611943"/>
            <a:ext cx="609600" cy="7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3000" b="1" dirty="0" smtClean="0">
                <a:latin typeface="Century Gothic" pitchFamily="34" charset="0"/>
                <a:ea typeface="Bai Jamjuree"/>
                <a:cs typeface="Bai Jamjuree"/>
                <a:sym typeface="Bai Jamjuree"/>
              </a:rPr>
              <a:t>1.</a:t>
            </a:r>
            <a:endParaRPr sz="3000" b="1" dirty="0">
              <a:latin typeface="Century Gothic" pitchFamily="34" charset="0"/>
              <a:ea typeface="Bai Jamjuree"/>
              <a:cs typeface="Bai Jamjuree"/>
              <a:sym typeface="Bai Jamjuree"/>
            </a:endParaRPr>
          </a:p>
        </p:txBody>
      </p:sp>
      <p:sp>
        <p:nvSpPr>
          <p:cNvPr id="5" name="Google Shape;135;p16"/>
          <p:cNvSpPr txBox="1"/>
          <p:nvPr/>
        </p:nvSpPr>
        <p:spPr>
          <a:xfrm>
            <a:off x="8339998" y="1696036"/>
            <a:ext cx="609600" cy="7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3000" b="1" dirty="0">
                <a:latin typeface="Century Gothic" pitchFamily="34" charset="0"/>
                <a:ea typeface="Bai Jamjuree"/>
                <a:cs typeface="Bai Jamjuree"/>
                <a:sym typeface="Bai Jamjuree"/>
              </a:rPr>
              <a:t>2</a:t>
            </a:r>
            <a:r>
              <a:rPr lang="en-US" sz="3000" b="1" dirty="0" smtClean="0">
                <a:latin typeface="Century Gothic" pitchFamily="34" charset="0"/>
                <a:ea typeface="Bai Jamjuree"/>
                <a:cs typeface="Bai Jamjuree"/>
                <a:sym typeface="Bai Jamjuree"/>
              </a:rPr>
              <a:t>.</a:t>
            </a:r>
            <a:endParaRPr sz="3000" b="1" dirty="0">
              <a:latin typeface="Century Gothic" pitchFamily="34" charset="0"/>
              <a:ea typeface="Bai Jamjuree"/>
              <a:cs typeface="Bai Jamjuree"/>
              <a:sym typeface="Bai Jamjuree"/>
            </a:endParaRPr>
          </a:p>
        </p:txBody>
      </p:sp>
      <p:sp>
        <p:nvSpPr>
          <p:cNvPr id="6" name="Right Triangle 5"/>
          <p:cNvSpPr/>
          <p:nvPr/>
        </p:nvSpPr>
        <p:spPr>
          <a:xfrm flipV="1">
            <a:off x="4587148" y="2250888"/>
            <a:ext cx="2175602" cy="3143250"/>
          </a:xfrm>
          <a:prstGeom prst="rtTriangle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 flipH="1">
            <a:off x="8339998" y="1970043"/>
            <a:ext cx="2175602" cy="3143250"/>
          </a:xfrm>
          <a:prstGeom prst="rtTriangle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587149" y="2244100"/>
            <a:ext cx="336170" cy="335300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0179431" y="4755679"/>
            <a:ext cx="336170" cy="335300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Google Shape;135;p16"/>
          <p:cNvSpPr txBox="1"/>
          <p:nvPr/>
        </p:nvSpPr>
        <p:spPr>
          <a:xfrm>
            <a:off x="5045324" y="1733650"/>
            <a:ext cx="1259251" cy="7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2800" b="1" dirty="0" smtClean="0">
                <a:latin typeface="Century Gothic" pitchFamily="34" charset="0"/>
                <a:ea typeface="Bai Jamjuree"/>
                <a:cs typeface="Bai Jamjuree"/>
                <a:sym typeface="Bai Jamjuree"/>
              </a:rPr>
              <a:t>5 cm</a:t>
            </a:r>
            <a:endParaRPr sz="2800" b="1" dirty="0">
              <a:latin typeface="Century Gothic" pitchFamily="34" charset="0"/>
              <a:ea typeface="Bai Jamjuree"/>
              <a:cs typeface="Bai Jamjuree"/>
              <a:sym typeface="Bai Jamjuree"/>
            </a:endParaRPr>
          </a:p>
        </p:txBody>
      </p:sp>
      <p:sp>
        <p:nvSpPr>
          <p:cNvPr id="11" name="Google Shape;135;p16"/>
          <p:cNvSpPr txBox="1"/>
          <p:nvPr/>
        </p:nvSpPr>
        <p:spPr>
          <a:xfrm>
            <a:off x="8130449" y="3183568"/>
            <a:ext cx="1259251" cy="7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2800" b="1" dirty="0" smtClean="0">
                <a:latin typeface="Century Gothic" pitchFamily="34" charset="0"/>
                <a:ea typeface="Bai Jamjuree"/>
                <a:cs typeface="Bai Jamjuree"/>
                <a:sym typeface="Bai Jamjuree"/>
              </a:rPr>
              <a:t>16 cm</a:t>
            </a:r>
            <a:endParaRPr sz="2800" b="1" dirty="0">
              <a:latin typeface="Century Gothic" pitchFamily="34" charset="0"/>
              <a:ea typeface="Bai Jamjuree"/>
              <a:cs typeface="Bai Jamjuree"/>
              <a:sym typeface="Bai Jamjuree"/>
            </a:endParaRPr>
          </a:p>
        </p:txBody>
      </p:sp>
      <p:sp>
        <p:nvSpPr>
          <p:cNvPr id="12" name="Google Shape;135;p16"/>
          <p:cNvSpPr txBox="1"/>
          <p:nvPr/>
        </p:nvSpPr>
        <p:spPr>
          <a:xfrm>
            <a:off x="10557066" y="3239086"/>
            <a:ext cx="1259251" cy="7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2800" b="1" dirty="0">
                <a:latin typeface="Century Gothic" pitchFamily="34" charset="0"/>
                <a:ea typeface="Bai Jamjuree"/>
                <a:cs typeface="Bai Jamjuree"/>
                <a:sym typeface="Bai Jamjuree"/>
              </a:rPr>
              <a:t>b</a:t>
            </a:r>
            <a:r>
              <a:rPr lang="en-US" sz="2800" b="1" dirty="0" smtClean="0">
                <a:latin typeface="Century Gothic" pitchFamily="34" charset="0"/>
                <a:ea typeface="Bai Jamjuree"/>
                <a:cs typeface="Bai Jamjuree"/>
                <a:sym typeface="Bai Jamjuree"/>
              </a:rPr>
              <a:t> = ?</a:t>
            </a:r>
            <a:endParaRPr sz="2800" b="1" dirty="0">
              <a:latin typeface="Century Gothic" pitchFamily="34" charset="0"/>
              <a:ea typeface="Bai Jamjuree"/>
              <a:cs typeface="Bai Jamjuree"/>
              <a:sym typeface="Bai Jamjuree"/>
            </a:endParaRPr>
          </a:p>
        </p:txBody>
      </p:sp>
      <p:sp>
        <p:nvSpPr>
          <p:cNvPr id="13" name="Google Shape;135;p16"/>
          <p:cNvSpPr txBox="1"/>
          <p:nvPr/>
        </p:nvSpPr>
        <p:spPr>
          <a:xfrm>
            <a:off x="3568818" y="3239086"/>
            <a:ext cx="1259251" cy="7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2800" b="1" dirty="0" smtClean="0">
                <a:latin typeface="Century Gothic" pitchFamily="34" charset="0"/>
                <a:ea typeface="Bai Jamjuree"/>
                <a:cs typeface="Bai Jamjuree"/>
                <a:sym typeface="Bai Jamjuree"/>
              </a:rPr>
              <a:t>a = ?</a:t>
            </a:r>
            <a:endParaRPr sz="2800" b="1" dirty="0">
              <a:latin typeface="Century Gothic" pitchFamily="34" charset="0"/>
              <a:ea typeface="Bai Jamjuree"/>
              <a:cs typeface="Bai Jamjuree"/>
              <a:sym typeface="Bai Jamjuree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587149" y="4111646"/>
            <a:ext cx="7296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 smtClean="0">
                <a:latin typeface="Century Gothic" pitchFamily="34" charset="0"/>
                <a:ea typeface="Bai Jamjuree"/>
                <a:cs typeface="Bai Jamjuree"/>
                <a:sym typeface="Bai Jamjuree"/>
              </a:rPr>
              <a:t>30°</a:t>
            </a:r>
            <a:endParaRPr lang="en-US" sz="2800" b="1" dirty="0">
              <a:latin typeface="Century Gothic" pitchFamily="34" charset="0"/>
              <a:ea typeface="Bai Jamjuree"/>
              <a:cs typeface="Bai Jamjuree"/>
              <a:sym typeface="Bai Jamjuree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879655" y="2244100"/>
            <a:ext cx="7296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>
                <a:latin typeface="Century Gothic" pitchFamily="34" charset="0"/>
                <a:ea typeface="Bai Jamjuree"/>
                <a:cs typeface="Bai Jamjuree"/>
                <a:sym typeface="Bai Jamjuree"/>
              </a:rPr>
              <a:t>6</a:t>
            </a:r>
            <a:r>
              <a:rPr lang="en-US" sz="2800" b="1" dirty="0" smtClean="0">
                <a:latin typeface="Century Gothic" pitchFamily="34" charset="0"/>
                <a:ea typeface="Bai Jamjuree"/>
                <a:cs typeface="Bai Jamjuree"/>
                <a:sym typeface="Bai Jamjuree"/>
              </a:rPr>
              <a:t>0°</a:t>
            </a:r>
            <a:endParaRPr lang="en-US" sz="2800" b="1" dirty="0">
              <a:latin typeface="Century Gothic" pitchFamily="34" charset="0"/>
              <a:ea typeface="Bai Jamjuree"/>
              <a:cs typeface="Bai Jamjuree"/>
              <a:sym typeface="Bai Jamjuree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584755" y="4586273"/>
            <a:ext cx="7296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>
                <a:latin typeface="Century Gothic" pitchFamily="34" charset="0"/>
                <a:ea typeface="Bai Jamjuree"/>
                <a:cs typeface="Bai Jamjuree"/>
                <a:sym typeface="Bai Jamjuree"/>
              </a:rPr>
              <a:t>6</a:t>
            </a:r>
            <a:r>
              <a:rPr lang="en-US" sz="2800" b="1" dirty="0" smtClean="0">
                <a:latin typeface="Century Gothic" pitchFamily="34" charset="0"/>
                <a:ea typeface="Bai Jamjuree"/>
                <a:cs typeface="Bai Jamjuree"/>
                <a:sym typeface="Bai Jamjuree"/>
              </a:rPr>
              <a:t>0°</a:t>
            </a:r>
            <a:endParaRPr lang="en-US" sz="2800" b="1" dirty="0">
              <a:latin typeface="Century Gothic" pitchFamily="34" charset="0"/>
              <a:ea typeface="Bai Jamjuree"/>
              <a:cs typeface="Bai Jamjuree"/>
              <a:sym typeface="Bai Jamjuree"/>
            </a:endParaRPr>
          </a:p>
        </p:txBody>
      </p:sp>
    </p:spTree>
    <p:extLst>
      <p:ext uri="{BB962C8B-B14F-4D97-AF65-F5344CB8AC3E}">
        <p14:creationId xmlns:p14="http://schemas.microsoft.com/office/powerpoint/2010/main" val="3156630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6"/>
          <p:cNvSpPr txBox="1"/>
          <p:nvPr/>
        </p:nvSpPr>
        <p:spPr>
          <a:xfrm>
            <a:off x="3354173" y="3977222"/>
            <a:ext cx="6819717" cy="642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 smtClean="0">
                <a:solidFill>
                  <a:schemeClr val="accent2"/>
                </a:solidFill>
                <a:latin typeface="Rammetto One"/>
                <a:ea typeface="Rammetto One"/>
                <a:cs typeface="Rammetto One"/>
                <a:sym typeface="Rammetto One"/>
              </a:rPr>
              <a:t>SIMILARITY POLYGONS</a:t>
            </a:r>
          </a:p>
        </p:txBody>
      </p:sp>
      <p:sp>
        <p:nvSpPr>
          <p:cNvPr id="135" name="Google Shape;135;p16"/>
          <p:cNvSpPr txBox="1"/>
          <p:nvPr/>
        </p:nvSpPr>
        <p:spPr>
          <a:xfrm>
            <a:off x="1913262" y="4481090"/>
            <a:ext cx="9595501" cy="2162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3000" dirty="0">
                <a:latin typeface="Bai Jamjuree"/>
                <a:ea typeface="Bai Jamjuree"/>
                <a:cs typeface="Bai Jamjuree"/>
                <a:sym typeface="Bai Jamjuree"/>
              </a:rPr>
              <a:t> </a:t>
            </a:r>
            <a:r>
              <a:rPr lang="en-US" sz="3000" dirty="0" smtClean="0">
                <a:latin typeface="Bai Jamjuree"/>
                <a:ea typeface="Bai Jamjuree"/>
                <a:cs typeface="Bai Jamjuree"/>
                <a:sym typeface="Bai Jamjuree"/>
              </a:rPr>
              <a:t>- </a:t>
            </a:r>
            <a:r>
              <a:rPr lang="en-US" sz="3000" b="1" dirty="0" smtClean="0">
                <a:latin typeface="Century Gothic" pitchFamily="34" charset="0"/>
                <a:ea typeface="Bai Jamjuree"/>
                <a:cs typeface="Bai Jamjuree"/>
                <a:sym typeface="Bai Jamjuree"/>
              </a:rPr>
              <a:t>are </a:t>
            </a:r>
            <a:r>
              <a:rPr lang="en-US" sz="3000" b="1" dirty="0">
                <a:latin typeface="Century Gothic" pitchFamily="34" charset="0"/>
                <a:ea typeface="Bai Jamjuree"/>
                <a:cs typeface="Bai Jamjuree"/>
                <a:sym typeface="Bai Jamjuree"/>
              </a:rPr>
              <a:t>polygons in which the corresponding angles are congruent and the ratio of the length of corresponding sides are equal. </a:t>
            </a:r>
            <a:endParaRPr sz="3000" b="1" dirty="0">
              <a:latin typeface="Century Gothic" pitchFamily="34" charset="0"/>
              <a:ea typeface="Bai Jamjuree"/>
              <a:cs typeface="Bai Jamjuree"/>
              <a:sym typeface="Bai Jamjuree"/>
            </a:endParaRPr>
          </a:p>
        </p:txBody>
      </p:sp>
      <p:sp>
        <p:nvSpPr>
          <p:cNvPr id="31" name="Google Shape;133;p16"/>
          <p:cNvSpPr/>
          <p:nvPr/>
        </p:nvSpPr>
        <p:spPr>
          <a:xfrm>
            <a:off x="1368600" y="833264"/>
            <a:ext cx="784522" cy="128469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 dirty="0">
                <a:ln>
                  <a:noFill/>
                </a:ln>
                <a:solidFill>
                  <a:srgbClr val="FFFFFF"/>
                </a:solidFill>
                <a:latin typeface="Rammetto One"/>
              </a:rPr>
              <a:t>1</a:t>
            </a:r>
          </a:p>
        </p:txBody>
      </p:sp>
      <p:sp>
        <p:nvSpPr>
          <p:cNvPr id="5" name="Google Shape;135;p16"/>
          <p:cNvSpPr txBox="1"/>
          <p:nvPr/>
        </p:nvSpPr>
        <p:spPr>
          <a:xfrm>
            <a:off x="3295650" y="1295920"/>
            <a:ext cx="8346463" cy="2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3000" b="1" dirty="0" smtClean="0">
                <a:latin typeface="Century Gothic" pitchFamily="34" charset="0"/>
                <a:ea typeface="Bai Jamjuree"/>
                <a:cs typeface="Bai Jamjuree"/>
                <a:sym typeface="Bai Jamjuree"/>
              </a:rPr>
              <a:t>- is </a:t>
            </a:r>
            <a:r>
              <a:rPr lang="en-US" sz="3000" b="1" dirty="0">
                <a:latin typeface="Century Gothic" pitchFamily="34" charset="0"/>
                <a:ea typeface="Bai Jamjuree"/>
                <a:cs typeface="Bai Jamjuree"/>
                <a:sym typeface="Bai Jamjuree"/>
              </a:rPr>
              <a:t>a one to one correspondence between the vertices of a polygon such that the following conditions are satisfied: </a:t>
            </a:r>
            <a:endParaRPr lang="en-US" sz="3000" b="1" dirty="0" smtClean="0">
              <a:latin typeface="Century Gothic" pitchFamily="34" charset="0"/>
              <a:ea typeface="Bai Jamjuree"/>
              <a:cs typeface="Bai Jamjuree"/>
              <a:sym typeface="Bai Jamjuree"/>
            </a:endParaRPr>
          </a:p>
          <a:p>
            <a:pPr lvl="0"/>
            <a:r>
              <a:rPr lang="en-US" sz="3000" b="1" dirty="0" smtClean="0">
                <a:latin typeface="Century Gothic" pitchFamily="34" charset="0"/>
                <a:ea typeface="Bai Jamjuree"/>
                <a:cs typeface="Bai Jamjuree"/>
                <a:sym typeface="Bai Jamjuree"/>
              </a:rPr>
              <a:t>• </a:t>
            </a:r>
            <a:r>
              <a:rPr lang="en-US" sz="3000" b="1" dirty="0">
                <a:latin typeface="Century Gothic" pitchFamily="34" charset="0"/>
                <a:ea typeface="Bai Jamjuree"/>
                <a:cs typeface="Bai Jamjuree"/>
                <a:sym typeface="Bai Jamjuree"/>
              </a:rPr>
              <a:t>c</a:t>
            </a:r>
            <a:r>
              <a:rPr lang="en-US" sz="3000" b="1" dirty="0" smtClean="0">
                <a:latin typeface="Century Gothic" pitchFamily="34" charset="0"/>
                <a:ea typeface="Bai Jamjuree"/>
                <a:cs typeface="Bai Jamjuree"/>
                <a:sym typeface="Bai Jamjuree"/>
              </a:rPr>
              <a:t>orresponding </a:t>
            </a:r>
            <a:r>
              <a:rPr lang="en-US" sz="3000" b="1" dirty="0">
                <a:latin typeface="Century Gothic" pitchFamily="34" charset="0"/>
                <a:ea typeface="Bai Jamjuree"/>
                <a:cs typeface="Bai Jamjuree"/>
                <a:sym typeface="Bai Jamjuree"/>
              </a:rPr>
              <a:t>angles are congruent </a:t>
            </a:r>
            <a:r>
              <a:rPr lang="en-US" sz="3000" b="1" dirty="0" smtClean="0">
                <a:latin typeface="Century Gothic" pitchFamily="34" charset="0"/>
                <a:ea typeface="Bai Jamjuree"/>
                <a:cs typeface="Bai Jamjuree"/>
                <a:sym typeface="Bai Jamjuree"/>
              </a:rPr>
              <a:t>and;</a:t>
            </a:r>
          </a:p>
          <a:p>
            <a:pPr lvl="0"/>
            <a:r>
              <a:rPr lang="en-US" sz="3000" b="1" dirty="0" smtClean="0">
                <a:latin typeface="Century Gothic" pitchFamily="34" charset="0"/>
                <a:ea typeface="Bai Jamjuree"/>
                <a:cs typeface="Bai Jamjuree"/>
                <a:sym typeface="Bai Jamjuree"/>
              </a:rPr>
              <a:t>• corresponding </a:t>
            </a:r>
            <a:r>
              <a:rPr lang="en-US" sz="3000" b="1" dirty="0">
                <a:latin typeface="Century Gothic" pitchFamily="34" charset="0"/>
                <a:ea typeface="Bai Jamjuree"/>
                <a:cs typeface="Bai Jamjuree"/>
                <a:sym typeface="Bai Jamjuree"/>
              </a:rPr>
              <a:t>sides are </a:t>
            </a:r>
            <a:r>
              <a:rPr lang="en-US" sz="3000" b="1" dirty="0" smtClean="0">
                <a:latin typeface="Century Gothic" pitchFamily="34" charset="0"/>
                <a:ea typeface="Bai Jamjuree"/>
                <a:cs typeface="Bai Jamjuree"/>
                <a:sym typeface="Bai Jamjuree"/>
              </a:rPr>
              <a:t>proportional. </a:t>
            </a:r>
          </a:p>
        </p:txBody>
      </p:sp>
      <p:sp>
        <p:nvSpPr>
          <p:cNvPr id="6" name="Google Shape;134;p16"/>
          <p:cNvSpPr txBox="1"/>
          <p:nvPr/>
        </p:nvSpPr>
        <p:spPr>
          <a:xfrm>
            <a:off x="5102751" y="844279"/>
            <a:ext cx="3717400" cy="642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 smtClean="0">
                <a:solidFill>
                  <a:schemeClr val="accent2"/>
                </a:solidFill>
                <a:latin typeface="Rammetto One"/>
                <a:ea typeface="Rammetto One"/>
                <a:cs typeface="Rammetto One"/>
                <a:sym typeface="Rammetto One"/>
              </a:rPr>
              <a:t>SIMILARITY</a:t>
            </a:r>
          </a:p>
        </p:txBody>
      </p:sp>
    </p:spTree>
    <p:extLst>
      <p:ext uri="{BB962C8B-B14F-4D97-AF65-F5344CB8AC3E}">
        <p14:creationId xmlns:p14="http://schemas.microsoft.com/office/powerpoint/2010/main" val="981757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0"/>
      <p:bldP spid="135" grpId="0" build="p"/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33;p16"/>
          <p:cNvSpPr/>
          <p:nvPr/>
        </p:nvSpPr>
        <p:spPr>
          <a:xfrm>
            <a:off x="1368600" y="862486"/>
            <a:ext cx="784522" cy="128469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 dirty="0">
                <a:ln>
                  <a:noFill/>
                </a:ln>
                <a:solidFill>
                  <a:srgbClr val="FFFFFF"/>
                </a:solidFill>
                <a:latin typeface="Rammetto One"/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Google Shape;167;p17"/>
              <p:cNvSpPr txBox="1"/>
              <p:nvPr/>
            </p:nvSpPr>
            <p:spPr>
              <a:xfrm>
                <a:off x="3613299" y="502358"/>
                <a:ext cx="5809225" cy="599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000" dirty="0" smtClean="0">
                    <a:latin typeface="Rammetto One"/>
                    <a:ea typeface="Rammetto One"/>
                    <a:cs typeface="Rammetto One"/>
                    <a:sym typeface="Rammetto One"/>
                  </a:rPr>
                  <a:t>        </a:t>
                </a:r>
                <a:r>
                  <a:rPr lang="en-US" sz="2800" dirty="0" smtClean="0">
                    <a:latin typeface="Rammetto One"/>
                    <a:ea typeface="Rammetto One"/>
                    <a:cs typeface="Rammetto One"/>
                    <a:sym typeface="Rammetto One"/>
                  </a:rPr>
                  <a:t>ABCD  </a:t>
                </a:r>
                <a:r>
                  <a:rPr lang="en-US" sz="3000" dirty="0" smtClean="0">
                    <a:latin typeface="Rammetto One"/>
                    <a:ea typeface="Rammetto One"/>
                    <a:cs typeface="Rammetto One"/>
                    <a:sym typeface="Rammetto One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0" smtClean="0">
                        <a:latin typeface="Cambria Math"/>
                        <a:ea typeface="Cambria Math"/>
                        <a:cs typeface="Rammetto One"/>
                        <a:sym typeface="Rammetto One"/>
                      </a:rPr>
                      <m:t>~</m:t>
                    </m:r>
                  </m:oMath>
                </a14:m>
                <a:r>
                  <a:rPr lang="en-US" sz="3000" b="1" dirty="0" smtClean="0">
                    <a:latin typeface="Cooper Black" pitchFamily="18" charset="0"/>
                    <a:ea typeface="Rammetto One"/>
                    <a:cs typeface="Rammetto One"/>
                    <a:sym typeface="Rammetto One"/>
                  </a:rPr>
                  <a:t>          </a:t>
                </a:r>
                <a:r>
                  <a:rPr lang="en-US" sz="2800" b="1" dirty="0" smtClean="0">
                    <a:latin typeface="Cooper Black" pitchFamily="18" charset="0"/>
                    <a:ea typeface="Rammetto One"/>
                    <a:cs typeface="Rammetto One"/>
                    <a:sym typeface="Rammetto One"/>
                  </a:rPr>
                  <a:t>WXYZ</a:t>
                </a:r>
                <a:endParaRPr sz="2800" b="1" dirty="0">
                  <a:latin typeface="Cooper Black" pitchFamily="18" charset="0"/>
                  <a:ea typeface="Rammetto One"/>
                  <a:cs typeface="Rammetto One"/>
                  <a:sym typeface="Rammetto One"/>
                </a:endParaRPr>
              </a:p>
            </p:txBody>
          </p:sp>
        </mc:Choice>
        <mc:Fallback xmlns="">
          <p:sp>
            <p:nvSpPr>
              <p:cNvPr id="3" name="Google Shape;167;p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3298" y="502358"/>
                <a:ext cx="5809225" cy="599400"/>
              </a:xfrm>
              <a:prstGeom prst="rect">
                <a:avLst/>
              </a:prstGeom>
              <a:blipFill rotWithShape="1">
                <a:blip r:embed="rId2"/>
                <a:stretch>
                  <a:fillRect b="-4040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Parallelogram 3"/>
          <p:cNvSpPr/>
          <p:nvPr/>
        </p:nvSpPr>
        <p:spPr>
          <a:xfrm>
            <a:off x="4196255" y="566041"/>
            <a:ext cx="725214" cy="461509"/>
          </a:xfrm>
          <a:prstGeom prst="parallelogram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Parallelogram 4"/>
          <p:cNvSpPr/>
          <p:nvPr/>
        </p:nvSpPr>
        <p:spPr>
          <a:xfrm>
            <a:off x="6961134" y="588531"/>
            <a:ext cx="725214" cy="461509"/>
          </a:xfrm>
          <a:prstGeom prst="parallelogram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lowchart: Manual Input 5"/>
          <p:cNvSpPr/>
          <p:nvPr/>
        </p:nvSpPr>
        <p:spPr>
          <a:xfrm>
            <a:off x="3925615" y="2711668"/>
            <a:ext cx="1844566" cy="171846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4841 h 12841"/>
              <a:gd name="connsiteX1" fmla="*/ 8205 w 10000"/>
              <a:gd name="connsiteY1" fmla="*/ 0 h 12841"/>
              <a:gd name="connsiteX2" fmla="*/ 10000 w 10000"/>
              <a:gd name="connsiteY2" fmla="*/ 12841 h 12841"/>
              <a:gd name="connsiteX3" fmla="*/ 0 w 10000"/>
              <a:gd name="connsiteY3" fmla="*/ 12841 h 12841"/>
              <a:gd name="connsiteX4" fmla="*/ 0 w 10000"/>
              <a:gd name="connsiteY4" fmla="*/ 4841 h 12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2841">
                <a:moveTo>
                  <a:pt x="0" y="4841"/>
                </a:moveTo>
                <a:lnTo>
                  <a:pt x="8205" y="0"/>
                </a:lnTo>
                <a:lnTo>
                  <a:pt x="10000" y="12841"/>
                </a:lnTo>
                <a:lnTo>
                  <a:pt x="0" y="12841"/>
                </a:lnTo>
                <a:lnTo>
                  <a:pt x="0" y="4841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Flowchart: Manual Input 5"/>
          <p:cNvSpPr/>
          <p:nvPr/>
        </p:nvSpPr>
        <p:spPr>
          <a:xfrm>
            <a:off x="7270547" y="1851685"/>
            <a:ext cx="2377964" cy="2673045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4841 h 12841"/>
              <a:gd name="connsiteX1" fmla="*/ 8205 w 10000"/>
              <a:gd name="connsiteY1" fmla="*/ 0 h 12841"/>
              <a:gd name="connsiteX2" fmla="*/ 10000 w 10000"/>
              <a:gd name="connsiteY2" fmla="*/ 12841 h 12841"/>
              <a:gd name="connsiteX3" fmla="*/ 0 w 10000"/>
              <a:gd name="connsiteY3" fmla="*/ 12841 h 12841"/>
              <a:gd name="connsiteX4" fmla="*/ 0 w 10000"/>
              <a:gd name="connsiteY4" fmla="*/ 4841 h 12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2841">
                <a:moveTo>
                  <a:pt x="0" y="4841"/>
                </a:moveTo>
                <a:lnTo>
                  <a:pt x="8205" y="0"/>
                </a:lnTo>
                <a:lnTo>
                  <a:pt x="10000" y="12841"/>
                </a:lnTo>
                <a:lnTo>
                  <a:pt x="0" y="12841"/>
                </a:lnTo>
                <a:lnTo>
                  <a:pt x="0" y="4841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573523" y="2973893"/>
            <a:ext cx="536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entury Gothic" pitchFamily="34" charset="0"/>
              </a:rPr>
              <a:t>B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47247" y="4168519"/>
            <a:ext cx="536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entury Gothic" pitchFamily="34" charset="0"/>
              </a:rPr>
              <a:t>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202627" y="2241618"/>
            <a:ext cx="536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entury Gothic" pitchFamily="34" charset="0"/>
              </a:rPr>
              <a:t>C</a:t>
            </a:r>
            <a:endParaRPr lang="en-US" sz="2800" b="1" dirty="0">
              <a:latin typeface="Century Gothic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22883" y="4263118"/>
            <a:ext cx="536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entury Gothic" pitchFamily="34" charset="0"/>
              </a:rPr>
              <a:t>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148609" y="1656198"/>
            <a:ext cx="536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entury Gothic" pitchFamily="34" charset="0"/>
              </a:rPr>
              <a:t>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789684" y="4263118"/>
            <a:ext cx="536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entury Gothic" pitchFamily="34" charset="0"/>
              </a:rPr>
              <a:t>W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868515" y="2503228"/>
            <a:ext cx="536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entury Gothic" pitchFamily="34" charset="0"/>
              </a:rPr>
              <a:t>X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22226" y="4263118"/>
            <a:ext cx="536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entury Gothic" pitchFamily="34" charset="0"/>
              </a:rPr>
              <a:t>Z</a:t>
            </a:r>
          </a:p>
        </p:txBody>
      </p:sp>
      <p:sp>
        <p:nvSpPr>
          <p:cNvPr id="8" name="Rectangle 7"/>
          <p:cNvSpPr/>
          <p:nvPr/>
        </p:nvSpPr>
        <p:spPr>
          <a:xfrm>
            <a:off x="5470641" y="1186071"/>
            <a:ext cx="54409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 smtClean="0">
                <a:latin typeface="Century Gothic" pitchFamily="34" charset="0"/>
                <a:ea typeface="Bai Jamjuree"/>
                <a:cs typeface="Bai Jamjuree"/>
                <a:sym typeface="Bai Jamjuree"/>
              </a:rPr>
              <a:t>The symbol used for similarity. </a:t>
            </a:r>
            <a:endParaRPr lang="en-US" sz="2800" b="1" dirty="0">
              <a:latin typeface="Century Gothic" pitchFamily="34" charset="0"/>
              <a:ea typeface="Bai Jamjuree"/>
              <a:cs typeface="Bai Jamjuree"/>
              <a:sym typeface="Bai Jamjuree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307048" y="593631"/>
            <a:ext cx="539787" cy="461509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6559204" y="1039423"/>
            <a:ext cx="0" cy="325772"/>
          </a:xfrm>
          <a:prstGeom prst="straightConnector1">
            <a:avLst/>
          </a:prstGeom>
          <a:ln w="57150">
            <a:solidFill>
              <a:schemeClr val="bg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Freeform 22"/>
          <p:cNvSpPr/>
          <p:nvPr/>
        </p:nvSpPr>
        <p:spPr>
          <a:xfrm>
            <a:off x="3924301" y="4152902"/>
            <a:ext cx="363063" cy="277229"/>
          </a:xfrm>
          <a:custGeom>
            <a:avLst/>
            <a:gdLst>
              <a:gd name="connsiteX0" fmla="*/ 0 w 363063"/>
              <a:gd name="connsiteY0" fmla="*/ 0 h 323850"/>
              <a:gd name="connsiteX1" fmla="*/ 190500 w 363063"/>
              <a:gd name="connsiteY1" fmla="*/ 19050 h 323850"/>
              <a:gd name="connsiteX2" fmla="*/ 247650 w 363063"/>
              <a:gd name="connsiteY2" fmla="*/ 76200 h 323850"/>
              <a:gd name="connsiteX3" fmla="*/ 342900 w 363063"/>
              <a:gd name="connsiteY3" fmla="*/ 190500 h 323850"/>
              <a:gd name="connsiteX4" fmla="*/ 361950 w 363063"/>
              <a:gd name="connsiteY4" fmla="*/ 323850 h 323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3063" h="323850">
                <a:moveTo>
                  <a:pt x="0" y="0"/>
                </a:moveTo>
                <a:cubicBezTo>
                  <a:pt x="63500" y="6350"/>
                  <a:pt x="129505" y="282"/>
                  <a:pt x="190500" y="19050"/>
                </a:cubicBezTo>
                <a:cubicBezTo>
                  <a:pt x="216249" y="26973"/>
                  <a:pt x="230403" y="55504"/>
                  <a:pt x="247650" y="76200"/>
                </a:cubicBezTo>
                <a:cubicBezTo>
                  <a:pt x="380260" y="235332"/>
                  <a:pt x="175935" y="23535"/>
                  <a:pt x="342900" y="190500"/>
                </a:cubicBezTo>
                <a:cubicBezTo>
                  <a:pt x="369982" y="271747"/>
                  <a:pt x="361950" y="227570"/>
                  <a:pt x="361950" y="323850"/>
                </a:cubicBezTo>
              </a:path>
            </a:pathLst>
          </a:cu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Freeform 23"/>
          <p:cNvSpPr/>
          <p:nvPr/>
        </p:nvSpPr>
        <p:spPr>
          <a:xfrm>
            <a:off x="7271661" y="4228451"/>
            <a:ext cx="363063" cy="277229"/>
          </a:xfrm>
          <a:custGeom>
            <a:avLst/>
            <a:gdLst>
              <a:gd name="connsiteX0" fmla="*/ 0 w 363063"/>
              <a:gd name="connsiteY0" fmla="*/ 0 h 323850"/>
              <a:gd name="connsiteX1" fmla="*/ 190500 w 363063"/>
              <a:gd name="connsiteY1" fmla="*/ 19050 h 323850"/>
              <a:gd name="connsiteX2" fmla="*/ 247650 w 363063"/>
              <a:gd name="connsiteY2" fmla="*/ 76200 h 323850"/>
              <a:gd name="connsiteX3" fmla="*/ 342900 w 363063"/>
              <a:gd name="connsiteY3" fmla="*/ 190500 h 323850"/>
              <a:gd name="connsiteX4" fmla="*/ 361950 w 363063"/>
              <a:gd name="connsiteY4" fmla="*/ 323850 h 323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3063" h="323850">
                <a:moveTo>
                  <a:pt x="0" y="0"/>
                </a:moveTo>
                <a:cubicBezTo>
                  <a:pt x="63500" y="6350"/>
                  <a:pt x="129505" y="282"/>
                  <a:pt x="190500" y="19050"/>
                </a:cubicBezTo>
                <a:cubicBezTo>
                  <a:pt x="216249" y="26973"/>
                  <a:pt x="230403" y="55504"/>
                  <a:pt x="247650" y="76200"/>
                </a:cubicBezTo>
                <a:cubicBezTo>
                  <a:pt x="380260" y="235332"/>
                  <a:pt x="175935" y="23535"/>
                  <a:pt x="342900" y="190500"/>
                </a:cubicBezTo>
                <a:cubicBezTo>
                  <a:pt x="369982" y="271747"/>
                  <a:pt x="361950" y="227570"/>
                  <a:pt x="361950" y="323850"/>
                </a:cubicBezTo>
              </a:path>
            </a:pathLst>
          </a:cu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reeform 24"/>
          <p:cNvSpPr/>
          <p:nvPr/>
        </p:nvSpPr>
        <p:spPr>
          <a:xfrm rot="5400000">
            <a:off x="3882698" y="3273184"/>
            <a:ext cx="363063" cy="277229"/>
          </a:xfrm>
          <a:custGeom>
            <a:avLst/>
            <a:gdLst>
              <a:gd name="connsiteX0" fmla="*/ 0 w 363063"/>
              <a:gd name="connsiteY0" fmla="*/ 0 h 323850"/>
              <a:gd name="connsiteX1" fmla="*/ 190500 w 363063"/>
              <a:gd name="connsiteY1" fmla="*/ 19050 h 323850"/>
              <a:gd name="connsiteX2" fmla="*/ 247650 w 363063"/>
              <a:gd name="connsiteY2" fmla="*/ 76200 h 323850"/>
              <a:gd name="connsiteX3" fmla="*/ 342900 w 363063"/>
              <a:gd name="connsiteY3" fmla="*/ 190500 h 323850"/>
              <a:gd name="connsiteX4" fmla="*/ 361950 w 363063"/>
              <a:gd name="connsiteY4" fmla="*/ 323850 h 323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3063" h="323850">
                <a:moveTo>
                  <a:pt x="0" y="0"/>
                </a:moveTo>
                <a:cubicBezTo>
                  <a:pt x="63500" y="6350"/>
                  <a:pt x="129505" y="282"/>
                  <a:pt x="190500" y="19050"/>
                </a:cubicBezTo>
                <a:cubicBezTo>
                  <a:pt x="216249" y="26973"/>
                  <a:pt x="230403" y="55504"/>
                  <a:pt x="247650" y="76200"/>
                </a:cubicBezTo>
                <a:cubicBezTo>
                  <a:pt x="380260" y="235332"/>
                  <a:pt x="175935" y="23535"/>
                  <a:pt x="342900" y="190500"/>
                </a:cubicBezTo>
                <a:cubicBezTo>
                  <a:pt x="369982" y="271747"/>
                  <a:pt x="361950" y="227570"/>
                  <a:pt x="361950" y="323850"/>
                </a:cubicBezTo>
              </a:path>
            </a:pathLst>
          </a:cu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Freeform 25"/>
          <p:cNvSpPr/>
          <p:nvPr/>
        </p:nvSpPr>
        <p:spPr>
          <a:xfrm rot="5400000">
            <a:off x="7239474" y="2762535"/>
            <a:ext cx="363063" cy="277229"/>
          </a:xfrm>
          <a:custGeom>
            <a:avLst/>
            <a:gdLst>
              <a:gd name="connsiteX0" fmla="*/ 0 w 363063"/>
              <a:gd name="connsiteY0" fmla="*/ 0 h 323850"/>
              <a:gd name="connsiteX1" fmla="*/ 190500 w 363063"/>
              <a:gd name="connsiteY1" fmla="*/ 19050 h 323850"/>
              <a:gd name="connsiteX2" fmla="*/ 247650 w 363063"/>
              <a:gd name="connsiteY2" fmla="*/ 76200 h 323850"/>
              <a:gd name="connsiteX3" fmla="*/ 342900 w 363063"/>
              <a:gd name="connsiteY3" fmla="*/ 190500 h 323850"/>
              <a:gd name="connsiteX4" fmla="*/ 361950 w 363063"/>
              <a:gd name="connsiteY4" fmla="*/ 323850 h 323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3063" h="323850">
                <a:moveTo>
                  <a:pt x="0" y="0"/>
                </a:moveTo>
                <a:cubicBezTo>
                  <a:pt x="63500" y="6350"/>
                  <a:pt x="129505" y="282"/>
                  <a:pt x="190500" y="19050"/>
                </a:cubicBezTo>
                <a:cubicBezTo>
                  <a:pt x="216249" y="26973"/>
                  <a:pt x="230403" y="55504"/>
                  <a:pt x="247650" y="76200"/>
                </a:cubicBezTo>
                <a:cubicBezTo>
                  <a:pt x="380260" y="235332"/>
                  <a:pt x="175935" y="23535"/>
                  <a:pt x="342900" y="190500"/>
                </a:cubicBezTo>
                <a:cubicBezTo>
                  <a:pt x="369982" y="271747"/>
                  <a:pt x="361950" y="227570"/>
                  <a:pt x="361950" y="323850"/>
                </a:cubicBezTo>
              </a:path>
            </a:pathLst>
          </a:cu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Freeform 26"/>
          <p:cNvSpPr/>
          <p:nvPr/>
        </p:nvSpPr>
        <p:spPr>
          <a:xfrm rot="10800000">
            <a:off x="5133005" y="2849735"/>
            <a:ext cx="363063" cy="277229"/>
          </a:xfrm>
          <a:custGeom>
            <a:avLst/>
            <a:gdLst>
              <a:gd name="connsiteX0" fmla="*/ 0 w 363063"/>
              <a:gd name="connsiteY0" fmla="*/ 0 h 323850"/>
              <a:gd name="connsiteX1" fmla="*/ 190500 w 363063"/>
              <a:gd name="connsiteY1" fmla="*/ 19050 h 323850"/>
              <a:gd name="connsiteX2" fmla="*/ 247650 w 363063"/>
              <a:gd name="connsiteY2" fmla="*/ 76200 h 323850"/>
              <a:gd name="connsiteX3" fmla="*/ 342900 w 363063"/>
              <a:gd name="connsiteY3" fmla="*/ 190500 h 323850"/>
              <a:gd name="connsiteX4" fmla="*/ 361950 w 363063"/>
              <a:gd name="connsiteY4" fmla="*/ 323850 h 323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3063" h="323850">
                <a:moveTo>
                  <a:pt x="0" y="0"/>
                </a:moveTo>
                <a:cubicBezTo>
                  <a:pt x="63500" y="6350"/>
                  <a:pt x="129505" y="282"/>
                  <a:pt x="190500" y="19050"/>
                </a:cubicBezTo>
                <a:cubicBezTo>
                  <a:pt x="216249" y="26973"/>
                  <a:pt x="230403" y="55504"/>
                  <a:pt x="247650" y="76200"/>
                </a:cubicBezTo>
                <a:cubicBezTo>
                  <a:pt x="380260" y="235332"/>
                  <a:pt x="175935" y="23535"/>
                  <a:pt x="342900" y="190500"/>
                </a:cubicBezTo>
                <a:cubicBezTo>
                  <a:pt x="369982" y="271747"/>
                  <a:pt x="361950" y="227570"/>
                  <a:pt x="361950" y="323850"/>
                </a:cubicBezTo>
              </a:path>
            </a:pathLst>
          </a:cu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Freeform 27"/>
          <p:cNvSpPr/>
          <p:nvPr/>
        </p:nvSpPr>
        <p:spPr>
          <a:xfrm rot="10800000">
            <a:off x="8909926" y="2046666"/>
            <a:ext cx="363063" cy="277229"/>
          </a:xfrm>
          <a:custGeom>
            <a:avLst/>
            <a:gdLst>
              <a:gd name="connsiteX0" fmla="*/ 0 w 363063"/>
              <a:gd name="connsiteY0" fmla="*/ 0 h 323850"/>
              <a:gd name="connsiteX1" fmla="*/ 190500 w 363063"/>
              <a:gd name="connsiteY1" fmla="*/ 19050 h 323850"/>
              <a:gd name="connsiteX2" fmla="*/ 247650 w 363063"/>
              <a:gd name="connsiteY2" fmla="*/ 76200 h 323850"/>
              <a:gd name="connsiteX3" fmla="*/ 342900 w 363063"/>
              <a:gd name="connsiteY3" fmla="*/ 190500 h 323850"/>
              <a:gd name="connsiteX4" fmla="*/ 361950 w 363063"/>
              <a:gd name="connsiteY4" fmla="*/ 323850 h 323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3063" h="323850">
                <a:moveTo>
                  <a:pt x="0" y="0"/>
                </a:moveTo>
                <a:cubicBezTo>
                  <a:pt x="63500" y="6350"/>
                  <a:pt x="129505" y="282"/>
                  <a:pt x="190500" y="19050"/>
                </a:cubicBezTo>
                <a:cubicBezTo>
                  <a:pt x="216249" y="26973"/>
                  <a:pt x="230403" y="55504"/>
                  <a:pt x="247650" y="76200"/>
                </a:cubicBezTo>
                <a:cubicBezTo>
                  <a:pt x="380260" y="235332"/>
                  <a:pt x="175935" y="23535"/>
                  <a:pt x="342900" y="190500"/>
                </a:cubicBezTo>
                <a:cubicBezTo>
                  <a:pt x="369982" y="271747"/>
                  <a:pt x="361950" y="227570"/>
                  <a:pt x="361950" y="323850"/>
                </a:cubicBezTo>
              </a:path>
            </a:pathLst>
          </a:cu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Freeform 29"/>
          <p:cNvSpPr/>
          <p:nvPr/>
        </p:nvSpPr>
        <p:spPr>
          <a:xfrm rot="16200000">
            <a:off x="5371686" y="4109985"/>
            <a:ext cx="363063" cy="277229"/>
          </a:xfrm>
          <a:custGeom>
            <a:avLst/>
            <a:gdLst>
              <a:gd name="connsiteX0" fmla="*/ 0 w 363063"/>
              <a:gd name="connsiteY0" fmla="*/ 0 h 323850"/>
              <a:gd name="connsiteX1" fmla="*/ 190500 w 363063"/>
              <a:gd name="connsiteY1" fmla="*/ 19050 h 323850"/>
              <a:gd name="connsiteX2" fmla="*/ 247650 w 363063"/>
              <a:gd name="connsiteY2" fmla="*/ 76200 h 323850"/>
              <a:gd name="connsiteX3" fmla="*/ 342900 w 363063"/>
              <a:gd name="connsiteY3" fmla="*/ 190500 h 323850"/>
              <a:gd name="connsiteX4" fmla="*/ 361950 w 363063"/>
              <a:gd name="connsiteY4" fmla="*/ 323850 h 323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3063" h="323850">
                <a:moveTo>
                  <a:pt x="0" y="0"/>
                </a:moveTo>
                <a:cubicBezTo>
                  <a:pt x="63500" y="6350"/>
                  <a:pt x="129505" y="282"/>
                  <a:pt x="190500" y="19050"/>
                </a:cubicBezTo>
                <a:cubicBezTo>
                  <a:pt x="216249" y="26973"/>
                  <a:pt x="230403" y="55504"/>
                  <a:pt x="247650" y="76200"/>
                </a:cubicBezTo>
                <a:cubicBezTo>
                  <a:pt x="380260" y="235332"/>
                  <a:pt x="175935" y="23535"/>
                  <a:pt x="342900" y="190500"/>
                </a:cubicBezTo>
                <a:cubicBezTo>
                  <a:pt x="369982" y="271747"/>
                  <a:pt x="361950" y="227570"/>
                  <a:pt x="361950" y="323850"/>
                </a:cubicBezTo>
              </a:path>
            </a:pathLst>
          </a:cu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Freeform 30"/>
          <p:cNvSpPr/>
          <p:nvPr/>
        </p:nvSpPr>
        <p:spPr>
          <a:xfrm rot="16200000">
            <a:off x="9240992" y="4185534"/>
            <a:ext cx="363063" cy="277229"/>
          </a:xfrm>
          <a:custGeom>
            <a:avLst/>
            <a:gdLst>
              <a:gd name="connsiteX0" fmla="*/ 0 w 363063"/>
              <a:gd name="connsiteY0" fmla="*/ 0 h 323850"/>
              <a:gd name="connsiteX1" fmla="*/ 190500 w 363063"/>
              <a:gd name="connsiteY1" fmla="*/ 19050 h 323850"/>
              <a:gd name="connsiteX2" fmla="*/ 247650 w 363063"/>
              <a:gd name="connsiteY2" fmla="*/ 76200 h 323850"/>
              <a:gd name="connsiteX3" fmla="*/ 342900 w 363063"/>
              <a:gd name="connsiteY3" fmla="*/ 190500 h 323850"/>
              <a:gd name="connsiteX4" fmla="*/ 361950 w 363063"/>
              <a:gd name="connsiteY4" fmla="*/ 323850 h 323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3063" h="323850">
                <a:moveTo>
                  <a:pt x="0" y="0"/>
                </a:moveTo>
                <a:cubicBezTo>
                  <a:pt x="63500" y="6350"/>
                  <a:pt x="129505" y="282"/>
                  <a:pt x="190500" y="19050"/>
                </a:cubicBezTo>
                <a:cubicBezTo>
                  <a:pt x="216249" y="26973"/>
                  <a:pt x="230403" y="55504"/>
                  <a:pt x="247650" y="76200"/>
                </a:cubicBezTo>
                <a:cubicBezTo>
                  <a:pt x="380260" y="235332"/>
                  <a:pt x="175935" y="23535"/>
                  <a:pt x="342900" y="190500"/>
                </a:cubicBezTo>
                <a:cubicBezTo>
                  <a:pt x="369982" y="271747"/>
                  <a:pt x="361950" y="227570"/>
                  <a:pt x="361950" y="323850"/>
                </a:cubicBezTo>
              </a:path>
            </a:pathLst>
          </a:cu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2220912" y="4843671"/>
                <a:ext cx="195919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US" sz="2800" b="1" dirty="0" smtClean="0">
                    <a:latin typeface="Century Gothic" pitchFamily="34" charset="0"/>
                    <a:ea typeface="Bai Jamjuree"/>
                    <a:cs typeface="Bai Jamjuree"/>
                    <a:sym typeface="Bai Jamjuree"/>
                  </a:rPr>
                  <a:t>∠A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ea typeface="Cambria Math"/>
                        <a:cs typeface="Bai Jamjuree"/>
                        <a:sym typeface="Bai Jamjuree"/>
                      </a:rPr>
                      <m:t>≅</m:t>
                    </m:r>
                  </m:oMath>
                </a14:m>
                <a:r>
                  <a:rPr lang="en-US" sz="2800" b="1" dirty="0" smtClean="0">
                    <a:latin typeface="Century Gothic" pitchFamily="34" charset="0"/>
                    <a:ea typeface="Bai Jamjuree"/>
                    <a:cs typeface="Bai Jamjuree"/>
                    <a:sym typeface="Bai Jamjuree"/>
                  </a:rPr>
                  <a:t> </a:t>
                </a:r>
                <a:r>
                  <a:rPr lang="en-US" sz="2800" b="1" dirty="0" smtClean="0">
                    <a:latin typeface="Yu Gothic UI Semibold"/>
                    <a:ea typeface="Yu Gothic UI Semibold"/>
                    <a:cs typeface="Bai Jamjuree"/>
                    <a:sym typeface="Bai Jamjuree"/>
                  </a:rPr>
                  <a:t>∠W</a:t>
                </a:r>
                <a:r>
                  <a:rPr lang="en-US" sz="2800" b="1" dirty="0" smtClean="0">
                    <a:latin typeface="Century Gothic" pitchFamily="34" charset="0"/>
                    <a:ea typeface="Bai Jamjuree"/>
                    <a:cs typeface="Bai Jamjuree"/>
                    <a:sym typeface="Bai Jamjuree"/>
                  </a:rPr>
                  <a:t> </a:t>
                </a:r>
                <a:endParaRPr lang="en-US" sz="2800" b="1" dirty="0">
                  <a:latin typeface="Century Gothic" pitchFamily="34" charset="0"/>
                  <a:ea typeface="Bai Jamjuree"/>
                  <a:cs typeface="Bai Jamjuree"/>
                  <a:sym typeface="Bai Jamjuree"/>
                </a:endParaRPr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0912" y="4843671"/>
                <a:ext cx="1959191" cy="523220"/>
              </a:xfrm>
              <a:prstGeom prst="rect">
                <a:avLst/>
              </a:prstGeom>
              <a:blipFill rotWithShape="1">
                <a:blip r:embed="rId3"/>
                <a:stretch>
                  <a:fillRect l="-6211" t="-11765" b="-3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4499414" y="4891713"/>
                <a:ext cx="177805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US" sz="2800" b="1" dirty="0" smtClean="0">
                    <a:latin typeface="Century Gothic" pitchFamily="34" charset="0"/>
                    <a:ea typeface="Bai Jamjuree"/>
                    <a:cs typeface="Bai Jamjuree"/>
                    <a:sym typeface="Bai Jamjuree"/>
                  </a:rPr>
                  <a:t>∠B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ea typeface="Cambria Math"/>
                        <a:cs typeface="Bai Jamjuree"/>
                        <a:sym typeface="Bai Jamjuree"/>
                      </a:rPr>
                      <m:t>≅</m:t>
                    </m:r>
                  </m:oMath>
                </a14:m>
                <a:r>
                  <a:rPr lang="en-US" sz="2800" b="1" dirty="0" smtClean="0">
                    <a:latin typeface="Century Gothic" pitchFamily="34" charset="0"/>
                    <a:ea typeface="Bai Jamjuree"/>
                    <a:cs typeface="Bai Jamjuree"/>
                    <a:sym typeface="Bai Jamjuree"/>
                  </a:rPr>
                  <a:t> </a:t>
                </a:r>
                <a:r>
                  <a:rPr lang="en-US" sz="2800" b="1" dirty="0" smtClean="0">
                    <a:latin typeface="Yu Gothic UI Semibold"/>
                    <a:ea typeface="Yu Gothic UI Semibold"/>
                    <a:cs typeface="Bai Jamjuree"/>
                    <a:sym typeface="Bai Jamjuree"/>
                  </a:rPr>
                  <a:t>∠X</a:t>
                </a:r>
                <a:r>
                  <a:rPr lang="en-US" sz="2800" b="1" dirty="0" smtClean="0">
                    <a:latin typeface="Century Gothic" pitchFamily="34" charset="0"/>
                    <a:ea typeface="Bai Jamjuree"/>
                    <a:cs typeface="Bai Jamjuree"/>
                    <a:sym typeface="Bai Jamjuree"/>
                  </a:rPr>
                  <a:t> </a:t>
                </a:r>
                <a:endParaRPr lang="en-US" sz="2800" b="1" dirty="0">
                  <a:latin typeface="Century Gothic" pitchFamily="34" charset="0"/>
                  <a:ea typeface="Bai Jamjuree"/>
                  <a:cs typeface="Bai Jamjuree"/>
                  <a:sym typeface="Bai Jamjuree"/>
                </a:endParaRPr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414" y="4891713"/>
                <a:ext cx="1778051" cy="523220"/>
              </a:xfrm>
              <a:prstGeom prst="rect">
                <a:avLst/>
              </a:prstGeom>
              <a:blipFill rotWithShape="1">
                <a:blip r:embed="rId4"/>
                <a:stretch>
                  <a:fillRect l="-6849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8827385" y="4886861"/>
                <a:ext cx="180850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US" sz="2800" b="1" dirty="0" smtClean="0">
                    <a:latin typeface="Century Gothic" pitchFamily="34" charset="0"/>
                    <a:ea typeface="Bai Jamjuree"/>
                    <a:cs typeface="Bai Jamjuree"/>
                    <a:sym typeface="Bai Jamjuree"/>
                  </a:rPr>
                  <a:t>∠D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ea typeface="Cambria Math"/>
                        <a:cs typeface="Bai Jamjuree"/>
                        <a:sym typeface="Bai Jamjuree"/>
                      </a:rPr>
                      <m:t>≅</m:t>
                    </m:r>
                  </m:oMath>
                </a14:m>
                <a:r>
                  <a:rPr lang="en-US" sz="2800" b="1" dirty="0" smtClean="0">
                    <a:latin typeface="Century Gothic" pitchFamily="34" charset="0"/>
                    <a:ea typeface="Bai Jamjuree"/>
                    <a:cs typeface="Bai Jamjuree"/>
                    <a:sym typeface="Bai Jamjuree"/>
                  </a:rPr>
                  <a:t> </a:t>
                </a:r>
                <a:r>
                  <a:rPr lang="en-US" sz="2800" b="1" dirty="0" smtClean="0">
                    <a:latin typeface="Yu Gothic UI Semibold"/>
                    <a:ea typeface="Yu Gothic UI Semibold"/>
                    <a:cs typeface="Bai Jamjuree"/>
                    <a:sym typeface="Bai Jamjuree"/>
                  </a:rPr>
                  <a:t>∠Z</a:t>
                </a:r>
                <a:r>
                  <a:rPr lang="en-US" sz="2800" b="1" dirty="0" smtClean="0">
                    <a:latin typeface="Century Gothic" pitchFamily="34" charset="0"/>
                    <a:ea typeface="Bai Jamjuree"/>
                    <a:cs typeface="Bai Jamjuree"/>
                    <a:sym typeface="Bai Jamjuree"/>
                  </a:rPr>
                  <a:t> </a:t>
                </a:r>
                <a:endParaRPr lang="en-US" sz="2800" b="1" dirty="0">
                  <a:latin typeface="Century Gothic" pitchFamily="34" charset="0"/>
                  <a:ea typeface="Bai Jamjuree"/>
                  <a:cs typeface="Bai Jamjuree"/>
                  <a:sym typeface="Bai Jamjuree"/>
                </a:endParaRPr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7385" y="4886861"/>
                <a:ext cx="1808508" cy="523220"/>
              </a:xfrm>
              <a:prstGeom prst="rect">
                <a:avLst/>
              </a:prstGeom>
              <a:blipFill rotWithShape="1">
                <a:blip r:embed="rId5"/>
                <a:stretch>
                  <a:fillRect l="-6734" t="-11765" b="-3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6573401" y="4915734"/>
                <a:ext cx="183415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US" sz="2800" b="1" dirty="0" smtClean="0">
                    <a:latin typeface="Century Gothic" pitchFamily="34" charset="0"/>
                    <a:ea typeface="Bai Jamjuree"/>
                    <a:cs typeface="Bai Jamjuree"/>
                    <a:sym typeface="Bai Jamjuree"/>
                  </a:rPr>
                  <a:t>∠C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ea typeface="Cambria Math"/>
                        <a:cs typeface="Bai Jamjuree"/>
                        <a:sym typeface="Bai Jamjuree"/>
                      </a:rPr>
                      <m:t>≅</m:t>
                    </m:r>
                  </m:oMath>
                </a14:m>
                <a:r>
                  <a:rPr lang="en-US" sz="2800" b="1" dirty="0" smtClean="0">
                    <a:latin typeface="Century Gothic" pitchFamily="34" charset="0"/>
                    <a:ea typeface="Bai Jamjuree"/>
                    <a:cs typeface="Bai Jamjuree"/>
                    <a:sym typeface="Bai Jamjuree"/>
                  </a:rPr>
                  <a:t> </a:t>
                </a:r>
                <a:r>
                  <a:rPr lang="en-US" sz="2800" b="1" dirty="0" smtClean="0">
                    <a:latin typeface="Yu Gothic UI Semibold"/>
                    <a:ea typeface="Yu Gothic UI Semibold"/>
                    <a:cs typeface="Bai Jamjuree"/>
                    <a:sym typeface="Bai Jamjuree"/>
                  </a:rPr>
                  <a:t>∠Y</a:t>
                </a:r>
                <a:r>
                  <a:rPr lang="en-US" sz="2800" b="1" dirty="0" smtClean="0">
                    <a:latin typeface="Century Gothic" pitchFamily="34" charset="0"/>
                    <a:ea typeface="Bai Jamjuree"/>
                    <a:cs typeface="Bai Jamjuree"/>
                    <a:sym typeface="Bai Jamjuree"/>
                  </a:rPr>
                  <a:t> </a:t>
                </a:r>
                <a:endParaRPr lang="en-US" sz="2800" b="1" dirty="0">
                  <a:latin typeface="Century Gothic" pitchFamily="34" charset="0"/>
                  <a:ea typeface="Bai Jamjuree"/>
                  <a:cs typeface="Bai Jamjuree"/>
                  <a:sym typeface="Bai Jamjuree"/>
                </a:endParaRPr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3401" y="4915734"/>
                <a:ext cx="1834156" cy="523220"/>
              </a:xfrm>
              <a:prstGeom prst="rect">
                <a:avLst/>
              </a:prstGeom>
              <a:blipFill rotWithShape="1">
                <a:blip r:embed="rId6"/>
                <a:stretch>
                  <a:fillRect l="-6645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4287363" y="5562481"/>
                <a:ext cx="180850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US" sz="2800" b="1" dirty="0" smtClean="0">
                    <a:latin typeface="Century Gothic" pitchFamily="34" charset="0"/>
                    <a:ea typeface="Bai Jamjuree"/>
                    <a:cs typeface="Bai Jamjuree"/>
                    <a:sym typeface="Bai Jamjuree"/>
                  </a:rPr>
                  <a:t>∠D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ea typeface="Cambria Math"/>
                        <a:cs typeface="Bai Jamjuree"/>
                        <a:sym typeface="Bai Jamjuree"/>
                      </a:rPr>
                      <m:t>≅</m:t>
                    </m:r>
                  </m:oMath>
                </a14:m>
                <a:r>
                  <a:rPr lang="en-US" sz="2800" b="1" dirty="0" smtClean="0">
                    <a:latin typeface="Century Gothic" pitchFamily="34" charset="0"/>
                    <a:ea typeface="Bai Jamjuree"/>
                    <a:cs typeface="Bai Jamjuree"/>
                    <a:sym typeface="Bai Jamjuree"/>
                  </a:rPr>
                  <a:t> </a:t>
                </a:r>
                <a:r>
                  <a:rPr lang="en-US" sz="2800" b="1" dirty="0" smtClean="0">
                    <a:latin typeface="Yu Gothic UI Semibold"/>
                    <a:ea typeface="Yu Gothic UI Semibold"/>
                    <a:cs typeface="Bai Jamjuree"/>
                    <a:sym typeface="Bai Jamjuree"/>
                  </a:rPr>
                  <a:t>∠Z</a:t>
                </a:r>
                <a:r>
                  <a:rPr lang="en-US" sz="2800" b="1" dirty="0" smtClean="0">
                    <a:latin typeface="Century Gothic" pitchFamily="34" charset="0"/>
                    <a:ea typeface="Bai Jamjuree"/>
                    <a:cs typeface="Bai Jamjuree"/>
                    <a:sym typeface="Bai Jamjuree"/>
                  </a:rPr>
                  <a:t> </a:t>
                </a:r>
                <a:endParaRPr lang="en-US" sz="2800" b="1" dirty="0">
                  <a:latin typeface="Century Gothic" pitchFamily="34" charset="0"/>
                  <a:ea typeface="Bai Jamjuree"/>
                  <a:cs typeface="Bai Jamjuree"/>
                  <a:sym typeface="Bai Jamjuree"/>
                </a:endParaRPr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7363" y="5562481"/>
                <a:ext cx="1808508" cy="523220"/>
              </a:xfrm>
              <a:prstGeom prst="rect">
                <a:avLst/>
              </a:prstGeom>
              <a:blipFill rotWithShape="1">
                <a:blip r:embed="rId7"/>
                <a:stretch>
                  <a:fillRect l="-6734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0657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0" grpId="0" animBg="1"/>
      <p:bldP spid="31" grpId="0" animBg="1"/>
      <p:bldP spid="32" grpId="0"/>
      <p:bldP spid="33" grpId="0"/>
      <p:bldP spid="34" grpId="0"/>
      <p:bldP spid="35" grpId="0"/>
      <p:bldP spid="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33;p16"/>
          <p:cNvSpPr/>
          <p:nvPr/>
        </p:nvSpPr>
        <p:spPr>
          <a:xfrm>
            <a:off x="1368600" y="862486"/>
            <a:ext cx="784522" cy="128469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 dirty="0">
                <a:ln>
                  <a:noFill/>
                </a:ln>
                <a:solidFill>
                  <a:srgbClr val="FFFFFF"/>
                </a:solidFill>
                <a:latin typeface="Rammetto One"/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Google Shape;167;p17"/>
              <p:cNvSpPr txBox="1"/>
              <p:nvPr/>
            </p:nvSpPr>
            <p:spPr>
              <a:xfrm>
                <a:off x="3613299" y="730958"/>
                <a:ext cx="5809225" cy="599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000" dirty="0" smtClean="0">
                    <a:latin typeface="Rammetto One"/>
                    <a:ea typeface="Rammetto One"/>
                    <a:cs typeface="Rammetto One"/>
                    <a:sym typeface="Rammetto One"/>
                  </a:rPr>
                  <a:t>        </a:t>
                </a:r>
                <a:r>
                  <a:rPr lang="en-US" sz="2800" dirty="0" smtClean="0">
                    <a:latin typeface="Rammetto One"/>
                    <a:ea typeface="Rammetto One"/>
                    <a:cs typeface="Rammetto One"/>
                    <a:sym typeface="Rammetto One"/>
                  </a:rPr>
                  <a:t>ABCD  </a:t>
                </a:r>
                <a:r>
                  <a:rPr lang="en-US" sz="3000" dirty="0" smtClean="0">
                    <a:latin typeface="Rammetto One"/>
                    <a:ea typeface="Rammetto One"/>
                    <a:cs typeface="Rammetto One"/>
                    <a:sym typeface="Rammetto One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0" smtClean="0">
                        <a:latin typeface="Cambria Math"/>
                        <a:ea typeface="Cambria Math"/>
                        <a:cs typeface="Rammetto One"/>
                        <a:sym typeface="Rammetto One"/>
                      </a:rPr>
                      <m:t>~</m:t>
                    </m:r>
                  </m:oMath>
                </a14:m>
                <a:r>
                  <a:rPr lang="en-US" sz="3000" b="1" dirty="0" smtClean="0">
                    <a:latin typeface="Cooper Black" pitchFamily="18" charset="0"/>
                    <a:ea typeface="Rammetto One"/>
                    <a:cs typeface="Rammetto One"/>
                    <a:sym typeface="Rammetto One"/>
                  </a:rPr>
                  <a:t>          </a:t>
                </a:r>
                <a:r>
                  <a:rPr lang="en-US" sz="2800" b="1" dirty="0" smtClean="0">
                    <a:latin typeface="Cooper Black" pitchFamily="18" charset="0"/>
                    <a:ea typeface="Rammetto One"/>
                    <a:cs typeface="Rammetto One"/>
                    <a:sym typeface="Rammetto One"/>
                  </a:rPr>
                  <a:t>WXYZ</a:t>
                </a:r>
                <a:endParaRPr sz="2800" b="1" dirty="0">
                  <a:latin typeface="Cooper Black" pitchFamily="18" charset="0"/>
                  <a:ea typeface="Rammetto One"/>
                  <a:cs typeface="Rammetto One"/>
                  <a:sym typeface="Rammetto One"/>
                </a:endParaRPr>
              </a:p>
            </p:txBody>
          </p:sp>
        </mc:Choice>
        <mc:Fallback xmlns="">
          <p:sp>
            <p:nvSpPr>
              <p:cNvPr id="3" name="Google Shape;167;p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3298" y="730958"/>
                <a:ext cx="5809225" cy="599400"/>
              </a:xfrm>
              <a:prstGeom prst="rect">
                <a:avLst/>
              </a:prstGeom>
              <a:blipFill rotWithShape="1">
                <a:blip r:embed="rId2"/>
                <a:stretch>
                  <a:fillRect b="-4081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Parallelogram 3"/>
          <p:cNvSpPr/>
          <p:nvPr/>
        </p:nvSpPr>
        <p:spPr>
          <a:xfrm>
            <a:off x="4177205" y="794641"/>
            <a:ext cx="725214" cy="461509"/>
          </a:xfrm>
          <a:prstGeom prst="parallelogram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Parallelogram 4"/>
          <p:cNvSpPr/>
          <p:nvPr/>
        </p:nvSpPr>
        <p:spPr>
          <a:xfrm>
            <a:off x="6961134" y="798081"/>
            <a:ext cx="725214" cy="461509"/>
          </a:xfrm>
          <a:prstGeom prst="parallelogram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lowchart: Manual Input 5"/>
          <p:cNvSpPr/>
          <p:nvPr/>
        </p:nvSpPr>
        <p:spPr>
          <a:xfrm>
            <a:off x="3925615" y="2711668"/>
            <a:ext cx="1844566" cy="171846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4841 h 12841"/>
              <a:gd name="connsiteX1" fmla="*/ 8205 w 10000"/>
              <a:gd name="connsiteY1" fmla="*/ 0 h 12841"/>
              <a:gd name="connsiteX2" fmla="*/ 10000 w 10000"/>
              <a:gd name="connsiteY2" fmla="*/ 12841 h 12841"/>
              <a:gd name="connsiteX3" fmla="*/ 0 w 10000"/>
              <a:gd name="connsiteY3" fmla="*/ 12841 h 12841"/>
              <a:gd name="connsiteX4" fmla="*/ 0 w 10000"/>
              <a:gd name="connsiteY4" fmla="*/ 4841 h 12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2841">
                <a:moveTo>
                  <a:pt x="0" y="4841"/>
                </a:moveTo>
                <a:lnTo>
                  <a:pt x="8205" y="0"/>
                </a:lnTo>
                <a:lnTo>
                  <a:pt x="10000" y="12841"/>
                </a:lnTo>
                <a:lnTo>
                  <a:pt x="0" y="12841"/>
                </a:lnTo>
                <a:lnTo>
                  <a:pt x="0" y="4841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Flowchart: Manual Input 5"/>
          <p:cNvSpPr/>
          <p:nvPr/>
        </p:nvSpPr>
        <p:spPr>
          <a:xfrm>
            <a:off x="7270547" y="1851685"/>
            <a:ext cx="2377964" cy="2673045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4841 h 12841"/>
              <a:gd name="connsiteX1" fmla="*/ 8205 w 10000"/>
              <a:gd name="connsiteY1" fmla="*/ 0 h 12841"/>
              <a:gd name="connsiteX2" fmla="*/ 10000 w 10000"/>
              <a:gd name="connsiteY2" fmla="*/ 12841 h 12841"/>
              <a:gd name="connsiteX3" fmla="*/ 0 w 10000"/>
              <a:gd name="connsiteY3" fmla="*/ 12841 h 12841"/>
              <a:gd name="connsiteX4" fmla="*/ 0 w 10000"/>
              <a:gd name="connsiteY4" fmla="*/ 4841 h 12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2841">
                <a:moveTo>
                  <a:pt x="0" y="4841"/>
                </a:moveTo>
                <a:lnTo>
                  <a:pt x="8205" y="0"/>
                </a:lnTo>
                <a:lnTo>
                  <a:pt x="10000" y="12841"/>
                </a:lnTo>
                <a:lnTo>
                  <a:pt x="0" y="12841"/>
                </a:lnTo>
                <a:lnTo>
                  <a:pt x="0" y="4841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494697" y="3030721"/>
            <a:ext cx="536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entury Gothic" pitchFamily="34" charset="0"/>
              </a:rPr>
              <a:t>B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498799" y="4168519"/>
            <a:ext cx="536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entury Gothic" pitchFamily="34" charset="0"/>
              </a:rPr>
              <a:t>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248951" y="2242096"/>
            <a:ext cx="536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entury Gothic" pitchFamily="34" charset="0"/>
              </a:rPr>
              <a:t>C</a:t>
            </a:r>
            <a:endParaRPr lang="en-US" sz="2800" b="1" dirty="0">
              <a:latin typeface="Century Gothic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69379" y="4220936"/>
            <a:ext cx="536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entury Gothic" pitchFamily="34" charset="0"/>
              </a:rPr>
              <a:t>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168971" y="1542336"/>
            <a:ext cx="536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entury Gothic" pitchFamily="34" charset="0"/>
              </a:rPr>
              <a:t>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783768" y="4263118"/>
            <a:ext cx="536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entury Gothic" pitchFamily="34" charset="0"/>
              </a:rPr>
              <a:t>W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848151" y="2528179"/>
            <a:ext cx="536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entury Gothic" pitchFamily="34" charset="0"/>
              </a:rPr>
              <a:t>X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80689" y="4330797"/>
            <a:ext cx="536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entury Gothic" pitchFamily="34" charset="0"/>
              </a:rPr>
              <a:t>Z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3994099" y="5129421"/>
                <a:ext cx="886781" cy="8987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latin typeface="Cambria Math"/>
                              <a:cs typeface="Bai Jamjuree"/>
                              <a:sym typeface="Bai Jamjuree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  <a:cs typeface="Bai Jamjuree"/>
                              <a:sym typeface="Bai Jamjuree"/>
                            </a:rPr>
                            <m:t>𝑨𝑩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/>
                              <a:cs typeface="Bai Jamjuree"/>
                              <a:sym typeface="Bai Jamjuree"/>
                            </a:rPr>
                            <m:t>𝑾𝑿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latin typeface="Century Gothic" pitchFamily="34" charset="0"/>
                  <a:ea typeface="Bai Jamjuree"/>
                  <a:cs typeface="Bai Jamjuree"/>
                  <a:sym typeface="Bai Jamjuree"/>
                </a:endParaRPr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4098" y="5129421"/>
                <a:ext cx="886781" cy="89870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5507599" y="5148003"/>
                <a:ext cx="771365" cy="8989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latin typeface="Cambria Math"/>
                              <a:cs typeface="Bai Jamjuree"/>
                              <a:sym typeface="Bai Jamjuree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  <a:cs typeface="Bai Jamjuree"/>
                              <a:sym typeface="Bai Jamjuree"/>
                            </a:rPr>
                            <m:t>𝑩𝑪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/>
                              <a:cs typeface="Bai Jamjuree"/>
                              <a:sym typeface="Bai Jamjuree"/>
                            </a:rPr>
                            <m:t>𝑿𝒀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latin typeface="Century Gothic" pitchFamily="34" charset="0"/>
                  <a:ea typeface="Bai Jamjuree"/>
                  <a:cs typeface="Bai Jamjuree"/>
                  <a:sym typeface="Bai Jamjuree"/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7598" y="5148003"/>
                <a:ext cx="771365" cy="89896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8220636" y="5167521"/>
                <a:ext cx="865942" cy="8987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latin typeface="Cambria Math"/>
                              <a:cs typeface="Bai Jamjuree"/>
                              <a:sym typeface="Bai Jamjuree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  <a:cs typeface="Bai Jamjuree"/>
                              <a:sym typeface="Bai Jamjuree"/>
                            </a:rPr>
                            <m:t>𝑫𝑨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/>
                              <a:cs typeface="Bai Jamjuree"/>
                              <a:sym typeface="Bai Jamjuree"/>
                            </a:rPr>
                            <m:t>𝒁𝑾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latin typeface="Century Gothic" pitchFamily="34" charset="0"/>
                  <a:ea typeface="Bai Jamjuree"/>
                  <a:cs typeface="Bai Jamjuree"/>
                  <a:sym typeface="Bai Jamjuree"/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0635" y="5167521"/>
                <a:ext cx="865943" cy="89870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6896316" y="5186571"/>
                <a:ext cx="780983" cy="8989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latin typeface="Cambria Math"/>
                              <a:cs typeface="Bai Jamjuree"/>
                              <a:sym typeface="Bai Jamjuree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  <a:cs typeface="Bai Jamjuree"/>
                              <a:sym typeface="Bai Jamjuree"/>
                            </a:rPr>
                            <m:t>𝑪𝑫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/>
                              <a:cs typeface="Bai Jamjuree"/>
                              <a:sym typeface="Bai Jamjuree"/>
                            </a:rPr>
                            <m:t>𝒀𝒁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latin typeface="Century Gothic" pitchFamily="34" charset="0"/>
                  <a:ea typeface="Bai Jamjuree"/>
                  <a:cs typeface="Bai Jamjuree"/>
                  <a:sym typeface="Bai Jamjuree"/>
                </a:endParaRPr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6315" y="5186571"/>
                <a:ext cx="780983" cy="89896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ectangle 39"/>
          <p:cNvSpPr/>
          <p:nvPr/>
        </p:nvSpPr>
        <p:spPr>
          <a:xfrm>
            <a:off x="4984537" y="5359713"/>
            <a:ext cx="3994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 smtClean="0">
                <a:latin typeface="Century Gothic" pitchFamily="34" charset="0"/>
                <a:ea typeface="Bai Jamjuree"/>
                <a:cs typeface="Bai Jamjuree"/>
                <a:sym typeface="Bai Jamjuree"/>
              </a:rPr>
              <a:t>=</a:t>
            </a:r>
            <a:endParaRPr lang="en-US" sz="2800" b="1" dirty="0">
              <a:latin typeface="Century Gothic" pitchFamily="34" charset="0"/>
              <a:ea typeface="Bai Jamjuree"/>
              <a:cs typeface="Bai Jamjuree"/>
              <a:sym typeface="Bai Jamjuree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408782" y="5444149"/>
            <a:ext cx="3994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 smtClean="0">
                <a:latin typeface="Century Gothic" pitchFamily="34" charset="0"/>
                <a:ea typeface="Bai Jamjuree"/>
                <a:cs typeface="Bai Jamjuree"/>
                <a:sym typeface="Bai Jamjuree"/>
              </a:rPr>
              <a:t>=</a:t>
            </a:r>
            <a:endParaRPr lang="en-US" sz="2800" b="1" dirty="0">
              <a:latin typeface="Century Gothic" pitchFamily="34" charset="0"/>
              <a:ea typeface="Bai Jamjuree"/>
              <a:cs typeface="Bai Jamjuree"/>
              <a:sym typeface="Bai Jamjuree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7742199" y="5404476"/>
            <a:ext cx="3994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 smtClean="0">
                <a:latin typeface="Century Gothic" pitchFamily="34" charset="0"/>
                <a:ea typeface="Bai Jamjuree"/>
                <a:cs typeface="Bai Jamjuree"/>
                <a:sym typeface="Bai Jamjuree"/>
              </a:rPr>
              <a:t>=</a:t>
            </a:r>
            <a:endParaRPr lang="en-US" sz="2800" b="1" dirty="0">
              <a:latin typeface="Century Gothic" pitchFamily="34" charset="0"/>
              <a:ea typeface="Bai Jamjuree"/>
              <a:cs typeface="Bai Jamjuree"/>
              <a:sym typeface="Bai Jamjuree"/>
            </a:endParaRPr>
          </a:p>
        </p:txBody>
      </p:sp>
      <p:cxnSp>
        <p:nvCxnSpPr>
          <p:cNvPr id="19" name="Straight Connector 18"/>
          <p:cNvCxnSpPr>
            <a:endCxn id="6" idx="0"/>
          </p:cNvCxnSpPr>
          <p:nvPr/>
        </p:nvCxnSpPr>
        <p:spPr>
          <a:xfrm flipV="1">
            <a:off x="3917738" y="3359522"/>
            <a:ext cx="7877" cy="1070609"/>
          </a:xfrm>
          <a:prstGeom prst="line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6" idx="0"/>
            <a:endCxn id="6" idx="1"/>
          </p:cNvCxnSpPr>
          <p:nvPr/>
        </p:nvCxnSpPr>
        <p:spPr>
          <a:xfrm flipV="1">
            <a:off x="3925615" y="2711668"/>
            <a:ext cx="1513466" cy="647852"/>
          </a:xfrm>
          <a:prstGeom prst="line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endCxn id="7" idx="0"/>
          </p:cNvCxnSpPr>
          <p:nvPr/>
        </p:nvCxnSpPr>
        <p:spPr>
          <a:xfrm flipH="1" flipV="1">
            <a:off x="7270547" y="2859409"/>
            <a:ext cx="20532" cy="1665320"/>
          </a:xfrm>
          <a:prstGeom prst="line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7" idx="0"/>
            <a:endCxn id="7" idx="1"/>
          </p:cNvCxnSpPr>
          <p:nvPr/>
        </p:nvCxnSpPr>
        <p:spPr>
          <a:xfrm flipV="1">
            <a:off x="7270548" y="1851683"/>
            <a:ext cx="1951119" cy="1007726"/>
          </a:xfrm>
          <a:prstGeom prst="line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6" idx="2"/>
            <a:endCxn id="6" idx="1"/>
          </p:cNvCxnSpPr>
          <p:nvPr/>
        </p:nvCxnSpPr>
        <p:spPr>
          <a:xfrm flipH="1" flipV="1">
            <a:off x="5439080" y="2711668"/>
            <a:ext cx="331100" cy="1718461"/>
          </a:xfrm>
          <a:prstGeom prst="line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7" idx="2"/>
          </p:cNvCxnSpPr>
          <p:nvPr/>
        </p:nvCxnSpPr>
        <p:spPr>
          <a:xfrm flipH="1" flipV="1">
            <a:off x="9195473" y="1861096"/>
            <a:ext cx="453038" cy="2663632"/>
          </a:xfrm>
          <a:prstGeom prst="line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7" idx="2"/>
            <a:endCxn id="7" idx="3"/>
          </p:cNvCxnSpPr>
          <p:nvPr/>
        </p:nvCxnSpPr>
        <p:spPr>
          <a:xfrm flipH="1">
            <a:off x="7270547" y="4524728"/>
            <a:ext cx="2377964" cy="0"/>
          </a:xfrm>
          <a:prstGeom prst="line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6" idx="2"/>
            <a:endCxn id="6" idx="3"/>
          </p:cNvCxnSpPr>
          <p:nvPr/>
        </p:nvCxnSpPr>
        <p:spPr>
          <a:xfrm flipH="1">
            <a:off x="3925615" y="4430129"/>
            <a:ext cx="1844566" cy="0"/>
          </a:xfrm>
          <a:prstGeom prst="line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Google Shape;193;p17">
            <a:hlinkClick r:id="rId7" action="ppaction://hlinksldjump"/>
          </p:cNvPr>
          <p:cNvSpPr/>
          <p:nvPr/>
        </p:nvSpPr>
        <p:spPr>
          <a:xfrm>
            <a:off x="10613099" y="607324"/>
            <a:ext cx="909900" cy="914400"/>
          </a:xfrm>
          <a:prstGeom prst="ellipse">
            <a:avLst/>
          </a:prstGeom>
          <a:solidFill>
            <a:srgbClr val="F2F2F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 dirty="0">
                <a:solidFill>
                  <a:srgbClr val="434343"/>
                </a:solidFill>
                <a:latin typeface="Bai Jamjuree"/>
                <a:ea typeface="Bai Jamjuree"/>
                <a:cs typeface="Bai Jamjuree"/>
                <a:sym typeface="Bai Jamjuree"/>
              </a:rPr>
              <a:t>GO BACK</a:t>
            </a:r>
            <a:endParaRPr sz="1300" b="1" dirty="0">
              <a:solidFill>
                <a:srgbClr val="434343"/>
              </a:solidFill>
              <a:latin typeface="Bai Jamjuree"/>
              <a:ea typeface="Bai Jamjuree"/>
              <a:cs typeface="Bai Jamjuree"/>
              <a:sym typeface="Bai Jamjuree"/>
            </a:endParaRPr>
          </a:p>
        </p:txBody>
      </p:sp>
    </p:spTree>
    <p:extLst>
      <p:ext uri="{BB962C8B-B14F-4D97-AF65-F5344CB8AC3E}">
        <p14:creationId xmlns:p14="http://schemas.microsoft.com/office/powerpoint/2010/main" val="837416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7" grpId="0"/>
      <p:bldP spid="38" grpId="0"/>
      <p:bldP spid="39" grpId="0"/>
      <p:bldP spid="40" grpId="0"/>
      <p:bldP spid="41" grpId="0"/>
      <p:bldP spid="4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7"/>
          <p:cNvSpPr/>
          <p:nvPr/>
        </p:nvSpPr>
        <p:spPr>
          <a:xfrm>
            <a:off x="9794879" y="953839"/>
            <a:ext cx="1206103" cy="1319283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 dirty="0">
                <a:ln>
                  <a:noFill/>
                </a:ln>
                <a:solidFill>
                  <a:srgbClr val="FFFFFF"/>
                </a:solidFill>
                <a:latin typeface="Rammetto One"/>
              </a:rPr>
              <a:t>2</a:t>
            </a:r>
          </a:p>
        </p:txBody>
      </p:sp>
      <p:sp>
        <p:nvSpPr>
          <p:cNvPr id="10" name="Google Shape;232;p19"/>
          <p:cNvSpPr txBox="1"/>
          <p:nvPr/>
        </p:nvSpPr>
        <p:spPr>
          <a:xfrm>
            <a:off x="2289023" y="1796100"/>
            <a:ext cx="6553356" cy="59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 smtClean="0">
                <a:solidFill>
                  <a:srgbClr val="E30389"/>
                </a:solidFill>
                <a:latin typeface="Rammetto One"/>
                <a:ea typeface="Rammetto One"/>
                <a:cs typeface="Rammetto One"/>
                <a:sym typeface="Rammetto One"/>
              </a:rPr>
              <a:t>SIMILAR TRIANGLES</a:t>
            </a:r>
            <a:r>
              <a:rPr lang="en" sz="3600" dirty="0" smtClean="0">
                <a:solidFill>
                  <a:schemeClr val="accent2"/>
                </a:solidFill>
                <a:latin typeface="Rammetto One"/>
                <a:ea typeface="Rammetto One"/>
                <a:cs typeface="Rammetto One"/>
                <a:sym typeface="Rammetto One"/>
              </a:rPr>
              <a:t> </a:t>
            </a:r>
            <a:endParaRPr sz="3600" dirty="0">
              <a:solidFill>
                <a:schemeClr val="accent2"/>
              </a:solidFill>
              <a:latin typeface="Rammetto One"/>
              <a:ea typeface="Rammetto One"/>
              <a:cs typeface="Rammetto One"/>
              <a:sym typeface="Rammetto One"/>
            </a:endParaRPr>
          </a:p>
        </p:txBody>
      </p:sp>
      <p:sp>
        <p:nvSpPr>
          <p:cNvPr id="11" name="Google Shape;135;p16"/>
          <p:cNvSpPr txBox="1"/>
          <p:nvPr/>
        </p:nvSpPr>
        <p:spPr>
          <a:xfrm>
            <a:off x="1613135" y="2395500"/>
            <a:ext cx="8346463" cy="204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3000" b="1" dirty="0" smtClean="0">
                <a:latin typeface="Century Gothic" pitchFamily="34" charset="0"/>
                <a:ea typeface="Bai Jamjuree"/>
                <a:cs typeface="Bai Jamjuree"/>
                <a:sym typeface="Bai Jamjuree"/>
              </a:rPr>
              <a:t>- Two triangles are similar if and only if </a:t>
            </a:r>
          </a:p>
          <a:p>
            <a:pPr lvl="0"/>
            <a:r>
              <a:rPr lang="en-US" sz="3000" b="1" dirty="0">
                <a:latin typeface="Century Gothic" pitchFamily="34" charset="0"/>
                <a:ea typeface="Bai Jamjuree"/>
                <a:cs typeface="Bai Jamjuree"/>
                <a:sym typeface="Bai Jamjuree"/>
              </a:rPr>
              <a:t> </a:t>
            </a:r>
            <a:r>
              <a:rPr lang="en-US" sz="3000" b="1" dirty="0" smtClean="0">
                <a:latin typeface="Century Gothic" pitchFamily="34" charset="0"/>
                <a:ea typeface="Bai Jamjuree"/>
                <a:cs typeface="Bai Jamjuree"/>
                <a:sym typeface="Bai Jamjuree"/>
              </a:rPr>
              <a:t>  the </a:t>
            </a:r>
            <a:r>
              <a:rPr lang="en-US" sz="3000" b="1" dirty="0" smtClean="0">
                <a:latin typeface="Century Gothic" pitchFamily="34" charset="0"/>
                <a:ea typeface="Bai Jamjuree"/>
                <a:cs typeface="Bai Jamjuree"/>
                <a:sym typeface="Bai Jamjuree"/>
                <a:hlinkClick r:id="rId3" action="ppaction://hlinksldjump"/>
              </a:rPr>
              <a:t>corresponding angles</a:t>
            </a:r>
            <a:r>
              <a:rPr lang="en-US" sz="3000" b="1" dirty="0" smtClean="0">
                <a:latin typeface="Century Gothic" pitchFamily="34" charset="0"/>
                <a:ea typeface="Bai Jamjuree"/>
                <a:cs typeface="Bai Jamjuree"/>
                <a:sym typeface="Bai Jamjuree"/>
              </a:rPr>
              <a:t> are congruent</a:t>
            </a:r>
          </a:p>
          <a:p>
            <a:pPr lvl="0"/>
            <a:r>
              <a:rPr lang="en-US" sz="3000" b="1" dirty="0">
                <a:latin typeface="Century Gothic" pitchFamily="34" charset="0"/>
                <a:ea typeface="Bai Jamjuree"/>
                <a:cs typeface="Bai Jamjuree"/>
                <a:sym typeface="Bai Jamjuree"/>
              </a:rPr>
              <a:t> </a:t>
            </a:r>
            <a:r>
              <a:rPr lang="en-US" sz="3000" b="1" dirty="0" smtClean="0">
                <a:latin typeface="Century Gothic" pitchFamily="34" charset="0"/>
                <a:ea typeface="Bai Jamjuree"/>
                <a:cs typeface="Bai Jamjuree"/>
                <a:sym typeface="Bai Jamjuree"/>
              </a:rPr>
              <a:t>  and the lengths of the </a:t>
            </a:r>
            <a:r>
              <a:rPr lang="en-US" sz="3000" b="1" dirty="0" smtClean="0">
                <a:latin typeface="Century Gothic" pitchFamily="34" charset="0"/>
                <a:ea typeface="Bai Jamjuree"/>
                <a:cs typeface="Bai Jamjuree"/>
                <a:sym typeface="Bai Jamjuree"/>
                <a:hlinkClick r:id="rId4" action="ppaction://hlinksldjump"/>
              </a:rPr>
              <a:t>corresponding sides </a:t>
            </a:r>
            <a:endParaRPr lang="en-US" sz="3000" b="1" dirty="0">
              <a:latin typeface="Century Gothic" pitchFamily="34" charset="0"/>
              <a:ea typeface="Bai Jamjuree"/>
              <a:cs typeface="Bai Jamjuree"/>
              <a:sym typeface="Bai Jamjuree"/>
            </a:endParaRPr>
          </a:p>
          <a:p>
            <a:pPr lvl="0"/>
            <a:r>
              <a:rPr lang="en-US" sz="3000" b="1" dirty="0" smtClean="0">
                <a:latin typeface="Century Gothic" pitchFamily="34" charset="0"/>
                <a:ea typeface="Bai Jamjuree"/>
                <a:cs typeface="Bai Jamjuree"/>
                <a:sym typeface="Bai Jamjuree"/>
              </a:rPr>
              <a:t>   are proportional.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99;p18"/>
          <p:cNvSpPr txBox="1"/>
          <p:nvPr/>
        </p:nvSpPr>
        <p:spPr>
          <a:xfrm>
            <a:off x="2660069" y="953837"/>
            <a:ext cx="2826125" cy="59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 smtClean="0">
                <a:solidFill>
                  <a:schemeClr val="accent6">
                    <a:lumMod val="75000"/>
                  </a:schemeClr>
                </a:solidFill>
                <a:latin typeface="Rammetto One"/>
                <a:ea typeface="Rammetto One"/>
                <a:cs typeface="Rammetto One"/>
                <a:sym typeface="Rammetto One"/>
              </a:rPr>
              <a:t>Example </a:t>
            </a:r>
            <a:r>
              <a:rPr lang="en" sz="3400" dirty="0" smtClean="0">
                <a:solidFill>
                  <a:schemeClr val="accent6">
                    <a:lumMod val="75000"/>
                  </a:schemeClr>
                </a:solidFill>
                <a:latin typeface="Rammetto One"/>
                <a:ea typeface="Rammetto One"/>
                <a:cs typeface="Rammetto One"/>
                <a:sym typeface="Rammetto One"/>
              </a:rPr>
              <a:t>:</a:t>
            </a:r>
            <a:r>
              <a:rPr lang="en" sz="3200" dirty="0" smtClean="0">
                <a:solidFill>
                  <a:schemeClr val="accent6">
                    <a:lumMod val="75000"/>
                  </a:schemeClr>
                </a:solidFill>
                <a:latin typeface="Rammetto One"/>
                <a:ea typeface="Rammetto One"/>
                <a:cs typeface="Rammetto One"/>
                <a:sym typeface="Rammetto One"/>
              </a:rPr>
              <a:t> </a:t>
            </a:r>
            <a:endParaRPr sz="3200" dirty="0">
              <a:solidFill>
                <a:schemeClr val="accent6">
                  <a:lumMod val="75000"/>
                </a:schemeClr>
              </a:solidFill>
              <a:latin typeface="Rammetto One"/>
              <a:ea typeface="Rammetto One"/>
              <a:cs typeface="Rammetto One"/>
              <a:sym typeface="Rammetto One"/>
            </a:endParaRPr>
          </a:p>
        </p:txBody>
      </p:sp>
      <p:sp>
        <p:nvSpPr>
          <p:cNvPr id="3" name="Google Shape;200;p18"/>
          <p:cNvSpPr txBox="1"/>
          <p:nvPr/>
        </p:nvSpPr>
        <p:spPr>
          <a:xfrm>
            <a:off x="1726642" y="1476692"/>
            <a:ext cx="8026775" cy="13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2800" b="1" dirty="0" smtClean="0">
                <a:latin typeface="Century Gothic" pitchFamily="34" charset="0"/>
                <a:ea typeface="Bai Jamjuree"/>
                <a:cs typeface="Bai Jamjuree"/>
                <a:sym typeface="Bai Jamjuree"/>
              </a:rPr>
              <a:t>If     ABC ~     DEF, list all pairs of </a:t>
            </a:r>
          </a:p>
          <a:p>
            <a:pPr lvl="0"/>
            <a:r>
              <a:rPr lang="en-US" sz="2800" b="1" dirty="0" smtClean="0">
                <a:latin typeface="Century Gothic" pitchFamily="34" charset="0"/>
                <a:ea typeface="Bai Jamjuree"/>
                <a:cs typeface="Bai Jamjuree"/>
                <a:sym typeface="Bai Jamjuree"/>
              </a:rPr>
              <a:t>congruent angles, and write a proportion </a:t>
            </a:r>
          </a:p>
          <a:p>
            <a:pPr lvl="0"/>
            <a:r>
              <a:rPr lang="en-US" sz="2800" b="1" dirty="0" smtClean="0">
                <a:latin typeface="Century Gothic" pitchFamily="34" charset="0"/>
                <a:ea typeface="Bai Jamjuree"/>
                <a:cs typeface="Bai Jamjuree"/>
                <a:sym typeface="Bai Jamjuree"/>
              </a:rPr>
              <a:t>that relates the corresponding sides.  </a:t>
            </a:r>
            <a:endParaRPr sz="2800" b="1" dirty="0">
              <a:latin typeface="Century Gothic" pitchFamily="34" charset="0"/>
              <a:ea typeface="Bai Jamjuree"/>
              <a:cs typeface="Bai Jamjuree"/>
              <a:sym typeface="Bai Jamjuree"/>
            </a:endParaRPr>
          </a:p>
        </p:txBody>
      </p:sp>
      <p:sp>
        <p:nvSpPr>
          <p:cNvPr id="4" name="Google Shape;166;p17"/>
          <p:cNvSpPr/>
          <p:nvPr/>
        </p:nvSpPr>
        <p:spPr>
          <a:xfrm>
            <a:off x="9794879" y="953839"/>
            <a:ext cx="1206103" cy="1319283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 dirty="0">
                <a:ln>
                  <a:noFill/>
                </a:ln>
                <a:solidFill>
                  <a:srgbClr val="FFFFFF"/>
                </a:solidFill>
                <a:latin typeface="Rammetto One"/>
              </a:rPr>
              <a:t>2</a:t>
            </a:r>
          </a:p>
        </p:txBody>
      </p:sp>
      <p:sp>
        <p:nvSpPr>
          <p:cNvPr id="5" name="Isosceles Triangle 4"/>
          <p:cNvSpPr/>
          <p:nvPr/>
        </p:nvSpPr>
        <p:spPr>
          <a:xfrm>
            <a:off x="2052076" y="1514120"/>
            <a:ext cx="443474" cy="402104"/>
          </a:xfrm>
          <a:prstGeom prst="triangl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Isosceles Triangle 5"/>
          <p:cNvSpPr/>
          <p:nvPr/>
        </p:nvSpPr>
        <p:spPr>
          <a:xfrm>
            <a:off x="3629657" y="1514120"/>
            <a:ext cx="443474" cy="402104"/>
          </a:xfrm>
          <a:prstGeom prst="triangl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6"/>
          <p:cNvSpPr/>
          <p:nvPr/>
        </p:nvSpPr>
        <p:spPr>
          <a:xfrm rot="7594121">
            <a:off x="3240406" y="3748779"/>
            <a:ext cx="1319259" cy="1681412"/>
          </a:xfrm>
          <a:prstGeom prst="rtTriangl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ight Triangle 7"/>
          <p:cNvSpPr/>
          <p:nvPr/>
        </p:nvSpPr>
        <p:spPr>
          <a:xfrm rot="7189029">
            <a:off x="7154170" y="3499101"/>
            <a:ext cx="1778018" cy="3018971"/>
          </a:xfrm>
          <a:prstGeom prst="rtTriangl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430155" y="4341194"/>
            <a:ext cx="536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entury Gothic" pitchFamily="34" charset="0"/>
              </a:rPr>
              <a:t>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421157" y="3091739"/>
            <a:ext cx="536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entury Gothic" pitchFamily="34" charset="0"/>
              </a:rPr>
              <a:t>B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28619" y="4327874"/>
            <a:ext cx="536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entury Gothic" pitchFamily="34" charset="0"/>
              </a:rPr>
              <a:t>C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892428" y="4791098"/>
            <a:ext cx="536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entury Gothic" pitchFamily="34" charset="0"/>
              </a:rPr>
              <a:t>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97329" y="2996489"/>
            <a:ext cx="536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entury Gothic" pitchFamily="34" charset="0"/>
              </a:rPr>
              <a:t>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753417" y="4736154"/>
            <a:ext cx="536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entury Gothic" pitchFamily="34" charset="0"/>
              </a:rPr>
              <a:t>F</a:t>
            </a:r>
          </a:p>
        </p:txBody>
      </p:sp>
    </p:spTree>
    <p:extLst>
      <p:ext uri="{BB962C8B-B14F-4D97-AF65-F5344CB8AC3E}">
        <p14:creationId xmlns:p14="http://schemas.microsoft.com/office/powerpoint/2010/main" val="256858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66;p17"/>
          <p:cNvSpPr/>
          <p:nvPr/>
        </p:nvSpPr>
        <p:spPr>
          <a:xfrm>
            <a:off x="9794879" y="953839"/>
            <a:ext cx="1206103" cy="1319283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 dirty="0">
                <a:ln>
                  <a:noFill/>
                </a:ln>
                <a:solidFill>
                  <a:srgbClr val="FFFFFF"/>
                </a:solidFill>
                <a:latin typeface="Rammetto One"/>
              </a:rPr>
              <a:t>2</a:t>
            </a:r>
          </a:p>
        </p:txBody>
      </p:sp>
      <p:sp>
        <p:nvSpPr>
          <p:cNvPr id="7" name="Right Triangle 6"/>
          <p:cNvSpPr/>
          <p:nvPr/>
        </p:nvSpPr>
        <p:spPr>
          <a:xfrm rot="7594121">
            <a:off x="2496141" y="1648346"/>
            <a:ext cx="1319259" cy="1681412"/>
          </a:xfrm>
          <a:prstGeom prst="rtTriangl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ight Triangle 7"/>
          <p:cNvSpPr/>
          <p:nvPr/>
        </p:nvSpPr>
        <p:spPr>
          <a:xfrm rot="7189029">
            <a:off x="6108320" y="1251107"/>
            <a:ext cx="1778018" cy="3018971"/>
          </a:xfrm>
          <a:prstGeom prst="rtTriangl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679268" y="2273120"/>
            <a:ext cx="536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entury Gothic" pitchFamily="34" charset="0"/>
              </a:rPr>
              <a:t>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695943" y="991145"/>
            <a:ext cx="536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entury Gothic" pitchFamily="34" charset="0"/>
              </a:rPr>
              <a:t>B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166619" y="2220785"/>
            <a:ext cx="536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entury Gothic" pitchFamily="34" charset="0"/>
              </a:rPr>
              <a:t>C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840660" y="2559017"/>
            <a:ext cx="536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entury Gothic" pitchFamily="34" charset="0"/>
              </a:rPr>
              <a:t>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930529" y="768427"/>
            <a:ext cx="536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entury Gothic" pitchFamily="34" charset="0"/>
              </a:rPr>
              <a:t>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731108" y="2482395"/>
            <a:ext cx="536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entury Gothic" pitchFamily="34" charset="0"/>
              </a:rPr>
              <a:t>F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88378" y="3777219"/>
            <a:ext cx="43694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entury Gothic" pitchFamily="34" charset="0"/>
              </a:rPr>
              <a:t>     </a:t>
            </a:r>
            <a:r>
              <a:rPr lang="en-US" sz="2800" b="1" dirty="0" smtClean="0">
                <a:solidFill>
                  <a:srgbClr val="C00000"/>
                </a:solidFill>
                <a:latin typeface="Century Gothic" pitchFamily="34" charset="0"/>
              </a:rPr>
              <a:t>A </a:t>
            </a:r>
            <a:r>
              <a:rPr lang="en-US" sz="2800" b="1" dirty="0">
                <a:solidFill>
                  <a:schemeClr val="accent5"/>
                </a:solidFill>
                <a:latin typeface="Century Gothic" pitchFamily="34" charset="0"/>
              </a:rPr>
              <a:t>B</a:t>
            </a:r>
            <a:r>
              <a:rPr lang="en-US" sz="2800" b="1" dirty="0" smtClean="0">
                <a:solidFill>
                  <a:schemeClr val="accent5"/>
                </a:solidFill>
                <a:latin typeface="Century Gothic" pitchFamily="34" charset="0"/>
              </a:rPr>
              <a:t> 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</a:rPr>
              <a:t>C</a:t>
            </a:r>
            <a:r>
              <a:rPr lang="en-US" sz="2800" b="1" dirty="0" smtClean="0">
                <a:latin typeface="Century Gothic" pitchFamily="34" charset="0"/>
              </a:rPr>
              <a:t> ~     </a:t>
            </a:r>
            <a:r>
              <a:rPr lang="en-US" sz="2800" b="1" dirty="0" smtClean="0">
                <a:solidFill>
                  <a:srgbClr val="C00000"/>
                </a:solidFill>
                <a:latin typeface="Century Gothic" pitchFamily="34" charset="0"/>
              </a:rPr>
              <a:t>D</a:t>
            </a:r>
            <a:r>
              <a:rPr lang="en-US" sz="2800" b="1" dirty="0" smtClean="0">
                <a:solidFill>
                  <a:schemeClr val="accent5"/>
                </a:solidFill>
                <a:latin typeface="Century Gothic" pitchFamily="34" charset="0"/>
              </a:rPr>
              <a:t> E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</a:rPr>
              <a:t> 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</a:rPr>
              <a:t>F</a:t>
            </a:r>
            <a:endParaRPr lang="en-US" sz="2800" b="1" dirty="0">
              <a:solidFill>
                <a:schemeClr val="accent2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6" name="Isosceles Triangle 15"/>
          <p:cNvSpPr/>
          <p:nvPr/>
        </p:nvSpPr>
        <p:spPr>
          <a:xfrm>
            <a:off x="1002678" y="3781176"/>
            <a:ext cx="443474" cy="402104"/>
          </a:xfrm>
          <a:prstGeom prst="triangl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Isosceles Triangle 16"/>
          <p:cNvSpPr/>
          <p:nvPr/>
        </p:nvSpPr>
        <p:spPr>
          <a:xfrm>
            <a:off x="2788495" y="3785133"/>
            <a:ext cx="443474" cy="402104"/>
          </a:xfrm>
          <a:prstGeom prst="triangl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ight Bracket 17"/>
          <p:cNvSpPr/>
          <p:nvPr/>
        </p:nvSpPr>
        <p:spPr>
          <a:xfrm rot="16200000">
            <a:off x="2315311" y="2720680"/>
            <a:ext cx="314660" cy="1798418"/>
          </a:xfrm>
          <a:prstGeom prst="rightBracket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ight Bracket 18"/>
          <p:cNvSpPr/>
          <p:nvPr/>
        </p:nvSpPr>
        <p:spPr>
          <a:xfrm rot="5400000">
            <a:off x="2636640" y="3593120"/>
            <a:ext cx="350650" cy="1729369"/>
          </a:xfrm>
          <a:prstGeom prst="rightBracket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ight Bracket 19"/>
          <p:cNvSpPr/>
          <p:nvPr/>
        </p:nvSpPr>
        <p:spPr>
          <a:xfrm rot="16200000">
            <a:off x="2737578" y="2571350"/>
            <a:ext cx="732988" cy="1754762"/>
          </a:xfrm>
          <a:prstGeom prst="rightBracket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4373774" y="3358278"/>
            <a:ext cx="34989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entury Gothic" pitchFamily="34" charset="0"/>
              </a:rPr>
              <a:t>Congruent Angles:</a:t>
            </a:r>
            <a:endParaRPr lang="en-US" sz="2800" b="1" dirty="0">
              <a:solidFill>
                <a:srgbClr val="C00000"/>
              </a:solidFill>
              <a:latin typeface="Century Gothic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9393853" y="3365874"/>
                <a:ext cx="186469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smtClean="0">
                    <a:solidFill>
                      <a:schemeClr val="accent5"/>
                    </a:solidFill>
                    <a:latin typeface="Yu Gothic UI Semibold"/>
                    <a:ea typeface="Yu Gothic UI Semibold"/>
                  </a:rPr>
                  <a:t>∠B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/>
                        <a:ea typeface="Cambria Math"/>
                      </a:rPr>
                      <m:t>≅</m:t>
                    </m:r>
                  </m:oMath>
                </a14:m>
                <a:r>
                  <a:rPr lang="en-US" sz="3200" b="1" dirty="0" smtClean="0">
                    <a:solidFill>
                      <a:schemeClr val="accent5"/>
                    </a:solidFill>
                    <a:latin typeface="Yu Gothic UI Semibold"/>
                    <a:ea typeface="Yu Gothic UI Semibold"/>
                  </a:rPr>
                  <a:t>∠E</a:t>
                </a:r>
                <a:endParaRPr lang="en-US" sz="3200" b="1" dirty="0">
                  <a:solidFill>
                    <a:schemeClr val="accent5"/>
                  </a:solidFill>
                  <a:latin typeface="Century Gothic" pitchFamily="34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3852" y="3365874"/>
                <a:ext cx="1864698" cy="584775"/>
              </a:xfrm>
              <a:prstGeom prst="rect">
                <a:avLst/>
              </a:prstGeom>
              <a:blipFill rotWithShape="1">
                <a:blip r:embed="rId2"/>
                <a:stretch>
                  <a:fillRect l="-8497" t="-13542" r="-2614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7542686" y="3365874"/>
                <a:ext cx="218816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smtClean="0">
                    <a:solidFill>
                      <a:srgbClr val="C00000"/>
                    </a:solidFill>
                    <a:latin typeface="Yu Gothic UI Semibold"/>
                    <a:ea typeface="Yu Gothic UI Semibold"/>
                  </a:rPr>
                  <a:t>∠A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/>
                        <a:ea typeface="Cambria Math"/>
                      </a:rPr>
                      <m:t>≅</m:t>
                    </m:r>
                  </m:oMath>
                </a14:m>
                <a:r>
                  <a:rPr lang="en-US" sz="3200" b="1" dirty="0" smtClean="0">
                    <a:solidFill>
                      <a:srgbClr val="C00000"/>
                    </a:solidFill>
                    <a:latin typeface="Yu Gothic UI Semibold"/>
                    <a:ea typeface="Yu Gothic UI Semibold"/>
                  </a:rPr>
                  <a:t>∠D</a:t>
                </a:r>
                <a:endParaRPr lang="en-US" sz="3200" b="1" dirty="0">
                  <a:solidFill>
                    <a:srgbClr val="C00000"/>
                  </a:solidFill>
                  <a:latin typeface="Century Gothic" pitchFamily="34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2685" y="3365874"/>
                <a:ext cx="2188165" cy="584775"/>
              </a:xfrm>
              <a:prstGeom prst="rect">
                <a:avLst/>
              </a:prstGeom>
              <a:blipFill rotWithShape="1">
                <a:blip r:embed="rId3"/>
                <a:stretch>
                  <a:fillRect l="-6964" t="-13542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8313285" y="3853326"/>
                <a:ext cx="195080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smtClean="0">
                    <a:solidFill>
                      <a:srgbClr val="00B050"/>
                    </a:solidFill>
                    <a:latin typeface="Yu Gothic UI Semibold"/>
                    <a:ea typeface="Yu Gothic UI Semibold"/>
                  </a:rPr>
                  <a:t>∠C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/>
                        <a:ea typeface="Cambria Math"/>
                      </a:rPr>
                      <m:t>≅</m:t>
                    </m:r>
                  </m:oMath>
                </a14:m>
                <a:r>
                  <a:rPr lang="en-US" sz="3200" b="1" dirty="0" smtClean="0">
                    <a:solidFill>
                      <a:srgbClr val="00B050"/>
                    </a:solidFill>
                    <a:latin typeface="Yu Gothic UI Semibold"/>
                    <a:ea typeface="Yu Gothic UI Semibold"/>
                  </a:rPr>
                  <a:t>∠F</a:t>
                </a:r>
                <a:endParaRPr lang="en-US" sz="3200" b="1" dirty="0">
                  <a:solidFill>
                    <a:srgbClr val="00B050"/>
                  </a:solidFill>
                  <a:latin typeface="Century Gothic" pitchFamily="34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3285" y="3853324"/>
                <a:ext cx="1950809" cy="584775"/>
              </a:xfrm>
              <a:prstGeom prst="rect">
                <a:avLst/>
              </a:prstGeom>
              <a:blipFill rotWithShape="1">
                <a:blip r:embed="rId4"/>
                <a:stretch>
                  <a:fillRect l="-8125" t="-13542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510833" y="4614079"/>
                <a:ext cx="3245597" cy="8899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latin typeface="Century Gothic" pitchFamily="34" charset="0"/>
                  </a:rPr>
                  <a:t>Proportion: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𝑨</m:t>
                        </m:r>
                        <m:r>
                          <a:rPr lang="en-US" sz="3600" b="1" i="1" smtClean="0">
                            <a:solidFill>
                              <a:srgbClr val="FFC000"/>
                            </a:solidFill>
                            <a:latin typeface="Cambria Math"/>
                          </a:rPr>
                          <m:t>𝑩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𝑫</m:t>
                        </m:r>
                        <m:r>
                          <a:rPr lang="en-US" sz="3600" b="1" i="1" smtClean="0">
                            <a:solidFill>
                              <a:srgbClr val="FFC000"/>
                            </a:solidFill>
                            <a:latin typeface="Cambria Math"/>
                          </a:rPr>
                          <m:t>𝑬</m:t>
                        </m:r>
                      </m:den>
                    </m:f>
                  </m:oMath>
                </a14:m>
                <a:r>
                  <a:rPr lang="en-US" sz="3200" b="1" dirty="0" smtClean="0">
                    <a:latin typeface="Century Gothic" pitchFamily="34" charset="0"/>
                  </a:rPr>
                  <a:t> = </a:t>
                </a:r>
                <a:endParaRPr lang="en-US" sz="3200" b="1" dirty="0">
                  <a:latin typeface="Century Gothic" pitchFamily="34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0832" y="4614079"/>
                <a:ext cx="3245597" cy="889924"/>
              </a:xfrm>
              <a:prstGeom prst="rect">
                <a:avLst/>
              </a:prstGeom>
              <a:blipFill rotWithShape="1">
                <a:blip r:embed="rId5"/>
                <a:stretch>
                  <a:fillRect l="-3947" b="-61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7389585" y="4647748"/>
                <a:ext cx="1038000" cy="8899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C000"/>
                            </a:solidFill>
                            <a:latin typeface="Cambria Math"/>
                          </a:rPr>
                          <m:t>𝑩</m:t>
                        </m:r>
                        <m:r>
                          <a:rPr lang="en-US" sz="36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𝑪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C000"/>
                            </a:solidFill>
                            <a:latin typeface="Cambria Math"/>
                          </a:rPr>
                          <m:t>𝑬</m:t>
                        </m:r>
                        <m:r>
                          <a:rPr lang="en-US" sz="36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𝑭</m:t>
                        </m:r>
                      </m:den>
                    </m:f>
                  </m:oMath>
                </a14:m>
                <a:r>
                  <a:rPr lang="en-US" sz="2800" b="1" dirty="0" smtClean="0">
                    <a:latin typeface="Century Gothic" pitchFamily="34" charset="0"/>
                  </a:rPr>
                  <a:t> </a:t>
                </a:r>
                <a:r>
                  <a:rPr lang="en-US" sz="3200" b="1" dirty="0" smtClean="0">
                    <a:latin typeface="Century Gothic" pitchFamily="34" charset="0"/>
                  </a:rPr>
                  <a:t>=</a:t>
                </a:r>
                <a:r>
                  <a:rPr lang="en-US" sz="2800" b="1" dirty="0" smtClean="0">
                    <a:latin typeface="Century Gothic" pitchFamily="34" charset="0"/>
                  </a:rPr>
                  <a:t> </a:t>
                </a:r>
                <a:endParaRPr lang="en-US" sz="2800" b="1" dirty="0">
                  <a:latin typeface="Century Gothic" pitchFamily="34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9585" y="4647748"/>
                <a:ext cx="1038000" cy="889924"/>
              </a:xfrm>
              <a:prstGeom prst="rect">
                <a:avLst/>
              </a:prstGeom>
              <a:blipFill rotWithShape="1">
                <a:blip r:embed="rId6"/>
                <a:stretch>
                  <a:fillRect r="-9412" b="-61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8364508" y="4673158"/>
                <a:ext cx="1038000" cy="8899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𝑪</m:t>
                        </m:r>
                        <m:r>
                          <a:rPr lang="en-US" sz="36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𝑨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𝑭</m:t>
                        </m:r>
                        <m:r>
                          <a:rPr lang="en-US" sz="36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𝑫</m:t>
                        </m:r>
                      </m:den>
                    </m:f>
                  </m:oMath>
                </a14:m>
                <a:r>
                  <a:rPr lang="en-US" sz="2800" b="1" dirty="0" smtClean="0">
                    <a:latin typeface="Century Gothic" pitchFamily="34" charset="0"/>
                  </a:rPr>
                  <a:t>  </a:t>
                </a:r>
                <a:endParaRPr lang="en-US" sz="2800" b="1" dirty="0">
                  <a:latin typeface="Century Gothic" pitchFamily="34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4508" y="4673158"/>
                <a:ext cx="1038000" cy="88992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0332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99;p18"/>
          <p:cNvSpPr txBox="1"/>
          <p:nvPr/>
        </p:nvSpPr>
        <p:spPr>
          <a:xfrm>
            <a:off x="1955218" y="687124"/>
            <a:ext cx="7741233" cy="59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 smtClean="0">
                <a:solidFill>
                  <a:schemeClr val="accent6">
                    <a:lumMod val="75000"/>
                  </a:schemeClr>
                </a:solidFill>
                <a:latin typeface="Rammetto One"/>
                <a:ea typeface="Rammetto One"/>
                <a:cs typeface="Rammetto One"/>
                <a:sym typeface="Rammetto One"/>
              </a:rPr>
              <a:t>Angle-Angle (AA)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 smtClean="0">
                <a:solidFill>
                  <a:schemeClr val="accent6">
                    <a:lumMod val="75000"/>
                  </a:schemeClr>
                </a:solidFill>
                <a:latin typeface="Rammetto One"/>
                <a:ea typeface="Rammetto One"/>
                <a:cs typeface="Rammetto One"/>
                <a:sym typeface="Rammetto One"/>
              </a:rPr>
              <a:t>Postulate of Similarity </a:t>
            </a:r>
            <a:endParaRPr sz="3200" dirty="0">
              <a:solidFill>
                <a:schemeClr val="accent6">
                  <a:lumMod val="75000"/>
                </a:schemeClr>
              </a:solidFill>
              <a:latin typeface="Rammetto One"/>
              <a:ea typeface="Rammetto One"/>
              <a:cs typeface="Rammetto One"/>
              <a:sym typeface="Rammetto One"/>
            </a:endParaRPr>
          </a:p>
        </p:txBody>
      </p:sp>
      <p:sp>
        <p:nvSpPr>
          <p:cNvPr id="3" name="Google Shape;135;p16"/>
          <p:cNvSpPr txBox="1"/>
          <p:nvPr/>
        </p:nvSpPr>
        <p:spPr>
          <a:xfrm>
            <a:off x="1840917" y="1601498"/>
            <a:ext cx="7188784" cy="2028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3000" b="1" dirty="0">
                <a:latin typeface="Century Gothic" pitchFamily="34" charset="0"/>
                <a:ea typeface="Bai Jamjuree"/>
                <a:cs typeface="Bai Jamjuree"/>
                <a:sym typeface="Bai Jamjuree"/>
              </a:rPr>
              <a:t> T</a:t>
            </a:r>
            <a:r>
              <a:rPr lang="en-US" sz="3000" b="1" dirty="0" smtClean="0">
                <a:latin typeface="Century Gothic" pitchFamily="34" charset="0"/>
                <a:ea typeface="Bai Jamjuree"/>
                <a:cs typeface="Bai Jamjuree"/>
                <a:sym typeface="Bai Jamjuree"/>
              </a:rPr>
              <a:t>wo triangles are similar if two angles of one triangle are congruent to the corresponding angles of the other triangle.</a:t>
            </a:r>
            <a:endParaRPr sz="3000" b="1" dirty="0">
              <a:latin typeface="Century Gothic" pitchFamily="34" charset="0"/>
              <a:ea typeface="Bai Jamjuree"/>
              <a:cs typeface="Bai Jamjuree"/>
              <a:sym typeface="Bai Jamjuree"/>
            </a:endParaRPr>
          </a:p>
        </p:txBody>
      </p:sp>
      <p:sp>
        <p:nvSpPr>
          <p:cNvPr id="6" name="Isosceles Triangle 5"/>
          <p:cNvSpPr/>
          <p:nvPr/>
        </p:nvSpPr>
        <p:spPr>
          <a:xfrm>
            <a:off x="1063333" y="4023800"/>
            <a:ext cx="2247900" cy="1833890"/>
          </a:xfrm>
          <a:custGeom>
            <a:avLst/>
            <a:gdLst>
              <a:gd name="connsiteX0" fmla="*/ 0 w 1962150"/>
              <a:gd name="connsiteY0" fmla="*/ 1871990 h 1871990"/>
              <a:gd name="connsiteX1" fmla="*/ 962023 w 1962150"/>
              <a:gd name="connsiteY1" fmla="*/ 0 h 1871990"/>
              <a:gd name="connsiteX2" fmla="*/ 1962150 w 1962150"/>
              <a:gd name="connsiteY2" fmla="*/ 1871990 h 1871990"/>
              <a:gd name="connsiteX3" fmla="*/ 0 w 1962150"/>
              <a:gd name="connsiteY3" fmla="*/ 1871990 h 1871990"/>
              <a:gd name="connsiteX0" fmla="*/ 0 w 1962150"/>
              <a:gd name="connsiteY0" fmla="*/ 1833890 h 1833890"/>
              <a:gd name="connsiteX1" fmla="*/ 447673 w 1962150"/>
              <a:gd name="connsiteY1" fmla="*/ 0 h 1833890"/>
              <a:gd name="connsiteX2" fmla="*/ 1962150 w 1962150"/>
              <a:gd name="connsiteY2" fmla="*/ 1833890 h 1833890"/>
              <a:gd name="connsiteX3" fmla="*/ 0 w 1962150"/>
              <a:gd name="connsiteY3" fmla="*/ 1833890 h 1833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2150" h="1833890">
                <a:moveTo>
                  <a:pt x="0" y="1833890"/>
                </a:moveTo>
                <a:lnTo>
                  <a:pt x="447673" y="0"/>
                </a:lnTo>
                <a:lnTo>
                  <a:pt x="1962150" y="1833890"/>
                </a:lnTo>
                <a:lnTo>
                  <a:pt x="0" y="1833890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Isosceles Triangle 6"/>
          <p:cNvSpPr/>
          <p:nvPr/>
        </p:nvSpPr>
        <p:spPr>
          <a:xfrm>
            <a:off x="4201393" y="3738195"/>
            <a:ext cx="2467832" cy="2298196"/>
          </a:xfrm>
          <a:custGeom>
            <a:avLst/>
            <a:gdLst>
              <a:gd name="connsiteX0" fmla="*/ 0 w 1962150"/>
              <a:gd name="connsiteY0" fmla="*/ 2096982 h 2096982"/>
              <a:gd name="connsiteX1" fmla="*/ 962023 w 1962150"/>
              <a:gd name="connsiteY1" fmla="*/ 0 h 2096982"/>
              <a:gd name="connsiteX2" fmla="*/ 1962150 w 1962150"/>
              <a:gd name="connsiteY2" fmla="*/ 2096982 h 2096982"/>
              <a:gd name="connsiteX3" fmla="*/ 0 w 1962150"/>
              <a:gd name="connsiteY3" fmla="*/ 2096982 h 2096982"/>
              <a:gd name="connsiteX0" fmla="*/ 0 w 1962150"/>
              <a:gd name="connsiteY0" fmla="*/ 2039832 h 2039832"/>
              <a:gd name="connsiteX1" fmla="*/ 504823 w 1962150"/>
              <a:gd name="connsiteY1" fmla="*/ 0 h 2039832"/>
              <a:gd name="connsiteX2" fmla="*/ 1962150 w 1962150"/>
              <a:gd name="connsiteY2" fmla="*/ 2039832 h 2039832"/>
              <a:gd name="connsiteX3" fmla="*/ 0 w 1962150"/>
              <a:gd name="connsiteY3" fmla="*/ 2039832 h 2039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2150" h="2039832">
                <a:moveTo>
                  <a:pt x="0" y="2039832"/>
                </a:moveTo>
                <a:lnTo>
                  <a:pt x="504823" y="0"/>
                </a:lnTo>
                <a:lnTo>
                  <a:pt x="1962150" y="2039832"/>
                </a:lnTo>
                <a:lnTo>
                  <a:pt x="0" y="2039832"/>
                </a:lnTo>
                <a:close/>
              </a:path>
            </a:pathLst>
          </a:custGeom>
          <a:noFill/>
          <a:ln w="571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27307" y="5596080"/>
            <a:ext cx="536027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entury Gothic" pitchFamily="34" charset="0"/>
              </a:rPr>
              <a:t>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89300" y="3520934"/>
            <a:ext cx="536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entury Gothic" pitchFamily="34" charset="0"/>
              </a:rPr>
              <a:t>B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11234" y="5596080"/>
            <a:ext cx="536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entury Gothic" pitchFamily="34" charset="0"/>
              </a:rPr>
              <a:t>C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47260" y="5748480"/>
            <a:ext cx="536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entury Gothic" pitchFamily="34" charset="0"/>
              </a:rPr>
              <a:t>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691059" y="3273429"/>
            <a:ext cx="536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entury Gothic" pitchFamily="34" charset="0"/>
              </a:rPr>
              <a:t>E</a:t>
            </a:r>
          </a:p>
        </p:txBody>
      </p:sp>
      <p:sp>
        <p:nvSpPr>
          <p:cNvPr id="13" name="Arc 12"/>
          <p:cNvSpPr/>
          <p:nvPr/>
        </p:nvSpPr>
        <p:spPr>
          <a:xfrm rot="9709472">
            <a:off x="1410171" y="4020038"/>
            <a:ext cx="536867" cy="586116"/>
          </a:xfrm>
          <a:prstGeom prst="arc">
            <a:avLst>
              <a:gd name="adj1" fmla="val 13372008"/>
              <a:gd name="adj2" fmla="val 20506627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Google Shape;166;p17"/>
          <p:cNvSpPr/>
          <p:nvPr/>
        </p:nvSpPr>
        <p:spPr>
          <a:xfrm>
            <a:off x="9737730" y="953839"/>
            <a:ext cx="1206103" cy="1319283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 dirty="0">
                <a:ln>
                  <a:noFill/>
                </a:ln>
                <a:solidFill>
                  <a:srgbClr val="FFFFFF"/>
                </a:solidFill>
                <a:latin typeface="Rammetto One"/>
              </a:rPr>
              <a:t>2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707314" y="5748480"/>
            <a:ext cx="536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entury Gothic" pitchFamily="34" charset="0"/>
              </a:rPr>
              <a:t>F</a:t>
            </a:r>
          </a:p>
        </p:txBody>
      </p:sp>
      <p:sp>
        <p:nvSpPr>
          <p:cNvPr id="27" name="Arc 26"/>
          <p:cNvSpPr/>
          <p:nvPr/>
        </p:nvSpPr>
        <p:spPr>
          <a:xfrm rot="9709472">
            <a:off x="4671589" y="3723034"/>
            <a:ext cx="536867" cy="586116"/>
          </a:xfrm>
          <a:prstGeom prst="arc">
            <a:avLst>
              <a:gd name="adj1" fmla="val 13372008"/>
              <a:gd name="adj2" fmla="val 20506627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Arc 28"/>
          <p:cNvSpPr/>
          <p:nvPr/>
        </p:nvSpPr>
        <p:spPr>
          <a:xfrm rot="17267969">
            <a:off x="2608955" y="5398167"/>
            <a:ext cx="536867" cy="586116"/>
          </a:xfrm>
          <a:prstGeom prst="arc">
            <a:avLst>
              <a:gd name="adj1" fmla="val 13372008"/>
              <a:gd name="adj2" fmla="val 20506627"/>
            </a:avLst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Arc 29"/>
          <p:cNvSpPr/>
          <p:nvPr/>
        </p:nvSpPr>
        <p:spPr>
          <a:xfrm rot="17267969">
            <a:off x="6062183" y="5583683"/>
            <a:ext cx="536867" cy="586116"/>
          </a:xfrm>
          <a:prstGeom prst="arc">
            <a:avLst>
              <a:gd name="adj1" fmla="val 13372008"/>
              <a:gd name="adj2" fmla="val 20506627"/>
            </a:avLst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678603" y="4435411"/>
            <a:ext cx="0" cy="29700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980325" y="4157457"/>
            <a:ext cx="0" cy="29700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5969529" y="5596080"/>
            <a:ext cx="297004" cy="171108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5931429" y="5710366"/>
            <a:ext cx="297004" cy="171108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2462132" y="5510526"/>
            <a:ext cx="297004" cy="171108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2532237" y="5420352"/>
            <a:ext cx="297004" cy="171108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Google Shape;135;p16"/>
          <p:cNvSpPr txBox="1"/>
          <p:nvPr/>
        </p:nvSpPr>
        <p:spPr>
          <a:xfrm>
            <a:off x="6975326" y="3992628"/>
            <a:ext cx="3203868" cy="694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3000" b="1" dirty="0">
                <a:latin typeface="Century Gothic" pitchFamily="34" charset="0"/>
                <a:ea typeface="Bai Jamjuree"/>
                <a:cs typeface="Bai Jamjuree"/>
                <a:sym typeface="Bai Jamjuree"/>
              </a:rPr>
              <a:t> </a:t>
            </a:r>
            <a:r>
              <a:rPr lang="en-US" sz="3000" b="1" dirty="0" smtClean="0">
                <a:latin typeface="Century Gothic" pitchFamily="34" charset="0"/>
                <a:ea typeface="Bai Jamjuree"/>
                <a:cs typeface="Bai Jamjuree"/>
                <a:sym typeface="Bai Jamjuree"/>
              </a:rPr>
              <a:t>▲ABC ~ ▲DEF</a:t>
            </a:r>
            <a:endParaRPr sz="3000" b="1" dirty="0">
              <a:latin typeface="Century Gothic" pitchFamily="34" charset="0"/>
              <a:ea typeface="Bai Jamjuree"/>
              <a:cs typeface="Bai Jamjuree"/>
              <a:sym typeface="Bai Jamjuree"/>
            </a:endParaRPr>
          </a:p>
        </p:txBody>
      </p:sp>
    </p:spTree>
    <p:extLst>
      <p:ext uri="{BB962C8B-B14F-4D97-AF65-F5344CB8AC3E}">
        <p14:creationId xmlns:p14="http://schemas.microsoft.com/office/powerpoint/2010/main" val="2893560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5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3" grpId="0" build="p"/>
      <p:bldP spid="3" grpId="1" build="allAtOnce"/>
      <p:bldP spid="6" grpId="0" animBg="1"/>
      <p:bldP spid="7" grpId="0" animBg="1"/>
      <p:bldP spid="8" grpId="0" animBg="1"/>
      <p:bldP spid="9" grpId="0"/>
      <p:bldP spid="10" grpId="0"/>
      <p:bldP spid="11" grpId="0"/>
      <p:bldP spid="12" grpId="0"/>
      <p:bldP spid="13" grpId="0" animBg="1"/>
      <p:bldP spid="26" grpId="0"/>
      <p:bldP spid="27" grpId="0" animBg="1"/>
      <p:bldP spid="29" grpId="0" animBg="1"/>
      <p:bldP spid="30" grpId="0" animBg="1"/>
      <p:bldP spid="42" grpId="0"/>
    </p:bldLst>
  </p:timing>
</p:sld>
</file>

<file path=ppt/theme/theme1.xml><?xml version="1.0" encoding="utf-8"?>
<a:theme xmlns:a="http://schemas.openxmlformats.org/drawingml/2006/main" name="SlidesMania">
  <a:themeElements>
    <a:clrScheme name="Simple Light">
      <a:dk1>
        <a:srgbClr val="000000"/>
      </a:dk1>
      <a:lt1>
        <a:srgbClr val="FFFFFF"/>
      </a:lt1>
      <a:dk2>
        <a:srgbClr val="014A7B"/>
      </a:dk2>
      <a:lt2>
        <a:srgbClr val="EE1858"/>
      </a:lt2>
      <a:accent1>
        <a:srgbClr val="3D85C6"/>
      </a:accent1>
      <a:accent2>
        <a:srgbClr val="37B44D"/>
      </a:accent2>
      <a:accent3>
        <a:srgbClr val="942A8E"/>
      </a:accent3>
      <a:accent4>
        <a:srgbClr val="89C443"/>
      </a:accent4>
      <a:accent5>
        <a:srgbClr val="FF9900"/>
      </a:accent5>
      <a:accent6>
        <a:srgbClr val="E30389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2265</TotalTime>
  <Words>1616</Words>
  <Application>Microsoft Office PowerPoint</Application>
  <PresentationFormat>Custom</PresentationFormat>
  <Paragraphs>422</Paragraphs>
  <Slides>26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Arial</vt:lpstr>
      <vt:lpstr>Bai Jamjuree</vt:lpstr>
      <vt:lpstr>Cooper Black</vt:lpstr>
      <vt:lpstr>Century Gothic</vt:lpstr>
      <vt:lpstr>Rammetto One</vt:lpstr>
      <vt:lpstr>Cambria Math</vt:lpstr>
      <vt:lpstr>Yu Gothic UI Semibold</vt:lpstr>
      <vt:lpstr>Barlow Condensed</vt:lpstr>
      <vt:lpstr>SlidesMania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JOY RIVERA</dc:creator>
  <cp:lastModifiedBy>Microsoft</cp:lastModifiedBy>
  <cp:revision>269</cp:revision>
  <dcterms:modified xsi:type="dcterms:W3CDTF">2021-06-01T03:06:04Z</dcterms:modified>
</cp:coreProperties>
</file>