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0" r:id="rId8"/>
    <p:sldId id="264" r:id="rId9"/>
    <p:sldId id="265" r:id="rId10"/>
    <p:sldId id="267" r:id="rId11"/>
    <p:sldId id="266" r:id="rId12"/>
    <p:sldId id="269" r:id="rId13"/>
    <p:sldId id="268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93B1-2B3A-59D1-BA78-9D1D4C187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2B096-47D4-3E07-536A-E14E0CD52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0CBA-5716-D62C-FB22-2F6AD95B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428B-CDE6-FBF3-9910-94BEFE81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37F21-8C5B-1CD4-0365-A3FE0159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8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14F0-D69E-569E-FA8E-DEE03FF9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7FD91-E020-35E6-B610-DB8742A9F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4F1EC-A6B5-7532-B0E9-75FCB8B6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0B0-3FDA-E494-CC55-0DE9BED0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4991-C1C6-C303-9236-1B98E24E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CF5FB-6C49-37E8-390B-F7D63949B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7ADA6-F4D5-F7D4-ADF2-27794EF1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582D-E3B0-030B-C7CC-600308BD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BD7AF-B2EC-F74E-27C5-C11A9649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7F1A5-8CB3-A7FE-B2A7-FBE7F868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8F54-96B9-4D29-C881-D04036D6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CBF4-2029-AA98-D648-031EA2180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F31B5-74B8-0BA9-FD45-2265C972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FCD59-C5B0-9CB3-D80C-DFCC70A4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95B0C-7ED5-4CCB-57A1-437BA836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598A-7A28-3088-8998-30320541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1D46B-9376-45A4-C877-502B8BA07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DC3FD-046C-572D-3BCF-2A129BDD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184-B00E-E52B-BFF7-43C7ED62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9E1F0-665D-A460-F597-C2DA237E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BDF5-BA42-9344-6FE2-22FDFAB9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FEA4B-998F-BBC0-689A-CB4DABE92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8FA89-A130-28CD-B975-3F2BB3E23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1D9F3-5ADD-B465-F607-EE18FBB6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1867F-DD2E-C8C1-038C-46884809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90C82-3F7A-C3F7-52FB-5E9419AC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2B25-100F-3889-71A2-7FACCA1C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83450-D699-C3FD-323D-29EE3C10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1B0E0-D2FB-EDDE-4B4C-B80D043D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F230A-844A-DC2F-05F5-7822BB39E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91E6A-ECDC-BC44-B6ED-1E64EBF22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00E84-2FF7-61BD-4E7B-5CD4F85B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C9E72-B7BE-29BD-4063-96FC7EF1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789BC-8892-4DC5-1EB7-001A7CDF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1AFE-E52B-8E31-CA0C-6704DD51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F3AFF-C1A4-7FE8-5C3E-964D4076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450FA-7457-6A87-DE45-08F4F007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66649-063E-237C-184F-A3E61EDB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3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A56CB-1EC1-254D-F65A-46EE8B6C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2A319-6EBD-8975-02C5-0B3DD421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F1AB1-AA11-F9F5-1E85-9B9E437E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B223-4352-3884-4726-A12141EE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ACBF-7978-6ABE-6767-1C4EBF34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22D25-A181-8080-425E-8C17F7848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EA879-A09F-5CFF-8F28-D9DCD60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DD275-3C2E-A6FF-3CFE-ABCC40A1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81610-E81B-69FF-8E6E-FF57B14D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69A0-4C3B-29AE-C016-B2993117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A1408-F181-5AA2-ADB0-FF473A2B8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C1A0B-8353-83F4-2349-6BF1BA5A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32B7C-EAE7-E6F3-2D94-9FE83868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C5E0D-E114-5896-083C-23A6ABCE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12D5-7EC9-8794-B8B1-EF88E57D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5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86E34-987F-5277-2961-6DB43047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EB46-BF4F-3F1E-2E99-E3912239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49882-EBC5-DE72-2DF7-F8081D364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C8EB5-1E4C-484F-9587-FB6F868A4C79}" type="datetimeFigureOut">
              <a:rPr lang="en-US" smtClean="0"/>
              <a:t>18-Jul-24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6CB17-975A-844F-8ED8-590845BA4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10CF6-17C0-8A27-0DC6-FD851A94E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4E555-9D1D-4E61-B5DF-D0075CB0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512FE-D9B3-E478-FA39-8A57FC1FB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600" y="452208"/>
            <a:ext cx="5291684" cy="3988095"/>
          </a:xfrm>
        </p:spPr>
        <p:txBody>
          <a:bodyPr>
            <a:noAutofit/>
          </a:bodyPr>
          <a:lstStyle/>
          <a:p>
            <a:r>
              <a:rPr lang="th-TH" sz="11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อ่าน</a:t>
            </a:r>
            <a:r>
              <a:rPr lang="en-US" sz="11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1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เขียน </a:t>
            </a:r>
            <a:r>
              <a:rPr lang="th-TH" sz="8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เล่ม 1</a:t>
            </a:r>
            <a:endParaRPr lang="en-US" sz="11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DB937-71D1-F9B9-3087-DBA08E086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648" y="4529754"/>
            <a:ext cx="5558552" cy="166976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Reading Writing Book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3E2B1-33B1-99D3-596B-7E9ED4F0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417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708BB6-E479-FF10-E59F-BEB4B60E49B7}"/>
              </a:ext>
            </a:extLst>
          </p:cNvPr>
          <p:cNvSpPr txBox="1"/>
          <p:nvPr/>
        </p:nvSpPr>
        <p:spPr>
          <a:xfrm>
            <a:off x="0" y="32555"/>
            <a:ext cx="12192000" cy="1838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6600" b="1" u="sng" dirty="0">
                <a:latin typeface="+mj-lt"/>
                <a:ea typeface="+mj-ea"/>
                <a:cs typeface="+mj-cs"/>
              </a:rPr>
              <a:t>วรรณยุกต์ไทย</a:t>
            </a:r>
            <a:endParaRPr lang="en-US" sz="6600" b="1" u="sng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(Thai Tones)</a:t>
            </a:r>
            <a:endParaRPr lang="en-US" sz="66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1CE0FA-70CC-867C-CF25-E255898AEF6D}"/>
              </a:ext>
            </a:extLst>
          </p:cNvPr>
          <p:cNvGrpSpPr/>
          <p:nvPr/>
        </p:nvGrpSpPr>
        <p:grpSpPr>
          <a:xfrm>
            <a:off x="473763" y="2047460"/>
            <a:ext cx="10870095" cy="3752334"/>
            <a:chOff x="284921" y="2484781"/>
            <a:chExt cx="10870095" cy="3752334"/>
          </a:xfrm>
        </p:grpSpPr>
        <p:pic>
          <p:nvPicPr>
            <p:cNvPr id="4098" name="Picture 2" descr="เสียงวรรณยุกต์ในภาษาไทย - YouTube">
              <a:extLst>
                <a:ext uri="{FF2B5EF4-FFF2-40B4-BE49-F238E27FC236}">
                  <a16:creationId xmlns:a16="http://schemas.microsoft.com/office/drawing/2014/main" id="{49F95C8C-DAE4-84F6-EA0D-266EABC97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8" b="25947"/>
            <a:stretch/>
          </p:blipFill>
          <p:spPr bwMode="auto">
            <a:xfrm>
              <a:off x="3084442" y="2484781"/>
              <a:ext cx="8070574" cy="306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D3CD4-E180-8F3A-F580-EC34E5F9DC20}"/>
                </a:ext>
              </a:extLst>
            </p:cNvPr>
            <p:cNvSpPr txBox="1"/>
            <p:nvPr/>
          </p:nvSpPr>
          <p:spPr>
            <a:xfrm>
              <a:off x="284921" y="3866178"/>
              <a:ext cx="2733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highlight>
                    <a:srgbClr val="FFFF00"/>
                  </a:highlight>
                </a:rPr>
                <a:t>Tone Mark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33FEED-918E-D37F-4388-CDCF043C4351}"/>
                </a:ext>
              </a:extLst>
            </p:cNvPr>
            <p:cNvSpPr txBox="1"/>
            <p:nvPr/>
          </p:nvSpPr>
          <p:spPr>
            <a:xfrm>
              <a:off x="284921" y="4764301"/>
              <a:ext cx="2733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highlight>
                    <a:srgbClr val="00FFFF"/>
                  </a:highlight>
                </a:rPr>
                <a:t>Tone Sign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13DF28-0A21-0B55-C1E5-4D437A0388E4}"/>
                </a:ext>
              </a:extLst>
            </p:cNvPr>
            <p:cNvSpPr txBox="1"/>
            <p:nvPr/>
          </p:nvSpPr>
          <p:spPr>
            <a:xfrm>
              <a:off x="4432851" y="5652340"/>
              <a:ext cx="6722165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Middle    </a:t>
              </a:r>
              <a:r>
                <a:rPr lang="en-US" sz="3200" dirty="0">
                  <a:solidFill>
                    <a:srgbClr val="C00000"/>
                  </a:solidFill>
                </a:rPr>
                <a:t>Low     </a:t>
              </a:r>
              <a:r>
                <a:rPr lang="en-US" sz="3200" dirty="0"/>
                <a:t>Falling    </a:t>
              </a:r>
              <a:r>
                <a:rPr lang="en-US" sz="3200" dirty="0">
                  <a:solidFill>
                    <a:srgbClr val="C00000"/>
                  </a:solidFill>
                </a:rPr>
                <a:t>High</a:t>
              </a:r>
              <a:r>
                <a:rPr lang="en-US" sz="3200" dirty="0"/>
                <a:t>    Rising     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6CACA48-02C8-A022-E0B8-B363CF33B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91"/>
          <a:stretch/>
        </p:blipFill>
        <p:spPr>
          <a:xfrm>
            <a:off x="4452727" y="6038454"/>
            <a:ext cx="6722165" cy="3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7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708BB6-E479-FF10-E59F-BEB4B60E49B7}"/>
              </a:ext>
            </a:extLst>
          </p:cNvPr>
          <p:cNvSpPr txBox="1"/>
          <p:nvPr/>
        </p:nvSpPr>
        <p:spPr>
          <a:xfrm>
            <a:off x="0" y="70109"/>
            <a:ext cx="12192000" cy="1838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6000" b="1" u="sng" dirty="0">
                <a:latin typeface="+mj-lt"/>
                <a:ea typeface="+mj-ea"/>
                <a:cs typeface="+mj-cs"/>
              </a:rPr>
              <a:t>อักษรกลาง กับ สระเสียงยาว (</a:t>
            </a:r>
            <a:r>
              <a:rPr lang="th-TH" sz="6000" b="1" i="0" u="sng" dirty="0">
                <a:effectLst/>
                <a:latin typeface="Arial" panose="020B0604020202020204" pitchFamily="34" charset="0"/>
              </a:rPr>
              <a:t>◌า</a:t>
            </a:r>
            <a:r>
              <a:rPr lang="th-TH" sz="6000" b="1" u="sng" dirty="0">
                <a:latin typeface="+mj-lt"/>
                <a:ea typeface="+mj-ea"/>
                <a:cs typeface="+mj-cs"/>
              </a:rPr>
              <a:t>) กับ วรรณยุกต์</a:t>
            </a:r>
            <a:endParaRPr lang="en-US" sz="6000" b="1" u="sng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(Middle Class with</a:t>
            </a:r>
            <a:r>
              <a:rPr lang="th-TH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Long Vowel (</a:t>
            </a:r>
            <a:r>
              <a:rPr lang="th-TH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◌า</a:t>
            </a:r>
            <a:r>
              <a:rPr 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)</a:t>
            </a:r>
            <a:r>
              <a:rPr lang="th-TH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with Tones</a:t>
            </a:r>
            <a:r>
              <a:rPr lang="th-TH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  <a:endParaRPr lang="en-US" sz="60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7985D9-864D-0F11-2CF1-E0A2CF5AD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07303"/>
              </p:ext>
            </p:extLst>
          </p:nvPr>
        </p:nvGraphicFramePr>
        <p:xfrm>
          <a:off x="420755" y="1908848"/>
          <a:ext cx="1041621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035">
                  <a:extLst>
                    <a:ext uri="{9D8B030D-6E8A-4147-A177-3AD203B41FA5}">
                      <a16:colId xmlns:a16="http://schemas.microsoft.com/office/drawing/2014/main" val="1451702747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612113064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466328343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001581696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210855086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603771753"/>
                    </a:ext>
                  </a:extLst>
                </a:gridCol>
              </a:tblGrid>
              <a:tr h="53551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FFFF00"/>
                          </a:solidFill>
                        </a:rPr>
                        <a:t>อักษรกลาง</a:t>
                      </a:r>
                      <a:endParaRPr lang="en-US" sz="3200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เสียงสามัญ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เสียงเอก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เสียงโท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เสียงตรี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เสียงจัตวา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03881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76844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087316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5151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673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9968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47955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30163"/>
                  </a:ext>
                </a:extLst>
              </a:tr>
            </a:tbl>
          </a:graphicData>
        </a:graphic>
      </p:graphicFrame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62837619-03B8-BD77-F154-2C1BC0DE7D8D}"/>
              </a:ext>
            </a:extLst>
          </p:cNvPr>
          <p:cNvSpPr/>
          <p:nvPr/>
        </p:nvSpPr>
        <p:spPr>
          <a:xfrm rot="5400000">
            <a:off x="9843361" y="3415289"/>
            <a:ext cx="3077197" cy="162007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67CF9-F90D-DF15-F7BA-AD87B244A195}"/>
              </a:ext>
            </a:extLst>
          </p:cNvPr>
          <p:cNvSpPr txBox="1"/>
          <p:nvPr/>
        </p:nvSpPr>
        <p:spPr>
          <a:xfrm>
            <a:off x="10871131" y="3244379"/>
            <a:ext cx="10216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ฝึก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ออก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เสียง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1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708BB6-E479-FF10-E59F-BEB4B60E49B7}"/>
              </a:ext>
            </a:extLst>
          </p:cNvPr>
          <p:cNvSpPr txBox="1"/>
          <p:nvPr/>
        </p:nvSpPr>
        <p:spPr>
          <a:xfrm>
            <a:off x="0" y="144385"/>
            <a:ext cx="12192000" cy="1838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6600" b="1" u="sng" dirty="0">
                <a:latin typeface="+mj-lt"/>
                <a:ea typeface="+mj-ea"/>
                <a:cs typeface="+mj-cs"/>
              </a:rPr>
              <a:t>อักษรกลาง กับ สระเสียงสั้น (</a:t>
            </a:r>
            <a:r>
              <a:rPr lang="th-TH" sz="6600" b="1" i="0" u="sng" dirty="0">
                <a:effectLst/>
                <a:latin typeface="Arial" panose="020B0604020202020204" pitchFamily="34" charset="0"/>
              </a:rPr>
              <a:t>◌</a:t>
            </a:r>
            <a:r>
              <a:rPr lang="th-TH" sz="6600" b="1" i="0" u="sng" dirty="0">
                <a:effectLst/>
                <a:latin typeface="Arial" panose="020B0604020202020204" pitchFamily="34" charset="0"/>
                <a:cs typeface="+mj-cs"/>
              </a:rPr>
              <a:t>ะ</a:t>
            </a:r>
            <a:r>
              <a:rPr lang="th-TH" sz="6600" b="1" u="sng" dirty="0">
                <a:latin typeface="+mj-lt"/>
                <a:ea typeface="+mj-ea"/>
                <a:cs typeface="+mj-cs"/>
              </a:rPr>
              <a:t>) กับ วรรณยุกต์</a:t>
            </a:r>
            <a:endParaRPr lang="en-US" sz="6600" b="1" u="sng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(Middle Class with</a:t>
            </a:r>
            <a:r>
              <a:rPr lang="th-TH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Short Vowel (</a:t>
            </a:r>
            <a:r>
              <a:rPr lang="th-TH" sz="4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◌</a:t>
            </a:r>
            <a:r>
              <a:rPr lang="th-TH" sz="4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ะ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)</a:t>
            </a:r>
            <a:r>
              <a:rPr lang="th-TH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with Tones)</a:t>
            </a:r>
            <a:endParaRPr lang="en-US" sz="66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7985D9-864D-0F11-2CF1-E0A2CF5AD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87127"/>
              </p:ext>
            </p:extLst>
          </p:nvPr>
        </p:nvGraphicFramePr>
        <p:xfrm>
          <a:off x="380999" y="1958544"/>
          <a:ext cx="1041621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035">
                  <a:extLst>
                    <a:ext uri="{9D8B030D-6E8A-4147-A177-3AD203B41FA5}">
                      <a16:colId xmlns:a16="http://schemas.microsoft.com/office/drawing/2014/main" val="1451702747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612113064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466328343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001581696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210855086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603771753"/>
                    </a:ext>
                  </a:extLst>
                </a:gridCol>
              </a:tblGrid>
              <a:tr h="53551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FFFF00"/>
                          </a:solidFill>
                        </a:rPr>
                        <a:t>อักษรกลาง</a:t>
                      </a:r>
                      <a:endParaRPr lang="en-US" sz="3200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เสียงสามัญ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เสียงเอก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เสียงโท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เสียงตรี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เสียงจัตวา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03881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76844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087316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5151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673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9968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47955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30163"/>
                  </a:ext>
                </a:extLst>
              </a:tr>
            </a:tbl>
          </a:graphicData>
        </a:graphic>
      </p:graphicFrame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10BD62D-DD63-CF20-F4CF-C83E2DBAB945}"/>
              </a:ext>
            </a:extLst>
          </p:cNvPr>
          <p:cNvSpPr/>
          <p:nvPr/>
        </p:nvSpPr>
        <p:spPr>
          <a:xfrm rot="5400000">
            <a:off x="9763850" y="3477275"/>
            <a:ext cx="3077197" cy="162007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572A9-5748-22A4-E22A-9A8BE7E171C8}"/>
              </a:ext>
            </a:extLst>
          </p:cNvPr>
          <p:cNvSpPr txBox="1"/>
          <p:nvPr/>
        </p:nvSpPr>
        <p:spPr>
          <a:xfrm>
            <a:off x="10791618" y="3306365"/>
            <a:ext cx="10216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ฝึก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ออก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เสียง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9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8A981-2653-9929-E4E5-2CF4DD183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8" y="373049"/>
            <a:ext cx="6340464" cy="3150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085726-9C8A-E5A7-957F-2F67E466E6E7}"/>
              </a:ext>
            </a:extLst>
          </p:cNvPr>
          <p:cNvSpPr txBox="1"/>
          <p:nvPr/>
        </p:nvSpPr>
        <p:spPr>
          <a:xfrm>
            <a:off x="543514" y="363065"/>
            <a:ext cx="4813151" cy="2599875"/>
          </a:xfrm>
          <a:prstGeom prst="wave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4800" b="1" dirty="0">
                <a:latin typeface="+mj-lt"/>
                <a:ea typeface="+mj-ea"/>
                <a:cs typeface="+mj-cs"/>
              </a:rPr>
              <a:t>เขียนคำ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4800" b="1" dirty="0">
                <a:latin typeface="+mj-lt"/>
                <a:ea typeface="+mj-ea"/>
                <a:cs typeface="+mj-cs"/>
              </a:rPr>
              <a:t>ที่มีความหมาย</a:t>
            </a:r>
            <a:endParaRPr lang="en-US" sz="4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EFE83-F38A-6F9B-932B-0EE435418868}"/>
              </a:ext>
            </a:extLst>
          </p:cNvPr>
          <p:cNvSpPr txBox="1"/>
          <p:nvPr/>
        </p:nvSpPr>
        <p:spPr>
          <a:xfrm>
            <a:off x="102528" y="2999868"/>
            <a:ext cx="5695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Write Meaningful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4F4E6-F1D9-3807-2826-70816E7FB880}"/>
              </a:ext>
            </a:extLst>
          </p:cNvPr>
          <p:cNvSpPr txBox="1"/>
          <p:nvPr/>
        </p:nvSpPr>
        <p:spPr>
          <a:xfrm>
            <a:off x="0" y="4641574"/>
            <a:ext cx="12192001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________	 ________	 ________	 ________	 ________	 ________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________	 ________	 ________	 ________	 ________	 ________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8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76EF2-E1C4-7EFF-38A7-47F863E17F6B}"/>
              </a:ext>
            </a:extLst>
          </p:cNvPr>
          <p:cNvSpPr txBox="1"/>
          <p:nvPr/>
        </p:nvSpPr>
        <p:spPr>
          <a:xfrm>
            <a:off x="0" y="214311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cs typeface="+mj-cs"/>
              </a:rPr>
              <a:t>ครูอ่านออกเสียง และให้นักเรียนวงกลมคำที่ถูกต้อง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 teacher reads aloud and asks the students to circle the correct words.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D3ED86-7E31-86ED-9D6B-D1E519AEB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317743"/>
              </p:ext>
            </p:extLst>
          </p:nvPr>
        </p:nvGraphicFramePr>
        <p:xfrm>
          <a:off x="1017104" y="1794281"/>
          <a:ext cx="1041621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035">
                  <a:extLst>
                    <a:ext uri="{9D8B030D-6E8A-4147-A177-3AD203B41FA5}">
                      <a16:colId xmlns:a16="http://schemas.microsoft.com/office/drawing/2014/main" val="1451702747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612113064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466328343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001581696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210855086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603771753"/>
                    </a:ext>
                  </a:extLst>
                </a:gridCol>
              </a:tblGrid>
              <a:tr h="535514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อักษรกลาง</a:t>
                      </a:r>
                      <a:endParaRPr lang="en-US" sz="3600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/>
                        <a:t>เสียงสามัญ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/>
                        <a:t>เสียงเอก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/>
                        <a:t>เสียงโท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/>
                        <a:t>เสียงตรี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/>
                        <a:t>เสียงจัตวา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03881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ก่า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ก้า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ก๊า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ก๋า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76844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ก้ะ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ก๊ะ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ก๋ะ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403915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จ่า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จ้า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จ๊า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จ๋า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087316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จ้ะ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จ๊ะ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จ๋ะ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281235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ด่า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ด้า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ด๊า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ด๋า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5151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ด้ะ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ด๊ะ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ด๋ะ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935010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1F097D0-65C4-83B1-42AF-EB8551EA6556}"/>
              </a:ext>
            </a:extLst>
          </p:cNvPr>
          <p:cNvSpPr/>
          <p:nvPr/>
        </p:nvSpPr>
        <p:spPr>
          <a:xfrm>
            <a:off x="3339548" y="2494722"/>
            <a:ext cx="606287" cy="52677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7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376EF2-E1C4-7EFF-38A7-47F863E17F6B}"/>
              </a:ext>
            </a:extLst>
          </p:cNvPr>
          <p:cNvSpPr txBox="1"/>
          <p:nvPr/>
        </p:nvSpPr>
        <p:spPr>
          <a:xfrm>
            <a:off x="0" y="214311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cs typeface="+mj-cs"/>
              </a:rPr>
              <a:t>ครูอ่านออกเสียง และให้นักเรียนวงกลมคำที่ถูกต้อง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The teacher reads aloud and asks the students to circle the correct words.</a:t>
            </a:r>
            <a:endParaRPr lang="en-US" sz="2800" b="1" dirty="0">
              <a:solidFill>
                <a:srgbClr val="0070C0"/>
              </a:solidFill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DFDAED-3190-ACBD-659C-AD701C969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47050"/>
              </p:ext>
            </p:extLst>
          </p:nvPr>
        </p:nvGraphicFramePr>
        <p:xfrm>
          <a:off x="887895" y="1466290"/>
          <a:ext cx="1041621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035">
                  <a:extLst>
                    <a:ext uri="{9D8B030D-6E8A-4147-A177-3AD203B41FA5}">
                      <a16:colId xmlns:a16="http://schemas.microsoft.com/office/drawing/2014/main" val="1451702747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612113064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466328343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001581696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210855086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1603771753"/>
                    </a:ext>
                  </a:extLst>
                </a:gridCol>
              </a:tblGrid>
              <a:tr h="53551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rgbClr val="FFFF00"/>
                          </a:solidFill>
                        </a:rPr>
                        <a:t>อักษรกลาง</a:t>
                      </a:r>
                      <a:endParaRPr lang="en-US" sz="3200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เสียงสามัญ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เสียงเอก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เสียงโท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เสียงตรี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เสียงจัตวา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03881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673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1106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99687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23405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47955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36449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FF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อ่า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อ้า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อ๊า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อ๋า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30163"/>
                  </a:ext>
                </a:extLst>
              </a:tr>
              <a:tr h="542952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อ้ะ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อ๊ะ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อ๋ะ</a:t>
                      </a:r>
                      <a:endParaRPr lang="en-US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80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53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75650-55A8-3058-C8A8-A5A840B00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" t="3502" r="1928" b="50000"/>
          <a:stretch/>
        </p:blipFill>
        <p:spPr>
          <a:xfrm>
            <a:off x="1384852" y="1918252"/>
            <a:ext cx="9422296" cy="2117036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345064-F0B0-1A9F-7726-79BFBFCDA738}"/>
              </a:ext>
            </a:extLst>
          </p:cNvPr>
          <p:cNvSpPr txBox="1"/>
          <p:nvPr/>
        </p:nvSpPr>
        <p:spPr>
          <a:xfrm>
            <a:off x="99391" y="5456944"/>
            <a:ext cx="11993218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__________	  __________	    __________     __________      __________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2EF24-7E69-CDEC-3BCA-FCD1499E9797}"/>
              </a:ext>
            </a:extLst>
          </p:cNvPr>
          <p:cNvSpPr txBox="1"/>
          <p:nvPr/>
        </p:nvSpPr>
        <p:spPr>
          <a:xfrm>
            <a:off x="0" y="355420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cs typeface="+mj-cs"/>
              </a:rPr>
              <a:t>เขียนตามคำบอก และคัดลายมือคำศัพท์ใหม่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Write from dictation and practice handwriting new words.</a:t>
            </a:r>
            <a:endParaRPr lang="en-US" sz="3200" b="1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718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345064-F0B0-1A9F-7726-79BFBFCDA738}"/>
              </a:ext>
            </a:extLst>
          </p:cNvPr>
          <p:cNvSpPr txBox="1"/>
          <p:nvPr/>
        </p:nvSpPr>
        <p:spPr>
          <a:xfrm>
            <a:off x="99391" y="5456944"/>
            <a:ext cx="11993218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__________	  __________	    __________     __________      __________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2EF24-7E69-CDEC-3BCA-FCD1499E9797}"/>
              </a:ext>
            </a:extLst>
          </p:cNvPr>
          <p:cNvSpPr txBox="1"/>
          <p:nvPr/>
        </p:nvSpPr>
        <p:spPr>
          <a:xfrm>
            <a:off x="0" y="355420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cs typeface="+mj-cs"/>
              </a:rPr>
              <a:t>เขียนตามคำบอก และคัดลายมือคำศัพท์ใหม่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Write from dictation and practice handwriting new words.</a:t>
            </a:r>
            <a:endParaRPr lang="en-US" sz="3200" b="1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D268F-B6FE-2052-E80C-E1A7BCA9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05" y="1817261"/>
            <a:ext cx="9401590" cy="2168330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9277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artoon Homework Cliparts, Stock Vector and Royalty Free Cartoon Homework  Illustrations">
            <a:extLst>
              <a:ext uri="{FF2B5EF4-FFF2-40B4-BE49-F238E27FC236}">
                <a16:creationId xmlns:a16="http://schemas.microsoft.com/office/drawing/2014/main" id="{843DA035-4B76-5191-8FAD-C84F1EAB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32" y="2484782"/>
            <a:ext cx="3773142" cy="37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86F0E3-6FCC-B2FD-36E0-1D30ED209FDF}"/>
              </a:ext>
            </a:extLst>
          </p:cNvPr>
          <p:cNvSpPr txBox="1"/>
          <p:nvPr/>
        </p:nvSpPr>
        <p:spPr>
          <a:xfrm>
            <a:off x="833231" y="749523"/>
            <a:ext cx="4573656" cy="1569660"/>
          </a:xfrm>
          <a:custGeom>
            <a:avLst/>
            <a:gdLst>
              <a:gd name="connsiteX0" fmla="*/ 0 w 4573656"/>
              <a:gd name="connsiteY0" fmla="*/ 0 h 1569660"/>
              <a:gd name="connsiteX1" fmla="*/ 607643 w 4573656"/>
              <a:gd name="connsiteY1" fmla="*/ 0 h 1569660"/>
              <a:gd name="connsiteX2" fmla="*/ 1169549 w 4573656"/>
              <a:gd name="connsiteY2" fmla="*/ 0 h 1569660"/>
              <a:gd name="connsiteX3" fmla="*/ 1731455 w 4573656"/>
              <a:gd name="connsiteY3" fmla="*/ 0 h 1569660"/>
              <a:gd name="connsiteX4" fmla="*/ 2384835 w 4573656"/>
              <a:gd name="connsiteY4" fmla="*/ 0 h 1569660"/>
              <a:gd name="connsiteX5" fmla="*/ 2901005 w 4573656"/>
              <a:gd name="connsiteY5" fmla="*/ 0 h 1569660"/>
              <a:gd name="connsiteX6" fmla="*/ 3554384 w 4573656"/>
              <a:gd name="connsiteY6" fmla="*/ 0 h 1569660"/>
              <a:gd name="connsiteX7" fmla="*/ 4573656 w 4573656"/>
              <a:gd name="connsiteY7" fmla="*/ 0 h 1569660"/>
              <a:gd name="connsiteX8" fmla="*/ 4573656 w 4573656"/>
              <a:gd name="connsiteY8" fmla="*/ 507523 h 1569660"/>
              <a:gd name="connsiteX9" fmla="*/ 4573656 w 4573656"/>
              <a:gd name="connsiteY9" fmla="*/ 1046440 h 1569660"/>
              <a:gd name="connsiteX10" fmla="*/ 4573656 w 4573656"/>
              <a:gd name="connsiteY10" fmla="*/ 1569660 h 1569660"/>
              <a:gd name="connsiteX11" fmla="*/ 3874540 w 4573656"/>
              <a:gd name="connsiteY11" fmla="*/ 1569660 h 1569660"/>
              <a:gd name="connsiteX12" fmla="*/ 3221161 w 4573656"/>
              <a:gd name="connsiteY12" fmla="*/ 1569660 h 1569660"/>
              <a:gd name="connsiteX13" fmla="*/ 2659254 w 4573656"/>
              <a:gd name="connsiteY13" fmla="*/ 1569660 h 1569660"/>
              <a:gd name="connsiteX14" fmla="*/ 1960138 w 4573656"/>
              <a:gd name="connsiteY14" fmla="*/ 1569660 h 1569660"/>
              <a:gd name="connsiteX15" fmla="*/ 1443969 w 4573656"/>
              <a:gd name="connsiteY15" fmla="*/ 1569660 h 1569660"/>
              <a:gd name="connsiteX16" fmla="*/ 744853 w 4573656"/>
              <a:gd name="connsiteY16" fmla="*/ 1569660 h 1569660"/>
              <a:gd name="connsiteX17" fmla="*/ 0 w 4573656"/>
              <a:gd name="connsiteY17" fmla="*/ 1569660 h 1569660"/>
              <a:gd name="connsiteX18" fmla="*/ 0 w 4573656"/>
              <a:gd name="connsiteY18" fmla="*/ 1093530 h 1569660"/>
              <a:gd name="connsiteX19" fmla="*/ 0 w 4573656"/>
              <a:gd name="connsiteY19" fmla="*/ 554613 h 1569660"/>
              <a:gd name="connsiteX20" fmla="*/ 0 w 4573656"/>
              <a:gd name="connsiteY20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3656" h="1569660" fill="none" extrusionOk="0">
                <a:moveTo>
                  <a:pt x="0" y="0"/>
                </a:moveTo>
                <a:cubicBezTo>
                  <a:pt x="251505" y="27357"/>
                  <a:pt x="406911" y="22673"/>
                  <a:pt x="607643" y="0"/>
                </a:cubicBezTo>
                <a:cubicBezTo>
                  <a:pt x="808375" y="-22673"/>
                  <a:pt x="1015574" y="8875"/>
                  <a:pt x="1169549" y="0"/>
                </a:cubicBezTo>
                <a:cubicBezTo>
                  <a:pt x="1323524" y="-8875"/>
                  <a:pt x="1475256" y="19445"/>
                  <a:pt x="1731455" y="0"/>
                </a:cubicBezTo>
                <a:cubicBezTo>
                  <a:pt x="1987654" y="-19445"/>
                  <a:pt x="2097259" y="-12885"/>
                  <a:pt x="2384835" y="0"/>
                </a:cubicBezTo>
                <a:cubicBezTo>
                  <a:pt x="2672411" y="12885"/>
                  <a:pt x="2658258" y="19559"/>
                  <a:pt x="2901005" y="0"/>
                </a:cubicBezTo>
                <a:cubicBezTo>
                  <a:pt x="3143752" y="-19559"/>
                  <a:pt x="3312667" y="-20088"/>
                  <a:pt x="3554384" y="0"/>
                </a:cubicBezTo>
                <a:cubicBezTo>
                  <a:pt x="3796101" y="20088"/>
                  <a:pt x="4267637" y="46257"/>
                  <a:pt x="4573656" y="0"/>
                </a:cubicBezTo>
                <a:cubicBezTo>
                  <a:pt x="4555090" y="172680"/>
                  <a:pt x="4552180" y="288095"/>
                  <a:pt x="4573656" y="507523"/>
                </a:cubicBezTo>
                <a:cubicBezTo>
                  <a:pt x="4595132" y="726951"/>
                  <a:pt x="4595534" y="927847"/>
                  <a:pt x="4573656" y="1046440"/>
                </a:cubicBezTo>
                <a:cubicBezTo>
                  <a:pt x="4551778" y="1165033"/>
                  <a:pt x="4569508" y="1331952"/>
                  <a:pt x="4573656" y="1569660"/>
                </a:cubicBezTo>
                <a:cubicBezTo>
                  <a:pt x="4234383" y="1597746"/>
                  <a:pt x="4016975" y="1569583"/>
                  <a:pt x="3874540" y="1569660"/>
                </a:cubicBezTo>
                <a:cubicBezTo>
                  <a:pt x="3732105" y="1569737"/>
                  <a:pt x="3525074" y="1560315"/>
                  <a:pt x="3221161" y="1569660"/>
                </a:cubicBezTo>
                <a:cubicBezTo>
                  <a:pt x="2917248" y="1579005"/>
                  <a:pt x="2845542" y="1545854"/>
                  <a:pt x="2659254" y="1569660"/>
                </a:cubicBezTo>
                <a:cubicBezTo>
                  <a:pt x="2472966" y="1593466"/>
                  <a:pt x="2178736" y="1546219"/>
                  <a:pt x="1960138" y="1569660"/>
                </a:cubicBezTo>
                <a:cubicBezTo>
                  <a:pt x="1741540" y="1593101"/>
                  <a:pt x="1632663" y="1546291"/>
                  <a:pt x="1443969" y="1569660"/>
                </a:cubicBezTo>
                <a:cubicBezTo>
                  <a:pt x="1255275" y="1593029"/>
                  <a:pt x="908764" y="1562296"/>
                  <a:pt x="744853" y="1569660"/>
                </a:cubicBezTo>
                <a:cubicBezTo>
                  <a:pt x="580942" y="1577024"/>
                  <a:pt x="230587" y="1535947"/>
                  <a:pt x="0" y="1569660"/>
                </a:cubicBezTo>
                <a:cubicBezTo>
                  <a:pt x="18064" y="1425643"/>
                  <a:pt x="21290" y="1259934"/>
                  <a:pt x="0" y="1093530"/>
                </a:cubicBezTo>
                <a:cubicBezTo>
                  <a:pt x="-21290" y="927126"/>
                  <a:pt x="1475" y="666700"/>
                  <a:pt x="0" y="554613"/>
                </a:cubicBezTo>
                <a:cubicBezTo>
                  <a:pt x="-1475" y="442526"/>
                  <a:pt x="14286" y="200734"/>
                  <a:pt x="0" y="0"/>
                </a:cubicBezTo>
                <a:close/>
              </a:path>
              <a:path w="4573656" h="1569660" stroke="0" extrusionOk="0">
                <a:moveTo>
                  <a:pt x="0" y="0"/>
                </a:moveTo>
                <a:cubicBezTo>
                  <a:pt x="263454" y="18456"/>
                  <a:pt x="537534" y="-2564"/>
                  <a:pt x="699116" y="0"/>
                </a:cubicBezTo>
                <a:cubicBezTo>
                  <a:pt x="860698" y="2564"/>
                  <a:pt x="1103514" y="27954"/>
                  <a:pt x="1398232" y="0"/>
                </a:cubicBezTo>
                <a:cubicBezTo>
                  <a:pt x="1692950" y="-27954"/>
                  <a:pt x="1690899" y="-16245"/>
                  <a:pt x="1914402" y="0"/>
                </a:cubicBezTo>
                <a:cubicBezTo>
                  <a:pt x="2137905" y="16245"/>
                  <a:pt x="2177470" y="-521"/>
                  <a:pt x="2430571" y="0"/>
                </a:cubicBezTo>
                <a:cubicBezTo>
                  <a:pt x="2683672" y="521"/>
                  <a:pt x="2885703" y="-6673"/>
                  <a:pt x="3038214" y="0"/>
                </a:cubicBezTo>
                <a:cubicBezTo>
                  <a:pt x="3190725" y="6673"/>
                  <a:pt x="3507302" y="-1962"/>
                  <a:pt x="3737330" y="0"/>
                </a:cubicBezTo>
                <a:cubicBezTo>
                  <a:pt x="3967358" y="1962"/>
                  <a:pt x="4347577" y="6176"/>
                  <a:pt x="4573656" y="0"/>
                </a:cubicBezTo>
                <a:cubicBezTo>
                  <a:pt x="4576334" y="246538"/>
                  <a:pt x="4561828" y="285287"/>
                  <a:pt x="4573656" y="507523"/>
                </a:cubicBezTo>
                <a:cubicBezTo>
                  <a:pt x="4585484" y="729759"/>
                  <a:pt x="4570579" y="928929"/>
                  <a:pt x="4573656" y="1062137"/>
                </a:cubicBezTo>
                <a:cubicBezTo>
                  <a:pt x="4576733" y="1195345"/>
                  <a:pt x="4561870" y="1454437"/>
                  <a:pt x="4573656" y="1569660"/>
                </a:cubicBezTo>
                <a:cubicBezTo>
                  <a:pt x="4318694" y="1564788"/>
                  <a:pt x="4268800" y="1586194"/>
                  <a:pt x="3966013" y="1569660"/>
                </a:cubicBezTo>
                <a:cubicBezTo>
                  <a:pt x="3663226" y="1553126"/>
                  <a:pt x="3681742" y="1547713"/>
                  <a:pt x="3404107" y="1569660"/>
                </a:cubicBezTo>
                <a:cubicBezTo>
                  <a:pt x="3126472" y="1591607"/>
                  <a:pt x="2868605" y="1564103"/>
                  <a:pt x="2704991" y="1569660"/>
                </a:cubicBezTo>
                <a:cubicBezTo>
                  <a:pt x="2541377" y="1575217"/>
                  <a:pt x="2209394" y="1584630"/>
                  <a:pt x="2005875" y="1569660"/>
                </a:cubicBezTo>
                <a:cubicBezTo>
                  <a:pt x="1802356" y="1554690"/>
                  <a:pt x="1695139" y="1555036"/>
                  <a:pt x="1489705" y="1569660"/>
                </a:cubicBezTo>
                <a:cubicBezTo>
                  <a:pt x="1284271" y="1584285"/>
                  <a:pt x="1050763" y="1569925"/>
                  <a:pt x="927799" y="1569660"/>
                </a:cubicBezTo>
                <a:cubicBezTo>
                  <a:pt x="804835" y="1569395"/>
                  <a:pt x="367304" y="1559999"/>
                  <a:pt x="0" y="1569660"/>
                </a:cubicBezTo>
                <a:cubicBezTo>
                  <a:pt x="-7615" y="1363202"/>
                  <a:pt x="-1858" y="1305744"/>
                  <a:pt x="0" y="1077833"/>
                </a:cubicBezTo>
                <a:cubicBezTo>
                  <a:pt x="1858" y="849922"/>
                  <a:pt x="-12448" y="778054"/>
                  <a:pt x="0" y="538917"/>
                </a:cubicBezTo>
                <a:cubicBezTo>
                  <a:pt x="12448" y="299780"/>
                  <a:pt x="-4766" y="260552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697921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9600" b="1" dirty="0">
                <a:cs typeface="+mj-cs"/>
              </a:rPr>
              <a:t>การบ้าน 1</a:t>
            </a:r>
            <a:endParaRPr lang="en-US" sz="7200" b="1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6B9D5-A82F-4FD9-088D-B6FB4C20B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93" y="285750"/>
            <a:ext cx="42291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6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246337-E0CB-349F-79C9-418D491CE78E}"/>
              </a:ext>
            </a:extLst>
          </p:cNvPr>
          <p:cNvSpPr txBox="1"/>
          <p:nvPr/>
        </p:nvSpPr>
        <p:spPr>
          <a:xfrm>
            <a:off x="5883962" y="550742"/>
            <a:ext cx="56951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cs typeface="+mj-cs"/>
              </a:rPr>
              <a:t>ท่องจำประโยคนี้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Memorize the following sentence.</a:t>
            </a:r>
          </a:p>
        </p:txBody>
      </p:sp>
      <p:pic>
        <p:nvPicPr>
          <p:cNvPr id="5" name="Picture 4" descr="Cartoon Homework Cliparts, Stock Vector and Royalty Free Cartoon Homework  Illustrations">
            <a:extLst>
              <a:ext uri="{FF2B5EF4-FFF2-40B4-BE49-F238E27FC236}">
                <a16:creationId xmlns:a16="http://schemas.microsoft.com/office/drawing/2014/main" id="{8B8DA456-F274-C7AD-ECAC-DD0E9FDC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32" y="2484782"/>
            <a:ext cx="3773142" cy="37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A9EA1-D70F-38A6-E9D2-A85D1B082F69}"/>
              </a:ext>
            </a:extLst>
          </p:cNvPr>
          <p:cNvSpPr txBox="1"/>
          <p:nvPr/>
        </p:nvSpPr>
        <p:spPr>
          <a:xfrm>
            <a:off x="833231" y="749523"/>
            <a:ext cx="4573656" cy="1569660"/>
          </a:xfrm>
          <a:custGeom>
            <a:avLst/>
            <a:gdLst>
              <a:gd name="connsiteX0" fmla="*/ 0 w 4573656"/>
              <a:gd name="connsiteY0" fmla="*/ 0 h 1569660"/>
              <a:gd name="connsiteX1" fmla="*/ 607643 w 4573656"/>
              <a:gd name="connsiteY1" fmla="*/ 0 h 1569660"/>
              <a:gd name="connsiteX2" fmla="*/ 1169549 w 4573656"/>
              <a:gd name="connsiteY2" fmla="*/ 0 h 1569660"/>
              <a:gd name="connsiteX3" fmla="*/ 1731455 w 4573656"/>
              <a:gd name="connsiteY3" fmla="*/ 0 h 1569660"/>
              <a:gd name="connsiteX4" fmla="*/ 2384835 w 4573656"/>
              <a:gd name="connsiteY4" fmla="*/ 0 h 1569660"/>
              <a:gd name="connsiteX5" fmla="*/ 2901005 w 4573656"/>
              <a:gd name="connsiteY5" fmla="*/ 0 h 1569660"/>
              <a:gd name="connsiteX6" fmla="*/ 3554384 w 4573656"/>
              <a:gd name="connsiteY6" fmla="*/ 0 h 1569660"/>
              <a:gd name="connsiteX7" fmla="*/ 4573656 w 4573656"/>
              <a:gd name="connsiteY7" fmla="*/ 0 h 1569660"/>
              <a:gd name="connsiteX8" fmla="*/ 4573656 w 4573656"/>
              <a:gd name="connsiteY8" fmla="*/ 507523 h 1569660"/>
              <a:gd name="connsiteX9" fmla="*/ 4573656 w 4573656"/>
              <a:gd name="connsiteY9" fmla="*/ 1046440 h 1569660"/>
              <a:gd name="connsiteX10" fmla="*/ 4573656 w 4573656"/>
              <a:gd name="connsiteY10" fmla="*/ 1569660 h 1569660"/>
              <a:gd name="connsiteX11" fmla="*/ 3874540 w 4573656"/>
              <a:gd name="connsiteY11" fmla="*/ 1569660 h 1569660"/>
              <a:gd name="connsiteX12" fmla="*/ 3221161 w 4573656"/>
              <a:gd name="connsiteY12" fmla="*/ 1569660 h 1569660"/>
              <a:gd name="connsiteX13" fmla="*/ 2659254 w 4573656"/>
              <a:gd name="connsiteY13" fmla="*/ 1569660 h 1569660"/>
              <a:gd name="connsiteX14" fmla="*/ 1960138 w 4573656"/>
              <a:gd name="connsiteY14" fmla="*/ 1569660 h 1569660"/>
              <a:gd name="connsiteX15" fmla="*/ 1443969 w 4573656"/>
              <a:gd name="connsiteY15" fmla="*/ 1569660 h 1569660"/>
              <a:gd name="connsiteX16" fmla="*/ 744853 w 4573656"/>
              <a:gd name="connsiteY16" fmla="*/ 1569660 h 1569660"/>
              <a:gd name="connsiteX17" fmla="*/ 0 w 4573656"/>
              <a:gd name="connsiteY17" fmla="*/ 1569660 h 1569660"/>
              <a:gd name="connsiteX18" fmla="*/ 0 w 4573656"/>
              <a:gd name="connsiteY18" fmla="*/ 1093530 h 1569660"/>
              <a:gd name="connsiteX19" fmla="*/ 0 w 4573656"/>
              <a:gd name="connsiteY19" fmla="*/ 554613 h 1569660"/>
              <a:gd name="connsiteX20" fmla="*/ 0 w 4573656"/>
              <a:gd name="connsiteY20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3656" h="1569660" fill="none" extrusionOk="0">
                <a:moveTo>
                  <a:pt x="0" y="0"/>
                </a:moveTo>
                <a:cubicBezTo>
                  <a:pt x="251505" y="27357"/>
                  <a:pt x="406911" y="22673"/>
                  <a:pt x="607643" y="0"/>
                </a:cubicBezTo>
                <a:cubicBezTo>
                  <a:pt x="808375" y="-22673"/>
                  <a:pt x="1015574" y="8875"/>
                  <a:pt x="1169549" y="0"/>
                </a:cubicBezTo>
                <a:cubicBezTo>
                  <a:pt x="1323524" y="-8875"/>
                  <a:pt x="1475256" y="19445"/>
                  <a:pt x="1731455" y="0"/>
                </a:cubicBezTo>
                <a:cubicBezTo>
                  <a:pt x="1987654" y="-19445"/>
                  <a:pt x="2097259" y="-12885"/>
                  <a:pt x="2384835" y="0"/>
                </a:cubicBezTo>
                <a:cubicBezTo>
                  <a:pt x="2672411" y="12885"/>
                  <a:pt x="2658258" y="19559"/>
                  <a:pt x="2901005" y="0"/>
                </a:cubicBezTo>
                <a:cubicBezTo>
                  <a:pt x="3143752" y="-19559"/>
                  <a:pt x="3312667" y="-20088"/>
                  <a:pt x="3554384" y="0"/>
                </a:cubicBezTo>
                <a:cubicBezTo>
                  <a:pt x="3796101" y="20088"/>
                  <a:pt x="4267637" y="46257"/>
                  <a:pt x="4573656" y="0"/>
                </a:cubicBezTo>
                <a:cubicBezTo>
                  <a:pt x="4555090" y="172680"/>
                  <a:pt x="4552180" y="288095"/>
                  <a:pt x="4573656" y="507523"/>
                </a:cubicBezTo>
                <a:cubicBezTo>
                  <a:pt x="4595132" y="726951"/>
                  <a:pt x="4595534" y="927847"/>
                  <a:pt x="4573656" y="1046440"/>
                </a:cubicBezTo>
                <a:cubicBezTo>
                  <a:pt x="4551778" y="1165033"/>
                  <a:pt x="4569508" y="1331952"/>
                  <a:pt x="4573656" y="1569660"/>
                </a:cubicBezTo>
                <a:cubicBezTo>
                  <a:pt x="4234383" y="1597746"/>
                  <a:pt x="4016975" y="1569583"/>
                  <a:pt x="3874540" y="1569660"/>
                </a:cubicBezTo>
                <a:cubicBezTo>
                  <a:pt x="3732105" y="1569737"/>
                  <a:pt x="3525074" y="1560315"/>
                  <a:pt x="3221161" y="1569660"/>
                </a:cubicBezTo>
                <a:cubicBezTo>
                  <a:pt x="2917248" y="1579005"/>
                  <a:pt x="2845542" y="1545854"/>
                  <a:pt x="2659254" y="1569660"/>
                </a:cubicBezTo>
                <a:cubicBezTo>
                  <a:pt x="2472966" y="1593466"/>
                  <a:pt x="2178736" y="1546219"/>
                  <a:pt x="1960138" y="1569660"/>
                </a:cubicBezTo>
                <a:cubicBezTo>
                  <a:pt x="1741540" y="1593101"/>
                  <a:pt x="1632663" y="1546291"/>
                  <a:pt x="1443969" y="1569660"/>
                </a:cubicBezTo>
                <a:cubicBezTo>
                  <a:pt x="1255275" y="1593029"/>
                  <a:pt x="908764" y="1562296"/>
                  <a:pt x="744853" y="1569660"/>
                </a:cubicBezTo>
                <a:cubicBezTo>
                  <a:pt x="580942" y="1577024"/>
                  <a:pt x="230587" y="1535947"/>
                  <a:pt x="0" y="1569660"/>
                </a:cubicBezTo>
                <a:cubicBezTo>
                  <a:pt x="18064" y="1425643"/>
                  <a:pt x="21290" y="1259934"/>
                  <a:pt x="0" y="1093530"/>
                </a:cubicBezTo>
                <a:cubicBezTo>
                  <a:pt x="-21290" y="927126"/>
                  <a:pt x="1475" y="666700"/>
                  <a:pt x="0" y="554613"/>
                </a:cubicBezTo>
                <a:cubicBezTo>
                  <a:pt x="-1475" y="442526"/>
                  <a:pt x="14286" y="200734"/>
                  <a:pt x="0" y="0"/>
                </a:cubicBezTo>
                <a:close/>
              </a:path>
              <a:path w="4573656" h="1569660" stroke="0" extrusionOk="0">
                <a:moveTo>
                  <a:pt x="0" y="0"/>
                </a:moveTo>
                <a:cubicBezTo>
                  <a:pt x="263454" y="18456"/>
                  <a:pt x="537534" y="-2564"/>
                  <a:pt x="699116" y="0"/>
                </a:cubicBezTo>
                <a:cubicBezTo>
                  <a:pt x="860698" y="2564"/>
                  <a:pt x="1103514" y="27954"/>
                  <a:pt x="1398232" y="0"/>
                </a:cubicBezTo>
                <a:cubicBezTo>
                  <a:pt x="1692950" y="-27954"/>
                  <a:pt x="1690899" y="-16245"/>
                  <a:pt x="1914402" y="0"/>
                </a:cubicBezTo>
                <a:cubicBezTo>
                  <a:pt x="2137905" y="16245"/>
                  <a:pt x="2177470" y="-521"/>
                  <a:pt x="2430571" y="0"/>
                </a:cubicBezTo>
                <a:cubicBezTo>
                  <a:pt x="2683672" y="521"/>
                  <a:pt x="2885703" y="-6673"/>
                  <a:pt x="3038214" y="0"/>
                </a:cubicBezTo>
                <a:cubicBezTo>
                  <a:pt x="3190725" y="6673"/>
                  <a:pt x="3507302" y="-1962"/>
                  <a:pt x="3737330" y="0"/>
                </a:cubicBezTo>
                <a:cubicBezTo>
                  <a:pt x="3967358" y="1962"/>
                  <a:pt x="4347577" y="6176"/>
                  <a:pt x="4573656" y="0"/>
                </a:cubicBezTo>
                <a:cubicBezTo>
                  <a:pt x="4576334" y="246538"/>
                  <a:pt x="4561828" y="285287"/>
                  <a:pt x="4573656" y="507523"/>
                </a:cubicBezTo>
                <a:cubicBezTo>
                  <a:pt x="4585484" y="729759"/>
                  <a:pt x="4570579" y="928929"/>
                  <a:pt x="4573656" y="1062137"/>
                </a:cubicBezTo>
                <a:cubicBezTo>
                  <a:pt x="4576733" y="1195345"/>
                  <a:pt x="4561870" y="1454437"/>
                  <a:pt x="4573656" y="1569660"/>
                </a:cubicBezTo>
                <a:cubicBezTo>
                  <a:pt x="4318694" y="1564788"/>
                  <a:pt x="4268800" y="1586194"/>
                  <a:pt x="3966013" y="1569660"/>
                </a:cubicBezTo>
                <a:cubicBezTo>
                  <a:pt x="3663226" y="1553126"/>
                  <a:pt x="3681742" y="1547713"/>
                  <a:pt x="3404107" y="1569660"/>
                </a:cubicBezTo>
                <a:cubicBezTo>
                  <a:pt x="3126472" y="1591607"/>
                  <a:pt x="2868605" y="1564103"/>
                  <a:pt x="2704991" y="1569660"/>
                </a:cubicBezTo>
                <a:cubicBezTo>
                  <a:pt x="2541377" y="1575217"/>
                  <a:pt x="2209394" y="1584630"/>
                  <a:pt x="2005875" y="1569660"/>
                </a:cubicBezTo>
                <a:cubicBezTo>
                  <a:pt x="1802356" y="1554690"/>
                  <a:pt x="1695139" y="1555036"/>
                  <a:pt x="1489705" y="1569660"/>
                </a:cubicBezTo>
                <a:cubicBezTo>
                  <a:pt x="1284271" y="1584285"/>
                  <a:pt x="1050763" y="1569925"/>
                  <a:pt x="927799" y="1569660"/>
                </a:cubicBezTo>
                <a:cubicBezTo>
                  <a:pt x="804835" y="1569395"/>
                  <a:pt x="367304" y="1559999"/>
                  <a:pt x="0" y="1569660"/>
                </a:cubicBezTo>
                <a:cubicBezTo>
                  <a:pt x="-7615" y="1363202"/>
                  <a:pt x="-1858" y="1305744"/>
                  <a:pt x="0" y="1077833"/>
                </a:cubicBezTo>
                <a:cubicBezTo>
                  <a:pt x="1858" y="849922"/>
                  <a:pt x="-12448" y="778054"/>
                  <a:pt x="0" y="538917"/>
                </a:cubicBezTo>
                <a:cubicBezTo>
                  <a:pt x="12448" y="299780"/>
                  <a:pt x="-4766" y="260552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697921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9600" b="1" dirty="0">
                <a:cs typeface="+mj-cs"/>
              </a:rPr>
              <a:t>การบ้าน 2</a:t>
            </a:r>
            <a:endParaRPr lang="en-US" sz="7200" b="1" dirty="0"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D5FD9-0ED3-384F-259B-8909C5365F4D}"/>
              </a:ext>
            </a:extLst>
          </p:cNvPr>
          <p:cNvSpPr txBox="1"/>
          <p:nvPr/>
        </p:nvSpPr>
        <p:spPr>
          <a:xfrm>
            <a:off x="5559284" y="3079533"/>
            <a:ext cx="6420678" cy="25836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7200" b="1" kern="1200" dirty="0">
                <a:latin typeface="+mj-lt"/>
                <a:ea typeface="+mj-ea"/>
                <a:cs typeface="+mj-cs"/>
              </a:rPr>
              <a:t>ไ</a:t>
            </a:r>
            <a:r>
              <a:rPr lang="th-TH" sz="7200" b="1" u="sng" kern="1200" dirty="0">
                <a:latin typeface="+mj-lt"/>
                <a:ea typeface="+mj-ea"/>
                <a:cs typeface="+mj-cs"/>
              </a:rPr>
              <a:t>ก่</a:t>
            </a:r>
            <a:r>
              <a:rPr lang="th-TH" sz="7200" b="1" kern="1200" dirty="0">
                <a:latin typeface="+mj-lt"/>
                <a:ea typeface="+mj-ea"/>
                <a:cs typeface="+mj-cs"/>
              </a:rPr>
              <a:t> </a:t>
            </a:r>
            <a:r>
              <a:rPr lang="th-TH" sz="7200" b="1" u="sng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จิ</a:t>
            </a:r>
            <a:r>
              <a:rPr lang="th-TH" sz="72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ก</a:t>
            </a:r>
            <a:r>
              <a:rPr lang="th-TH" sz="7200" b="1" kern="1200" dirty="0">
                <a:latin typeface="+mj-lt"/>
                <a:ea typeface="+mj-ea"/>
                <a:cs typeface="+mj-cs"/>
              </a:rPr>
              <a:t> เ</a:t>
            </a:r>
            <a:r>
              <a:rPr lang="th-TH" sz="7200" b="1" u="sng" kern="1200" dirty="0">
                <a:latin typeface="+mj-lt"/>
                <a:ea typeface="+mj-ea"/>
                <a:cs typeface="+mj-cs"/>
              </a:rPr>
              <a:t>ด็</a:t>
            </a:r>
            <a:r>
              <a:rPr lang="th-TH" sz="7200" b="1" kern="1200" dirty="0">
                <a:latin typeface="+mj-lt"/>
                <a:ea typeface="+mj-ea"/>
                <a:cs typeface="+mj-cs"/>
              </a:rPr>
              <a:t>ก </a:t>
            </a:r>
            <a:r>
              <a:rPr lang="th-TH" sz="7200" b="1" u="sng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ต</a:t>
            </a:r>
            <a:r>
              <a:rPr lang="th-TH" sz="7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าย</a:t>
            </a:r>
            <a:r>
              <a:rPr lang="th-TH" sz="7200" b="1" kern="12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7200" b="1" kern="1200" dirty="0">
                <a:latin typeface="+mj-lt"/>
                <a:ea typeface="+mj-ea"/>
                <a:cs typeface="+mj-cs"/>
              </a:rPr>
              <a:t>เ</a:t>
            </a:r>
            <a:r>
              <a:rPr lang="th-TH" sz="7200" b="1" u="sng" kern="1200" dirty="0">
                <a:latin typeface="+mj-lt"/>
                <a:ea typeface="+mj-ea"/>
                <a:cs typeface="+mj-cs"/>
              </a:rPr>
              <a:t>ฎ็</a:t>
            </a:r>
            <a:r>
              <a:rPr lang="th-TH" sz="7200" b="1" kern="1200" dirty="0">
                <a:latin typeface="+mj-lt"/>
                <a:ea typeface="+mj-ea"/>
                <a:cs typeface="+mj-cs"/>
              </a:rPr>
              <a:t>ก </a:t>
            </a:r>
            <a:r>
              <a:rPr lang="th-TH" sz="7200" b="1" u="sng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ฏ</a:t>
            </a:r>
            <a:r>
              <a:rPr lang="th-TH" sz="7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าย</a:t>
            </a:r>
            <a:r>
              <a:rPr lang="th-TH" sz="7200" b="1" kern="1200" dirty="0">
                <a:latin typeface="+mj-lt"/>
                <a:ea typeface="+mj-ea"/>
                <a:cs typeface="+mj-cs"/>
              </a:rPr>
              <a:t> </a:t>
            </a:r>
            <a:r>
              <a:rPr lang="th-TH" sz="7200" b="1" u="sng" dirty="0">
                <a:latin typeface="+mj-lt"/>
                <a:ea typeface="+mj-ea"/>
                <a:cs typeface="+mj-cs"/>
              </a:rPr>
              <a:t>บ</a:t>
            </a:r>
            <a:r>
              <a:rPr lang="th-TH" sz="7200" b="1" dirty="0">
                <a:latin typeface="+mj-lt"/>
                <a:ea typeface="+mj-ea"/>
                <a:cs typeface="+mj-cs"/>
              </a:rPr>
              <a:t>น </a:t>
            </a:r>
            <a:r>
              <a:rPr lang="th-TH" sz="7200" b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ป</a:t>
            </a:r>
            <a:r>
              <a:rPr lang="th-TH" sz="72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าก</a:t>
            </a:r>
            <a:r>
              <a:rPr lang="th-TH" sz="7200" b="1" dirty="0">
                <a:latin typeface="+mj-lt"/>
                <a:ea typeface="+mj-ea"/>
                <a:cs typeface="+mj-cs"/>
              </a:rPr>
              <a:t> โ</a:t>
            </a:r>
            <a:r>
              <a:rPr lang="th-TH" sz="7200" b="1" u="sng" dirty="0">
                <a:latin typeface="+mj-lt"/>
                <a:ea typeface="+mj-ea"/>
                <a:cs typeface="+mj-cs"/>
              </a:rPr>
              <a:t>อ่</a:t>
            </a:r>
            <a:r>
              <a:rPr lang="th-TH" sz="7200" b="1" dirty="0">
                <a:latin typeface="+mj-lt"/>
                <a:ea typeface="+mj-ea"/>
                <a:cs typeface="+mj-cs"/>
              </a:rPr>
              <a:t>ง</a:t>
            </a:r>
            <a:endParaRPr lang="en-US" sz="72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700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B94C8-94A6-F4BC-6C0F-4011BE614E0E}"/>
              </a:ext>
            </a:extLst>
          </p:cNvPr>
          <p:cNvSpPr txBox="1"/>
          <p:nvPr/>
        </p:nvSpPr>
        <p:spPr>
          <a:xfrm>
            <a:off x="7033856" y="-267534"/>
            <a:ext cx="5009057" cy="2234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u="sng" kern="1200" dirty="0" err="1">
                <a:latin typeface="+mj-lt"/>
                <a:ea typeface="+mj-ea"/>
                <a:cs typeface="+mj-cs"/>
              </a:rPr>
              <a:t>บทที่</a:t>
            </a:r>
            <a:r>
              <a:rPr lang="en-US" sz="11500" b="1" u="sng" kern="1200" dirty="0">
                <a:latin typeface="+mj-lt"/>
                <a:ea typeface="+mj-ea"/>
                <a:cs typeface="+mj-cs"/>
              </a:rPr>
              <a:t> 1</a:t>
            </a:r>
          </a:p>
        </p:txBody>
      </p:sp>
      <p:pic>
        <p:nvPicPr>
          <p:cNvPr id="1028" name="Picture 4" descr="สระ ภาษาไทยสวย ๆ: ประโยคที่บอกให้คุณรักภาษาไทยอีกครั้ง">
            <a:extLst>
              <a:ext uri="{FF2B5EF4-FFF2-40B4-BE49-F238E27FC236}">
                <a16:creationId xmlns:a16="http://schemas.microsoft.com/office/drawing/2014/main" id="{82AE1CFF-760D-D051-9B29-B34969090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อักษรกลาง by Kru Yuwadee Flashcards | Quizlet">
            <a:extLst>
              <a:ext uri="{FF2B5EF4-FFF2-40B4-BE49-F238E27FC236}">
                <a16:creationId xmlns:a16="http://schemas.microsoft.com/office/drawing/2014/main" id="{E94102C6-3815-A9C5-8C29-D258471B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"/>
          <a:stretch/>
        </p:blipFill>
        <p:spPr bwMode="auto">
          <a:xfrm>
            <a:off x="97487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22DB33-6D69-5C8F-1495-CE26022C6EE8}"/>
              </a:ext>
            </a:extLst>
          </p:cNvPr>
          <p:cNvSpPr txBox="1"/>
          <p:nvPr/>
        </p:nvSpPr>
        <p:spPr>
          <a:xfrm>
            <a:off x="7033856" y="1867588"/>
            <a:ext cx="5105400" cy="390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cs typeface="+mj-cs"/>
              </a:rPr>
              <a:t>อักษรกลาง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9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cs typeface="+mj-cs"/>
              </a:rPr>
              <a:t>ตัว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cs typeface="+mj-cs"/>
              </a:rPr>
              <a:t>สระ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cs typeface="+mj-cs"/>
              </a:rPr>
              <a:t>อะ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cs typeface="+mj-cs"/>
              </a:rPr>
              <a:t>สระ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cs typeface="+mj-cs"/>
              </a:rPr>
              <a:t>อา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cs typeface="+mj-cs"/>
              </a:rPr>
              <a:t>วรรณยุกต์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5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cs typeface="+mj-cs"/>
              </a:rPr>
              <a:t>ตัว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1032" name="Picture 8" descr="วรรณยุกต์ไทย | Quizizz">
            <a:extLst>
              <a:ext uri="{FF2B5EF4-FFF2-40B4-BE49-F238E27FC236}">
                <a16:creationId xmlns:a16="http://schemas.microsoft.com/office/drawing/2014/main" id="{91772EBC-1DE1-E041-B288-D4A98CF56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768" r="3949" b="6137"/>
          <a:stretch/>
        </p:blipFill>
        <p:spPr bwMode="auto">
          <a:xfrm>
            <a:off x="7363856" y="5392213"/>
            <a:ext cx="2781253" cy="1305087"/>
          </a:xfrm>
          <a:custGeom>
            <a:avLst/>
            <a:gdLst>
              <a:gd name="connsiteX0" fmla="*/ 0 w 2781253"/>
              <a:gd name="connsiteY0" fmla="*/ 0 h 1305087"/>
              <a:gd name="connsiteX1" fmla="*/ 528438 w 2781253"/>
              <a:gd name="connsiteY1" fmla="*/ 0 h 1305087"/>
              <a:gd name="connsiteX2" fmla="*/ 1112501 w 2781253"/>
              <a:gd name="connsiteY2" fmla="*/ 0 h 1305087"/>
              <a:gd name="connsiteX3" fmla="*/ 1696564 w 2781253"/>
              <a:gd name="connsiteY3" fmla="*/ 0 h 1305087"/>
              <a:gd name="connsiteX4" fmla="*/ 2280627 w 2781253"/>
              <a:gd name="connsiteY4" fmla="*/ 0 h 1305087"/>
              <a:gd name="connsiteX5" fmla="*/ 2781253 w 2781253"/>
              <a:gd name="connsiteY5" fmla="*/ 0 h 1305087"/>
              <a:gd name="connsiteX6" fmla="*/ 2781253 w 2781253"/>
              <a:gd name="connsiteY6" fmla="*/ 461131 h 1305087"/>
              <a:gd name="connsiteX7" fmla="*/ 2781253 w 2781253"/>
              <a:gd name="connsiteY7" fmla="*/ 896160 h 1305087"/>
              <a:gd name="connsiteX8" fmla="*/ 2781253 w 2781253"/>
              <a:gd name="connsiteY8" fmla="*/ 1305087 h 1305087"/>
              <a:gd name="connsiteX9" fmla="*/ 2308440 w 2781253"/>
              <a:gd name="connsiteY9" fmla="*/ 1305087 h 1305087"/>
              <a:gd name="connsiteX10" fmla="*/ 1835627 w 2781253"/>
              <a:gd name="connsiteY10" fmla="*/ 1305087 h 1305087"/>
              <a:gd name="connsiteX11" fmla="*/ 1223751 w 2781253"/>
              <a:gd name="connsiteY11" fmla="*/ 1305087 h 1305087"/>
              <a:gd name="connsiteX12" fmla="*/ 723126 w 2781253"/>
              <a:gd name="connsiteY12" fmla="*/ 1305087 h 1305087"/>
              <a:gd name="connsiteX13" fmla="*/ 0 w 2781253"/>
              <a:gd name="connsiteY13" fmla="*/ 1305087 h 1305087"/>
              <a:gd name="connsiteX14" fmla="*/ 0 w 2781253"/>
              <a:gd name="connsiteY14" fmla="*/ 870058 h 1305087"/>
              <a:gd name="connsiteX15" fmla="*/ 0 w 2781253"/>
              <a:gd name="connsiteY15" fmla="*/ 421978 h 1305087"/>
              <a:gd name="connsiteX16" fmla="*/ 0 w 2781253"/>
              <a:gd name="connsiteY16" fmla="*/ 0 h 130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1253" h="1305087" extrusionOk="0">
                <a:moveTo>
                  <a:pt x="0" y="0"/>
                </a:moveTo>
                <a:cubicBezTo>
                  <a:pt x="146658" y="-41344"/>
                  <a:pt x="299895" y="41018"/>
                  <a:pt x="528438" y="0"/>
                </a:cubicBezTo>
                <a:cubicBezTo>
                  <a:pt x="756981" y="-41018"/>
                  <a:pt x="971192" y="6637"/>
                  <a:pt x="1112501" y="0"/>
                </a:cubicBezTo>
                <a:cubicBezTo>
                  <a:pt x="1253810" y="-6637"/>
                  <a:pt x="1433082" y="49428"/>
                  <a:pt x="1696564" y="0"/>
                </a:cubicBezTo>
                <a:cubicBezTo>
                  <a:pt x="1960046" y="-49428"/>
                  <a:pt x="2072121" y="56460"/>
                  <a:pt x="2280627" y="0"/>
                </a:cubicBezTo>
                <a:cubicBezTo>
                  <a:pt x="2489133" y="-56460"/>
                  <a:pt x="2548825" y="48452"/>
                  <a:pt x="2781253" y="0"/>
                </a:cubicBezTo>
                <a:cubicBezTo>
                  <a:pt x="2833310" y="185628"/>
                  <a:pt x="2768612" y="304940"/>
                  <a:pt x="2781253" y="461131"/>
                </a:cubicBezTo>
                <a:cubicBezTo>
                  <a:pt x="2793894" y="617322"/>
                  <a:pt x="2779616" y="788516"/>
                  <a:pt x="2781253" y="896160"/>
                </a:cubicBezTo>
                <a:cubicBezTo>
                  <a:pt x="2782890" y="1003804"/>
                  <a:pt x="2740555" y="1122016"/>
                  <a:pt x="2781253" y="1305087"/>
                </a:cubicBezTo>
                <a:cubicBezTo>
                  <a:pt x="2667809" y="1330877"/>
                  <a:pt x="2434984" y="1284270"/>
                  <a:pt x="2308440" y="1305087"/>
                </a:cubicBezTo>
                <a:cubicBezTo>
                  <a:pt x="2181896" y="1325904"/>
                  <a:pt x="2010899" y="1281147"/>
                  <a:pt x="1835627" y="1305087"/>
                </a:cubicBezTo>
                <a:cubicBezTo>
                  <a:pt x="1660355" y="1329027"/>
                  <a:pt x="1511470" y="1232647"/>
                  <a:pt x="1223751" y="1305087"/>
                </a:cubicBezTo>
                <a:cubicBezTo>
                  <a:pt x="936032" y="1377527"/>
                  <a:pt x="972066" y="1265703"/>
                  <a:pt x="723126" y="1305087"/>
                </a:cubicBezTo>
                <a:cubicBezTo>
                  <a:pt x="474186" y="1344471"/>
                  <a:pt x="232945" y="1219142"/>
                  <a:pt x="0" y="1305087"/>
                </a:cubicBezTo>
                <a:cubicBezTo>
                  <a:pt x="-6650" y="1090298"/>
                  <a:pt x="25627" y="1078379"/>
                  <a:pt x="0" y="870058"/>
                </a:cubicBezTo>
                <a:cubicBezTo>
                  <a:pt x="-25627" y="661737"/>
                  <a:pt x="28045" y="573076"/>
                  <a:pt x="0" y="421978"/>
                </a:cubicBezTo>
                <a:cubicBezTo>
                  <a:pt x="-28045" y="270880"/>
                  <a:pt x="49450" y="130222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901696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12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5DF23-F74F-72AF-8149-B86A2EA1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15" y="242887"/>
            <a:ext cx="4229100" cy="6372225"/>
          </a:xfrm>
          <a:prstGeom prst="rect">
            <a:avLst/>
          </a:prstGeom>
        </p:spPr>
      </p:pic>
      <p:pic>
        <p:nvPicPr>
          <p:cNvPr id="6" name="Picture 5" descr="Cartoon Homework Cliparts, Stock Vector and Royalty Free Cartoon Homework  Illustrations">
            <a:extLst>
              <a:ext uri="{FF2B5EF4-FFF2-40B4-BE49-F238E27FC236}">
                <a16:creationId xmlns:a16="http://schemas.microsoft.com/office/drawing/2014/main" id="{B4B8A7ED-83C9-A1E3-0E47-CF023BB7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32" y="2484782"/>
            <a:ext cx="3773142" cy="37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2EE73-71CB-2F43-0CFA-2E9AD955E0A4}"/>
              </a:ext>
            </a:extLst>
          </p:cNvPr>
          <p:cNvSpPr txBox="1"/>
          <p:nvPr/>
        </p:nvSpPr>
        <p:spPr>
          <a:xfrm>
            <a:off x="833231" y="749523"/>
            <a:ext cx="4573656" cy="1569660"/>
          </a:xfrm>
          <a:custGeom>
            <a:avLst/>
            <a:gdLst>
              <a:gd name="connsiteX0" fmla="*/ 0 w 4573656"/>
              <a:gd name="connsiteY0" fmla="*/ 0 h 1569660"/>
              <a:gd name="connsiteX1" fmla="*/ 607643 w 4573656"/>
              <a:gd name="connsiteY1" fmla="*/ 0 h 1569660"/>
              <a:gd name="connsiteX2" fmla="*/ 1169549 w 4573656"/>
              <a:gd name="connsiteY2" fmla="*/ 0 h 1569660"/>
              <a:gd name="connsiteX3" fmla="*/ 1731455 w 4573656"/>
              <a:gd name="connsiteY3" fmla="*/ 0 h 1569660"/>
              <a:gd name="connsiteX4" fmla="*/ 2384835 w 4573656"/>
              <a:gd name="connsiteY4" fmla="*/ 0 h 1569660"/>
              <a:gd name="connsiteX5" fmla="*/ 2901005 w 4573656"/>
              <a:gd name="connsiteY5" fmla="*/ 0 h 1569660"/>
              <a:gd name="connsiteX6" fmla="*/ 3554384 w 4573656"/>
              <a:gd name="connsiteY6" fmla="*/ 0 h 1569660"/>
              <a:gd name="connsiteX7" fmla="*/ 4573656 w 4573656"/>
              <a:gd name="connsiteY7" fmla="*/ 0 h 1569660"/>
              <a:gd name="connsiteX8" fmla="*/ 4573656 w 4573656"/>
              <a:gd name="connsiteY8" fmla="*/ 507523 h 1569660"/>
              <a:gd name="connsiteX9" fmla="*/ 4573656 w 4573656"/>
              <a:gd name="connsiteY9" fmla="*/ 1046440 h 1569660"/>
              <a:gd name="connsiteX10" fmla="*/ 4573656 w 4573656"/>
              <a:gd name="connsiteY10" fmla="*/ 1569660 h 1569660"/>
              <a:gd name="connsiteX11" fmla="*/ 3874540 w 4573656"/>
              <a:gd name="connsiteY11" fmla="*/ 1569660 h 1569660"/>
              <a:gd name="connsiteX12" fmla="*/ 3221161 w 4573656"/>
              <a:gd name="connsiteY12" fmla="*/ 1569660 h 1569660"/>
              <a:gd name="connsiteX13" fmla="*/ 2659254 w 4573656"/>
              <a:gd name="connsiteY13" fmla="*/ 1569660 h 1569660"/>
              <a:gd name="connsiteX14" fmla="*/ 1960138 w 4573656"/>
              <a:gd name="connsiteY14" fmla="*/ 1569660 h 1569660"/>
              <a:gd name="connsiteX15" fmla="*/ 1443969 w 4573656"/>
              <a:gd name="connsiteY15" fmla="*/ 1569660 h 1569660"/>
              <a:gd name="connsiteX16" fmla="*/ 744853 w 4573656"/>
              <a:gd name="connsiteY16" fmla="*/ 1569660 h 1569660"/>
              <a:gd name="connsiteX17" fmla="*/ 0 w 4573656"/>
              <a:gd name="connsiteY17" fmla="*/ 1569660 h 1569660"/>
              <a:gd name="connsiteX18" fmla="*/ 0 w 4573656"/>
              <a:gd name="connsiteY18" fmla="*/ 1093530 h 1569660"/>
              <a:gd name="connsiteX19" fmla="*/ 0 w 4573656"/>
              <a:gd name="connsiteY19" fmla="*/ 554613 h 1569660"/>
              <a:gd name="connsiteX20" fmla="*/ 0 w 4573656"/>
              <a:gd name="connsiteY20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3656" h="1569660" fill="none" extrusionOk="0">
                <a:moveTo>
                  <a:pt x="0" y="0"/>
                </a:moveTo>
                <a:cubicBezTo>
                  <a:pt x="251505" y="27357"/>
                  <a:pt x="406911" y="22673"/>
                  <a:pt x="607643" y="0"/>
                </a:cubicBezTo>
                <a:cubicBezTo>
                  <a:pt x="808375" y="-22673"/>
                  <a:pt x="1015574" y="8875"/>
                  <a:pt x="1169549" y="0"/>
                </a:cubicBezTo>
                <a:cubicBezTo>
                  <a:pt x="1323524" y="-8875"/>
                  <a:pt x="1475256" y="19445"/>
                  <a:pt x="1731455" y="0"/>
                </a:cubicBezTo>
                <a:cubicBezTo>
                  <a:pt x="1987654" y="-19445"/>
                  <a:pt x="2097259" y="-12885"/>
                  <a:pt x="2384835" y="0"/>
                </a:cubicBezTo>
                <a:cubicBezTo>
                  <a:pt x="2672411" y="12885"/>
                  <a:pt x="2658258" y="19559"/>
                  <a:pt x="2901005" y="0"/>
                </a:cubicBezTo>
                <a:cubicBezTo>
                  <a:pt x="3143752" y="-19559"/>
                  <a:pt x="3312667" y="-20088"/>
                  <a:pt x="3554384" y="0"/>
                </a:cubicBezTo>
                <a:cubicBezTo>
                  <a:pt x="3796101" y="20088"/>
                  <a:pt x="4267637" y="46257"/>
                  <a:pt x="4573656" y="0"/>
                </a:cubicBezTo>
                <a:cubicBezTo>
                  <a:pt x="4555090" y="172680"/>
                  <a:pt x="4552180" y="288095"/>
                  <a:pt x="4573656" y="507523"/>
                </a:cubicBezTo>
                <a:cubicBezTo>
                  <a:pt x="4595132" y="726951"/>
                  <a:pt x="4595534" y="927847"/>
                  <a:pt x="4573656" y="1046440"/>
                </a:cubicBezTo>
                <a:cubicBezTo>
                  <a:pt x="4551778" y="1165033"/>
                  <a:pt x="4569508" y="1331952"/>
                  <a:pt x="4573656" y="1569660"/>
                </a:cubicBezTo>
                <a:cubicBezTo>
                  <a:pt x="4234383" y="1597746"/>
                  <a:pt x="4016975" y="1569583"/>
                  <a:pt x="3874540" y="1569660"/>
                </a:cubicBezTo>
                <a:cubicBezTo>
                  <a:pt x="3732105" y="1569737"/>
                  <a:pt x="3525074" y="1560315"/>
                  <a:pt x="3221161" y="1569660"/>
                </a:cubicBezTo>
                <a:cubicBezTo>
                  <a:pt x="2917248" y="1579005"/>
                  <a:pt x="2845542" y="1545854"/>
                  <a:pt x="2659254" y="1569660"/>
                </a:cubicBezTo>
                <a:cubicBezTo>
                  <a:pt x="2472966" y="1593466"/>
                  <a:pt x="2178736" y="1546219"/>
                  <a:pt x="1960138" y="1569660"/>
                </a:cubicBezTo>
                <a:cubicBezTo>
                  <a:pt x="1741540" y="1593101"/>
                  <a:pt x="1632663" y="1546291"/>
                  <a:pt x="1443969" y="1569660"/>
                </a:cubicBezTo>
                <a:cubicBezTo>
                  <a:pt x="1255275" y="1593029"/>
                  <a:pt x="908764" y="1562296"/>
                  <a:pt x="744853" y="1569660"/>
                </a:cubicBezTo>
                <a:cubicBezTo>
                  <a:pt x="580942" y="1577024"/>
                  <a:pt x="230587" y="1535947"/>
                  <a:pt x="0" y="1569660"/>
                </a:cubicBezTo>
                <a:cubicBezTo>
                  <a:pt x="18064" y="1425643"/>
                  <a:pt x="21290" y="1259934"/>
                  <a:pt x="0" y="1093530"/>
                </a:cubicBezTo>
                <a:cubicBezTo>
                  <a:pt x="-21290" y="927126"/>
                  <a:pt x="1475" y="666700"/>
                  <a:pt x="0" y="554613"/>
                </a:cubicBezTo>
                <a:cubicBezTo>
                  <a:pt x="-1475" y="442526"/>
                  <a:pt x="14286" y="200734"/>
                  <a:pt x="0" y="0"/>
                </a:cubicBezTo>
                <a:close/>
              </a:path>
              <a:path w="4573656" h="1569660" stroke="0" extrusionOk="0">
                <a:moveTo>
                  <a:pt x="0" y="0"/>
                </a:moveTo>
                <a:cubicBezTo>
                  <a:pt x="263454" y="18456"/>
                  <a:pt x="537534" y="-2564"/>
                  <a:pt x="699116" y="0"/>
                </a:cubicBezTo>
                <a:cubicBezTo>
                  <a:pt x="860698" y="2564"/>
                  <a:pt x="1103514" y="27954"/>
                  <a:pt x="1398232" y="0"/>
                </a:cubicBezTo>
                <a:cubicBezTo>
                  <a:pt x="1692950" y="-27954"/>
                  <a:pt x="1690899" y="-16245"/>
                  <a:pt x="1914402" y="0"/>
                </a:cubicBezTo>
                <a:cubicBezTo>
                  <a:pt x="2137905" y="16245"/>
                  <a:pt x="2177470" y="-521"/>
                  <a:pt x="2430571" y="0"/>
                </a:cubicBezTo>
                <a:cubicBezTo>
                  <a:pt x="2683672" y="521"/>
                  <a:pt x="2885703" y="-6673"/>
                  <a:pt x="3038214" y="0"/>
                </a:cubicBezTo>
                <a:cubicBezTo>
                  <a:pt x="3190725" y="6673"/>
                  <a:pt x="3507302" y="-1962"/>
                  <a:pt x="3737330" y="0"/>
                </a:cubicBezTo>
                <a:cubicBezTo>
                  <a:pt x="3967358" y="1962"/>
                  <a:pt x="4347577" y="6176"/>
                  <a:pt x="4573656" y="0"/>
                </a:cubicBezTo>
                <a:cubicBezTo>
                  <a:pt x="4576334" y="246538"/>
                  <a:pt x="4561828" y="285287"/>
                  <a:pt x="4573656" y="507523"/>
                </a:cubicBezTo>
                <a:cubicBezTo>
                  <a:pt x="4585484" y="729759"/>
                  <a:pt x="4570579" y="928929"/>
                  <a:pt x="4573656" y="1062137"/>
                </a:cubicBezTo>
                <a:cubicBezTo>
                  <a:pt x="4576733" y="1195345"/>
                  <a:pt x="4561870" y="1454437"/>
                  <a:pt x="4573656" y="1569660"/>
                </a:cubicBezTo>
                <a:cubicBezTo>
                  <a:pt x="4318694" y="1564788"/>
                  <a:pt x="4268800" y="1586194"/>
                  <a:pt x="3966013" y="1569660"/>
                </a:cubicBezTo>
                <a:cubicBezTo>
                  <a:pt x="3663226" y="1553126"/>
                  <a:pt x="3681742" y="1547713"/>
                  <a:pt x="3404107" y="1569660"/>
                </a:cubicBezTo>
                <a:cubicBezTo>
                  <a:pt x="3126472" y="1591607"/>
                  <a:pt x="2868605" y="1564103"/>
                  <a:pt x="2704991" y="1569660"/>
                </a:cubicBezTo>
                <a:cubicBezTo>
                  <a:pt x="2541377" y="1575217"/>
                  <a:pt x="2209394" y="1584630"/>
                  <a:pt x="2005875" y="1569660"/>
                </a:cubicBezTo>
                <a:cubicBezTo>
                  <a:pt x="1802356" y="1554690"/>
                  <a:pt x="1695139" y="1555036"/>
                  <a:pt x="1489705" y="1569660"/>
                </a:cubicBezTo>
                <a:cubicBezTo>
                  <a:pt x="1284271" y="1584285"/>
                  <a:pt x="1050763" y="1569925"/>
                  <a:pt x="927799" y="1569660"/>
                </a:cubicBezTo>
                <a:cubicBezTo>
                  <a:pt x="804835" y="1569395"/>
                  <a:pt x="367304" y="1559999"/>
                  <a:pt x="0" y="1569660"/>
                </a:cubicBezTo>
                <a:cubicBezTo>
                  <a:pt x="-7615" y="1363202"/>
                  <a:pt x="-1858" y="1305744"/>
                  <a:pt x="0" y="1077833"/>
                </a:cubicBezTo>
                <a:cubicBezTo>
                  <a:pt x="1858" y="849922"/>
                  <a:pt x="-12448" y="778054"/>
                  <a:pt x="0" y="538917"/>
                </a:cubicBezTo>
                <a:cubicBezTo>
                  <a:pt x="12448" y="299780"/>
                  <a:pt x="-4766" y="260552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697921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9600" b="1" dirty="0">
                <a:cs typeface="+mj-cs"/>
              </a:rPr>
              <a:t>การบ้าน 3</a:t>
            </a:r>
            <a:endParaRPr lang="en-US" sz="7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4482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4A7DA3-D43D-594F-7CC0-3C0C0A87ADF8}"/>
              </a:ext>
            </a:extLst>
          </p:cNvPr>
          <p:cNvSpPr txBox="1"/>
          <p:nvPr/>
        </p:nvSpPr>
        <p:spPr>
          <a:xfrm>
            <a:off x="0" y="186010"/>
            <a:ext cx="12046226" cy="126188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cs typeface="+mj-cs"/>
              </a:rPr>
              <a:t>เขียนคำที่มีความหมายให้มากที่สุด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Write as many meaningful words as possible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D101E7-9DB0-5B66-A52C-1E22F6BE7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08304"/>
              </p:ext>
            </p:extLst>
          </p:nvPr>
        </p:nvGraphicFramePr>
        <p:xfrm>
          <a:off x="5943595" y="1592371"/>
          <a:ext cx="5623893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4631">
                  <a:extLst>
                    <a:ext uri="{9D8B030D-6E8A-4147-A177-3AD203B41FA5}">
                      <a16:colId xmlns:a16="http://schemas.microsoft.com/office/drawing/2014/main" val="2332942073"/>
                    </a:ext>
                  </a:extLst>
                </a:gridCol>
                <a:gridCol w="1874631">
                  <a:extLst>
                    <a:ext uri="{9D8B030D-6E8A-4147-A177-3AD203B41FA5}">
                      <a16:colId xmlns:a16="http://schemas.microsoft.com/office/drawing/2014/main" val="2319975403"/>
                    </a:ext>
                  </a:extLst>
                </a:gridCol>
                <a:gridCol w="1874631">
                  <a:extLst>
                    <a:ext uri="{9D8B030D-6E8A-4147-A177-3AD203B41FA5}">
                      <a16:colId xmlns:a16="http://schemas.microsoft.com/office/drawing/2014/main" val="1209999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ลำดับ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en-US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ภาษาไทย</a:t>
                      </a:r>
                      <a:r>
                        <a:rPr lang="en-US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Thai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ภาษาอังกฤษ</a:t>
                      </a:r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en-US" sz="36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13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0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66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3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2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22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37271"/>
                  </a:ext>
                </a:extLst>
              </a:tr>
            </a:tbl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F69582BC-93D8-9AE0-9170-5F7F124C3B47}"/>
              </a:ext>
            </a:extLst>
          </p:cNvPr>
          <p:cNvSpPr/>
          <p:nvPr/>
        </p:nvSpPr>
        <p:spPr>
          <a:xfrm>
            <a:off x="5267737" y="3429000"/>
            <a:ext cx="457202" cy="2315817"/>
          </a:xfrm>
          <a:prstGeom prst="downArrow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artoon Homework Cliparts, Stock Vector and Royalty Free Cartoon Homework  Illustrations">
            <a:extLst>
              <a:ext uri="{FF2B5EF4-FFF2-40B4-BE49-F238E27FC236}">
                <a16:creationId xmlns:a16="http://schemas.microsoft.com/office/drawing/2014/main" id="{CE35EAB2-A96D-C274-6ECA-A4795ABB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26" y="2971799"/>
            <a:ext cx="3773142" cy="37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892F09-3723-7B6E-1612-1FB45FF7D652}"/>
              </a:ext>
            </a:extLst>
          </p:cNvPr>
          <p:cNvSpPr txBox="1"/>
          <p:nvPr/>
        </p:nvSpPr>
        <p:spPr>
          <a:xfrm>
            <a:off x="759727" y="1808464"/>
            <a:ext cx="4036940" cy="1323439"/>
          </a:xfrm>
          <a:custGeom>
            <a:avLst/>
            <a:gdLst>
              <a:gd name="connsiteX0" fmla="*/ 0 w 4036940"/>
              <a:gd name="connsiteY0" fmla="*/ 0 h 1323439"/>
              <a:gd name="connsiteX1" fmla="*/ 592085 w 4036940"/>
              <a:gd name="connsiteY1" fmla="*/ 0 h 1323439"/>
              <a:gd name="connsiteX2" fmla="*/ 1345647 w 4036940"/>
              <a:gd name="connsiteY2" fmla="*/ 0 h 1323439"/>
              <a:gd name="connsiteX3" fmla="*/ 1897362 w 4036940"/>
              <a:gd name="connsiteY3" fmla="*/ 0 h 1323439"/>
              <a:gd name="connsiteX4" fmla="*/ 2449077 w 4036940"/>
              <a:gd name="connsiteY4" fmla="*/ 0 h 1323439"/>
              <a:gd name="connsiteX5" fmla="*/ 3162270 w 4036940"/>
              <a:gd name="connsiteY5" fmla="*/ 0 h 1323439"/>
              <a:gd name="connsiteX6" fmla="*/ 4036940 w 4036940"/>
              <a:gd name="connsiteY6" fmla="*/ 0 h 1323439"/>
              <a:gd name="connsiteX7" fmla="*/ 4036940 w 4036940"/>
              <a:gd name="connsiteY7" fmla="*/ 635251 h 1323439"/>
              <a:gd name="connsiteX8" fmla="*/ 4036940 w 4036940"/>
              <a:gd name="connsiteY8" fmla="*/ 1323439 h 1323439"/>
              <a:gd name="connsiteX9" fmla="*/ 3404486 w 4036940"/>
              <a:gd name="connsiteY9" fmla="*/ 1323439 h 1323439"/>
              <a:gd name="connsiteX10" fmla="*/ 2812402 w 4036940"/>
              <a:gd name="connsiteY10" fmla="*/ 1323439 h 1323439"/>
              <a:gd name="connsiteX11" fmla="*/ 2139578 w 4036940"/>
              <a:gd name="connsiteY11" fmla="*/ 1323439 h 1323439"/>
              <a:gd name="connsiteX12" fmla="*/ 1507124 w 4036940"/>
              <a:gd name="connsiteY12" fmla="*/ 1323439 h 1323439"/>
              <a:gd name="connsiteX13" fmla="*/ 915040 w 4036940"/>
              <a:gd name="connsiteY13" fmla="*/ 1323439 h 1323439"/>
              <a:gd name="connsiteX14" fmla="*/ 0 w 4036940"/>
              <a:gd name="connsiteY14" fmla="*/ 1323439 h 1323439"/>
              <a:gd name="connsiteX15" fmla="*/ 0 w 4036940"/>
              <a:gd name="connsiteY15" fmla="*/ 661720 h 1323439"/>
              <a:gd name="connsiteX16" fmla="*/ 0 w 4036940"/>
              <a:gd name="connsiteY1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6940" h="1323439" fill="none" extrusionOk="0">
                <a:moveTo>
                  <a:pt x="0" y="0"/>
                </a:moveTo>
                <a:cubicBezTo>
                  <a:pt x="227996" y="-13017"/>
                  <a:pt x="384590" y="20841"/>
                  <a:pt x="592085" y="0"/>
                </a:cubicBezTo>
                <a:cubicBezTo>
                  <a:pt x="799580" y="-20841"/>
                  <a:pt x="1174607" y="-27571"/>
                  <a:pt x="1345647" y="0"/>
                </a:cubicBezTo>
                <a:cubicBezTo>
                  <a:pt x="1516687" y="27571"/>
                  <a:pt x="1694574" y="-9223"/>
                  <a:pt x="1897362" y="0"/>
                </a:cubicBezTo>
                <a:cubicBezTo>
                  <a:pt x="2100150" y="9223"/>
                  <a:pt x="2246357" y="13040"/>
                  <a:pt x="2449077" y="0"/>
                </a:cubicBezTo>
                <a:cubicBezTo>
                  <a:pt x="2651798" y="-13040"/>
                  <a:pt x="2962284" y="-7337"/>
                  <a:pt x="3162270" y="0"/>
                </a:cubicBezTo>
                <a:cubicBezTo>
                  <a:pt x="3362256" y="7337"/>
                  <a:pt x="3682599" y="6077"/>
                  <a:pt x="4036940" y="0"/>
                </a:cubicBezTo>
                <a:cubicBezTo>
                  <a:pt x="4058399" y="169493"/>
                  <a:pt x="4036253" y="426332"/>
                  <a:pt x="4036940" y="635251"/>
                </a:cubicBezTo>
                <a:cubicBezTo>
                  <a:pt x="4037627" y="844170"/>
                  <a:pt x="4018871" y="1020966"/>
                  <a:pt x="4036940" y="1323439"/>
                </a:cubicBezTo>
                <a:cubicBezTo>
                  <a:pt x="3790482" y="1330677"/>
                  <a:pt x="3667816" y="1292307"/>
                  <a:pt x="3404486" y="1323439"/>
                </a:cubicBezTo>
                <a:cubicBezTo>
                  <a:pt x="3141156" y="1354571"/>
                  <a:pt x="3079686" y="1329331"/>
                  <a:pt x="2812402" y="1323439"/>
                </a:cubicBezTo>
                <a:cubicBezTo>
                  <a:pt x="2545118" y="1317547"/>
                  <a:pt x="2293863" y="1353973"/>
                  <a:pt x="2139578" y="1323439"/>
                </a:cubicBezTo>
                <a:cubicBezTo>
                  <a:pt x="1985293" y="1292905"/>
                  <a:pt x="1642024" y="1306048"/>
                  <a:pt x="1507124" y="1323439"/>
                </a:cubicBezTo>
                <a:cubicBezTo>
                  <a:pt x="1372224" y="1340830"/>
                  <a:pt x="1073054" y="1330784"/>
                  <a:pt x="915040" y="1323439"/>
                </a:cubicBezTo>
                <a:cubicBezTo>
                  <a:pt x="757026" y="1316094"/>
                  <a:pt x="250233" y="1359834"/>
                  <a:pt x="0" y="1323439"/>
                </a:cubicBezTo>
                <a:cubicBezTo>
                  <a:pt x="29104" y="1012038"/>
                  <a:pt x="4049" y="921269"/>
                  <a:pt x="0" y="661720"/>
                </a:cubicBezTo>
                <a:cubicBezTo>
                  <a:pt x="-4049" y="402171"/>
                  <a:pt x="16176" y="253914"/>
                  <a:pt x="0" y="0"/>
                </a:cubicBezTo>
                <a:close/>
              </a:path>
              <a:path w="4036940" h="1323439" stroke="0" extrusionOk="0">
                <a:moveTo>
                  <a:pt x="0" y="0"/>
                </a:moveTo>
                <a:cubicBezTo>
                  <a:pt x="228793" y="27398"/>
                  <a:pt x="399478" y="25244"/>
                  <a:pt x="713193" y="0"/>
                </a:cubicBezTo>
                <a:cubicBezTo>
                  <a:pt x="1026908" y="-25244"/>
                  <a:pt x="1183487" y="18620"/>
                  <a:pt x="1426385" y="0"/>
                </a:cubicBezTo>
                <a:cubicBezTo>
                  <a:pt x="1669283" y="-18620"/>
                  <a:pt x="1820095" y="13985"/>
                  <a:pt x="1978101" y="0"/>
                </a:cubicBezTo>
                <a:cubicBezTo>
                  <a:pt x="2136107" y="-13985"/>
                  <a:pt x="2342412" y="-19024"/>
                  <a:pt x="2529816" y="0"/>
                </a:cubicBezTo>
                <a:cubicBezTo>
                  <a:pt x="2717220" y="19024"/>
                  <a:pt x="2872912" y="-2548"/>
                  <a:pt x="3162270" y="0"/>
                </a:cubicBezTo>
                <a:cubicBezTo>
                  <a:pt x="3451628" y="2548"/>
                  <a:pt x="3741924" y="-42034"/>
                  <a:pt x="4036940" y="0"/>
                </a:cubicBezTo>
                <a:cubicBezTo>
                  <a:pt x="4059752" y="268741"/>
                  <a:pt x="4049844" y="395989"/>
                  <a:pt x="4036940" y="622016"/>
                </a:cubicBezTo>
                <a:cubicBezTo>
                  <a:pt x="4024036" y="848043"/>
                  <a:pt x="4045936" y="1027180"/>
                  <a:pt x="4036940" y="1323439"/>
                </a:cubicBezTo>
                <a:cubicBezTo>
                  <a:pt x="3875660" y="1334706"/>
                  <a:pt x="3557824" y="1331827"/>
                  <a:pt x="3283378" y="1323439"/>
                </a:cubicBezTo>
                <a:cubicBezTo>
                  <a:pt x="3008932" y="1315051"/>
                  <a:pt x="2769790" y="1351329"/>
                  <a:pt x="2529816" y="1323439"/>
                </a:cubicBezTo>
                <a:cubicBezTo>
                  <a:pt x="2289842" y="1295549"/>
                  <a:pt x="2032225" y="1299503"/>
                  <a:pt x="1816623" y="1323439"/>
                </a:cubicBezTo>
                <a:cubicBezTo>
                  <a:pt x="1601021" y="1347375"/>
                  <a:pt x="1396993" y="1296763"/>
                  <a:pt x="1224538" y="1323439"/>
                </a:cubicBezTo>
                <a:cubicBezTo>
                  <a:pt x="1052083" y="1350115"/>
                  <a:pt x="440842" y="1331912"/>
                  <a:pt x="0" y="1323439"/>
                </a:cubicBezTo>
                <a:cubicBezTo>
                  <a:pt x="-29660" y="1024843"/>
                  <a:pt x="17267" y="848696"/>
                  <a:pt x="0" y="648485"/>
                </a:cubicBezTo>
                <a:cubicBezTo>
                  <a:pt x="-17267" y="448274"/>
                  <a:pt x="5515" y="318866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697921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cs typeface="+mj-cs"/>
              </a:rPr>
              <a:t>การบ้าน 4</a:t>
            </a:r>
            <a:endParaRPr lang="en-US" sz="6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381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A1D7B1-10FA-CD1B-73F4-D825E2106946}"/>
              </a:ext>
            </a:extLst>
          </p:cNvPr>
          <p:cNvSpPr txBox="1"/>
          <p:nvPr/>
        </p:nvSpPr>
        <p:spPr>
          <a:xfrm>
            <a:off x="0" y="258948"/>
            <a:ext cx="12192000" cy="18387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11500" b="1" u="sng" dirty="0">
                <a:latin typeface="+mj-lt"/>
                <a:ea typeface="+mj-ea"/>
                <a:cs typeface="+mj-cs"/>
              </a:rPr>
              <a:t>อักษรกลาง</a:t>
            </a:r>
            <a:endParaRPr lang="en-US" sz="11500" b="1" u="sng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(Middle Class Consonants)</a:t>
            </a:r>
            <a:endParaRPr lang="en-US" sz="114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69FA9-CC35-9DA9-C09E-D919D7ED5D2F}"/>
              </a:ext>
            </a:extLst>
          </p:cNvPr>
          <p:cNvSpPr txBox="1"/>
          <p:nvPr/>
        </p:nvSpPr>
        <p:spPr>
          <a:xfrm>
            <a:off x="723899" y="2333343"/>
            <a:ext cx="10744200" cy="22263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5400" dirty="0">
                <a:latin typeface="+mj-lt"/>
                <a:ea typeface="+mj-ea"/>
                <a:cs typeface="+mj-cs"/>
              </a:rPr>
              <a:t>อักษรกลาง คือพยัญชนะที่คำเป็นมีพื้นเสียงเป็นเสียงสามัญ ผันได้ครบ 4 รูป 5 เสียง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5400" dirty="0">
                <a:latin typeface="+mj-lt"/>
                <a:ea typeface="+mj-ea"/>
                <a:cs typeface="+mj-cs"/>
              </a:rPr>
              <a:t>มีรูปวรรณยุกต์กับเสียงวรรณยุกต์ตรงกัน มีทั้งหมด </a:t>
            </a:r>
            <a:r>
              <a:rPr lang="th-TH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th-TH" sz="5400" dirty="0">
                <a:latin typeface="+mj-lt"/>
                <a:ea typeface="+mj-ea"/>
                <a:cs typeface="+mj-cs"/>
              </a:rPr>
              <a:t> ตัว 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อักษรกลาง by Kru Yuwadee Flashcards | Quizlet">
            <a:extLst>
              <a:ext uri="{FF2B5EF4-FFF2-40B4-BE49-F238E27FC236}">
                <a16:creationId xmlns:a16="http://schemas.microsoft.com/office/drawing/2014/main" id="{87D2BDE8-803B-4B0E-91E7-8725CBEB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68" y="4559708"/>
            <a:ext cx="4401349" cy="20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8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7CFA19-4321-478A-1945-6FE57C8A1557}"/>
              </a:ext>
            </a:extLst>
          </p:cNvPr>
          <p:cNvSpPr txBox="1"/>
          <p:nvPr/>
        </p:nvSpPr>
        <p:spPr>
          <a:xfrm>
            <a:off x="5055528" y="3548269"/>
            <a:ext cx="7136472" cy="2772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8000" b="1" kern="1200" dirty="0">
                <a:latin typeface="+mj-lt"/>
                <a:ea typeface="+mj-ea"/>
                <a:cs typeface="+mj-cs"/>
              </a:rPr>
              <a:t>ไ</a:t>
            </a:r>
            <a:r>
              <a:rPr lang="th-TH" sz="8000" b="1" u="sng" kern="1200" dirty="0">
                <a:latin typeface="+mj-lt"/>
                <a:ea typeface="+mj-ea"/>
                <a:cs typeface="+mj-cs"/>
              </a:rPr>
              <a:t>ก่</a:t>
            </a:r>
            <a:r>
              <a:rPr lang="th-TH" sz="8000" b="1" kern="1200" dirty="0">
                <a:latin typeface="+mj-lt"/>
                <a:ea typeface="+mj-ea"/>
                <a:cs typeface="+mj-cs"/>
              </a:rPr>
              <a:t> </a:t>
            </a:r>
            <a:r>
              <a:rPr lang="th-TH" sz="8000" b="1" u="sng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จิ</a:t>
            </a:r>
            <a:r>
              <a:rPr lang="th-TH" sz="80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ก</a:t>
            </a:r>
            <a:r>
              <a:rPr lang="th-TH" sz="8000" b="1" kern="1200" dirty="0">
                <a:latin typeface="+mj-lt"/>
                <a:ea typeface="+mj-ea"/>
                <a:cs typeface="+mj-cs"/>
              </a:rPr>
              <a:t> เ</a:t>
            </a:r>
            <a:r>
              <a:rPr lang="th-TH" sz="8000" b="1" u="sng" kern="1200" dirty="0">
                <a:latin typeface="+mj-lt"/>
                <a:ea typeface="+mj-ea"/>
                <a:cs typeface="+mj-cs"/>
              </a:rPr>
              <a:t>ด็</a:t>
            </a:r>
            <a:r>
              <a:rPr lang="th-TH" sz="8000" b="1" kern="1200" dirty="0">
                <a:latin typeface="+mj-lt"/>
                <a:ea typeface="+mj-ea"/>
                <a:cs typeface="+mj-cs"/>
              </a:rPr>
              <a:t>ก </a:t>
            </a:r>
            <a:r>
              <a:rPr lang="th-TH" sz="8000" b="1" u="sng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ต</a:t>
            </a:r>
            <a:r>
              <a:rPr lang="th-TH" sz="8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าย</a:t>
            </a:r>
            <a:r>
              <a:rPr lang="th-TH" sz="8000" b="1" kern="12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8000" b="1" kern="1200" dirty="0">
                <a:latin typeface="+mj-lt"/>
                <a:ea typeface="+mj-ea"/>
                <a:cs typeface="+mj-cs"/>
              </a:rPr>
              <a:t>เ</a:t>
            </a:r>
            <a:r>
              <a:rPr lang="th-TH" sz="8000" b="1" u="sng" kern="1200" dirty="0">
                <a:latin typeface="+mj-lt"/>
                <a:ea typeface="+mj-ea"/>
                <a:cs typeface="+mj-cs"/>
              </a:rPr>
              <a:t>ฎ็</a:t>
            </a:r>
            <a:r>
              <a:rPr lang="th-TH" sz="8000" b="1" kern="1200" dirty="0">
                <a:latin typeface="+mj-lt"/>
                <a:ea typeface="+mj-ea"/>
                <a:cs typeface="+mj-cs"/>
              </a:rPr>
              <a:t>ก </a:t>
            </a:r>
            <a:r>
              <a:rPr lang="th-TH" sz="8000" b="1" u="sng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ฏ</a:t>
            </a:r>
            <a:r>
              <a:rPr lang="th-TH" sz="8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าย</a:t>
            </a:r>
            <a:r>
              <a:rPr lang="th-TH" sz="8000" b="1" kern="1200" dirty="0">
                <a:latin typeface="+mj-lt"/>
                <a:ea typeface="+mj-ea"/>
                <a:cs typeface="+mj-cs"/>
              </a:rPr>
              <a:t> </a:t>
            </a:r>
            <a:r>
              <a:rPr lang="th-TH" sz="8000" b="1" u="sng" dirty="0">
                <a:latin typeface="+mj-lt"/>
                <a:ea typeface="+mj-ea"/>
                <a:cs typeface="+mj-cs"/>
              </a:rPr>
              <a:t>บ</a:t>
            </a:r>
            <a:r>
              <a:rPr lang="th-TH" sz="8000" b="1" dirty="0">
                <a:latin typeface="+mj-lt"/>
                <a:ea typeface="+mj-ea"/>
                <a:cs typeface="+mj-cs"/>
              </a:rPr>
              <a:t>น </a:t>
            </a:r>
            <a:r>
              <a:rPr lang="th-TH" sz="8000" b="1" u="sng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ป</a:t>
            </a:r>
            <a:r>
              <a:rPr lang="th-TH" sz="8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าก</a:t>
            </a:r>
            <a:r>
              <a:rPr lang="th-TH" sz="8000" b="1" dirty="0">
                <a:latin typeface="+mj-lt"/>
                <a:ea typeface="+mj-ea"/>
                <a:cs typeface="+mj-cs"/>
              </a:rPr>
              <a:t> โ</a:t>
            </a:r>
            <a:r>
              <a:rPr lang="th-TH" sz="8000" b="1" u="sng" dirty="0">
                <a:latin typeface="+mj-lt"/>
                <a:ea typeface="+mj-ea"/>
                <a:cs typeface="+mj-cs"/>
              </a:rPr>
              <a:t>อ่</a:t>
            </a:r>
            <a:r>
              <a:rPr lang="th-TH" sz="8000" b="1" dirty="0">
                <a:latin typeface="+mj-lt"/>
                <a:ea typeface="+mj-ea"/>
                <a:cs typeface="+mj-cs"/>
              </a:rPr>
              <a:t>ง</a:t>
            </a:r>
            <a:endParaRPr lang="en-US" sz="80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Thai Retro (ย้อนความหลัง ครั้งเป็นเด็ก) - เคยท่องกันมะ?  &quot;ไก่จิกเด็กตายบนปากโอ่ง&quot; Via เฮ้ย! นี่มันตัดต่อชัด ชัด | Facebook">
            <a:extLst>
              <a:ext uri="{FF2B5EF4-FFF2-40B4-BE49-F238E27FC236}">
                <a16:creationId xmlns:a16="http://schemas.microsoft.com/office/drawing/2014/main" id="{E29BB608-7DA5-4A71-EB47-BFF1420F0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3" r="-643" b="12394"/>
          <a:stretch/>
        </p:blipFill>
        <p:spPr bwMode="auto">
          <a:xfrm>
            <a:off x="684351" y="1103243"/>
            <a:ext cx="4371177" cy="427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46C574-D278-E00B-F7B1-18955E5230D3}"/>
              </a:ext>
            </a:extLst>
          </p:cNvPr>
          <p:cNvSpPr txBox="1"/>
          <p:nvPr/>
        </p:nvSpPr>
        <p:spPr>
          <a:xfrm>
            <a:off x="6009863" y="854764"/>
            <a:ext cx="5290930" cy="2435088"/>
          </a:xfrm>
          <a:custGeom>
            <a:avLst/>
            <a:gdLst>
              <a:gd name="connsiteX0" fmla="*/ 0 w 5290930"/>
              <a:gd name="connsiteY0" fmla="*/ 0 h 2435088"/>
              <a:gd name="connsiteX1" fmla="*/ 640790 w 5290930"/>
              <a:gd name="connsiteY1" fmla="*/ 0 h 2435088"/>
              <a:gd name="connsiteX2" fmla="*/ 1334490 w 5290930"/>
              <a:gd name="connsiteY2" fmla="*/ 0 h 2435088"/>
              <a:gd name="connsiteX3" fmla="*/ 1816553 w 5290930"/>
              <a:gd name="connsiteY3" fmla="*/ 0 h 2435088"/>
              <a:gd name="connsiteX4" fmla="*/ 2404434 w 5290930"/>
              <a:gd name="connsiteY4" fmla="*/ 0 h 2435088"/>
              <a:gd name="connsiteX5" fmla="*/ 2992315 w 5290930"/>
              <a:gd name="connsiteY5" fmla="*/ 0 h 2435088"/>
              <a:gd name="connsiteX6" fmla="*/ 3686015 w 5290930"/>
              <a:gd name="connsiteY6" fmla="*/ 0 h 2435088"/>
              <a:gd name="connsiteX7" fmla="*/ 4273896 w 5290930"/>
              <a:gd name="connsiteY7" fmla="*/ 0 h 2435088"/>
              <a:gd name="connsiteX8" fmla="*/ 5290930 w 5290930"/>
              <a:gd name="connsiteY8" fmla="*/ 0 h 2435088"/>
              <a:gd name="connsiteX9" fmla="*/ 5290930 w 5290930"/>
              <a:gd name="connsiteY9" fmla="*/ 487018 h 2435088"/>
              <a:gd name="connsiteX10" fmla="*/ 5290930 w 5290930"/>
              <a:gd name="connsiteY10" fmla="*/ 998386 h 2435088"/>
              <a:gd name="connsiteX11" fmla="*/ 5290930 w 5290930"/>
              <a:gd name="connsiteY11" fmla="*/ 1509755 h 2435088"/>
              <a:gd name="connsiteX12" fmla="*/ 5290930 w 5290930"/>
              <a:gd name="connsiteY12" fmla="*/ 2435088 h 2435088"/>
              <a:gd name="connsiteX13" fmla="*/ 4597230 w 5290930"/>
              <a:gd name="connsiteY13" fmla="*/ 2435088 h 2435088"/>
              <a:gd name="connsiteX14" fmla="*/ 4115168 w 5290930"/>
              <a:gd name="connsiteY14" fmla="*/ 2435088 h 2435088"/>
              <a:gd name="connsiteX15" fmla="*/ 3421468 w 5290930"/>
              <a:gd name="connsiteY15" fmla="*/ 2435088 h 2435088"/>
              <a:gd name="connsiteX16" fmla="*/ 2886496 w 5290930"/>
              <a:gd name="connsiteY16" fmla="*/ 2435088 h 2435088"/>
              <a:gd name="connsiteX17" fmla="*/ 2457343 w 5290930"/>
              <a:gd name="connsiteY17" fmla="*/ 2435088 h 2435088"/>
              <a:gd name="connsiteX18" fmla="*/ 1869462 w 5290930"/>
              <a:gd name="connsiteY18" fmla="*/ 2435088 h 2435088"/>
              <a:gd name="connsiteX19" fmla="*/ 1175762 w 5290930"/>
              <a:gd name="connsiteY19" fmla="*/ 2435088 h 2435088"/>
              <a:gd name="connsiteX20" fmla="*/ 640790 w 5290930"/>
              <a:gd name="connsiteY20" fmla="*/ 2435088 h 2435088"/>
              <a:gd name="connsiteX21" fmla="*/ 0 w 5290930"/>
              <a:gd name="connsiteY21" fmla="*/ 2435088 h 2435088"/>
              <a:gd name="connsiteX22" fmla="*/ 0 w 5290930"/>
              <a:gd name="connsiteY22" fmla="*/ 2021123 h 2435088"/>
              <a:gd name="connsiteX23" fmla="*/ 0 w 5290930"/>
              <a:gd name="connsiteY23" fmla="*/ 1485404 h 2435088"/>
              <a:gd name="connsiteX24" fmla="*/ 0 w 5290930"/>
              <a:gd name="connsiteY24" fmla="*/ 1071439 h 2435088"/>
              <a:gd name="connsiteX25" fmla="*/ 0 w 5290930"/>
              <a:gd name="connsiteY25" fmla="*/ 657474 h 2435088"/>
              <a:gd name="connsiteX26" fmla="*/ 0 w 5290930"/>
              <a:gd name="connsiteY26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90930" h="2435088" fill="none" extrusionOk="0">
                <a:moveTo>
                  <a:pt x="0" y="0"/>
                </a:moveTo>
                <a:cubicBezTo>
                  <a:pt x="209663" y="-18218"/>
                  <a:pt x="438949" y="60753"/>
                  <a:pt x="640790" y="0"/>
                </a:cubicBezTo>
                <a:cubicBezTo>
                  <a:pt x="842631" y="-60753"/>
                  <a:pt x="998827" y="69218"/>
                  <a:pt x="1334490" y="0"/>
                </a:cubicBezTo>
                <a:cubicBezTo>
                  <a:pt x="1670153" y="-69218"/>
                  <a:pt x="1690980" y="7"/>
                  <a:pt x="1816553" y="0"/>
                </a:cubicBezTo>
                <a:cubicBezTo>
                  <a:pt x="1942126" y="-7"/>
                  <a:pt x="2211972" y="58023"/>
                  <a:pt x="2404434" y="0"/>
                </a:cubicBezTo>
                <a:cubicBezTo>
                  <a:pt x="2596896" y="-58023"/>
                  <a:pt x="2858913" y="60823"/>
                  <a:pt x="2992315" y="0"/>
                </a:cubicBezTo>
                <a:cubicBezTo>
                  <a:pt x="3125717" y="-60823"/>
                  <a:pt x="3425795" y="40248"/>
                  <a:pt x="3686015" y="0"/>
                </a:cubicBezTo>
                <a:cubicBezTo>
                  <a:pt x="3946235" y="-40248"/>
                  <a:pt x="4092751" y="53801"/>
                  <a:pt x="4273896" y="0"/>
                </a:cubicBezTo>
                <a:cubicBezTo>
                  <a:pt x="4455041" y="-53801"/>
                  <a:pt x="4852899" y="17287"/>
                  <a:pt x="5290930" y="0"/>
                </a:cubicBezTo>
                <a:cubicBezTo>
                  <a:pt x="5325300" y="195150"/>
                  <a:pt x="5250522" y="388716"/>
                  <a:pt x="5290930" y="487018"/>
                </a:cubicBezTo>
                <a:cubicBezTo>
                  <a:pt x="5331338" y="585320"/>
                  <a:pt x="5281137" y="815622"/>
                  <a:pt x="5290930" y="998386"/>
                </a:cubicBezTo>
                <a:cubicBezTo>
                  <a:pt x="5300723" y="1181150"/>
                  <a:pt x="5283787" y="1361730"/>
                  <a:pt x="5290930" y="1509755"/>
                </a:cubicBezTo>
                <a:cubicBezTo>
                  <a:pt x="5298073" y="1657780"/>
                  <a:pt x="5212865" y="2181143"/>
                  <a:pt x="5290930" y="2435088"/>
                </a:cubicBezTo>
                <a:cubicBezTo>
                  <a:pt x="5110971" y="2478435"/>
                  <a:pt x="4829188" y="2408301"/>
                  <a:pt x="4597230" y="2435088"/>
                </a:cubicBezTo>
                <a:cubicBezTo>
                  <a:pt x="4365272" y="2461875"/>
                  <a:pt x="4261091" y="2394771"/>
                  <a:pt x="4115168" y="2435088"/>
                </a:cubicBezTo>
                <a:cubicBezTo>
                  <a:pt x="3969245" y="2475405"/>
                  <a:pt x="3639027" y="2430956"/>
                  <a:pt x="3421468" y="2435088"/>
                </a:cubicBezTo>
                <a:cubicBezTo>
                  <a:pt x="3203909" y="2439220"/>
                  <a:pt x="3067111" y="2432816"/>
                  <a:pt x="2886496" y="2435088"/>
                </a:cubicBezTo>
                <a:cubicBezTo>
                  <a:pt x="2705881" y="2437360"/>
                  <a:pt x="2652330" y="2424940"/>
                  <a:pt x="2457343" y="2435088"/>
                </a:cubicBezTo>
                <a:cubicBezTo>
                  <a:pt x="2262356" y="2445236"/>
                  <a:pt x="2077539" y="2386868"/>
                  <a:pt x="1869462" y="2435088"/>
                </a:cubicBezTo>
                <a:cubicBezTo>
                  <a:pt x="1661385" y="2483308"/>
                  <a:pt x="1424093" y="2381487"/>
                  <a:pt x="1175762" y="2435088"/>
                </a:cubicBezTo>
                <a:cubicBezTo>
                  <a:pt x="927431" y="2488689"/>
                  <a:pt x="863794" y="2372186"/>
                  <a:pt x="640790" y="2435088"/>
                </a:cubicBezTo>
                <a:cubicBezTo>
                  <a:pt x="417786" y="2497990"/>
                  <a:pt x="266334" y="2422112"/>
                  <a:pt x="0" y="2435088"/>
                </a:cubicBezTo>
                <a:cubicBezTo>
                  <a:pt x="-16404" y="2276582"/>
                  <a:pt x="40923" y="2227847"/>
                  <a:pt x="0" y="2021123"/>
                </a:cubicBezTo>
                <a:cubicBezTo>
                  <a:pt x="-40923" y="1814400"/>
                  <a:pt x="47233" y="1636979"/>
                  <a:pt x="0" y="1485404"/>
                </a:cubicBezTo>
                <a:cubicBezTo>
                  <a:pt x="-47233" y="1333829"/>
                  <a:pt x="35719" y="1186924"/>
                  <a:pt x="0" y="1071439"/>
                </a:cubicBezTo>
                <a:cubicBezTo>
                  <a:pt x="-35719" y="955955"/>
                  <a:pt x="20247" y="831459"/>
                  <a:pt x="0" y="657474"/>
                </a:cubicBezTo>
                <a:cubicBezTo>
                  <a:pt x="-20247" y="483490"/>
                  <a:pt x="41562" y="216508"/>
                  <a:pt x="0" y="0"/>
                </a:cubicBezTo>
                <a:close/>
              </a:path>
              <a:path w="5290930" h="2435088" stroke="0" extrusionOk="0">
                <a:moveTo>
                  <a:pt x="0" y="0"/>
                </a:moveTo>
                <a:cubicBezTo>
                  <a:pt x="212517" y="-42882"/>
                  <a:pt x="367384" y="12692"/>
                  <a:pt x="640790" y="0"/>
                </a:cubicBezTo>
                <a:cubicBezTo>
                  <a:pt x="914196" y="-12692"/>
                  <a:pt x="911765" y="49643"/>
                  <a:pt x="1122853" y="0"/>
                </a:cubicBezTo>
                <a:cubicBezTo>
                  <a:pt x="1333941" y="-49643"/>
                  <a:pt x="1404084" y="54599"/>
                  <a:pt x="1657825" y="0"/>
                </a:cubicBezTo>
                <a:cubicBezTo>
                  <a:pt x="1911566" y="-54599"/>
                  <a:pt x="2042007" y="53463"/>
                  <a:pt x="2245706" y="0"/>
                </a:cubicBezTo>
                <a:cubicBezTo>
                  <a:pt x="2449405" y="-53463"/>
                  <a:pt x="2556232" y="6587"/>
                  <a:pt x="2780678" y="0"/>
                </a:cubicBezTo>
                <a:cubicBezTo>
                  <a:pt x="3005124" y="-6587"/>
                  <a:pt x="3080736" y="12054"/>
                  <a:pt x="3315649" y="0"/>
                </a:cubicBezTo>
                <a:cubicBezTo>
                  <a:pt x="3550562" y="-12054"/>
                  <a:pt x="3866156" y="78495"/>
                  <a:pt x="4009349" y="0"/>
                </a:cubicBezTo>
                <a:cubicBezTo>
                  <a:pt x="4152542" y="-78495"/>
                  <a:pt x="4352191" y="67860"/>
                  <a:pt x="4650140" y="0"/>
                </a:cubicBezTo>
                <a:cubicBezTo>
                  <a:pt x="4948089" y="-67860"/>
                  <a:pt x="5072223" y="54015"/>
                  <a:pt x="5290930" y="0"/>
                </a:cubicBezTo>
                <a:cubicBezTo>
                  <a:pt x="5340103" y="122408"/>
                  <a:pt x="5241839" y="314629"/>
                  <a:pt x="5290930" y="438316"/>
                </a:cubicBezTo>
                <a:cubicBezTo>
                  <a:pt x="5340021" y="562003"/>
                  <a:pt x="5283857" y="741328"/>
                  <a:pt x="5290930" y="852281"/>
                </a:cubicBezTo>
                <a:cubicBezTo>
                  <a:pt x="5298003" y="963235"/>
                  <a:pt x="5261341" y="1126689"/>
                  <a:pt x="5290930" y="1363649"/>
                </a:cubicBezTo>
                <a:cubicBezTo>
                  <a:pt x="5320519" y="1600609"/>
                  <a:pt x="5273005" y="1663636"/>
                  <a:pt x="5290930" y="1777614"/>
                </a:cubicBezTo>
                <a:cubicBezTo>
                  <a:pt x="5308855" y="1891593"/>
                  <a:pt x="5278958" y="2294277"/>
                  <a:pt x="5290930" y="2435088"/>
                </a:cubicBezTo>
                <a:cubicBezTo>
                  <a:pt x="5002923" y="2443263"/>
                  <a:pt x="4996948" y="2371596"/>
                  <a:pt x="4703049" y="2435088"/>
                </a:cubicBezTo>
                <a:cubicBezTo>
                  <a:pt x="4409150" y="2498580"/>
                  <a:pt x="4251708" y="2382650"/>
                  <a:pt x="4115168" y="2435088"/>
                </a:cubicBezTo>
                <a:cubicBezTo>
                  <a:pt x="3978628" y="2487526"/>
                  <a:pt x="3730099" y="2419774"/>
                  <a:pt x="3580196" y="2435088"/>
                </a:cubicBezTo>
                <a:cubicBezTo>
                  <a:pt x="3430293" y="2450402"/>
                  <a:pt x="3356193" y="2413259"/>
                  <a:pt x="3151043" y="2435088"/>
                </a:cubicBezTo>
                <a:cubicBezTo>
                  <a:pt x="2945893" y="2456917"/>
                  <a:pt x="2751997" y="2412272"/>
                  <a:pt x="2616071" y="2435088"/>
                </a:cubicBezTo>
                <a:cubicBezTo>
                  <a:pt x="2480145" y="2457904"/>
                  <a:pt x="2185334" y="2354742"/>
                  <a:pt x="1922371" y="2435088"/>
                </a:cubicBezTo>
                <a:cubicBezTo>
                  <a:pt x="1659408" y="2515434"/>
                  <a:pt x="1494016" y="2384703"/>
                  <a:pt x="1334490" y="2435088"/>
                </a:cubicBezTo>
                <a:cubicBezTo>
                  <a:pt x="1174964" y="2485473"/>
                  <a:pt x="973494" y="2368590"/>
                  <a:pt x="640790" y="2435088"/>
                </a:cubicBezTo>
                <a:cubicBezTo>
                  <a:pt x="308086" y="2501586"/>
                  <a:pt x="246031" y="2430710"/>
                  <a:pt x="0" y="2435088"/>
                </a:cubicBezTo>
                <a:cubicBezTo>
                  <a:pt x="-33788" y="2228343"/>
                  <a:pt x="25317" y="2131534"/>
                  <a:pt x="0" y="2021123"/>
                </a:cubicBezTo>
                <a:cubicBezTo>
                  <a:pt x="-25317" y="1910712"/>
                  <a:pt x="856" y="1773404"/>
                  <a:pt x="0" y="1607158"/>
                </a:cubicBezTo>
                <a:cubicBezTo>
                  <a:pt x="-856" y="1440912"/>
                  <a:pt x="34868" y="1272566"/>
                  <a:pt x="0" y="1120140"/>
                </a:cubicBezTo>
                <a:cubicBezTo>
                  <a:pt x="-34868" y="967714"/>
                  <a:pt x="45888" y="783840"/>
                  <a:pt x="0" y="633123"/>
                </a:cubicBezTo>
                <a:cubicBezTo>
                  <a:pt x="-45888" y="482406"/>
                  <a:pt x="49789" y="309500"/>
                  <a:pt x="0" y="0"/>
                </a:cubicBezTo>
                <a:close/>
              </a:path>
            </a:pathLst>
          </a:custGeom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708089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8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ก จ ด ต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ฎ ฏ บ ป อ</a:t>
            </a:r>
            <a:endParaRPr lang="en-US" sz="80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850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5513E-20ED-A718-637D-36BEAE611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90"/>
          <a:stretch/>
        </p:blipFill>
        <p:spPr>
          <a:xfrm>
            <a:off x="5606395" y="250372"/>
            <a:ext cx="6250987" cy="6607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43B642-63A3-37C4-40D4-74F575288F92}"/>
              </a:ext>
            </a:extLst>
          </p:cNvPr>
          <p:cNvSpPr txBox="1"/>
          <p:nvPr/>
        </p:nvSpPr>
        <p:spPr>
          <a:xfrm>
            <a:off x="510935" y="1779105"/>
            <a:ext cx="5108713" cy="2107096"/>
          </a:xfrm>
          <a:prstGeom prst="wave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6600" b="1" dirty="0">
                <a:latin typeface="+mj-lt"/>
                <a:ea typeface="+mj-ea"/>
                <a:cs typeface="+mj-cs"/>
              </a:rPr>
              <a:t>ให้วงกลมอักษรกลาง</a:t>
            </a:r>
            <a:endParaRPr lang="en-US" sz="6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E7E2B-C35A-D260-BAFD-526D9B17FF25}"/>
              </a:ext>
            </a:extLst>
          </p:cNvPr>
          <p:cNvSpPr txBox="1"/>
          <p:nvPr/>
        </p:nvSpPr>
        <p:spPr>
          <a:xfrm>
            <a:off x="13253" y="4099100"/>
            <a:ext cx="6013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Circle the middle consonants</a:t>
            </a:r>
          </a:p>
        </p:txBody>
      </p:sp>
    </p:spTree>
    <p:extLst>
      <p:ext uri="{BB962C8B-B14F-4D97-AF65-F5344CB8AC3E}">
        <p14:creationId xmlns:p14="http://schemas.microsoft.com/office/powerpoint/2010/main" val="141017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B652E-CE28-05C2-521F-93E8AC7634F4}"/>
              </a:ext>
            </a:extLst>
          </p:cNvPr>
          <p:cNvSpPr txBox="1"/>
          <p:nvPr/>
        </p:nvSpPr>
        <p:spPr>
          <a:xfrm>
            <a:off x="364434" y="1749288"/>
            <a:ext cx="5108713" cy="2107096"/>
          </a:xfrm>
          <a:prstGeom prst="wave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6600" b="1" dirty="0">
                <a:latin typeface="+mj-lt"/>
                <a:ea typeface="+mj-ea"/>
                <a:cs typeface="+mj-cs"/>
              </a:rPr>
              <a:t>ฝึกเขียนอักษรกลาง</a:t>
            </a:r>
            <a:endParaRPr lang="en-US" sz="6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35FFF-0548-0085-9A22-39F99A753368}"/>
              </a:ext>
            </a:extLst>
          </p:cNvPr>
          <p:cNvSpPr txBox="1"/>
          <p:nvPr/>
        </p:nvSpPr>
        <p:spPr>
          <a:xfrm>
            <a:off x="0" y="4069283"/>
            <a:ext cx="5814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Practice writing</a:t>
            </a:r>
          </a:p>
          <a:p>
            <a:pPr algn="ctr"/>
            <a:r>
              <a:rPr lang="en-US" sz="2800" dirty="0"/>
              <a:t> the middle consonants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1C255-D681-0834-69E1-486CE5E7AA3F}"/>
              </a:ext>
            </a:extLst>
          </p:cNvPr>
          <p:cNvSpPr txBox="1"/>
          <p:nvPr/>
        </p:nvSpPr>
        <p:spPr>
          <a:xfrm>
            <a:off x="5814392" y="685800"/>
            <a:ext cx="6013174" cy="5486400"/>
          </a:xfrm>
          <a:custGeom>
            <a:avLst/>
            <a:gdLst>
              <a:gd name="connsiteX0" fmla="*/ 0 w 6013174"/>
              <a:gd name="connsiteY0" fmla="*/ 0 h 5486400"/>
              <a:gd name="connsiteX1" fmla="*/ 546652 w 6013174"/>
              <a:gd name="connsiteY1" fmla="*/ 0 h 5486400"/>
              <a:gd name="connsiteX2" fmla="*/ 973041 w 6013174"/>
              <a:gd name="connsiteY2" fmla="*/ 0 h 5486400"/>
              <a:gd name="connsiteX3" fmla="*/ 1579825 w 6013174"/>
              <a:gd name="connsiteY3" fmla="*/ 0 h 5486400"/>
              <a:gd name="connsiteX4" fmla="*/ 2126477 w 6013174"/>
              <a:gd name="connsiteY4" fmla="*/ 0 h 5486400"/>
              <a:gd name="connsiteX5" fmla="*/ 2733261 w 6013174"/>
              <a:gd name="connsiteY5" fmla="*/ 0 h 5486400"/>
              <a:gd name="connsiteX6" fmla="*/ 3099518 w 6013174"/>
              <a:gd name="connsiteY6" fmla="*/ 0 h 5486400"/>
              <a:gd name="connsiteX7" fmla="*/ 3646170 w 6013174"/>
              <a:gd name="connsiteY7" fmla="*/ 0 h 5486400"/>
              <a:gd name="connsiteX8" fmla="*/ 4252954 w 6013174"/>
              <a:gd name="connsiteY8" fmla="*/ 0 h 5486400"/>
              <a:gd name="connsiteX9" fmla="*/ 4619211 w 6013174"/>
              <a:gd name="connsiteY9" fmla="*/ 0 h 5486400"/>
              <a:gd name="connsiteX10" fmla="*/ 4985468 w 6013174"/>
              <a:gd name="connsiteY10" fmla="*/ 0 h 5486400"/>
              <a:gd name="connsiteX11" fmla="*/ 6013174 w 6013174"/>
              <a:gd name="connsiteY11" fmla="*/ 0 h 5486400"/>
              <a:gd name="connsiteX12" fmla="*/ 6013174 w 6013174"/>
              <a:gd name="connsiteY12" fmla="*/ 384048 h 5486400"/>
              <a:gd name="connsiteX13" fmla="*/ 6013174 w 6013174"/>
              <a:gd name="connsiteY13" fmla="*/ 877824 h 5486400"/>
              <a:gd name="connsiteX14" fmla="*/ 6013174 w 6013174"/>
              <a:gd name="connsiteY14" fmla="*/ 1481328 h 5486400"/>
              <a:gd name="connsiteX15" fmla="*/ 6013174 w 6013174"/>
              <a:gd name="connsiteY15" fmla="*/ 1865376 h 5486400"/>
              <a:gd name="connsiteX16" fmla="*/ 6013174 w 6013174"/>
              <a:gd name="connsiteY16" fmla="*/ 2523744 h 5486400"/>
              <a:gd name="connsiteX17" fmla="*/ 6013174 w 6013174"/>
              <a:gd name="connsiteY17" fmla="*/ 3182112 h 5486400"/>
              <a:gd name="connsiteX18" fmla="*/ 6013174 w 6013174"/>
              <a:gd name="connsiteY18" fmla="*/ 3840480 h 5486400"/>
              <a:gd name="connsiteX19" fmla="*/ 6013174 w 6013174"/>
              <a:gd name="connsiteY19" fmla="*/ 4334256 h 5486400"/>
              <a:gd name="connsiteX20" fmla="*/ 6013174 w 6013174"/>
              <a:gd name="connsiteY20" fmla="*/ 4718304 h 5486400"/>
              <a:gd name="connsiteX21" fmla="*/ 6013174 w 6013174"/>
              <a:gd name="connsiteY21" fmla="*/ 5486400 h 5486400"/>
              <a:gd name="connsiteX22" fmla="*/ 5526654 w 6013174"/>
              <a:gd name="connsiteY22" fmla="*/ 5486400 h 5486400"/>
              <a:gd name="connsiteX23" fmla="*/ 4980001 w 6013174"/>
              <a:gd name="connsiteY23" fmla="*/ 5486400 h 5486400"/>
              <a:gd name="connsiteX24" fmla="*/ 4613744 w 6013174"/>
              <a:gd name="connsiteY24" fmla="*/ 5486400 h 5486400"/>
              <a:gd name="connsiteX25" fmla="*/ 3946829 w 6013174"/>
              <a:gd name="connsiteY25" fmla="*/ 5486400 h 5486400"/>
              <a:gd name="connsiteX26" fmla="*/ 3340045 w 6013174"/>
              <a:gd name="connsiteY26" fmla="*/ 5486400 h 5486400"/>
              <a:gd name="connsiteX27" fmla="*/ 2853524 w 6013174"/>
              <a:gd name="connsiteY27" fmla="*/ 5486400 h 5486400"/>
              <a:gd name="connsiteX28" fmla="*/ 2487267 w 6013174"/>
              <a:gd name="connsiteY28" fmla="*/ 5486400 h 5486400"/>
              <a:gd name="connsiteX29" fmla="*/ 1820352 w 6013174"/>
              <a:gd name="connsiteY29" fmla="*/ 5486400 h 5486400"/>
              <a:gd name="connsiteX30" fmla="*/ 1213568 w 6013174"/>
              <a:gd name="connsiteY30" fmla="*/ 5486400 h 5486400"/>
              <a:gd name="connsiteX31" fmla="*/ 546652 w 6013174"/>
              <a:gd name="connsiteY31" fmla="*/ 5486400 h 5486400"/>
              <a:gd name="connsiteX32" fmla="*/ 0 w 6013174"/>
              <a:gd name="connsiteY32" fmla="*/ 5486400 h 5486400"/>
              <a:gd name="connsiteX33" fmla="*/ 0 w 6013174"/>
              <a:gd name="connsiteY33" fmla="*/ 4882896 h 5486400"/>
              <a:gd name="connsiteX34" fmla="*/ 0 w 6013174"/>
              <a:gd name="connsiteY34" fmla="*/ 4498848 h 5486400"/>
              <a:gd name="connsiteX35" fmla="*/ 0 w 6013174"/>
              <a:gd name="connsiteY35" fmla="*/ 3895344 h 5486400"/>
              <a:gd name="connsiteX36" fmla="*/ 0 w 6013174"/>
              <a:gd name="connsiteY36" fmla="*/ 3291840 h 5486400"/>
              <a:gd name="connsiteX37" fmla="*/ 0 w 6013174"/>
              <a:gd name="connsiteY37" fmla="*/ 2743200 h 5486400"/>
              <a:gd name="connsiteX38" fmla="*/ 0 w 6013174"/>
              <a:gd name="connsiteY38" fmla="*/ 2359152 h 5486400"/>
              <a:gd name="connsiteX39" fmla="*/ 0 w 6013174"/>
              <a:gd name="connsiteY39" fmla="*/ 1700784 h 5486400"/>
              <a:gd name="connsiteX40" fmla="*/ 0 w 6013174"/>
              <a:gd name="connsiteY40" fmla="*/ 1261872 h 5486400"/>
              <a:gd name="connsiteX41" fmla="*/ 0 w 6013174"/>
              <a:gd name="connsiteY41" fmla="*/ 603504 h 5486400"/>
              <a:gd name="connsiteX42" fmla="*/ 0 w 6013174"/>
              <a:gd name="connsiteY42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13174" h="5486400" fill="none" extrusionOk="0">
                <a:moveTo>
                  <a:pt x="0" y="0"/>
                </a:moveTo>
                <a:cubicBezTo>
                  <a:pt x="266422" y="-59404"/>
                  <a:pt x="405401" y="34499"/>
                  <a:pt x="546652" y="0"/>
                </a:cubicBezTo>
                <a:cubicBezTo>
                  <a:pt x="687903" y="-34499"/>
                  <a:pt x="880124" y="25405"/>
                  <a:pt x="973041" y="0"/>
                </a:cubicBezTo>
                <a:cubicBezTo>
                  <a:pt x="1065958" y="-25405"/>
                  <a:pt x="1446296" y="51713"/>
                  <a:pt x="1579825" y="0"/>
                </a:cubicBezTo>
                <a:cubicBezTo>
                  <a:pt x="1713354" y="-51713"/>
                  <a:pt x="1951523" y="2524"/>
                  <a:pt x="2126477" y="0"/>
                </a:cubicBezTo>
                <a:cubicBezTo>
                  <a:pt x="2301431" y="-2524"/>
                  <a:pt x="2491055" y="56028"/>
                  <a:pt x="2733261" y="0"/>
                </a:cubicBezTo>
                <a:cubicBezTo>
                  <a:pt x="2975467" y="-56028"/>
                  <a:pt x="2925452" y="30339"/>
                  <a:pt x="3099518" y="0"/>
                </a:cubicBezTo>
                <a:cubicBezTo>
                  <a:pt x="3273584" y="-30339"/>
                  <a:pt x="3412630" y="47602"/>
                  <a:pt x="3646170" y="0"/>
                </a:cubicBezTo>
                <a:cubicBezTo>
                  <a:pt x="3879710" y="-47602"/>
                  <a:pt x="4048693" y="28747"/>
                  <a:pt x="4252954" y="0"/>
                </a:cubicBezTo>
                <a:cubicBezTo>
                  <a:pt x="4457215" y="-28747"/>
                  <a:pt x="4467292" y="21172"/>
                  <a:pt x="4619211" y="0"/>
                </a:cubicBezTo>
                <a:cubicBezTo>
                  <a:pt x="4771130" y="-21172"/>
                  <a:pt x="4841904" y="43278"/>
                  <a:pt x="4985468" y="0"/>
                </a:cubicBezTo>
                <a:cubicBezTo>
                  <a:pt x="5129032" y="-43278"/>
                  <a:pt x="5527116" y="57254"/>
                  <a:pt x="6013174" y="0"/>
                </a:cubicBezTo>
                <a:cubicBezTo>
                  <a:pt x="6027406" y="112373"/>
                  <a:pt x="5984932" y="250378"/>
                  <a:pt x="6013174" y="384048"/>
                </a:cubicBezTo>
                <a:cubicBezTo>
                  <a:pt x="6041416" y="517718"/>
                  <a:pt x="5986022" y="649652"/>
                  <a:pt x="6013174" y="877824"/>
                </a:cubicBezTo>
                <a:cubicBezTo>
                  <a:pt x="6040326" y="1105996"/>
                  <a:pt x="5957239" y="1222056"/>
                  <a:pt x="6013174" y="1481328"/>
                </a:cubicBezTo>
                <a:cubicBezTo>
                  <a:pt x="6069109" y="1740600"/>
                  <a:pt x="6011559" y="1688753"/>
                  <a:pt x="6013174" y="1865376"/>
                </a:cubicBezTo>
                <a:cubicBezTo>
                  <a:pt x="6014789" y="2041999"/>
                  <a:pt x="6006052" y="2195622"/>
                  <a:pt x="6013174" y="2523744"/>
                </a:cubicBezTo>
                <a:cubicBezTo>
                  <a:pt x="6020296" y="2851866"/>
                  <a:pt x="5995144" y="2996533"/>
                  <a:pt x="6013174" y="3182112"/>
                </a:cubicBezTo>
                <a:cubicBezTo>
                  <a:pt x="6031204" y="3367691"/>
                  <a:pt x="5992328" y="3707231"/>
                  <a:pt x="6013174" y="3840480"/>
                </a:cubicBezTo>
                <a:cubicBezTo>
                  <a:pt x="6034020" y="3973729"/>
                  <a:pt x="5956980" y="4121574"/>
                  <a:pt x="6013174" y="4334256"/>
                </a:cubicBezTo>
                <a:cubicBezTo>
                  <a:pt x="6069368" y="4546938"/>
                  <a:pt x="5998102" y="4571562"/>
                  <a:pt x="6013174" y="4718304"/>
                </a:cubicBezTo>
                <a:cubicBezTo>
                  <a:pt x="6028246" y="4865046"/>
                  <a:pt x="5946693" y="5301252"/>
                  <a:pt x="6013174" y="5486400"/>
                </a:cubicBezTo>
                <a:cubicBezTo>
                  <a:pt x="5888257" y="5517731"/>
                  <a:pt x="5653259" y="5443667"/>
                  <a:pt x="5526654" y="5486400"/>
                </a:cubicBezTo>
                <a:cubicBezTo>
                  <a:pt x="5400049" y="5529133"/>
                  <a:pt x="5211069" y="5466221"/>
                  <a:pt x="4980001" y="5486400"/>
                </a:cubicBezTo>
                <a:cubicBezTo>
                  <a:pt x="4748933" y="5506579"/>
                  <a:pt x="4703478" y="5462762"/>
                  <a:pt x="4613744" y="5486400"/>
                </a:cubicBezTo>
                <a:cubicBezTo>
                  <a:pt x="4524010" y="5510038"/>
                  <a:pt x="4164147" y="5470083"/>
                  <a:pt x="3946829" y="5486400"/>
                </a:cubicBezTo>
                <a:cubicBezTo>
                  <a:pt x="3729511" y="5502717"/>
                  <a:pt x="3504169" y="5420615"/>
                  <a:pt x="3340045" y="5486400"/>
                </a:cubicBezTo>
                <a:cubicBezTo>
                  <a:pt x="3175921" y="5552185"/>
                  <a:pt x="2999183" y="5465482"/>
                  <a:pt x="2853524" y="5486400"/>
                </a:cubicBezTo>
                <a:cubicBezTo>
                  <a:pt x="2707865" y="5507318"/>
                  <a:pt x="2601684" y="5462551"/>
                  <a:pt x="2487267" y="5486400"/>
                </a:cubicBezTo>
                <a:cubicBezTo>
                  <a:pt x="2372850" y="5510249"/>
                  <a:pt x="2081758" y="5478424"/>
                  <a:pt x="1820352" y="5486400"/>
                </a:cubicBezTo>
                <a:cubicBezTo>
                  <a:pt x="1558946" y="5494376"/>
                  <a:pt x="1467785" y="5459490"/>
                  <a:pt x="1213568" y="5486400"/>
                </a:cubicBezTo>
                <a:cubicBezTo>
                  <a:pt x="959351" y="5513310"/>
                  <a:pt x="772200" y="5465065"/>
                  <a:pt x="546652" y="5486400"/>
                </a:cubicBezTo>
                <a:cubicBezTo>
                  <a:pt x="321104" y="5507735"/>
                  <a:pt x="238371" y="5454669"/>
                  <a:pt x="0" y="5486400"/>
                </a:cubicBezTo>
                <a:cubicBezTo>
                  <a:pt x="-53735" y="5232866"/>
                  <a:pt x="27456" y="5173442"/>
                  <a:pt x="0" y="4882896"/>
                </a:cubicBezTo>
                <a:cubicBezTo>
                  <a:pt x="-27456" y="4592350"/>
                  <a:pt x="9215" y="4658087"/>
                  <a:pt x="0" y="4498848"/>
                </a:cubicBezTo>
                <a:cubicBezTo>
                  <a:pt x="-9215" y="4339609"/>
                  <a:pt x="21649" y="4181412"/>
                  <a:pt x="0" y="3895344"/>
                </a:cubicBezTo>
                <a:cubicBezTo>
                  <a:pt x="-21649" y="3609276"/>
                  <a:pt x="63287" y="3574216"/>
                  <a:pt x="0" y="3291840"/>
                </a:cubicBezTo>
                <a:cubicBezTo>
                  <a:pt x="-63287" y="3009464"/>
                  <a:pt x="9250" y="2929772"/>
                  <a:pt x="0" y="2743200"/>
                </a:cubicBezTo>
                <a:cubicBezTo>
                  <a:pt x="-9250" y="2556628"/>
                  <a:pt x="13369" y="2543429"/>
                  <a:pt x="0" y="2359152"/>
                </a:cubicBezTo>
                <a:cubicBezTo>
                  <a:pt x="-13369" y="2174875"/>
                  <a:pt x="3873" y="1891423"/>
                  <a:pt x="0" y="1700784"/>
                </a:cubicBezTo>
                <a:cubicBezTo>
                  <a:pt x="-3873" y="1510145"/>
                  <a:pt x="27030" y="1402414"/>
                  <a:pt x="0" y="1261872"/>
                </a:cubicBezTo>
                <a:cubicBezTo>
                  <a:pt x="-27030" y="1121330"/>
                  <a:pt x="2868" y="743907"/>
                  <a:pt x="0" y="603504"/>
                </a:cubicBezTo>
                <a:cubicBezTo>
                  <a:pt x="-2868" y="463101"/>
                  <a:pt x="26587" y="183154"/>
                  <a:pt x="0" y="0"/>
                </a:cubicBezTo>
                <a:close/>
              </a:path>
              <a:path w="6013174" h="5486400" stroke="0" extrusionOk="0">
                <a:moveTo>
                  <a:pt x="0" y="0"/>
                </a:moveTo>
                <a:cubicBezTo>
                  <a:pt x="182606" y="-35850"/>
                  <a:pt x="317069" y="2386"/>
                  <a:pt x="606784" y="0"/>
                </a:cubicBezTo>
                <a:cubicBezTo>
                  <a:pt x="896499" y="-2386"/>
                  <a:pt x="885327" y="28967"/>
                  <a:pt x="1033173" y="0"/>
                </a:cubicBezTo>
                <a:cubicBezTo>
                  <a:pt x="1181019" y="-28967"/>
                  <a:pt x="1384655" y="43765"/>
                  <a:pt x="1519693" y="0"/>
                </a:cubicBezTo>
                <a:cubicBezTo>
                  <a:pt x="1654731" y="-43765"/>
                  <a:pt x="1938398" y="7419"/>
                  <a:pt x="2066345" y="0"/>
                </a:cubicBezTo>
                <a:cubicBezTo>
                  <a:pt x="2194292" y="-7419"/>
                  <a:pt x="2354802" y="31503"/>
                  <a:pt x="2552866" y="0"/>
                </a:cubicBezTo>
                <a:cubicBezTo>
                  <a:pt x="2750930" y="-31503"/>
                  <a:pt x="2855206" y="54033"/>
                  <a:pt x="3039386" y="0"/>
                </a:cubicBezTo>
                <a:cubicBezTo>
                  <a:pt x="3223566" y="-54033"/>
                  <a:pt x="3389673" y="16899"/>
                  <a:pt x="3706302" y="0"/>
                </a:cubicBezTo>
                <a:cubicBezTo>
                  <a:pt x="4022931" y="-16899"/>
                  <a:pt x="4014245" y="15819"/>
                  <a:pt x="4313086" y="0"/>
                </a:cubicBezTo>
                <a:cubicBezTo>
                  <a:pt x="4611927" y="-15819"/>
                  <a:pt x="4651344" y="23584"/>
                  <a:pt x="4799606" y="0"/>
                </a:cubicBezTo>
                <a:cubicBezTo>
                  <a:pt x="4947868" y="-23584"/>
                  <a:pt x="5017829" y="8153"/>
                  <a:pt x="5225995" y="0"/>
                </a:cubicBezTo>
                <a:cubicBezTo>
                  <a:pt x="5434161" y="-8153"/>
                  <a:pt x="5637033" y="82445"/>
                  <a:pt x="6013174" y="0"/>
                </a:cubicBezTo>
                <a:cubicBezTo>
                  <a:pt x="6084255" y="251666"/>
                  <a:pt x="5987617" y="482230"/>
                  <a:pt x="6013174" y="658368"/>
                </a:cubicBezTo>
                <a:cubicBezTo>
                  <a:pt x="6038731" y="834506"/>
                  <a:pt x="5993364" y="926466"/>
                  <a:pt x="6013174" y="1042416"/>
                </a:cubicBezTo>
                <a:cubicBezTo>
                  <a:pt x="6032984" y="1158366"/>
                  <a:pt x="5965488" y="1552419"/>
                  <a:pt x="6013174" y="1700784"/>
                </a:cubicBezTo>
                <a:cubicBezTo>
                  <a:pt x="6060860" y="1849149"/>
                  <a:pt x="5965047" y="2021971"/>
                  <a:pt x="6013174" y="2249424"/>
                </a:cubicBezTo>
                <a:cubicBezTo>
                  <a:pt x="6061301" y="2476877"/>
                  <a:pt x="5944209" y="2739372"/>
                  <a:pt x="6013174" y="2907792"/>
                </a:cubicBezTo>
                <a:cubicBezTo>
                  <a:pt x="6082139" y="3076212"/>
                  <a:pt x="5990058" y="3335451"/>
                  <a:pt x="6013174" y="3456432"/>
                </a:cubicBezTo>
                <a:cubicBezTo>
                  <a:pt x="6036290" y="3577413"/>
                  <a:pt x="5958161" y="3896702"/>
                  <a:pt x="6013174" y="4114800"/>
                </a:cubicBezTo>
                <a:cubicBezTo>
                  <a:pt x="6068187" y="4332898"/>
                  <a:pt x="5990833" y="4416647"/>
                  <a:pt x="6013174" y="4718304"/>
                </a:cubicBezTo>
                <a:cubicBezTo>
                  <a:pt x="6035515" y="5019961"/>
                  <a:pt x="5941541" y="5311451"/>
                  <a:pt x="6013174" y="5486400"/>
                </a:cubicBezTo>
                <a:cubicBezTo>
                  <a:pt x="5765644" y="5507800"/>
                  <a:pt x="5629440" y="5456529"/>
                  <a:pt x="5466522" y="5486400"/>
                </a:cubicBezTo>
                <a:cubicBezTo>
                  <a:pt x="5303604" y="5516271"/>
                  <a:pt x="5115640" y="5409595"/>
                  <a:pt x="4799606" y="5486400"/>
                </a:cubicBezTo>
                <a:cubicBezTo>
                  <a:pt x="4483572" y="5563205"/>
                  <a:pt x="4319069" y="5457674"/>
                  <a:pt x="4192822" y="5486400"/>
                </a:cubicBezTo>
                <a:cubicBezTo>
                  <a:pt x="4066575" y="5515126"/>
                  <a:pt x="3956813" y="5470372"/>
                  <a:pt x="3826565" y="5486400"/>
                </a:cubicBezTo>
                <a:cubicBezTo>
                  <a:pt x="3696317" y="5502428"/>
                  <a:pt x="3465912" y="5435973"/>
                  <a:pt x="3219781" y="5486400"/>
                </a:cubicBezTo>
                <a:cubicBezTo>
                  <a:pt x="2973650" y="5536827"/>
                  <a:pt x="2972529" y="5438233"/>
                  <a:pt x="2793393" y="5486400"/>
                </a:cubicBezTo>
                <a:cubicBezTo>
                  <a:pt x="2614257" y="5534567"/>
                  <a:pt x="2303278" y="5446174"/>
                  <a:pt x="2126477" y="5486400"/>
                </a:cubicBezTo>
                <a:cubicBezTo>
                  <a:pt x="1949676" y="5526626"/>
                  <a:pt x="1760544" y="5440494"/>
                  <a:pt x="1459561" y="5486400"/>
                </a:cubicBezTo>
                <a:cubicBezTo>
                  <a:pt x="1158578" y="5532306"/>
                  <a:pt x="1179735" y="5455033"/>
                  <a:pt x="1033173" y="5486400"/>
                </a:cubicBezTo>
                <a:cubicBezTo>
                  <a:pt x="886611" y="5517767"/>
                  <a:pt x="692799" y="5438263"/>
                  <a:pt x="606784" y="5486400"/>
                </a:cubicBezTo>
                <a:cubicBezTo>
                  <a:pt x="520769" y="5534537"/>
                  <a:pt x="164150" y="5432199"/>
                  <a:pt x="0" y="5486400"/>
                </a:cubicBezTo>
                <a:cubicBezTo>
                  <a:pt x="-18341" y="5363629"/>
                  <a:pt x="49946" y="5175244"/>
                  <a:pt x="0" y="4992624"/>
                </a:cubicBezTo>
                <a:cubicBezTo>
                  <a:pt x="-49946" y="4810004"/>
                  <a:pt x="21435" y="4692696"/>
                  <a:pt x="0" y="4443984"/>
                </a:cubicBezTo>
                <a:cubicBezTo>
                  <a:pt x="-21435" y="4195272"/>
                  <a:pt x="39753" y="4200842"/>
                  <a:pt x="0" y="4059936"/>
                </a:cubicBezTo>
                <a:cubicBezTo>
                  <a:pt x="-39753" y="3919030"/>
                  <a:pt x="2485" y="3807190"/>
                  <a:pt x="0" y="3621024"/>
                </a:cubicBezTo>
                <a:cubicBezTo>
                  <a:pt x="-2485" y="3434858"/>
                  <a:pt x="41509" y="3333281"/>
                  <a:pt x="0" y="3127248"/>
                </a:cubicBezTo>
                <a:cubicBezTo>
                  <a:pt x="-41509" y="2921215"/>
                  <a:pt x="17453" y="2893368"/>
                  <a:pt x="0" y="2743200"/>
                </a:cubicBezTo>
                <a:cubicBezTo>
                  <a:pt x="-17453" y="2593032"/>
                  <a:pt x="22262" y="2526048"/>
                  <a:pt x="0" y="2359152"/>
                </a:cubicBezTo>
                <a:cubicBezTo>
                  <a:pt x="-22262" y="2192256"/>
                  <a:pt x="74405" y="1894585"/>
                  <a:pt x="0" y="1700784"/>
                </a:cubicBezTo>
                <a:cubicBezTo>
                  <a:pt x="-74405" y="1506983"/>
                  <a:pt x="7787" y="1262108"/>
                  <a:pt x="0" y="1042416"/>
                </a:cubicBezTo>
                <a:cubicBezTo>
                  <a:pt x="-7787" y="822724"/>
                  <a:pt x="42318" y="629238"/>
                  <a:pt x="0" y="493776"/>
                </a:cubicBezTo>
                <a:cubicBezTo>
                  <a:pt x="-42318" y="358314"/>
                  <a:pt x="59213" y="104448"/>
                  <a:pt x="0" y="0"/>
                </a:cubicBezTo>
                <a:close/>
              </a:path>
            </a:pathLst>
          </a:custGeom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708089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th-TH" sz="8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ก</a:t>
            </a:r>
            <a:r>
              <a:rPr lang="en-US" sz="8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th-TH" sz="8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th-TH" sz="8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จ</a:t>
            </a:r>
            <a:r>
              <a:rPr lang="en-US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th-TH" sz="8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ด</a:t>
            </a:r>
            <a:r>
              <a:rPr lang="en-US" sz="8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th-TH" sz="80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ต</a:t>
            </a:r>
            <a:endParaRPr lang="en-US" sz="80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__ __ __ __</a:t>
            </a:r>
            <a:endParaRPr lang="th-TH" sz="8000" b="1" kern="12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th-TH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ฎ </a:t>
            </a:r>
            <a:r>
              <a:rPr lang="en-US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th-TH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ฏ</a:t>
            </a:r>
            <a:r>
              <a:rPr lang="en-US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th-TH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บ</a:t>
            </a:r>
            <a:r>
              <a:rPr lang="en-US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th-TH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h-TH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ป</a:t>
            </a:r>
            <a:r>
              <a:rPr lang="en-US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 </a:t>
            </a:r>
            <a:r>
              <a:rPr lang="th-TH" sz="8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อ</a:t>
            </a:r>
            <a:endParaRPr lang="en-US" sz="8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__ __ __ __ __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38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4EC1B5-31EB-907C-69AD-639ADDCF89C3}"/>
              </a:ext>
            </a:extLst>
          </p:cNvPr>
          <p:cNvSpPr txBox="1"/>
          <p:nvPr/>
        </p:nvSpPr>
        <p:spPr>
          <a:xfrm>
            <a:off x="834885" y="1490008"/>
            <a:ext cx="4025347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latin typeface="Arial" panose="020B0604020202020204" pitchFamily="34" charset="0"/>
                <a:cs typeface="+mj-cs"/>
              </a:rPr>
              <a:t>สระ </a:t>
            </a:r>
            <a:r>
              <a:rPr lang="th-TH" sz="8000" b="1" i="0" dirty="0">
                <a:effectLst/>
                <a:latin typeface="Arial" panose="020B0604020202020204" pitchFamily="34" charset="0"/>
                <a:cs typeface="+mj-cs"/>
              </a:rPr>
              <a:t>◌ะ</a:t>
            </a:r>
          </a:p>
          <a:p>
            <a:pPr algn="ctr"/>
            <a:r>
              <a:rPr lang="th-TH" sz="4000" b="1" dirty="0">
                <a:latin typeface="Arial" panose="020B0604020202020204" pitchFamily="34" charset="0"/>
                <a:cs typeface="+mj-cs"/>
              </a:rPr>
              <a:t>-</a:t>
            </a:r>
            <a:r>
              <a:rPr lang="en-US" sz="4000" b="1" dirty="0">
                <a:latin typeface="Arial" panose="020B0604020202020204" pitchFamily="34" charset="0"/>
                <a:cs typeface="+mj-cs"/>
              </a:rPr>
              <a:t>a (short vowel)</a:t>
            </a:r>
            <a:endParaRPr lang="th-TH" sz="4000" b="1" i="0" dirty="0">
              <a:effectLst/>
              <a:latin typeface="Arial" panose="020B0604020202020204" pitchFamily="34" charset="0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A0065-4F3F-EA58-2B87-263313043E5E}"/>
              </a:ext>
            </a:extLst>
          </p:cNvPr>
          <p:cNvSpPr txBox="1"/>
          <p:nvPr/>
        </p:nvSpPr>
        <p:spPr>
          <a:xfrm>
            <a:off x="834885" y="4031114"/>
            <a:ext cx="4025347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8000" b="1" dirty="0">
                <a:latin typeface="Arial" panose="020B0604020202020204" pitchFamily="34" charset="0"/>
                <a:cs typeface="+mj-cs"/>
              </a:rPr>
              <a:t>สระ </a:t>
            </a:r>
            <a:r>
              <a:rPr lang="th-TH" sz="8000" b="1" i="0" dirty="0">
                <a:effectLst/>
                <a:latin typeface="Arial" panose="020B0604020202020204" pitchFamily="34" charset="0"/>
              </a:rPr>
              <a:t>◌า</a:t>
            </a:r>
            <a:endParaRPr lang="th-TH" sz="8000" b="1" i="0" dirty="0">
              <a:effectLst/>
              <a:latin typeface="Arial" panose="020B0604020202020204" pitchFamily="34" charset="0"/>
              <a:cs typeface="+mj-cs"/>
            </a:endParaRPr>
          </a:p>
          <a:p>
            <a:pPr algn="ctr"/>
            <a:r>
              <a:rPr lang="th-TH" sz="4000" b="1" dirty="0">
                <a:latin typeface="Arial" panose="020B0604020202020204" pitchFamily="34" charset="0"/>
                <a:cs typeface="+mj-cs"/>
              </a:rPr>
              <a:t>-</a:t>
            </a:r>
            <a:r>
              <a:rPr lang="en-US" sz="4000" b="1" dirty="0">
                <a:latin typeface="Arial" panose="020B0604020202020204" pitchFamily="34" charset="0"/>
                <a:cs typeface="+mj-cs"/>
              </a:rPr>
              <a:t>a (long vowel)</a:t>
            </a:r>
            <a:endParaRPr lang="th-TH" sz="4000" b="1" i="0" dirty="0">
              <a:effectLst/>
              <a:latin typeface="Arial" panose="020B0604020202020204" pitchFamily="34" charset="0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4E566-627A-2559-2BA1-CFFB4FB5B00B}"/>
              </a:ext>
            </a:extLst>
          </p:cNvPr>
          <p:cNvSpPr txBox="1"/>
          <p:nvPr/>
        </p:nvSpPr>
        <p:spPr>
          <a:xfrm>
            <a:off x="6341165" y="369169"/>
            <a:ext cx="4224129" cy="139321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5400" b="1" dirty="0">
                <a:latin typeface="+mj-lt"/>
                <a:ea typeface="+mj-ea"/>
                <a:cs typeface="+mj-cs"/>
              </a:rPr>
              <a:t>ฝึกเขียนสระ</a:t>
            </a:r>
            <a:endParaRPr lang="en-US" sz="5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F4129-DE61-A33E-9E53-7A1A74B655A3}"/>
              </a:ext>
            </a:extLst>
          </p:cNvPr>
          <p:cNvSpPr txBox="1"/>
          <p:nvPr/>
        </p:nvSpPr>
        <p:spPr>
          <a:xfrm>
            <a:off x="6096000" y="3072511"/>
            <a:ext cx="5804453" cy="34163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____________	____________</a:t>
            </a:r>
            <a:endParaRPr lang="th-TH" sz="2800" b="1" dirty="0">
              <a:solidFill>
                <a:srgbClr val="FF0000"/>
              </a:solidFill>
            </a:endParaRPr>
          </a:p>
          <a:p>
            <a:endParaRPr lang="th-TH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endParaRPr lang="th-TH" sz="2800" b="1" dirty="0">
              <a:solidFill>
                <a:srgbClr val="FF0000"/>
              </a:solidFill>
            </a:endParaRPr>
          </a:p>
          <a:p>
            <a:endParaRPr lang="th-TH" sz="2800" b="1" dirty="0">
              <a:solidFill>
                <a:srgbClr val="FF0000"/>
              </a:solidFill>
            </a:endParaRPr>
          </a:p>
          <a:p>
            <a:endParaRPr lang="th-TH" sz="28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____________	 ____________	 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2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5EAEFF-F146-A9B9-D63A-C93FFC8F8A85}"/>
              </a:ext>
            </a:extLst>
          </p:cNvPr>
          <p:cNvSpPr txBox="1"/>
          <p:nvPr/>
        </p:nvSpPr>
        <p:spPr>
          <a:xfrm>
            <a:off x="0" y="83690"/>
            <a:ext cx="12192000" cy="1838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6600" b="1" u="sng" dirty="0">
                <a:latin typeface="+mj-lt"/>
                <a:ea typeface="+mj-ea"/>
                <a:cs typeface="+mj-cs"/>
              </a:rPr>
              <a:t>การประสมอักษรกลาง กับ สระ อะ / สระอา</a:t>
            </a:r>
            <a:endParaRPr lang="en-US" sz="6600" b="1" u="sng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(Middle Class Combinations with vowels : </a:t>
            </a:r>
            <a:r>
              <a:rPr lang="th-TH" sz="4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◌ะ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th-TH" sz="4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◌า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  <a:endParaRPr lang="en-US" sz="66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48243-75F8-CF19-C62D-C6F4ADD8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1922428"/>
            <a:ext cx="6917636" cy="4772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4EC1B5-31EB-907C-69AD-639ADDCF89C3}"/>
              </a:ext>
            </a:extLst>
          </p:cNvPr>
          <p:cNvSpPr txBox="1"/>
          <p:nvPr/>
        </p:nvSpPr>
        <p:spPr>
          <a:xfrm>
            <a:off x="655984" y="2501277"/>
            <a:ext cx="3250095" cy="16004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6600" b="1" dirty="0">
                <a:latin typeface="Arial" panose="020B0604020202020204" pitchFamily="34" charset="0"/>
                <a:cs typeface="+mj-cs"/>
              </a:rPr>
              <a:t>สระ </a:t>
            </a:r>
            <a:r>
              <a:rPr lang="th-TH" sz="6600" b="1" i="0" dirty="0">
                <a:effectLst/>
                <a:latin typeface="Arial" panose="020B0604020202020204" pitchFamily="34" charset="0"/>
                <a:cs typeface="+mj-cs"/>
              </a:rPr>
              <a:t>◌ะ</a:t>
            </a:r>
          </a:p>
          <a:p>
            <a:r>
              <a:rPr lang="th-TH" sz="3200" b="1" dirty="0">
                <a:latin typeface="Arial" panose="020B0604020202020204" pitchFamily="34" charset="0"/>
                <a:cs typeface="+mj-cs"/>
              </a:rPr>
              <a:t>-</a:t>
            </a:r>
            <a:r>
              <a:rPr lang="en-US" sz="3200" b="1" dirty="0">
                <a:latin typeface="Arial" panose="020B0604020202020204" pitchFamily="34" charset="0"/>
                <a:cs typeface="+mj-cs"/>
              </a:rPr>
              <a:t>a (short vowel)</a:t>
            </a:r>
            <a:endParaRPr lang="th-TH" sz="3200" b="1" i="0" dirty="0">
              <a:effectLst/>
              <a:latin typeface="Arial" panose="020B0604020202020204" pitchFamily="34" charset="0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A0065-4F3F-EA58-2B87-263313043E5E}"/>
              </a:ext>
            </a:extLst>
          </p:cNvPr>
          <p:cNvSpPr txBox="1"/>
          <p:nvPr/>
        </p:nvSpPr>
        <p:spPr>
          <a:xfrm>
            <a:off x="655984" y="4369040"/>
            <a:ext cx="3250095" cy="160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6600" b="1" dirty="0">
                <a:latin typeface="Arial" panose="020B0604020202020204" pitchFamily="34" charset="0"/>
                <a:cs typeface="+mj-cs"/>
              </a:rPr>
              <a:t>สระ </a:t>
            </a:r>
            <a:r>
              <a:rPr lang="th-TH" sz="6600" b="1" i="0" dirty="0">
                <a:effectLst/>
                <a:latin typeface="Arial" panose="020B0604020202020204" pitchFamily="34" charset="0"/>
              </a:rPr>
              <a:t>◌า</a:t>
            </a:r>
            <a:endParaRPr lang="th-TH" sz="6600" b="1" i="0" dirty="0">
              <a:effectLst/>
              <a:latin typeface="Arial" panose="020B0604020202020204" pitchFamily="34" charset="0"/>
              <a:cs typeface="+mj-cs"/>
            </a:endParaRPr>
          </a:p>
          <a:p>
            <a:r>
              <a:rPr lang="th-TH" sz="3200" b="1" dirty="0">
                <a:latin typeface="Arial" panose="020B0604020202020204" pitchFamily="34" charset="0"/>
                <a:cs typeface="+mj-cs"/>
              </a:rPr>
              <a:t>-</a:t>
            </a:r>
            <a:r>
              <a:rPr lang="en-US" sz="3200" b="1" dirty="0">
                <a:latin typeface="Arial" panose="020B0604020202020204" pitchFamily="34" charset="0"/>
                <a:cs typeface="+mj-cs"/>
              </a:rPr>
              <a:t>a (long vowel)</a:t>
            </a:r>
            <a:endParaRPr lang="th-TH" sz="3200" b="1" i="0" dirty="0">
              <a:effectLst/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777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8A981-2653-9929-E4E5-2CF4DD183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62"/>
          <a:stretch/>
        </p:blipFill>
        <p:spPr>
          <a:xfrm>
            <a:off x="5466521" y="1134550"/>
            <a:ext cx="6340464" cy="1535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085726-9C8A-E5A7-957F-2F67E466E6E7}"/>
              </a:ext>
            </a:extLst>
          </p:cNvPr>
          <p:cNvSpPr txBox="1"/>
          <p:nvPr/>
        </p:nvSpPr>
        <p:spPr>
          <a:xfrm>
            <a:off x="543513" y="482974"/>
            <a:ext cx="4813151" cy="2599875"/>
          </a:xfrm>
          <a:prstGeom prst="wave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4800" b="1" dirty="0">
                <a:latin typeface="+mj-lt"/>
                <a:ea typeface="+mj-ea"/>
                <a:cs typeface="+mj-cs"/>
              </a:rPr>
              <a:t>เขียนคำ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4800" b="1" dirty="0">
                <a:latin typeface="+mj-lt"/>
                <a:ea typeface="+mj-ea"/>
                <a:cs typeface="+mj-cs"/>
              </a:rPr>
              <a:t>ที่มีความหมาย</a:t>
            </a:r>
            <a:endParaRPr lang="en-US" sz="4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EFE83-F38A-6F9B-932B-0EE435418868}"/>
              </a:ext>
            </a:extLst>
          </p:cNvPr>
          <p:cNvSpPr txBox="1"/>
          <p:nvPr/>
        </p:nvSpPr>
        <p:spPr>
          <a:xfrm>
            <a:off x="102528" y="2950633"/>
            <a:ext cx="5572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Write Meaningful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4F4E6-F1D9-3807-2826-70816E7FB880}"/>
              </a:ext>
            </a:extLst>
          </p:cNvPr>
          <p:cNvSpPr txBox="1"/>
          <p:nvPr/>
        </p:nvSpPr>
        <p:spPr>
          <a:xfrm>
            <a:off x="904460" y="4522304"/>
            <a:ext cx="1128754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____________	____________	 ____________	 ____________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____________	 ____________	 ____________	 ____________ 	   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3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700</Words>
  <Application>Microsoft Office PowerPoint</Application>
  <PresentationFormat>Widescreen</PresentationFormat>
  <Paragraphs>280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Angsana New</vt:lpstr>
      <vt:lpstr>Aptos</vt:lpstr>
      <vt:lpstr>Aptos Display</vt:lpstr>
      <vt:lpstr>Arial</vt:lpstr>
      <vt:lpstr>Office Theme</vt:lpstr>
      <vt:lpstr>อ่าน เขียน เล่ม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pawntip sujjawalee</dc:creator>
  <cp:lastModifiedBy>pawntip sujjawalee</cp:lastModifiedBy>
  <cp:revision>231</cp:revision>
  <dcterms:created xsi:type="dcterms:W3CDTF">2024-07-18T04:18:23Z</dcterms:created>
  <dcterms:modified xsi:type="dcterms:W3CDTF">2024-07-18T09:23:33Z</dcterms:modified>
</cp:coreProperties>
</file>