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4630400" cy="8229600"/>
  <p:notesSz cx="8229600" cy="14630400"/>
  <p:embeddedFontLst>
    <p:embeddedFont>
      <p:font typeface="Poppins Light"/>
      <p:regular r:id="rId15"/>
    </p:embeddedFont>
    <p:embeddedFont>
      <p:font typeface="Poppins Light"/>
      <p:regular r:id="rId16"/>
    </p:embeddedFont>
    <p:embeddedFont>
      <p:font typeface="Poppins Light"/>
      <p:regular r:id="rId17"/>
    </p:embeddedFont>
    <p:embeddedFont>
      <p:font typeface="Poppins Light"/>
      <p:regular r:id="rId18"/>
    </p:embeddedFont>
    <p:embeddedFont>
      <p:font typeface="Roboto Light"/>
      <p:regular r:id="rId19"/>
    </p:embeddedFont>
    <p:embeddedFont>
      <p:font typeface="Roboto Light"/>
      <p:regular r:id="rId20"/>
    </p:embeddedFont>
    <p:embeddedFont>
      <p:font typeface="Roboto Light"/>
      <p:regular r:id="rId21"/>
    </p:embeddedFont>
    <p:embeddedFont>
      <p:font typeface="Roboto Light"/>
      <p:regular r:id="rId22"/>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5" Type="http://schemas.openxmlformats.org/officeDocument/2006/relationships/font" Target="fonts/font1.fntdata"/><Relationship Id="rId16" Type="http://schemas.openxmlformats.org/officeDocument/2006/relationships/font" Target="fonts/font2.fntdata"/><Relationship Id="rId17" Type="http://schemas.openxmlformats.org/officeDocument/2006/relationships/font" Target="fonts/font3.fntdata"/><Relationship Id="rId18" Type="http://schemas.openxmlformats.org/officeDocument/2006/relationships/font" Target="fonts/font4.fntdata"/><Relationship Id="rId19" Type="http://schemas.openxmlformats.org/officeDocument/2006/relationships/font" Target="fonts/font5.fntdata"/><Relationship Id="rId20" Type="http://schemas.openxmlformats.org/officeDocument/2006/relationships/font" Target="fonts/font6.fntdata"/><Relationship Id="rId21" Type="http://schemas.openxmlformats.org/officeDocument/2006/relationships/font" Target="fonts/font7.fntdata"/><Relationship Id="rId22"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00000"/>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5.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000000">
              <a:alpha val="80000"/>
            </a:srgbClr>
          </a:solidFill>
          <a:ln/>
        </p:spPr>
      </p:sp>
      <p:sp>
        <p:nvSpPr>
          <p:cNvPr id="4" name="Text 1"/>
          <p:cNvSpPr/>
          <p:nvPr/>
        </p:nvSpPr>
        <p:spPr>
          <a:xfrm>
            <a:off x="864037" y="2794040"/>
            <a:ext cx="7328297" cy="771525"/>
          </a:xfrm>
          <a:prstGeom prst="rect">
            <a:avLst/>
          </a:prstGeom>
          <a:noFill/>
          <a:ln/>
        </p:spPr>
        <p:txBody>
          <a:bodyPr wrap="non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Solving Linear Equations</a:t>
            </a:r>
            <a:endParaRPr lang="en-US" sz="4850" dirty="0"/>
          </a:p>
        </p:txBody>
      </p:sp>
      <p:sp>
        <p:nvSpPr>
          <p:cNvPr id="5" name="Text 2"/>
          <p:cNvSpPr/>
          <p:nvPr/>
        </p:nvSpPr>
        <p:spPr>
          <a:xfrm>
            <a:off x="864037" y="3935849"/>
            <a:ext cx="12902327" cy="790099"/>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This document provides a comprehensive guide to solving linear equations. We'll cover the basics of linear equations, various methods for solving them, and practical applications of linear equations in real-world scenarios.</a:t>
            </a:r>
            <a:endParaRPr lang="en-US" sz="1900" dirty="0"/>
          </a:p>
        </p:txBody>
      </p:sp>
      <p:sp>
        <p:nvSpPr>
          <p:cNvPr id="6" name="Shape 3"/>
          <p:cNvSpPr/>
          <p:nvPr/>
        </p:nvSpPr>
        <p:spPr>
          <a:xfrm>
            <a:off x="864037" y="5022056"/>
            <a:ext cx="394930" cy="394930"/>
          </a:xfrm>
          <a:prstGeom prst="roundRect">
            <a:avLst>
              <a:gd name="adj" fmla="val 23151155"/>
            </a:avLst>
          </a:prstGeom>
          <a:solidFill>
            <a:srgbClr val="6FA3EE"/>
          </a:solidFill>
          <a:ln w="7620">
            <a:solidFill>
              <a:srgbClr val="FFFFFF"/>
            </a:solidFill>
            <a:prstDash val="solid"/>
          </a:ln>
        </p:spPr>
      </p:sp>
      <p:sp>
        <p:nvSpPr>
          <p:cNvPr id="7" name="Text 4"/>
          <p:cNvSpPr/>
          <p:nvPr/>
        </p:nvSpPr>
        <p:spPr>
          <a:xfrm>
            <a:off x="997387" y="5170765"/>
            <a:ext cx="128230" cy="97512"/>
          </a:xfrm>
          <a:prstGeom prst="rect">
            <a:avLst/>
          </a:prstGeom>
          <a:noFill/>
          <a:ln/>
        </p:spPr>
        <p:txBody>
          <a:bodyPr wrap="none" lIns="0" tIns="0" rIns="0" bIns="0" rtlCol="0" anchor="t"/>
          <a:lstStyle/>
          <a:p>
            <a:pPr algn="ctr" indent="0" marL="0">
              <a:lnSpc>
                <a:spcPts val="750"/>
              </a:lnSpc>
              <a:buNone/>
            </a:pPr>
            <a:r>
              <a:rPr lang="en-US" sz="750" dirty="0">
                <a:solidFill>
                  <a:srgbClr val="3C3838"/>
                </a:solidFill>
                <a:latin typeface="Roboto Medium" pitchFamily="34" charset="0"/>
                <a:ea typeface="Roboto Medium" pitchFamily="34" charset="-122"/>
                <a:cs typeface="Roboto Medium" pitchFamily="34" charset="-120"/>
              </a:rPr>
              <a:t>RO</a:t>
            </a:r>
            <a:endParaRPr lang="en-US" sz="750" dirty="0"/>
          </a:p>
        </p:txBody>
      </p:sp>
      <p:sp>
        <p:nvSpPr>
          <p:cNvPr id="8" name="Text 5"/>
          <p:cNvSpPr/>
          <p:nvPr/>
        </p:nvSpPr>
        <p:spPr>
          <a:xfrm>
            <a:off x="1382316" y="5003602"/>
            <a:ext cx="2740343" cy="431959"/>
          </a:xfrm>
          <a:prstGeom prst="rect">
            <a:avLst/>
          </a:prstGeom>
          <a:noFill/>
          <a:ln/>
        </p:spPr>
        <p:txBody>
          <a:bodyPr wrap="none" lIns="0" tIns="0" rIns="0" bIns="0" rtlCol="0" anchor="t"/>
          <a:lstStyle/>
          <a:p>
            <a:pPr algn="l" indent="0" marL="0">
              <a:lnSpc>
                <a:spcPts val="3400"/>
              </a:lnSpc>
              <a:buNone/>
            </a:pPr>
            <a:r>
              <a:rPr lang="en-US" sz="2400" b="1" dirty="0">
                <a:solidFill>
                  <a:srgbClr val="E5E0DF"/>
                </a:solidFill>
                <a:latin typeface="Roboto Bold" pitchFamily="34" charset="0"/>
                <a:ea typeface="Roboto Bold" pitchFamily="34" charset="-122"/>
                <a:cs typeface="Roboto Bold" pitchFamily="34" charset="-120"/>
              </a:rPr>
              <a:t>by Rejoice Onwurah</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864037" y="2494478"/>
            <a:ext cx="9641681" cy="771525"/>
          </a:xfrm>
          <a:prstGeom prst="rect">
            <a:avLst/>
          </a:prstGeom>
          <a:noFill/>
          <a:ln/>
        </p:spPr>
        <p:txBody>
          <a:bodyPr wrap="non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Introduction to Linear Equations</a:t>
            </a:r>
            <a:endParaRPr lang="en-US" sz="4850" dirty="0"/>
          </a:p>
        </p:txBody>
      </p:sp>
      <p:sp>
        <p:nvSpPr>
          <p:cNvPr id="3" name="Text 1"/>
          <p:cNvSpPr/>
          <p:nvPr/>
        </p:nvSpPr>
        <p:spPr>
          <a:xfrm>
            <a:off x="864037" y="3759756"/>
            <a:ext cx="12902327" cy="1975247"/>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A linear equation is an algebraic equation in which the highest power of the variable is 1. These equations are characterized by a straight line when graphed. They represent a relationship between two variables where one variable changes directly with the other. The general form of a linear equation is Ax + By = C, where A, B, and C are constants, and x and y are variables. Linear equations are essential in various fields, including mathematics, physics, engineering, and economics, for modeling and solving real-world problems.</a:t>
            </a:r>
            <a:endParaRPr lang="en-US"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864037" y="2296954"/>
            <a:ext cx="6458069" cy="771525"/>
          </a:xfrm>
          <a:prstGeom prst="rect">
            <a:avLst/>
          </a:prstGeom>
          <a:noFill/>
          <a:ln/>
        </p:spPr>
        <p:txBody>
          <a:bodyPr wrap="non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Isolating the Variable</a:t>
            </a:r>
            <a:endParaRPr lang="en-US" sz="4850" dirty="0"/>
          </a:p>
        </p:txBody>
      </p:sp>
      <p:sp>
        <p:nvSpPr>
          <p:cNvPr id="3" name="Text 1"/>
          <p:cNvSpPr/>
          <p:nvPr/>
        </p:nvSpPr>
        <p:spPr>
          <a:xfrm>
            <a:off x="864037" y="3562231"/>
            <a:ext cx="12902327" cy="2370296"/>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The core principle in solving linear equations is isolating the variable. This involves manipulating the equation using algebraic operations to get the variable by itself on one side of the equation. The goal is to perform inverse operations to cancel out any terms that are added, subtracted, multiplied, or divided with the variable. Remember that any operation applied to one side of the equation must also be applied to the other side to maintain equality. For example, if you add a number to one side, you must also add the same number to the other side. The ultimate objective is to arrive at an equation where the variable is equal to a constant.</a:t>
            </a:r>
            <a:endParaRPr lang="en-US" sz="1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5486400" cy="8229600"/>
          </a:xfrm>
          <a:prstGeom prst="rect">
            <a:avLst/>
          </a:prstGeom>
        </p:spPr>
      </p:pic>
      <p:sp>
        <p:nvSpPr>
          <p:cNvPr id="3" name="Text 0"/>
          <p:cNvSpPr/>
          <p:nvPr/>
        </p:nvSpPr>
        <p:spPr>
          <a:xfrm>
            <a:off x="6350437" y="1775460"/>
            <a:ext cx="7415927" cy="1543050"/>
          </a:xfrm>
          <a:prstGeom prst="rect">
            <a:avLst/>
          </a:prstGeom>
          <a:noFill/>
          <a:ln/>
        </p:spPr>
        <p:txBody>
          <a:bodyPr wrap="squar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Solving One-Step Equations</a:t>
            </a:r>
            <a:endParaRPr lang="en-US" sz="4850" dirty="0"/>
          </a:p>
        </p:txBody>
      </p:sp>
      <p:sp>
        <p:nvSpPr>
          <p:cNvPr id="4" name="Text 1"/>
          <p:cNvSpPr/>
          <p:nvPr/>
        </p:nvSpPr>
        <p:spPr>
          <a:xfrm>
            <a:off x="6350437" y="3688794"/>
            <a:ext cx="7415927" cy="2765346"/>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One-step equations involve only one operation to isolate the variable. For instance, consider the equation x + 5 = 10. To solve for x, we need to isolate it by eliminating the +5 on the left side. We achieve this by subtracting 5 from both sides of the equation. This results in x = 5, the solution to the equation. One-step equations can involve addition, subtraction, multiplication, or division, and each requires the corresponding inverse operation to solve.</a:t>
            </a:r>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864037" y="2692003"/>
            <a:ext cx="8426410" cy="771525"/>
          </a:xfrm>
          <a:prstGeom prst="rect">
            <a:avLst/>
          </a:prstGeom>
          <a:noFill/>
          <a:ln/>
        </p:spPr>
        <p:txBody>
          <a:bodyPr wrap="non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Solving Two-Step Equations</a:t>
            </a:r>
            <a:endParaRPr lang="en-US" sz="4850" dirty="0"/>
          </a:p>
        </p:txBody>
      </p:sp>
      <p:sp>
        <p:nvSpPr>
          <p:cNvPr id="3" name="Text 1"/>
          <p:cNvSpPr/>
          <p:nvPr/>
        </p:nvSpPr>
        <p:spPr>
          <a:xfrm>
            <a:off x="864037" y="3957280"/>
            <a:ext cx="12902327" cy="1580198"/>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Two-step equations require two operations to isolate the variable. For example, take the equation 2x + 3 = 9. First, we subtract 3 from both sides to eliminate the constant term, resulting in 2x = 6. Then, we divide both sides by 2 to get x = 3, the solution. Solving two-step equations involves applying the appropriate inverse operations to isolate the variable, ensuring each step maintains the equation's equality.</a:t>
            </a:r>
            <a:endParaRPr lang="en-US" sz="1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864037" y="2108716"/>
            <a:ext cx="12902327" cy="1543050"/>
          </a:xfrm>
          <a:prstGeom prst="rect">
            <a:avLst/>
          </a:prstGeom>
          <a:noFill/>
          <a:ln/>
        </p:spPr>
        <p:txBody>
          <a:bodyPr wrap="squar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Solving Equations with Variables on Both Sides</a:t>
            </a:r>
            <a:endParaRPr lang="en-US" sz="4850" dirty="0"/>
          </a:p>
        </p:txBody>
      </p:sp>
      <p:sp>
        <p:nvSpPr>
          <p:cNvPr id="3" name="Text 1"/>
          <p:cNvSpPr/>
          <p:nvPr/>
        </p:nvSpPr>
        <p:spPr>
          <a:xfrm>
            <a:off x="864037" y="4145518"/>
            <a:ext cx="12902327" cy="1975247"/>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When variables appear on both sides of the equation, additional steps are required to solve. For example, consider the equation 3x + 2 = 5x - 4. To solve for x, we first need to combine like terms. We can do this by subtracting 3x from both sides, resulting in 2 = 2x - 4. Next, we add 4 to both sides to isolate the x term, giving us 6 = 2x. Finally, we divide both sides by 2 to get x = 3, the solution to the equation. Solving equations with variables on both sides involves combining like terms, isolating the variable term, and then solving for the variable using inverse operations.</a:t>
            </a:r>
            <a:endParaRPr lang="en-US" sz="1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864037" y="1254085"/>
            <a:ext cx="9693473" cy="771525"/>
          </a:xfrm>
          <a:prstGeom prst="rect">
            <a:avLst/>
          </a:prstGeom>
          <a:noFill/>
          <a:ln/>
        </p:spPr>
        <p:txBody>
          <a:bodyPr wrap="none" lIns="0" tIns="0" rIns="0" bIns="0" rtlCol="0" anchor="t"/>
          <a:lstStyle/>
          <a:p>
            <a:pPr indent="0" marL="0">
              <a:lnSpc>
                <a:spcPts val="6050"/>
              </a:lnSpc>
              <a:buNone/>
            </a:pPr>
            <a:r>
              <a:rPr lang="en-US" sz="4850" dirty="0">
                <a:solidFill>
                  <a:srgbClr val="F2F2F3"/>
                </a:solidFill>
                <a:latin typeface="Poppins Light" pitchFamily="34" charset="0"/>
                <a:ea typeface="Poppins Light" pitchFamily="34" charset="-122"/>
                <a:cs typeface="Poppins Light" pitchFamily="34" charset="-120"/>
              </a:rPr>
              <a:t>Applications of Linear Equations</a:t>
            </a:r>
            <a:endParaRPr lang="en-US" sz="4850" dirty="0"/>
          </a:p>
        </p:txBody>
      </p:sp>
      <p:sp>
        <p:nvSpPr>
          <p:cNvPr id="3" name="Text 1"/>
          <p:cNvSpPr/>
          <p:nvPr/>
        </p:nvSpPr>
        <p:spPr>
          <a:xfrm>
            <a:off x="864037" y="2519363"/>
            <a:ext cx="12902327" cy="395049"/>
          </a:xfrm>
          <a:prstGeom prst="rect">
            <a:avLst/>
          </a:prstGeom>
          <a:noFill/>
          <a:ln/>
        </p:spPr>
        <p:txBody>
          <a:bodyPr wrap="non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Linear equations have vast applications in various real-world scenarios. Here are a few examples:</a:t>
            </a:r>
            <a:endParaRPr lang="en-US" sz="1900" dirty="0"/>
          </a:p>
        </p:txBody>
      </p:sp>
      <p:sp>
        <p:nvSpPr>
          <p:cNvPr id="4" name="Text 2"/>
          <p:cNvSpPr/>
          <p:nvPr/>
        </p:nvSpPr>
        <p:spPr>
          <a:xfrm>
            <a:off x="864037" y="3192066"/>
            <a:ext cx="12902327" cy="395049"/>
          </a:xfrm>
          <a:prstGeom prst="rect">
            <a:avLst/>
          </a:prstGeom>
          <a:noFill/>
          <a:ln/>
        </p:spPr>
        <p:txBody>
          <a:bodyPr wrap="none" lIns="0" tIns="0" rIns="0" bIns="0" rtlCol="0" anchor="t"/>
          <a:lstStyle/>
          <a:p>
            <a:pPr algn="l" marL="342900" indent="-342900">
              <a:lnSpc>
                <a:spcPts val="3100"/>
              </a:lnSpc>
              <a:buSzPct val="100000"/>
              <a:buChar char="•"/>
            </a:pPr>
            <a:r>
              <a:rPr lang="en-US" sz="1900" dirty="0">
                <a:solidFill>
                  <a:srgbClr val="E5E0DF"/>
                </a:solidFill>
                <a:latin typeface="Roboto Light" pitchFamily="34" charset="0"/>
                <a:ea typeface="Roboto Light" pitchFamily="34" charset="-122"/>
                <a:cs typeface="Roboto Light" pitchFamily="34" charset="-120"/>
              </a:rPr>
              <a:t>Calculating distance, speed, and time.</a:t>
            </a:r>
            <a:endParaRPr lang="en-US" sz="1900" dirty="0"/>
          </a:p>
        </p:txBody>
      </p:sp>
      <p:sp>
        <p:nvSpPr>
          <p:cNvPr id="5" name="Text 3"/>
          <p:cNvSpPr/>
          <p:nvPr/>
        </p:nvSpPr>
        <p:spPr>
          <a:xfrm>
            <a:off x="864037" y="3673435"/>
            <a:ext cx="12902327" cy="395049"/>
          </a:xfrm>
          <a:prstGeom prst="rect">
            <a:avLst/>
          </a:prstGeom>
          <a:noFill/>
          <a:ln/>
        </p:spPr>
        <p:txBody>
          <a:bodyPr wrap="none" lIns="0" tIns="0" rIns="0" bIns="0" rtlCol="0" anchor="t"/>
          <a:lstStyle/>
          <a:p>
            <a:pPr algn="l" marL="342900" indent="-342900">
              <a:lnSpc>
                <a:spcPts val="3100"/>
              </a:lnSpc>
              <a:buSzPct val="100000"/>
              <a:buChar char="•"/>
            </a:pPr>
            <a:r>
              <a:rPr lang="en-US" sz="1900" dirty="0">
                <a:solidFill>
                  <a:srgbClr val="E5E0DF"/>
                </a:solidFill>
                <a:latin typeface="Roboto Light" pitchFamily="34" charset="0"/>
                <a:ea typeface="Roboto Light" pitchFamily="34" charset="-122"/>
                <a:cs typeface="Roboto Light" pitchFamily="34" charset="-120"/>
              </a:rPr>
              <a:t>Determining the cost of goods and services based on quantity or usage.</a:t>
            </a:r>
            <a:endParaRPr lang="en-US" sz="1900" dirty="0"/>
          </a:p>
        </p:txBody>
      </p:sp>
      <p:sp>
        <p:nvSpPr>
          <p:cNvPr id="6" name="Text 4"/>
          <p:cNvSpPr/>
          <p:nvPr/>
        </p:nvSpPr>
        <p:spPr>
          <a:xfrm>
            <a:off x="864037" y="4154805"/>
            <a:ext cx="12902327" cy="395049"/>
          </a:xfrm>
          <a:prstGeom prst="rect">
            <a:avLst/>
          </a:prstGeom>
          <a:noFill/>
          <a:ln/>
        </p:spPr>
        <p:txBody>
          <a:bodyPr wrap="none" lIns="0" tIns="0" rIns="0" bIns="0" rtlCol="0" anchor="t"/>
          <a:lstStyle/>
          <a:p>
            <a:pPr algn="l" marL="342900" indent="-342900">
              <a:lnSpc>
                <a:spcPts val="3100"/>
              </a:lnSpc>
              <a:buSzPct val="100000"/>
              <a:buChar char="•"/>
            </a:pPr>
            <a:r>
              <a:rPr lang="en-US" sz="1900" dirty="0">
                <a:solidFill>
                  <a:srgbClr val="E5E0DF"/>
                </a:solidFill>
                <a:latin typeface="Roboto Light" pitchFamily="34" charset="0"/>
                <a:ea typeface="Roboto Light" pitchFamily="34" charset="-122"/>
                <a:cs typeface="Roboto Light" pitchFamily="34" charset="-120"/>
              </a:rPr>
              <a:t>Analyzing data trends and making predictions about future outcomes.</a:t>
            </a:r>
            <a:endParaRPr lang="en-US" sz="1900" dirty="0"/>
          </a:p>
        </p:txBody>
      </p:sp>
      <p:sp>
        <p:nvSpPr>
          <p:cNvPr id="7" name="Text 5"/>
          <p:cNvSpPr/>
          <p:nvPr/>
        </p:nvSpPr>
        <p:spPr>
          <a:xfrm>
            <a:off x="864037" y="4636175"/>
            <a:ext cx="12902327" cy="395049"/>
          </a:xfrm>
          <a:prstGeom prst="rect">
            <a:avLst/>
          </a:prstGeom>
          <a:noFill/>
          <a:ln/>
        </p:spPr>
        <p:txBody>
          <a:bodyPr wrap="none" lIns="0" tIns="0" rIns="0" bIns="0" rtlCol="0" anchor="t"/>
          <a:lstStyle/>
          <a:p>
            <a:pPr algn="l" marL="342900" indent="-342900">
              <a:lnSpc>
                <a:spcPts val="3100"/>
              </a:lnSpc>
              <a:buSzPct val="100000"/>
              <a:buChar char="•"/>
            </a:pPr>
            <a:r>
              <a:rPr lang="en-US" sz="1900" dirty="0">
                <a:solidFill>
                  <a:srgbClr val="E5E0DF"/>
                </a:solidFill>
                <a:latin typeface="Roboto Light" pitchFamily="34" charset="0"/>
                <a:ea typeface="Roboto Light" pitchFamily="34" charset="-122"/>
                <a:cs typeface="Roboto Light" pitchFamily="34" charset="-120"/>
              </a:rPr>
              <a:t>Modeling and understanding physical phenomena such as motion, force, and energy.</a:t>
            </a:r>
            <a:endParaRPr lang="en-US" sz="1900" dirty="0"/>
          </a:p>
        </p:txBody>
      </p:sp>
      <p:sp>
        <p:nvSpPr>
          <p:cNvPr id="8" name="Text 6"/>
          <p:cNvSpPr/>
          <p:nvPr/>
        </p:nvSpPr>
        <p:spPr>
          <a:xfrm>
            <a:off x="864037" y="5117544"/>
            <a:ext cx="12902327" cy="395049"/>
          </a:xfrm>
          <a:prstGeom prst="rect">
            <a:avLst/>
          </a:prstGeom>
          <a:noFill/>
          <a:ln/>
        </p:spPr>
        <p:txBody>
          <a:bodyPr wrap="none" lIns="0" tIns="0" rIns="0" bIns="0" rtlCol="0" anchor="t"/>
          <a:lstStyle/>
          <a:p>
            <a:pPr algn="l" marL="342900" indent="-342900">
              <a:lnSpc>
                <a:spcPts val="3100"/>
              </a:lnSpc>
              <a:buSzPct val="100000"/>
              <a:buChar char="•"/>
            </a:pPr>
            <a:r>
              <a:rPr lang="en-US" sz="1900" dirty="0">
                <a:solidFill>
                  <a:srgbClr val="E5E0DF"/>
                </a:solidFill>
                <a:latin typeface="Roboto Light" pitchFamily="34" charset="0"/>
                <a:ea typeface="Roboto Light" pitchFamily="34" charset="-122"/>
                <a:cs typeface="Roboto Light" pitchFamily="34" charset="-120"/>
              </a:rPr>
              <a:t>Solving problems involving finance, such as calculating interest rates and loan payments.</a:t>
            </a:r>
            <a:endParaRPr lang="en-US" sz="1900" dirty="0"/>
          </a:p>
        </p:txBody>
      </p:sp>
      <p:sp>
        <p:nvSpPr>
          <p:cNvPr id="9" name="Text 7"/>
          <p:cNvSpPr/>
          <p:nvPr/>
        </p:nvSpPr>
        <p:spPr>
          <a:xfrm>
            <a:off x="864037" y="5790247"/>
            <a:ext cx="12902327" cy="1185148"/>
          </a:xfrm>
          <a:prstGeom prst="rect">
            <a:avLst/>
          </a:prstGeom>
          <a:noFill/>
          <a:ln/>
        </p:spPr>
        <p:txBody>
          <a:bodyPr wrap="square" lIns="0" tIns="0" rIns="0" bIns="0" rtlCol="0" anchor="t"/>
          <a:lstStyle/>
          <a:p>
            <a:pPr indent="0" marL="0">
              <a:lnSpc>
                <a:spcPts val="3100"/>
              </a:lnSpc>
              <a:buNone/>
            </a:pPr>
            <a:r>
              <a:rPr lang="en-US" sz="1900" dirty="0">
                <a:solidFill>
                  <a:srgbClr val="E5E0DF"/>
                </a:solidFill>
                <a:latin typeface="Roboto Light" pitchFamily="34" charset="0"/>
                <a:ea typeface="Roboto Light" pitchFamily="34" charset="-122"/>
                <a:cs typeface="Roboto Light" pitchFamily="34" charset="-120"/>
              </a:rPr>
              <a:t>Linear equations provide a powerful tool for analyzing and solving a wide range of problems in various fields. Their ability to model relationships between variables makes them essential in understanding and interpreting real-world phenomena.</a:t>
            </a:r>
            <a:endParaRPr lang="en-US"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830937" y="1215747"/>
            <a:ext cx="12630745" cy="741998"/>
          </a:xfrm>
          <a:prstGeom prst="rect">
            <a:avLst/>
          </a:prstGeom>
          <a:noFill/>
          <a:ln/>
        </p:spPr>
        <p:txBody>
          <a:bodyPr wrap="none" lIns="0" tIns="0" rIns="0" bIns="0" rtlCol="0" anchor="t"/>
          <a:lstStyle/>
          <a:p>
            <a:pPr indent="0" marL="0">
              <a:lnSpc>
                <a:spcPts val="5800"/>
              </a:lnSpc>
              <a:buNone/>
            </a:pPr>
            <a:r>
              <a:rPr lang="en-US" sz="4650" dirty="0">
                <a:solidFill>
                  <a:srgbClr val="F2F2F3"/>
                </a:solidFill>
                <a:latin typeface="Poppins Light" pitchFamily="34" charset="0"/>
                <a:ea typeface="Poppins Light" pitchFamily="34" charset="-122"/>
                <a:cs typeface="Poppins Light" pitchFamily="34" charset="-120"/>
              </a:rPr>
              <a:t>Checking the Solution and Troubleshooting</a:t>
            </a:r>
            <a:endParaRPr lang="en-US" sz="4650" dirty="0"/>
          </a:p>
        </p:txBody>
      </p:sp>
      <p:sp>
        <p:nvSpPr>
          <p:cNvPr id="3" name="Text 1"/>
          <p:cNvSpPr/>
          <p:nvPr/>
        </p:nvSpPr>
        <p:spPr>
          <a:xfrm>
            <a:off x="830937" y="2432566"/>
            <a:ext cx="12968526" cy="1519238"/>
          </a:xfrm>
          <a:prstGeom prst="rect">
            <a:avLst/>
          </a:prstGeom>
          <a:noFill/>
          <a:ln/>
        </p:spPr>
        <p:txBody>
          <a:bodyPr wrap="square" lIns="0" tIns="0" rIns="0" bIns="0" rtlCol="0" anchor="t"/>
          <a:lstStyle/>
          <a:p>
            <a:pPr indent="0" marL="0">
              <a:lnSpc>
                <a:spcPts val="2950"/>
              </a:lnSpc>
              <a:buNone/>
            </a:pPr>
            <a:r>
              <a:rPr lang="en-US" sz="1850" dirty="0">
                <a:solidFill>
                  <a:srgbClr val="E5E0DF"/>
                </a:solidFill>
                <a:latin typeface="Roboto Light" pitchFamily="34" charset="0"/>
                <a:ea typeface="Roboto Light" pitchFamily="34" charset="-122"/>
                <a:cs typeface="Roboto Light" pitchFamily="34" charset="-120"/>
              </a:rPr>
              <a:t>After solving a linear equation, it's crucial to check the solution to ensure its accuracy. This involves substituting the obtained value of the variable back into the original equation and verifying if both sides of the equation are equal. If they are, the solution is correct. If they are not equal, then there is an error in the solution process, and troubleshooting is necessary. Common errors include:</a:t>
            </a:r>
            <a:endParaRPr lang="en-US" sz="1850" dirty="0"/>
          </a:p>
        </p:txBody>
      </p:sp>
      <p:sp>
        <p:nvSpPr>
          <p:cNvPr id="4" name="Text 2"/>
          <p:cNvSpPr/>
          <p:nvPr/>
        </p:nvSpPr>
        <p:spPr>
          <a:xfrm>
            <a:off x="830937" y="4218861"/>
            <a:ext cx="12968526" cy="379809"/>
          </a:xfrm>
          <a:prstGeom prst="rect">
            <a:avLst/>
          </a:prstGeom>
          <a:noFill/>
          <a:ln/>
        </p:spPr>
        <p:txBody>
          <a:bodyPr wrap="none" lIns="0" tIns="0" rIns="0" bIns="0" rtlCol="0" anchor="t"/>
          <a:lstStyle/>
          <a:p>
            <a:pPr algn="l" marL="342900" indent="-342900">
              <a:lnSpc>
                <a:spcPts val="2950"/>
              </a:lnSpc>
              <a:buSzPct val="100000"/>
              <a:buChar char="•"/>
            </a:pPr>
            <a:r>
              <a:rPr lang="en-US" sz="1850" dirty="0">
                <a:solidFill>
                  <a:srgbClr val="E5E0DF"/>
                </a:solidFill>
                <a:latin typeface="Roboto Light" pitchFamily="34" charset="0"/>
                <a:ea typeface="Roboto Light" pitchFamily="34" charset="-122"/>
                <a:cs typeface="Roboto Light" pitchFamily="34" charset="-120"/>
              </a:rPr>
              <a:t>Incorrectly applying inverse operations.</a:t>
            </a:r>
            <a:endParaRPr lang="en-US" sz="1850" dirty="0"/>
          </a:p>
        </p:txBody>
      </p:sp>
      <p:sp>
        <p:nvSpPr>
          <p:cNvPr id="5" name="Text 3"/>
          <p:cNvSpPr/>
          <p:nvPr/>
        </p:nvSpPr>
        <p:spPr>
          <a:xfrm>
            <a:off x="830937" y="4681657"/>
            <a:ext cx="12968526" cy="379809"/>
          </a:xfrm>
          <a:prstGeom prst="rect">
            <a:avLst/>
          </a:prstGeom>
          <a:noFill/>
          <a:ln/>
        </p:spPr>
        <p:txBody>
          <a:bodyPr wrap="none" lIns="0" tIns="0" rIns="0" bIns="0" rtlCol="0" anchor="t"/>
          <a:lstStyle/>
          <a:p>
            <a:pPr algn="l" marL="342900" indent="-342900">
              <a:lnSpc>
                <a:spcPts val="2950"/>
              </a:lnSpc>
              <a:buSzPct val="100000"/>
              <a:buChar char="•"/>
            </a:pPr>
            <a:r>
              <a:rPr lang="en-US" sz="1850" dirty="0">
                <a:solidFill>
                  <a:srgbClr val="E5E0DF"/>
                </a:solidFill>
                <a:latin typeface="Roboto Light" pitchFamily="34" charset="0"/>
                <a:ea typeface="Roboto Light" pitchFamily="34" charset="-122"/>
                <a:cs typeface="Roboto Light" pitchFamily="34" charset="-120"/>
              </a:rPr>
              <a:t>Making arithmetic mistakes.</a:t>
            </a:r>
            <a:endParaRPr lang="en-US" sz="1850" dirty="0"/>
          </a:p>
        </p:txBody>
      </p:sp>
      <p:sp>
        <p:nvSpPr>
          <p:cNvPr id="6" name="Text 4"/>
          <p:cNvSpPr/>
          <p:nvPr/>
        </p:nvSpPr>
        <p:spPr>
          <a:xfrm>
            <a:off x="830937" y="5144453"/>
            <a:ext cx="12968526" cy="379809"/>
          </a:xfrm>
          <a:prstGeom prst="rect">
            <a:avLst/>
          </a:prstGeom>
          <a:noFill/>
          <a:ln/>
        </p:spPr>
        <p:txBody>
          <a:bodyPr wrap="none" lIns="0" tIns="0" rIns="0" bIns="0" rtlCol="0" anchor="t"/>
          <a:lstStyle/>
          <a:p>
            <a:pPr algn="l" marL="342900" indent="-342900">
              <a:lnSpc>
                <a:spcPts val="2950"/>
              </a:lnSpc>
              <a:buSzPct val="100000"/>
              <a:buChar char="•"/>
            </a:pPr>
            <a:r>
              <a:rPr lang="en-US" sz="1850" dirty="0">
                <a:solidFill>
                  <a:srgbClr val="E5E0DF"/>
                </a:solidFill>
                <a:latin typeface="Roboto Light" pitchFamily="34" charset="0"/>
                <a:ea typeface="Roboto Light" pitchFamily="34" charset="-122"/>
                <a:cs typeface="Roboto Light" pitchFamily="34" charset="-120"/>
              </a:rPr>
              <a:t>Combining unlike terms.</a:t>
            </a:r>
            <a:endParaRPr lang="en-US" sz="1850" dirty="0"/>
          </a:p>
        </p:txBody>
      </p:sp>
      <p:sp>
        <p:nvSpPr>
          <p:cNvPr id="7" name="Text 5"/>
          <p:cNvSpPr/>
          <p:nvPr/>
        </p:nvSpPr>
        <p:spPr>
          <a:xfrm>
            <a:off x="830937" y="5607248"/>
            <a:ext cx="12968526" cy="379809"/>
          </a:xfrm>
          <a:prstGeom prst="rect">
            <a:avLst/>
          </a:prstGeom>
          <a:noFill/>
          <a:ln/>
        </p:spPr>
        <p:txBody>
          <a:bodyPr wrap="none" lIns="0" tIns="0" rIns="0" bIns="0" rtlCol="0" anchor="t"/>
          <a:lstStyle/>
          <a:p>
            <a:pPr algn="l" marL="342900" indent="-342900">
              <a:lnSpc>
                <a:spcPts val="2950"/>
              </a:lnSpc>
              <a:buSzPct val="100000"/>
              <a:buChar char="•"/>
            </a:pPr>
            <a:r>
              <a:rPr lang="en-US" sz="1850" dirty="0">
                <a:solidFill>
                  <a:srgbClr val="E5E0DF"/>
                </a:solidFill>
                <a:latin typeface="Roboto Light" pitchFamily="34" charset="0"/>
                <a:ea typeface="Roboto Light" pitchFamily="34" charset="-122"/>
                <a:cs typeface="Roboto Light" pitchFamily="34" charset="-120"/>
              </a:rPr>
              <a:t>Neglecting to simplify expressions.</a:t>
            </a:r>
            <a:endParaRPr lang="en-US" sz="1850" dirty="0"/>
          </a:p>
        </p:txBody>
      </p:sp>
      <p:sp>
        <p:nvSpPr>
          <p:cNvPr id="8" name="Text 6"/>
          <p:cNvSpPr/>
          <p:nvPr/>
        </p:nvSpPr>
        <p:spPr>
          <a:xfrm>
            <a:off x="830937" y="6254115"/>
            <a:ext cx="12968526" cy="759619"/>
          </a:xfrm>
          <a:prstGeom prst="rect">
            <a:avLst/>
          </a:prstGeom>
          <a:noFill/>
          <a:ln/>
        </p:spPr>
        <p:txBody>
          <a:bodyPr wrap="square" lIns="0" tIns="0" rIns="0" bIns="0" rtlCol="0" anchor="t"/>
          <a:lstStyle/>
          <a:p>
            <a:pPr indent="0" marL="0">
              <a:lnSpc>
                <a:spcPts val="2950"/>
              </a:lnSpc>
              <a:buNone/>
            </a:pPr>
            <a:r>
              <a:rPr lang="en-US" sz="1850" dirty="0">
                <a:solidFill>
                  <a:srgbClr val="E5E0DF"/>
                </a:solidFill>
                <a:latin typeface="Roboto Light" pitchFamily="34" charset="0"/>
                <a:ea typeface="Roboto Light" pitchFamily="34" charset="-122"/>
                <a:cs typeface="Roboto Light" pitchFamily="34" charset="-120"/>
              </a:rPr>
              <a:t>Carefully reviewing each step of the solution process and correcting any errors will ensure accuracy. Checking the solution and troubleshooting any errors are essential practices that guarantee the accuracy of the solution to a linear equation.</a:t>
            </a:r>
            <a:endParaRPr lang="en-US" sz="1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2024-12-18T03:48:14Z</dcterms:created>
  <dcterms:modified xsi:type="dcterms:W3CDTF">2024-12-18T03:48:14Z</dcterms:modified>
</cp:coreProperties>
</file>