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1674" y="2272995"/>
            <a:ext cx="7140651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0550" y="1222374"/>
            <a:ext cx="8308975" cy="2595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1)</a:t>
            </a:r>
            <a:r>
              <a:rPr dirty="0" spc="-605"/>
              <a:t> </a:t>
            </a:r>
            <a:r>
              <a:rPr dirty="0"/>
              <a:t>How</a:t>
            </a:r>
            <a:r>
              <a:rPr dirty="0" spc="-20"/>
              <a:t> </a:t>
            </a:r>
            <a:r>
              <a:rPr dirty="0"/>
              <a:t>are</a:t>
            </a:r>
            <a:r>
              <a:rPr dirty="0" spc="-25"/>
              <a:t> </a:t>
            </a:r>
            <a:r>
              <a:rPr dirty="0"/>
              <a:t>news</a:t>
            </a:r>
            <a:r>
              <a:rPr dirty="0" spc="-25"/>
              <a:t> </a:t>
            </a:r>
            <a:r>
              <a:rPr dirty="0"/>
              <a:t>article</a:t>
            </a:r>
            <a:r>
              <a:rPr dirty="0" spc="-10"/>
              <a:t> structured?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75" y="531876"/>
            <a:ext cx="5260739" cy="388398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9847" y="0"/>
            <a:ext cx="6575655" cy="514349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2227" y="452627"/>
            <a:ext cx="7019544" cy="412395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9472" y="0"/>
            <a:ext cx="6925056" cy="50599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609600"/>
            <a:ext cx="641985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16381"/>
            <a:ext cx="1947545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/>
              <a:t>Example</a:t>
            </a:r>
            <a:r>
              <a:rPr dirty="0" sz="2500" spc="-85"/>
              <a:t> </a:t>
            </a:r>
            <a:r>
              <a:rPr dirty="0" sz="2500" spc="-20"/>
              <a:t>plan</a:t>
            </a:r>
            <a:endParaRPr sz="25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Title:Villagers</a:t>
            </a:r>
            <a:r>
              <a:rPr dirty="0" spc="-40"/>
              <a:t> </a:t>
            </a:r>
            <a:r>
              <a:rPr dirty="0"/>
              <a:t>discover</a:t>
            </a:r>
            <a:r>
              <a:rPr dirty="0" spc="-10"/>
              <a:t> </a:t>
            </a:r>
            <a:r>
              <a:rPr dirty="0"/>
              <a:t>hoarded</a:t>
            </a:r>
            <a:r>
              <a:rPr dirty="0" spc="-25"/>
              <a:t> </a:t>
            </a:r>
            <a:r>
              <a:rPr dirty="0"/>
              <a:t>water</a:t>
            </a:r>
            <a:r>
              <a:rPr dirty="0" spc="-20"/>
              <a:t> </a:t>
            </a:r>
            <a:r>
              <a:rPr dirty="0"/>
              <a:t>by</a:t>
            </a:r>
            <a:r>
              <a:rPr dirty="0" spc="-55"/>
              <a:t> </a:t>
            </a:r>
            <a:r>
              <a:rPr dirty="0"/>
              <a:t>rich</a:t>
            </a:r>
            <a:r>
              <a:rPr dirty="0" spc="-30"/>
              <a:t> </a:t>
            </a:r>
            <a:r>
              <a:rPr dirty="0" spc="-10"/>
              <a:t>family</a:t>
            </a: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/>
              <a:t>The</a:t>
            </a:r>
            <a:r>
              <a:rPr dirty="0" spc="-30"/>
              <a:t> </a:t>
            </a:r>
            <a:r>
              <a:rPr dirty="0"/>
              <a:t>complaint</a:t>
            </a:r>
            <a:r>
              <a:rPr dirty="0" spc="-15"/>
              <a:t> </a:t>
            </a:r>
            <a:r>
              <a:rPr dirty="0"/>
              <a:t>by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/>
              <a:t>Aljafa’s</a:t>
            </a:r>
            <a:r>
              <a:rPr dirty="0" spc="-30"/>
              <a:t> </a:t>
            </a:r>
            <a:r>
              <a:rPr dirty="0"/>
              <a:t>(</a:t>
            </a:r>
            <a:r>
              <a:rPr dirty="0" spc="-35"/>
              <a:t> </a:t>
            </a:r>
            <a:r>
              <a:rPr dirty="0"/>
              <a:t>they</a:t>
            </a:r>
            <a:r>
              <a:rPr dirty="0" spc="-15"/>
              <a:t> </a:t>
            </a:r>
            <a:r>
              <a:rPr dirty="0"/>
              <a:t>were</a:t>
            </a:r>
            <a:r>
              <a:rPr dirty="0" spc="-15"/>
              <a:t> </a:t>
            </a:r>
            <a:r>
              <a:rPr dirty="0"/>
              <a:t>under</a:t>
            </a:r>
            <a:r>
              <a:rPr dirty="0" spc="-10"/>
              <a:t> </a:t>
            </a:r>
            <a:r>
              <a:rPr dirty="0"/>
              <a:t>attacked,</a:t>
            </a:r>
            <a:r>
              <a:rPr dirty="0" spc="-5"/>
              <a:t> </a:t>
            </a:r>
            <a:r>
              <a:rPr dirty="0"/>
              <a:t>that</a:t>
            </a:r>
            <a:r>
              <a:rPr dirty="0" spc="-30"/>
              <a:t> </a:t>
            </a:r>
            <a:r>
              <a:rPr dirty="0"/>
              <a:t>water</a:t>
            </a:r>
            <a:r>
              <a:rPr dirty="0" spc="-5"/>
              <a:t> </a:t>
            </a:r>
            <a:r>
              <a:rPr dirty="0"/>
              <a:t>was</a:t>
            </a:r>
            <a:r>
              <a:rPr dirty="0" spc="-15"/>
              <a:t> </a:t>
            </a:r>
            <a:r>
              <a:rPr dirty="0"/>
              <a:t>their’s)</a:t>
            </a:r>
            <a:r>
              <a:rPr dirty="0" spc="-15"/>
              <a:t> </a:t>
            </a:r>
            <a:r>
              <a:rPr dirty="0"/>
              <a:t>was</a:t>
            </a:r>
            <a:r>
              <a:rPr dirty="0" spc="-15"/>
              <a:t> </a:t>
            </a:r>
            <a:r>
              <a:rPr dirty="0" spc="-10"/>
              <a:t>unjustified</a:t>
            </a: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/>
              <a:t>Because</a:t>
            </a:r>
            <a:r>
              <a:rPr dirty="0" spc="-25"/>
              <a:t> </a:t>
            </a:r>
            <a:r>
              <a:rPr dirty="0"/>
              <a:t>1)</a:t>
            </a:r>
            <a:r>
              <a:rPr dirty="0" spc="-40"/>
              <a:t> </a:t>
            </a:r>
            <a:r>
              <a:rPr dirty="0"/>
              <a:t>water</a:t>
            </a:r>
            <a:r>
              <a:rPr dirty="0" spc="-15"/>
              <a:t> </a:t>
            </a:r>
            <a:r>
              <a:rPr dirty="0"/>
              <a:t>is</a:t>
            </a:r>
            <a:r>
              <a:rPr dirty="0" spc="-50"/>
              <a:t> </a:t>
            </a:r>
            <a:r>
              <a:rPr dirty="0"/>
              <a:t>not</a:t>
            </a:r>
            <a:r>
              <a:rPr dirty="0" spc="-25"/>
              <a:t> </a:t>
            </a:r>
            <a:r>
              <a:rPr dirty="0"/>
              <a:t>theirs,</a:t>
            </a:r>
            <a:r>
              <a:rPr dirty="0" spc="-25"/>
              <a:t> </a:t>
            </a:r>
            <a:r>
              <a:rPr dirty="0"/>
              <a:t>at</a:t>
            </a:r>
            <a:r>
              <a:rPr dirty="0" spc="-45"/>
              <a:t> </a:t>
            </a:r>
            <a:r>
              <a:rPr dirty="0"/>
              <a:t>time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drought,</a:t>
            </a:r>
            <a:r>
              <a:rPr dirty="0" spc="-15"/>
              <a:t> </a:t>
            </a:r>
            <a:r>
              <a:rPr dirty="0"/>
              <a:t>they</a:t>
            </a:r>
            <a:r>
              <a:rPr dirty="0" spc="-40"/>
              <a:t> </a:t>
            </a:r>
            <a:r>
              <a:rPr dirty="0"/>
              <a:t>should</a:t>
            </a:r>
            <a:r>
              <a:rPr dirty="0" spc="-20"/>
              <a:t> </a:t>
            </a:r>
            <a:r>
              <a:rPr dirty="0"/>
              <a:t>use</a:t>
            </a:r>
            <a:r>
              <a:rPr dirty="0" spc="-25"/>
              <a:t> </a:t>
            </a:r>
            <a:r>
              <a:rPr dirty="0"/>
              <a:t>water</a:t>
            </a:r>
            <a:r>
              <a:rPr dirty="0" spc="-25"/>
              <a:t> </a:t>
            </a:r>
            <a:r>
              <a:rPr dirty="0"/>
              <a:t>smartly,</a:t>
            </a:r>
            <a:r>
              <a:rPr dirty="0" spc="-10"/>
              <a:t> </a:t>
            </a:r>
            <a:r>
              <a:rPr dirty="0"/>
              <a:t>and</a:t>
            </a:r>
            <a:r>
              <a:rPr dirty="0" spc="-40"/>
              <a:t> </a:t>
            </a:r>
            <a:r>
              <a:rPr dirty="0"/>
              <a:t>be</a:t>
            </a:r>
            <a:r>
              <a:rPr dirty="0" spc="-35"/>
              <a:t> </a:t>
            </a:r>
            <a:r>
              <a:rPr dirty="0"/>
              <a:t>generous</a:t>
            </a:r>
            <a:r>
              <a:rPr dirty="0" spc="-10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 spc="-10"/>
              <a:t>villagers</a:t>
            </a:r>
          </a:p>
          <a:p>
            <a:pPr marL="702945">
              <a:lnSpc>
                <a:spcPct val="100000"/>
              </a:lnSpc>
              <a:spcBef>
                <a:spcPts val="80"/>
              </a:spcBef>
            </a:pPr>
            <a:r>
              <a:rPr dirty="0"/>
              <a:t>2)</a:t>
            </a:r>
            <a:r>
              <a:rPr dirty="0" spc="-25"/>
              <a:t> </a:t>
            </a:r>
            <a:r>
              <a:rPr dirty="0"/>
              <a:t>hoarding water is</a:t>
            </a:r>
            <a:r>
              <a:rPr dirty="0" spc="-25"/>
              <a:t> </a:t>
            </a:r>
            <a:r>
              <a:rPr dirty="0"/>
              <a:t>an</a:t>
            </a:r>
            <a:r>
              <a:rPr dirty="0" spc="-25"/>
              <a:t> </a:t>
            </a:r>
            <a:r>
              <a:rPr dirty="0"/>
              <a:t>act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 spc="-10"/>
              <a:t>selfishness.</a:t>
            </a: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/>
              <a:t>Summary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-35"/>
              <a:t> </a:t>
            </a:r>
            <a:r>
              <a:rPr dirty="0" spc="-20"/>
              <a:t>para</a:t>
            </a:r>
          </a:p>
          <a:p>
            <a:pPr marL="12700" marR="4180204">
              <a:lnSpc>
                <a:spcPct val="182000"/>
              </a:lnSpc>
              <a:spcBef>
                <a:spcPts val="5"/>
              </a:spcBef>
            </a:pPr>
            <a:r>
              <a:rPr dirty="0"/>
              <a:t>Background</a:t>
            </a:r>
            <a:r>
              <a:rPr dirty="0" spc="-35"/>
              <a:t> </a:t>
            </a:r>
            <a:r>
              <a:rPr dirty="0"/>
              <a:t>blockade,</a:t>
            </a:r>
            <a:r>
              <a:rPr dirty="0" spc="-35"/>
              <a:t> </a:t>
            </a:r>
            <a:r>
              <a:rPr dirty="0"/>
              <a:t>effects</a:t>
            </a:r>
            <a:r>
              <a:rPr dirty="0" spc="-40"/>
              <a:t> </a:t>
            </a:r>
            <a:r>
              <a:rPr dirty="0"/>
              <a:t>to</a:t>
            </a:r>
            <a:r>
              <a:rPr dirty="0" spc="-55"/>
              <a:t> </a:t>
            </a:r>
            <a:r>
              <a:rPr dirty="0"/>
              <a:t>life,</a:t>
            </a:r>
            <a:r>
              <a:rPr dirty="0" spc="-50"/>
              <a:t> </a:t>
            </a:r>
            <a:r>
              <a:rPr dirty="0"/>
              <a:t>abandon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 spc="-10"/>
              <a:t>tourists </a:t>
            </a:r>
            <a:r>
              <a:rPr dirty="0"/>
              <a:t>Opinions</a:t>
            </a:r>
            <a:r>
              <a:rPr dirty="0" spc="-45"/>
              <a:t> </a:t>
            </a:r>
            <a:r>
              <a:rPr dirty="0"/>
              <a:t>/reactions</a:t>
            </a:r>
            <a:r>
              <a:rPr dirty="0" spc="-30"/>
              <a:t> </a:t>
            </a:r>
            <a:r>
              <a:rPr dirty="0"/>
              <a:t>by</a:t>
            </a:r>
            <a:r>
              <a:rPr dirty="0" spc="-50"/>
              <a:t> </a:t>
            </a:r>
            <a:r>
              <a:rPr dirty="0"/>
              <a:t>others</a:t>
            </a:r>
            <a:r>
              <a:rPr dirty="0" spc="-45"/>
              <a:t> </a:t>
            </a:r>
            <a:r>
              <a:rPr dirty="0"/>
              <a:t>quoting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55"/>
              <a:t> </a:t>
            </a:r>
            <a:r>
              <a:rPr dirty="0" spc="-10"/>
              <a:t>villagers </a:t>
            </a:r>
            <a:r>
              <a:rPr dirty="0"/>
              <a:t>Future</a:t>
            </a:r>
            <a:r>
              <a:rPr dirty="0" spc="-15"/>
              <a:t> </a:t>
            </a:r>
            <a:r>
              <a:rPr dirty="0"/>
              <a:t>police</a:t>
            </a:r>
            <a:r>
              <a:rPr dirty="0" spc="-35"/>
              <a:t> </a:t>
            </a:r>
            <a:r>
              <a:rPr dirty="0"/>
              <a:t>is</a:t>
            </a:r>
            <a:r>
              <a:rPr dirty="0" spc="-35"/>
              <a:t> </a:t>
            </a:r>
            <a:r>
              <a:rPr dirty="0"/>
              <a:t>under</a:t>
            </a:r>
            <a:r>
              <a:rPr dirty="0" spc="-25"/>
              <a:t> </a:t>
            </a:r>
            <a:r>
              <a:rPr dirty="0" spc="-10"/>
              <a:t>investigation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531" y="0"/>
            <a:ext cx="4341876" cy="5143498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5093208" y="134112"/>
            <a:ext cx="4051300" cy="2992120"/>
            <a:chOff x="5093208" y="134112"/>
            <a:chExt cx="4051300" cy="299212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93208" y="134112"/>
              <a:ext cx="4050791" cy="2991612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5365242" y="2743962"/>
              <a:ext cx="3145790" cy="34290"/>
            </a:xfrm>
            <a:custGeom>
              <a:avLst/>
              <a:gdLst/>
              <a:ahLst/>
              <a:cxnLst/>
              <a:rect l="l" t="t" r="r" b="b"/>
              <a:pathLst>
                <a:path w="3145790" h="34289">
                  <a:moveTo>
                    <a:pt x="0" y="0"/>
                  </a:moveTo>
                  <a:lnTo>
                    <a:pt x="3145790" y="34162"/>
                  </a:lnTo>
                </a:path>
              </a:pathLst>
            </a:custGeom>
            <a:ln w="38100">
              <a:solidFill>
                <a:srgbClr val="FFAB4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285994" y="1917954"/>
              <a:ext cx="1484630" cy="713740"/>
            </a:xfrm>
            <a:custGeom>
              <a:avLst/>
              <a:gdLst/>
              <a:ahLst/>
              <a:cxnLst/>
              <a:rect l="l" t="t" r="r" b="b"/>
              <a:pathLst>
                <a:path w="1484629" h="713739">
                  <a:moveTo>
                    <a:pt x="0" y="713232"/>
                  </a:moveTo>
                  <a:lnTo>
                    <a:pt x="1484376" y="713232"/>
                  </a:lnTo>
                  <a:lnTo>
                    <a:pt x="1484376" y="0"/>
                  </a:lnTo>
                  <a:lnTo>
                    <a:pt x="0" y="0"/>
                  </a:lnTo>
                  <a:lnTo>
                    <a:pt x="0" y="713232"/>
                  </a:lnTo>
                  <a:close/>
                </a:path>
              </a:pathLst>
            </a:custGeom>
            <a:ln w="28575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532637" y="720090"/>
            <a:ext cx="201295" cy="220979"/>
          </a:xfrm>
          <a:custGeom>
            <a:avLst/>
            <a:gdLst/>
            <a:ahLst/>
            <a:cxnLst/>
            <a:rect l="l" t="t" r="r" b="b"/>
            <a:pathLst>
              <a:path w="201295" h="220980">
                <a:moveTo>
                  <a:pt x="0" y="220979"/>
                </a:moveTo>
                <a:lnTo>
                  <a:pt x="201168" y="220979"/>
                </a:lnTo>
                <a:lnTo>
                  <a:pt x="201168" y="0"/>
                </a:lnTo>
                <a:lnTo>
                  <a:pt x="0" y="0"/>
                </a:lnTo>
                <a:lnTo>
                  <a:pt x="0" y="220979"/>
                </a:lnTo>
                <a:close/>
              </a:path>
            </a:pathLst>
          </a:custGeom>
          <a:ln w="3810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494537" y="1360169"/>
            <a:ext cx="200025" cy="219710"/>
          </a:xfrm>
          <a:custGeom>
            <a:avLst/>
            <a:gdLst/>
            <a:ahLst/>
            <a:cxnLst/>
            <a:rect l="l" t="t" r="r" b="b"/>
            <a:pathLst>
              <a:path w="200025" h="219709">
                <a:moveTo>
                  <a:pt x="0" y="219455"/>
                </a:moveTo>
                <a:lnTo>
                  <a:pt x="199644" y="219455"/>
                </a:lnTo>
                <a:lnTo>
                  <a:pt x="199644" y="0"/>
                </a:lnTo>
                <a:lnTo>
                  <a:pt x="0" y="0"/>
                </a:lnTo>
                <a:lnTo>
                  <a:pt x="0" y="219455"/>
                </a:lnTo>
                <a:close/>
              </a:path>
            </a:pathLst>
          </a:custGeom>
          <a:ln w="3810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72211" y="1435734"/>
            <a:ext cx="8255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50">
                <a:solidFill>
                  <a:srgbClr val="585858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494537" y="1799082"/>
            <a:ext cx="200025" cy="219710"/>
          </a:xfrm>
          <a:custGeom>
            <a:avLst/>
            <a:gdLst/>
            <a:ahLst/>
            <a:cxnLst/>
            <a:rect l="l" t="t" r="r" b="b"/>
            <a:pathLst>
              <a:path w="200025" h="219710">
                <a:moveTo>
                  <a:pt x="0" y="219456"/>
                </a:moveTo>
                <a:lnTo>
                  <a:pt x="199644" y="219456"/>
                </a:lnTo>
                <a:lnTo>
                  <a:pt x="199644" y="0"/>
                </a:lnTo>
                <a:lnTo>
                  <a:pt x="0" y="0"/>
                </a:lnTo>
                <a:lnTo>
                  <a:pt x="0" y="219456"/>
                </a:lnTo>
                <a:close/>
              </a:path>
            </a:pathLst>
          </a:custGeom>
          <a:ln w="3810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72211" y="1874012"/>
            <a:ext cx="8255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50">
                <a:solidFill>
                  <a:srgbClr val="585858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518410" y="4188714"/>
            <a:ext cx="200025" cy="220979"/>
          </a:xfrm>
          <a:custGeom>
            <a:avLst/>
            <a:gdLst/>
            <a:ahLst/>
            <a:cxnLst/>
            <a:rect l="l" t="t" r="r" b="b"/>
            <a:pathLst>
              <a:path w="200025" h="220979">
                <a:moveTo>
                  <a:pt x="0" y="220980"/>
                </a:moveTo>
                <a:lnTo>
                  <a:pt x="199644" y="220980"/>
                </a:lnTo>
                <a:lnTo>
                  <a:pt x="199644" y="0"/>
                </a:lnTo>
                <a:lnTo>
                  <a:pt x="0" y="0"/>
                </a:lnTo>
                <a:lnTo>
                  <a:pt x="0" y="220980"/>
                </a:lnTo>
                <a:close/>
              </a:path>
            </a:pathLst>
          </a:custGeom>
          <a:ln w="3810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596388" y="4265472"/>
            <a:ext cx="825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585858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1225" y="456692"/>
            <a:ext cx="1653539" cy="4870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solidFill>
                  <a:srgbClr val="FF0000"/>
                </a:solidFill>
                <a:latin typeface="Arial"/>
                <a:cs typeface="Arial"/>
              </a:rPr>
              <a:t>Potholer</a:t>
            </a:r>
            <a:r>
              <a:rPr dirty="0" sz="1000" spc="-3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dirty="0" sz="10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FF0000"/>
                </a:solidFill>
                <a:latin typeface="Arial"/>
                <a:cs typeface="Arial"/>
              </a:rPr>
              <a:t>explorer</a:t>
            </a:r>
            <a:r>
              <a:rPr dirty="0" sz="10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FF0000"/>
                </a:solidFill>
                <a:latin typeface="Arial"/>
                <a:cs typeface="Arial"/>
              </a:rPr>
              <a:t>of</a:t>
            </a:r>
            <a:r>
              <a:rPr dirty="0" sz="1000" spc="-3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FF0000"/>
                </a:solidFill>
                <a:latin typeface="Arial"/>
                <a:cs typeface="Arial"/>
              </a:rPr>
              <a:t>cave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00" spc="-50">
                <a:solidFill>
                  <a:srgbClr val="585858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2518410" y="2164842"/>
            <a:ext cx="200025" cy="220979"/>
          </a:xfrm>
          <a:custGeom>
            <a:avLst/>
            <a:gdLst/>
            <a:ahLst/>
            <a:cxnLst/>
            <a:rect l="l" t="t" r="r" b="b"/>
            <a:pathLst>
              <a:path w="200025" h="220980">
                <a:moveTo>
                  <a:pt x="0" y="220980"/>
                </a:moveTo>
                <a:lnTo>
                  <a:pt x="199644" y="220980"/>
                </a:lnTo>
                <a:lnTo>
                  <a:pt x="199644" y="0"/>
                </a:lnTo>
                <a:lnTo>
                  <a:pt x="0" y="0"/>
                </a:lnTo>
                <a:lnTo>
                  <a:pt x="0" y="220980"/>
                </a:lnTo>
                <a:close/>
              </a:path>
            </a:pathLst>
          </a:custGeom>
          <a:ln w="3810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2596388" y="2241042"/>
            <a:ext cx="825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585858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20065">
              <a:lnSpc>
                <a:spcPct val="100000"/>
              </a:lnSpc>
              <a:spcBef>
                <a:spcPts val="100"/>
              </a:spcBef>
            </a:pPr>
            <a:r>
              <a:rPr dirty="0"/>
              <a:t>2)</a:t>
            </a:r>
            <a:r>
              <a:rPr dirty="0" spc="-10"/>
              <a:t> </a:t>
            </a:r>
            <a:r>
              <a:rPr dirty="0"/>
              <a:t>How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10"/>
              <a:t> </a:t>
            </a:r>
            <a:r>
              <a:rPr dirty="0"/>
              <a:t>write</a:t>
            </a:r>
            <a:r>
              <a:rPr dirty="0" spc="-20"/>
              <a:t> </a:t>
            </a:r>
            <a:r>
              <a:rPr dirty="0"/>
              <a:t>news</a:t>
            </a:r>
            <a:r>
              <a:rPr dirty="0" spc="-5"/>
              <a:t> </a:t>
            </a:r>
            <a:r>
              <a:rPr dirty="0" spc="-10"/>
              <a:t>headline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44194"/>
            <a:ext cx="9144000" cy="5055235"/>
            <a:chOff x="0" y="44194"/>
            <a:chExt cx="9144000" cy="505523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4194"/>
              <a:ext cx="9143999" cy="5055106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541526" y="1917953"/>
              <a:ext cx="696595" cy="524510"/>
            </a:xfrm>
            <a:custGeom>
              <a:avLst/>
              <a:gdLst/>
              <a:ahLst/>
              <a:cxnLst/>
              <a:rect l="l" t="t" r="r" b="b"/>
              <a:pathLst>
                <a:path w="696594" h="524510">
                  <a:moveTo>
                    <a:pt x="196596" y="0"/>
                  </a:moveTo>
                  <a:lnTo>
                    <a:pt x="696087" y="0"/>
                  </a:lnTo>
                </a:path>
                <a:path w="696594" h="524510">
                  <a:moveTo>
                    <a:pt x="0" y="524256"/>
                  </a:moveTo>
                  <a:lnTo>
                    <a:pt x="499491" y="524256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5950077" y="1770379"/>
            <a:ext cx="1714500" cy="9442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4400" algn="l"/>
              </a:tabLst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Tense</a:t>
            </a:r>
            <a:r>
              <a:rPr dirty="0" sz="1800" spc="-4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 spc="-5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Present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Short</a:t>
            </a:r>
            <a:r>
              <a:rPr dirty="0" sz="1800" spc="-1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sentences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443608" y="1266189"/>
            <a:ext cx="3366770" cy="3695065"/>
            <a:chOff x="1443608" y="1266189"/>
            <a:chExt cx="3366770" cy="3695065"/>
          </a:xfrm>
        </p:grpSpPr>
        <p:sp>
          <p:nvSpPr>
            <p:cNvPr id="7" name="object 7" descr=""/>
            <p:cNvSpPr/>
            <p:nvPr/>
          </p:nvSpPr>
          <p:spPr>
            <a:xfrm>
              <a:off x="1644395" y="1522475"/>
              <a:ext cx="3161030" cy="3434079"/>
            </a:xfrm>
            <a:custGeom>
              <a:avLst/>
              <a:gdLst/>
              <a:ahLst/>
              <a:cxnLst/>
              <a:rect l="l" t="t" r="r" b="b"/>
              <a:pathLst>
                <a:path w="3161029" h="3434079">
                  <a:moveTo>
                    <a:pt x="0" y="2007108"/>
                  </a:moveTo>
                  <a:lnTo>
                    <a:pt x="1673352" y="2007108"/>
                  </a:lnTo>
                  <a:lnTo>
                    <a:pt x="1673352" y="1545336"/>
                  </a:lnTo>
                  <a:lnTo>
                    <a:pt x="0" y="1545336"/>
                  </a:lnTo>
                  <a:lnTo>
                    <a:pt x="0" y="2007108"/>
                  </a:lnTo>
                  <a:close/>
                </a:path>
                <a:path w="3161029" h="3434079">
                  <a:moveTo>
                    <a:pt x="1487424" y="2468880"/>
                  </a:moveTo>
                  <a:lnTo>
                    <a:pt x="3160776" y="2468880"/>
                  </a:lnTo>
                  <a:lnTo>
                    <a:pt x="3160776" y="2007108"/>
                  </a:lnTo>
                  <a:lnTo>
                    <a:pt x="1487424" y="2007108"/>
                  </a:lnTo>
                  <a:lnTo>
                    <a:pt x="1487424" y="2468880"/>
                  </a:lnTo>
                  <a:close/>
                </a:path>
                <a:path w="3161029" h="3434079">
                  <a:moveTo>
                    <a:pt x="336804" y="3433572"/>
                  </a:moveTo>
                  <a:lnTo>
                    <a:pt x="1580388" y="3433572"/>
                  </a:lnTo>
                  <a:lnTo>
                    <a:pt x="1580388" y="2973324"/>
                  </a:lnTo>
                  <a:lnTo>
                    <a:pt x="336804" y="2973324"/>
                  </a:lnTo>
                  <a:lnTo>
                    <a:pt x="336804" y="3433572"/>
                  </a:lnTo>
                  <a:close/>
                </a:path>
                <a:path w="3161029" h="3434079">
                  <a:moveTo>
                    <a:pt x="650748" y="461772"/>
                  </a:moveTo>
                  <a:lnTo>
                    <a:pt x="1335024" y="461772"/>
                  </a:lnTo>
                  <a:lnTo>
                    <a:pt x="1335024" y="0"/>
                  </a:lnTo>
                  <a:lnTo>
                    <a:pt x="650748" y="0"/>
                  </a:lnTo>
                  <a:lnTo>
                    <a:pt x="650748" y="461772"/>
                  </a:lnTo>
                  <a:close/>
                </a:path>
              </a:pathLst>
            </a:custGeom>
            <a:ln w="952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43608" y="1266189"/>
              <a:ext cx="688340" cy="332740"/>
            </a:xfrm>
            <a:custGeom>
              <a:avLst/>
              <a:gdLst/>
              <a:ahLst/>
              <a:cxnLst/>
              <a:rect l="l" t="t" r="r" b="b"/>
              <a:pathLst>
                <a:path w="688339" h="332740">
                  <a:moveTo>
                    <a:pt x="616586" y="28662"/>
                  </a:moveTo>
                  <a:lnTo>
                    <a:pt x="0" y="321183"/>
                  </a:lnTo>
                  <a:lnTo>
                    <a:pt x="5334" y="332739"/>
                  </a:lnTo>
                  <a:lnTo>
                    <a:pt x="622014" y="40109"/>
                  </a:lnTo>
                  <a:lnTo>
                    <a:pt x="616586" y="28662"/>
                  </a:lnTo>
                  <a:close/>
                </a:path>
                <a:path w="688339" h="332740">
                  <a:moveTo>
                    <a:pt x="671384" y="23240"/>
                  </a:moveTo>
                  <a:lnTo>
                    <a:pt x="628015" y="23240"/>
                  </a:lnTo>
                  <a:lnTo>
                    <a:pt x="633476" y="34671"/>
                  </a:lnTo>
                  <a:lnTo>
                    <a:pt x="622014" y="40109"/>
                  </a:lnTo>
                  <a:lnTo>
                    <a:pt x="635635" y="68834"/>
                  </a:lnTo>
                  <a:lnTo>
                    <a:pt x="671384" y="23240"/>
                  </a:lnTo>
                  <a:close/>
                </a:path>
                <a:path w="688339" h="332740">
                  <a:moveTo>
                    <a:pt x="628015" y="23240"/>
                  </a:moveTo>
                  <a:lnTo>
                    <a:pt x="616586" y="28662"/>
                  </a:lnTo>
                  <a:lnTo>
                    <a:pt x="622014" y="40109"/>
                  </a:lnTo>
                  <a:lnTo>
                    <a:pt x="633476" y="34671"/>
                  </a:lnTo>
                  <a:lnTo>
                    <a:pt x="628015" y="23240"/>
                  </a:lnTo>
                  <a:close/>
                </a:path>
                <a:path w="688339" h="332740">
                  <a:moveTo>
                    <a:pt x="602996" y="0"/>
                  </a:moveTo>
                  <a:lnTo>
                    <a:pt x="616586" y="28662"/>
                  </a:lnTo>
                  <a:lnTo>
                    <a:pt x="628015" y="23240"/>
                  </a:lnTo>
                  <a:lnTo>
                    <a:pt x="671384" y="23240"/>
                  </a:lnTo>
                  <a:lnTo>
                    <a:pt x="688213" y="1777"/>
                  </a:lnTo>
                  <a:lnTo>
                    <a:pt x="602996" y="0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2119629" y="1126616"/>
            <a:ext cx="14846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Famous</a:t>
            </a:r>
            <a:r>
              <a:rPr dirty="0" sz="1800" spc="-4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 spc="-20">
                <a:solidFill>
                  <a:srgbClr val="585858"/>
                </a:solidFill>
                <a:latin typeface="Arial"/>
                <a:cs typeface="Arial"/>
              </a:rPr>
              <a:t>name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72212" y="533400"/>
            <a:ext cx="8801100" cy="4076700"/>
            <a:chOff x="172212" y="533400"/>
            <a:chExt cx="8801100" cy="40767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212" y="533400"/>
              <a:ext cx="8801100" cy="407670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175003" y="2092452"/>
              <a:ext cx="2697480" cy="1156970"/>
            </a:xfrm>
            <a:custGeom>
              <a:avLst/>
              <a:gdLst/>
              <a:ahLst/>
              <a:cxnLst/>
              <a:rect l="l" t="t" r="r" b="b"/>
              <a:pathLst>
                <a:path w="2697479" h="1156970">
                  <a:moveTo>
                    <a:pt x="347472" y="1147572"/>
                  </a:moveTo>
                  <a:lnTo>
                    <a:pt x="1486916" y="1156589"/>
                  </a:lnTo>
                </a:path>
                <a:path w="2697479" h="1156970">
                  <a:moveTo>
                    <a:pt x="0" y="551688"/>
                  </a:moveTo>
                  <a:lnTo>
                    <a:pt x="1130427" y="551688"/>
                  </a:lnTo>
                </a:path>
                <a:path w="2697479" h="1156970">
                  <a:moveTo>
                    <a:pt x="409956" y="275844"/>
                  </a:moveTo>
                  <a:lnTo>
                    <a:pt x="2270506" y="302514"/>
                  </a:lnTo>
                </a:path>
                <a:path w="2697479" h="1156970">
                  <a:moveTo>
                    <a:pt x="729996" y="0"/>
                  </a:moveTo>
                  <a:lnTo>
                    <a:pt x="2697353" y="17653"/>
                  </a:lnTo>
                </a:path>
                <a:path w="2697479" h="1156970">
                  <a:moveTo>
                    <a:pt x="435864" y="862584"/>
                  </a:moveTo>
                  <a:lnTo>
                    <a:pt x="1895602" y="889254"/>
                  </a:lnTo>
                </a:path>
              </a:pathLst>
            </a:custGeom>
            <a:ln w="9525">
              <a:solidFill>
                <a:srgbClr val="58585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6091554" y="2026157"/>
            <a:ext cx="246126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Baby</a:t>
            </a:r>
            <a:r>
              <a:rPr dirty="0" sz="1800" spc="-2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eaten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by</a:t>
            </a:r>
            <a:r>
              <a:rPr dirty="0" sz="1800" spc="-1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crocodile (past)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Present</a:t>
            </a:r>
            <a:r>
              <a:rPr dirty="0" sz="1800" spc="-4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 spc="-20">
                <a:solidFill>
                  <a:srgbClr val="585858"/>
                </a:solidFill>
                <a:latin typeface="Arial"/>
                <a:cs typeface="Arial"/>
              </a:rPr>
              <a:t>tense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…to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85858"/>
                </a:solidFill>
                <a:latin typeface="Arial"/>
                <a:cs typeface="Arial"/>
              </a:rPr>
              <a:t>+v</a:t>
            </a:r>
            <a:r>
              <a:rPr dirty="0" sz="1800" spc="-10">
                <a:solidFill>
                  <a:srgbClr val="585858"/>
                </a:solidFill>
                <a:latin typeface="Arial"/>
                <a:cs typeface="Arial"/>
              </a:rPr>
              <a:t> (future)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16381"/>
            <a:ext cx="3799840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/>
              <a:t>Exercise</a:t>
            </a:r>
            <a:r>
              <a:rPr dirty="0" sz="2500" spc="-25"/>
              <a:t> </a:t>
            </a:r>
            <a:r>
              <a:rPr dirty="0" sz="2500"/>
              <a:t>writing</a:t>
            </a:r>
            <a:r>
              <a:rPr dirty="0" sz="2500" spc="-40"/>
              <a:t> </a:t>
            </a:r>
            <a:r>
              <a:rPr dirty="0" sz="2500"/>
              <a:t>a</a:t>
            </a:r>
            <a:r>
              <a:rPr dirty="0" sz="2500" spc="-50"/>
              <a:t> </a:t>
            </a:r>
            <a:r>
              <a:rPr dirty="0" sz="2500" spc="-10"/>
              <a:t>headline</a:t>
            </a:r>
            <a:endParaRPr sz="25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115" y="1207415"/>
            <a:ext cx="3275856" cy="37653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107" y="74950"/>
            <a:ext cx="4524756" cy="50685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57935">
              <a:lnSpc>
                <a:spcPct val="100000"/>
              </a:lnSpc>
              <a:spcBef>
                <a:spcPts val="100"/>
              </a:spcBef>
            </a:pPr>
            <a:r>
              <a:rPr dirty="0"/>
              <a:t>3) Past</a:t>
            </a:r>
            <a:r>
              <a:rPr dirty="0" spc="-10"/>
              <a:t> </a:t>
            </a:r>
            <a:r>
              <a:rPr dirty="0"/>
              <a:t>Paper </a:t>
            </a:r>
            <a:r>
              <a:rPr dirty="0" spc="-10"/>
              <a:t>exercise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90550" y="516381"/>
            <a:ext cx="8190865" cy="30391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>
                <a:latin typeface="Arial"/>
                <a:cs typeface="Arial"/>
              </a:rPr>
              <a:t>Exercise</a:t>
            </a:r>
            <a:r>
              <a:rPr dirty="0" sz="2500" spc="-4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from</a:t>
            </a:r>
            <a:r>
              <a:rPr dirty="0" sz="2500" spc="-4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past</a:t>
            </a:r>
            <a:r>
              <a:rPr dirty="0" sz="2500" spc="-65">
                <a:latin typeface="Arial"/>
                <a:cs typeface="Arial"/>
              </a:rPr>
              <a:t> </a:t>
            </a:r>
            <a:r>
              <a:rPr dirty="0" sz="2500" spc="-20">
                <a:latin typeface="Arial"/>
                <a:cs typeface="Arial"/>
              </a:rPr>
              <a:t>paper</a:t>
            </a:r>
            <a:endParaRPr sz="2500">
              <a:latin typeface="Arial"/>
              <a:cs typeface="Arial"/>
            </a:endParaRPr>
          </a:p>
          <a:p>
            <a:pPr marL="12700" marR="5080">
              <a:lnSpc>
                <a:spcPct val="114799"/>
              </a:lnSpc>
              <a:spcBef>
                <a:spcPts val="2285"/>
              </a:spcBef>
            </a:pP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Read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dirty="0" sz="2500" spc="-4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following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question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text,</a:t>
            </a:r>
            <a:r>
              <a:rPr dirty="0" sz="2500" spc="-1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they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will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request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 spc="-25">
                <a:solidFill>
                  <a:srgbClr val="585858"/>
                </a:solidFill>
                <a:latin typeface="Arial"/>
                <a:cs typeface="Arial"/>
              </a:rPr>
              <a:t>you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dirty="0" sz="2500" spc="-4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newspaper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article,</a:t>
            </a:r>
            <a:r>
              <a:rPr dirty="0" sz="2500" spc="-3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make</a:t>
            </a:r>
            <a:r>
              <a:rPr dirty="0" sz="2500" spc="-3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sure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you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 spc="-20">
                <a:solidFill>
                  <a:srgbClr val="585858"/>
                </a:solidFill>
                <a:latin typeface="Arial"/>
                <a:cs typeface="Arial"/>
              </a:rPr>
              <a:t>find</a:t>
            </a:r>
            <a:endParaRPr sz="2500">
              <a:latin typeface="Arial"/>
              <a:cs typeface="Arial"/>
            </a:endParaRPr>
          </a:p>
          <a:p>
            <a:pPr marL="469265" indent="-386715">
              <a:lnSpc>
                <a:spcPct val="100000"/>
              </a:lnSpc>
              <a:spcBef>
                <a:spcPts val="1655"/>
              </a:spcBef>
              <a:buChar char="●"/>
              <a:tabLst>
                <a:tab pos="469265" algn="l"/>
              </a:tabLst>
            </a:pP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dirty="0" sz="2500" spc="-3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dirty="0" sz="2500" spc="-3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 spc="-10">
                <a:solidFill>
                  <a:srgbClr val="585858"/>
                </a:solidFill>
                <a:latin typeface="Arial"/>
                <a:cs typeface="Arial"/>
              </a:rPr>
              <a:t>title</a:t>
            </a:r>
            <a:endParaRPr sz="2500">
              <a:latin typeface="Arial"/>
              <a:cs typeface="Arial"/>
            </a:endParaRPr>
          </a:p>
          <a:p>
            <a:pPr marL="469265" indent="-386715">
              <a:lnSpc>
                <a:spcPct val="100000"/>
              </a:lnSpc>
              <a:spcBef>
                <a:spcPts val="450"/>
              </a:spcBef>
              <a:buChar char="●"/>
              <a:tabLst>
                <a:tab pos="469265" algn="l"/>
              </a:tabLst>
            </a:pP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dirty="0" sz="2500" spc="-6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structure</a:t>
            </a:r>
            <a:r>
              <a:rPr dirty="0" sz="2500" spc="-2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as</a:t>
            </a:r>
            <a:r>
              <a:rPr dirty="0" sz="2500" spc="-6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described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Slide</a:t>
            </a:r>
            <a:r>
              <a:rPr dirty="0" sz="2500" spc="-5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 spc="-50">
                <a:solidFill>
                  <a:srgbClr val="585858"/>
                </a:solidFill>
                <a:latin typeface="Arial"/>
                <a:cs typeface="Arial"/>
              </a:rPr>
              <a:t>1</a:t>
            </a:r>
            <a:endParaRPr sz="2500">
              <a:latin typeface="Arial"/>
              <a:cs typeface="Arial"/>
            </a:endParaRPr>
          </a:p>
          <a:p>
            <a:pPr marL="469265" indent="-386715">
              <a:lnSpc>
                <a:spcPct val="100000"/>
              </a:lnSpc>
              <a:spcBef>
                <a:spcPts val="455"/>
              </a:spcBef>
              <a:buChar char="●"/>
              <a:tabLst>
                <a:tab pos="469265" algn="l"/>
              </a:tabLst>
            </a:pP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dirty="0" sz="2500" spc="-3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elements</a:t>
            </a:r>
            <a:r>
              <a:rPr dirty="0" sz="2500" spc="-2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as</a:t>
            </a:r>
            <a:r>
              <a:rPr dirty="0" sz="2500" spc="-2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requests</a:t>
            </a:r>
            <a:r>
              <a:rPr dirty="0" sz="2500" spc="-1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by</a:t>
            </a:r>
            <a:r>
              <a:rPr dirty="0" sz="2500" spc="-2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dirty="0" sz="2500" spc="-15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2500" spc="-10">
                <a:solidFill>
                  <a:srgbClr val="585858"/>
                </a:solidFill>
                <a:latin typeface="Arial"/>
                <a:cs typeface="Arial"/>
              </a:rPr>
              <a:t>questions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2024-03-05T07:35:46Z</dcterms:created>
  <dcterms:modified xsi:type="dcterms:W3CDTF">2024-03-05T07:35:46Z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2024-03-05T00:00:00Z</vt:filetime>
  </property>
  <property fmtid="{D5CDD505-2E9C-101B-9397-08002B2CF9AE}" pid="5" name="Producer">
    <vt:lpwstr>3-Heights(TM) PDF Security Shell 4.8.25.2 (http://www.pdf-tools.com)</vt:lpwstr>
  </property>
</Properties>
</file>