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5133B8-C664-4A4D-8327-DACCA3E8BAE9}">
          <p14:sldIdLst>
            <p14:sldId id="256"/>
            <p14:sldId id="257"/>
            <p14:sldId id="258"/>
          </p14:sldIdLst>
        </p14:section>
        <p14:section name="Loop types" id="{4AACBC5C-8F7D-4098-9E25-846E97580A3E}">
          <p14:sldIdLst>
            <p14:sldId id="260"/>
            <p14:sldId id="261"/>
            <p14:sldId id="262"/>
            <p14:sldId id="263"/>
          </p14:sldIdLst>
        </p14:section>
        <p14:section name="Pseudocode" id="{C2F6F00B-9927-4A30-BC2D-4033016FDA8F}">
          <p14:sldIdLst>
            <p14:sldId id="264"/>
            <p14:sldId id="265"/>
            <p14:sldId id="266"/>
          </p14:sldIdLst>
        </p14:section>
        <p14:section name="Task" id="{6A4C883E-B911-43AF-9AE8-2C7F0978C5F8}">
          <p14:sldIdLst>
            <p14:sldId id="267"/>
            <p14:sldId id="268"/>
          </p14:sldIdLst>
        </p14:section>
        <p14:section name="Exam Qs" id="{3B6C2F4F-5962-4164-A050-537EC83C588C}">
          <p14:sldIdLst>
            <p14:sldId id="269"/>
            <p14:sldId id="270"/>
            <p14:sldId id="271"/>
            <p14:sldId id="272"/>
            <p14:sldId id="259"/>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07AAF-E83A-40CB-AF4F-75E9694A349C}"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86C75-0DD8-4156-A39D-95E8E5F5C904}" type="slidenum">
              <a:rPr lang="en-GB" smtClean="0"/>
              <a:t>‹#›</a:t>
            </a:fld>
            <a:endParaRPr lang="en-GB"/>
          </a:p>
        </p:txBody>
      </p:sp>
    </p:spTree>
    <p:extLst>
      <p:ext uri="{BB962C8B-B14F-4D97-AF65-F5344CB8AC3E}">
        <p14:creationId xmlns:p14="http://schemas.microsoft.com/office/powerpoint/2010/main" val="24314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https://www.cambridgeinternational.org/Images/697167-2026-2028-syllabus.pdf</a:t>
            </a:r>
          </a:p>
          <a:p>
            <a:endParaRPr lang="en-GB"/>
          </a:p>
        </p:txBody>
      </p:sp>
      <p:sp>
        <p:nvSpPr>
          <p:cNvPr id="4" name="Slide Number Placeholder 3"/>
          <p:cNvSpPr>
            <a:spLocks noGrp="1"/>
          </p:cNvSpPr>
          <p:nvPr>
            <p:ph type="sldNum" sz="quarter" idx="5"/>
          </p:nvPr>
        </p:nvSpPr>
        <p:spPr/>
        <p:txBody>
          <a:bodyPr/>
          <a:lstStyle/>
          <a:p>
            <a:fld id="{66186C75-0DD8-4156-A39D-95E8E5F5C904}" type="slidenum">
              <a:rPr lang="en-GB" smtClean="0"/>
              <a:t>1</a:t>
            </a:fld>
            <a:endParaRPr lang="en-GB"/>
          </a:p>
        </p:txBody>
      </p:sp>
    </p:spTree>
    <p:extLst>
      <p:ext uri="{BB962C8B-B14F-4D97-AF65-F5344CB8AC3E}">
        <p14:creationId xmlns:p14="http://schemas.microsoft.com/office/powerpoint/2010/main" val="149195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1C7E-74AE-60FF-68D5-4736947C9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55EE98-5E5E-C3E5-5247-A6EBAB6A0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010CCE-CA2C-CB18-880C-A3A2C1216E55}"/>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5" name="Footer Placeholder 4">
            <a:extLst>
              <a:ext uri="{FF2B5EF4-FFF2-40B4-BE49-F238E27FC236}">
                <a16:creationId xmlns:a16="http://schemas.microsoft.com/office/drawing/2014/main" id="{F0DFEBC5-D5AF-4508-4927-53A02ACDE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35466-3178-89AE-640B-5E75B97823E3}"/>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250124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82E2-FEBA-421E-586D-EB479A675D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E62CE4-14A8-4D1A-BCD9-28C2103CE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86A9D8-B07F-3BC7-585F-BB13824F5BBC}"/>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5" name="Footer Placeholder 4">
            <a:extLst>
              <a:ext uri="{FF2B5EF4-FFF2-40B4-BE49-F238E27FC236}">
                <a16:creationId xmlns:a16="http://schemas.microsoft.com/office/drawing/2014/main" id="{7AAA19DA-6DCF-979E-2919-AE974225D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FC1BF-464E-E435-24F0-0BEE0E1ABDCD}"/>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10500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5A8D0-D2A2-F79F-D376-950BC5518F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8E63A4-8343-FC16-3E0D-4FF6C1271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1F921-1EEA-466D-D01F-1DA452853DA4}"/>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5" name="Footer Placeholder 4">
            <a:extLst>
              <a:ext uri="{FF2B5EF4-FFF2-40B4-BE49-F238E27FC236}">
                <a16:creationId xmlns:a16="http://schemas.microsoft.com/office/drawing/2014/main" id="{5484F594-6CED-88C5-9EAD-A9E0FA4E2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0BD270-CB61-87E8-D0ED-118F6AFE696A}"/>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417458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5DCE-EDC6-5B62-42AA-D098D18119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5F3600-86F8-8058-42FD-D84B4CBC1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61B8AD-70CA-6C83-C9A0-3BEAF5C28EEC}"/>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5" name="Footer Placeholder 4">
            <a:extLst>
              <a:ext uri="{FF2B5EF4-FFF2-40B4-BE49-F238E27FC236}">
                <a16:creationId xmlns:a16="http://schemas.microsoft.com/office/drawing/2014/main" id="{A2CD040D-F1DE-008C-EF96-FFFABAAE3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C616C-6383-B6FE-5351-1146F462DDCC}"/>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334369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6E36-9A8B-6CFF-BF1C-D287ACFB0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B011D0-32A2-A4C9-8A83-B603B3C631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213BEB-C38C-7C31-5474-EE085F624566}"/>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5" name="Footer Placeholder 4">
            <a:extLst>
              <a:ext uri="{FF2B5EF4-FFF2-40B4-BE49-F238E27FC236}">
                <a16:creationId xmlns:a16="http://schemas.microsoft.com/office/drawing/2014/main" id="{C6FFF389-E4FE-C0C8-C1CA-6C8C79C16A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1AB02C-4D73-370D-D1CE-6A2C2287723C}"/>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240867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3A06-DB2F-394C-475D-93D9708340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F0EC21-0C7A-E1BD-7ECF-34207B327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77B570-F22D-88B1-86CD-919FAA4B4E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1AA8A8-C9D1-B9E3-810C-B76D94B45EF4}"/>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6" name="Footer Placeholder 5">
            <a:extLst>
              <a:ext uri="{FF2B5EF4-FFF2-40B4-BE49-F238E27FC236}">
                <a16:creationId xmlns:a16="http://schemas.microsoft.com/office/drawing/2014/main" id="{62F3F63C-CE2E-FD0B-1B49-59784EB8D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D90252-D854-3D35-ACB8-ECBC03091106}"/>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88582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BED0-9956-E9C4-3D5E-3498161314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32A63E-EF79-5337-AD6B-43C521692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D6D6C-FC9C-756D-2CC7-805B5B76C1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DBA58A-6BCE-7219-0851-EFFA70984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889B0-E7C8-43A1-4F09-69004DEDF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C8B587-5694-FAFB-826A-815A345895E7}"/>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8" name="Footer Placeholder 7">
            <a:extLst>
              <a:ext uri="{FF2B5EF4-FFF2-40B4-BE49-F238E27FC236}">
                <a16:creationId xmlns:a16="http://schemas.microsoft.com/office/drawing/2014/main" id="{434B964B-EBF4-57EB-864B-B04C0898A7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A6FE4C-1A18-77D3-F5E3-3565E0077BC8}"/>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176663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176D-328C-3F2D-CAB4-1359E72F93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9A7A24-9C72-58CD-4E94-C6E1644B9729}"/>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4" name="Footer Placeholder 3">
            <a:extLst>
              <a:ext uri="{FF2B5EF4-FFF2-40B4-BE49-F238E27FC236}">
                <a16:creationId xmlns:a16="http://schemas.microsoft.com/office/drawing/2014/main" id="{126BCEE4-14F2-EFEE-C163-3D878F821C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563E5F-C0F2-291C-1F4D-364DBCFF46E1}"/>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128907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70F4D-2B11-ADEE-B5E8-4F9C4A6820FB}"/>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3" name="Footer Placeholder 2">
            <a:extLst>
              <a:ext uri="{FF2B5EF4-FFF2-40B4-BE49-F238E27FC236}">
                <a16:creationId xmlns:a16="http://schemas.microsoft.com/office/drawing/2014/main" id="{3F75E32D-2728-A17F-3B92-5D3897926B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A97430-7BBB-DF9B-CD17-29AC26E19AA6}"/>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222288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3C5D-2C1D-3770-1C50-A58E5451B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D3A43-6B10-1050-DEAE-7747E49F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CD4BA7-884A-6700-BF6D-7D9E3525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4D9B7-CD3B-1F95-FC39-4706FBFC2AE9}"/>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6" name="Footer Placeholder 5">
            <a:extLst>
              <a:ext uri="{FF2B5EF4-FFF2-40B4-BE49-F238E27FC236}">
                <a16:creationId xmlns:a16="http://schemas.microsoft.com/office/drawing/2014/main" id="{288E6366-0DFC-FF3B-6904-CC5290726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AB15B5-7C86-0925-A7B1-CB67045F0405}"/>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185190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4D65-3F05-365A-DF10-87B2AF6D4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B0D4-3FFC-08FD-42AF-6BA9B4544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340FA5-2618-BB42-F927-CF7A06D69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7F364-46A9-F798-851E-539FD5C3359F}"/>
              </a:ext>
            </a:extLst>
          </p:cNvPr>
          <p:cNvSpPr>
            <a:spLocks noGrp="1"/>
          </p:cNvSpPr>
          <p:nvPr>
            <p:ph type="dt" sz="half" idx="10"/>
          </p:nvPr>
        </p:nvSpPr>
        <p:spPr/>
        <p:txBody>
          <a:bodyPr/>
          <a:lstStyle/>
          <a:p>
            <a:fld id="{E5A3A7FF-7CCA-4467-BF60-97EA765ADA60}" type="datetimeFigureOut">
              <a:rPr lang="en-GB" smtClean="0"/>
              <a:t>10/01/2025</a:t>
            </a:fld>
            <a:endParaRPr lang="en-GB"/>
          </a:p>
        </p:txBody>
      </p:sp>
      <p:sp>
        <p:nvSpPr>
          <p:cNvPr id="6" name="Footer Placeholder 5">
            <a:extLst>
              <a:ext uri="{FF2B5EF4-FFF2-40B4-BE49-F238E27FC236}">
                <a16:creationId xmlns:a16="http://schemas.microsoft.com/office/drawing/2014/main" id="{059F23A1-6B55-A6A4-D275-877B18F34C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03C38E-D03B-F5E5-AD6C-00B7A7CD3542}"/>
              </a:ext>
            </a:extLst>
          </p:cNvPr>
          <p:cNvSpPr>
            <a:spLocks noGrp="1"/>
          </p:cNvSpPr>
          <p:nvPr>
            <p:ph type="sldNum" sz="quarter" idx="12"/>
          </p:nvPr>
        </p:nvSpPr>
        <p:spPr/>
        <p:txBody>
          <a:bodyPr/>
          <a:lstStyle/>
          <a:p>
            <a:fld id="{AC942498-5CD1-4FDF-82B7-07EE0E8AC386}" type="slidenum">
              <a:rPr lang="en-GB" smtClean="0"/>
              <a:t>‹#›</a:t>
            </a:fld>
            <a:endParaRPr lang="en-GB"/>
          </a:p>
        </p:txBody>
      </p:sp>
    </p:spTree>
    <p:extLst>
      <p:ext uri="{BB962C8B-B14F-4D97-AF65-F5344CB8AC3E}">
        <p14:creationId xmlns:p14="http://schemas.microsoft.com/office/powerpoint/2010/main" val="291275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E9E86-9125-47BC-18DF-F9C866808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1E8296-BB0E-1BDF-6B75-03A235CB5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C2781-643E-FF43-5096-28916327A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A3A7FF-7CCA-4467-BF60-97EA765ADA60}" type="datetimeFigureOut">
              <a:rPr lang="en-GB" smtClean="0"/>
              <a:t>10/01/2025</a:t>
            </a:fld>
            <a:endParaRPr lang="en-GB"/>
          </a:p>
        </p:txBody>
      </p:sp>
      <p:sp>
        <p:nvSpPr>
          <p:cNvPr id="5" name="Footer Placeholder 4">
            <a:extLst>
              <a:ext uri="{FF2B5EF4-FFF2-40B4-BE49-F238E27FC236}">
                <a16:creationId xmlns:a16="http://schemas.microsoft.com/office/drawing/2014/main" id="{4B466A49-45E8-9905-EAD6-383E559B0A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838B85-77A4-E8E0-395F-69ED7FA34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942498-5CD1-4FDF-82B7-07EE0E8AC386}" type="slidenum">
              <a:rPr lang="en-GB" smtClean="0"/>
              <a:t>‹#›</a:t>
            </a:fld>
            <a:endParaRPr lang="en-GB"/>
          </a:p>
        </p:txBody>
      </p:sp>
    </p:spTree>
    <p:extLst>
      <p:ext uri="{BB962C8B-B14F-4D97-AF65-F5344CB8AC3E}">
        <p14:creationId xmlns:p14="http://schemas.microsoft.com/office/powerpoint/2010/main" val="70672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eeksforgeeks.org/loops-programm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5DCD-1372-783E-239F-E225D256EC73}"/>
              </a:ext>
            </a:extLst>
          </p:cNvPr>
          <p:cNvSpPr>
            <a:spLocks noGrp="1"/>
          </p:cNvSpPr>
          <p:nvPr>
            <p:ph type="ctrTitle"/>
          </p:nvPr>
        </p:nvSpPr>
        <p:spPr/>
        <p:txBody>
          <a:bodyPr/>
          <a:lstStyle/>
          <a:p>
            <a:r>
              <a:rPr lang="en-GB" dirty="0"/>
              <a:t>Looping</a:t>
            </a:r>
          </a:p>
        </p:txBody>
      </p:sp>
      <p:sp>
        <p:nvSpPr>
          <p:cNvPr id="3" name="Subtitle 2">
            <a:extLst>
              <a:ext uri="{FF2B5EF4-FFF2-40B4-BE49-F238E27FC236}">
                <a16:creationId xmlns:a16="http://schemas.microsoft.com/office/drawing/2014/main" id="{50DAD528-22F7-48DB-35A0-99BB267B7C1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5626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A81D-AED1-2021-712F-D65795ECE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69274-634D-564B-177E-6535C823E5E7}"/>
              </a:ext>
            </a:extLst>
          </p:cNvPr>
          <p:cNvSpPr>
            <a:spLocks noGrp="1"/>
          </p:cNvSpPr>
          <p:nvPr>
            <p:ph type="title"/>
          </p:nvPr>
        </p:nvSpPr>
        <p:spPr/>
        <p:txBody>
          <a:bodyPr/>
          <a:lstStyle/>
          <a:p>
            <a:r>
              <a:rPr lang="en-GB" dirty="0"/>
              <a:t>Pseudocode: Post-condition  </a:t>
            </a:r>
          </a:p>
        </p:txBody>
      </p:sp>
      <p:pic>
        <p:nvPicPr>
          <p:cNvPr id="4" name="Picture 3">
            <a:extLst>
              <a:ext uri="{FF2B5EF4-FFF2-40B4-BE49-F238E27FC236}">
                <a16:creationId xmlns:a16="http://schemas.microsoft.com/office/drawing/2014/main" id="{4D067449-A20B-5E79-F93F-578ECE4DD543}"/>
              </a:ext>
            </a:extLst>
          </p:cNvPr>
          <p:cNvPicPr>
            <a:picLocks noChangeAspect="1"/>
          </p:cNvPicPr>
          <p:nvPr/>
        </p:nvPicPr>
        <p:blipFill>
          <a:blip r:embed="rId2"/>
          <a:stretch>
            <a:fillRect/>
          </a:stretch>
        </p:blipFill>
        <p:spPr>
          <a:xfrm>
            <a:off x="735724" y="2344440"/>
            <a:ext cx="10352690" cy="2279886"/>
          </a:xfrm>
          <a:prstGeom prst="rect">
            <a:avLst/>
          </a:prstGeom>
        </p:spPr>
      </p:pic>
    </p:spTree>
    <p:extLst>
      <p:ext uri="{BB962C8B-B14F-4D97-AF65-F5344CB8AC3E}">
        <p14:creationId xmlns:p14="http://schemas.microsoft.com/office/powerpoint/2010/main" val="70073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1181-BA65-4F20-8922-5959C48FB541}"/>
              </a:ext>
            </a:extLst>
          </p:cNvPr>
          <p:cNvSpPr>
            <a:spLocks noGrp="1"/>
          </p:cNvSpPr>
          <p:nvPr>
            <p:ph type="title"/>
          </p:nvPr>
        </p:nvSpPr>
        <p:spPr/>
        <p:txBody>
          <a:bodyPr/>
          <a:lstStyle/>
          <a:p>
            <a:r>
              <a:rPr lang="en-GB" dirty="0"/>
              <a:t>Task 1: Bricks delivery</a:t>
            </a:r>
          </a:p>
        </p:txBody>
      </p:sp>
      <p:sp>
        <p:nvSpPr>
          <p:cNvPr id="3" name="Content Placeholder 2">
            <a:extLst>
              <a:ext uri="{FF2B5EF4-FFF2-40B4-BE49-F238E27FC236}">
                <a16:creationId xmlns:a16="http://schemas.microsoft.com/office/drawing/2014/main" id="{93A796AD-BC06-0D03-E7E4-534FD69AFE38}"/>
              </a:ext>
            </a:extLst>
          </p:cNvPr>
          <p:cNvSpPr>
            <a:spLocks noGrp="1"/>
          </p:cNvSpPr>
          <p:nvPr>
            <p:ph idx="1"/>
          </p:nvPr>
        </p:nvSpPr>
        <p:spPr/>
        <p:txBody>
          <a:bodyPr/>
          <a:lstStyle/>
          <a:p>
            <a:pPr marL="0" indent="0">
              <a:buNone/>
            </a:pPr>
            <a:r>
              <a:rPr lang="en-GB" dirty="0"/>
              <a:t>You work for a construction company that needs bricks to build a house.</a:t>
            </a:r>
          </a:p>
          <a:p>
            <a:pPr marL="0" indent="0">
              <a:buNone/>
            </a:pPr>
            <a:r>
              <a:rPr lang="en-GB" dirty="0"/>
              <a:t>You already have 25 bricks already. You need at least 100 bricks to build the house. You can only carry 6 bricks at a time from the brick shop. How many visits to the brick shop do you need to have enough bricks to build the house?</a:t>
            </a:r>
          </a:p>
        </p:txBody>
      </p:sp>
    </p:spTree>
    <p:extLst>
      <p:ext uri="{BB962C8B-B14F-4D97-AF65-F5344CB8AC3E}">
        <p14:creationId xmlns:p14="http://schemas.microsoft.com/office/powerpoint/2010/main" val="144924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7E3-CFDC-CFB9-609A-125EDFBDD897}"/>
              </a:ext>
            </a:extLst>
          </p:cNvPr>
          <p:cNvSpPr>
            <a:spLocks noGrp="1"/>
          </p:cNvSpPr>
          <p:nvPr>
            <p:ph type="title"/>
          </p:nvPr>
        </p:nvSpPr>
        <p:spPr/>
        <p:txBody>
          <a:bodyPr/>
          <a:lstStyle/>
          <a:p>
            <a:r>
              <a:rPr lang="en-GB" dirty="0"/>
              <a:t>Task 2: Coffee run</a:t>
            </a:r>
          </a:p>
        </p:txBody>
      </p:sp>
      <p:sp>
        <p:nvSpPr>
          <p:cNvPr id="3" name="Content Placeholder 2">
            <a:extLst>
              <a:ext uri="{FF2B5EF4-FFF2-40B4-BE49-F238E27FC236}">
                <a16:creationId xmlns:a16="http://schemas.microsoft.com/office/drawing/2014/main" id="{1EAAC893-FF6D-7F52-D599-260CBD9A9ECC}"/>
              </a:ext>
            </a:extLst>
          </p:cNvPr>
          <p:cNvSpPr>
            <a:spLocks noGrp="1"/>
          </p:cNvSpPr>
          <p:nvPr>
            <p:ph idx="1"/>
          </p:nvPr>
        </p:nvSpPr>
        <p:spPr/>
        <p:txBody>
          <a:bodyPr>
            <a:normAutofit lnSpcReduction="10000"/>
          </a:bodyPr>
          <a:lstStyle/>
          <a:p>
            <a:pPr marL="0" indent="0">
              <a:buNone/>
            </a:pPr>
            <a:r>
              <a:rPr lang="en-GB" dirty="0"/>
              <a:t>You have been tasked to grab 10 coffees in the morning for your colleagues. You have to buy the coffee before you commute to work.</a:t>
            </a:r>
          </a:p>
          <a:p>
            <a:pPr marL="0" indent="0">
              <a:buNone/>
            </a:pPr>
            <a:endParaRPr lang="en-GB" dirty="0"/>
          </a:p>
          <a:p>
            <a:pPr marL="0" indent="0">
              <a:buNone/>
            </a:pPr>
            <a:r>
              <a:rPr lang="en-GB" dirty="0"/>
              <a:t>You ride the MTR into work at rush hour, and you have 15 stops until you get there. At each stop, you sip 0.4 cups of coffee to keep you going. </a:t>
            </a:r>
          </a:p>
          <a:p>
            <a:pPr marL="0" indent="0">
              <a:buNone/>
            </a:pPr>
            <a:endParaRPr lang="en-GB" dirty="0"/>
          </a:p>
          <a:p>
            <a:pPr marL="0" indent="0">
              <a:buNone/>
            </a:pPr>
            <a:r>
              <a:rPr lang="en-GB" dirty="0"/>
              <a:t>How many cups of coffee should you have bought so you would arrive with enough coffee for your colleagues?</a:t>
            </a:r>
          </a:p>
        </p:txBody>
      </p:sp>
    </p:spTree>
    <p:extLst>
      <p:ext uri="{BB962C8B-B14F-4D97-AF65-F5344CB8AC3E}">
        <p14:creationId xmlns:p14="http://schemas.microsoft.com/office/powerpoint/2010/main" val="385598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CAE0-4B5B-210C-606D-B15A508E5BE4}"/>
              </a:ext>
            </a:extLst>
          </p:cNvPr>
          <p:cNvSpPr>
            <a:spLocks noGrp="1"/>
          </p:cNvSpPr>
          <p:nvPr>
            <p:ph type="title"/>
          </p:nvPr>
        </p:nvSpPr>
        <p:spPr/>
        <p:txBody>
          <a:bodyPr/>
          <a:lstStyle/>
          <a:p>
            <a:r>
              <a:rPr lang="en-GB" dirty="0"/>
              <a:t>Q1</a:t>
            </a:r>
          </a:p>
        </p:txBody>
      </p:sp>
      <p:pic>
        <p:nvPicPr>
          <p:cNvPr id="5" name="Picture 4">
            <a:extLst>
              <a:ext uri="{FF2B5EF4-FFF2-40B4-BE49-F238E27FC236}">
                <a16:creationId xmlns:a16="http://schemas.microsoft.com/office/drawing/2014/main" id="{45CD71BC-7D1A-8D4A-4479-F61042869548}"/>
              </a:ext>
            </a:extLst>
          </p:cNvPr>
          <p:cNvPicPr>
            <a:picLocks noChangeAspect="1"/>
          </p:cNvPicPr>
          <p:nvPr/>
        </p:nvPicPr>
        <p:blipFill>
          <a:blip r:embed="rId2"/>
          <a:stretch>
            <a:fillRect/>
          </a:stretch>
        </p:blipFill>
        <p:spPr>
          <a:xfrm>
            <a:off x="654269" y="1595475"/>
            <a:ext cx="10883462" cy="4431028"/>
          </a:xfrm>
          <a:prstGeom prst="rect">
            <a:avLst/>
          </a:prstGeom>
        </p:spPr>
      </p:pic>
    </p:spTree>
    <p:extLst>
      <p:ext uri="{BB962C8B-B14F-4D97-AF65-F5344CB8AC3E}">
        <p14:creationId xmlns:p14="http://schemas.microsoft.com/office/powerpoint/2010/main" val="238884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0374-6D21-6B79-885F-ED4B4F880358}"/>
              </a:ext>
            </a:extLst>
          </p:cNvPr>
          <p:cNvSpPr>
            <a:spLocks noGrp="1"/>
          </p:cNvSpPr>
          <p:nvPr>
            <p:ph type="title"/>
          </p:nvPr>
        </p:nvSpPr>
        <p:spPr/>
        <p:txBody>
          <a:bodyPr/>
          <a:lstStyle/>
          <a:p>
            <a:r>
              <a:rPr lang="en-GB" dirty="0"/>
              <a:t>Q1</a:t>
            </a:r>
          </a:p>
        </p:txBody>
      </p:sp>
      <p:pic>
        <p:nvPicPr>
          <p:cNvPr id="5" name="Content Placeholder 4">
            <a:extLst>
              <a:ext uri="{FF2B5EF4-FFF2-40B4-BE49-F238E27FC236}">
                <a16:creationId xmlns:a16="http://schemas.microsoft.com/office/drawing/2014/main" id="{5C093E15-320F-3CDB-2563-DB9DAB9103AB}"/>
              </a:ext>
            </a:extLst>
          </p:cNvPr>
          <p:cNvPicPr>
            <a:picLocks noGrp="1" noChangeAspect="1"/>
          </p:cNvPicPr>
          <p:nvPr>
            <p:ph idx="1"/>
          </p:nvPr>
        </p:nvPicPr>
        <p:blipFill>
          <a:blip r:embed="rId2"/>
          <a:stretch>
            <a:fillRect/>
          </a:stretch>
        </p:blipFill>
        <p:spPr>
          <a:xfrm>
            <a:off x="88750" y="2382231"/>
            <a:ext cx="12014499" cy="3127061"/>
          </a:xfrm>
        </p:spPr>
      </p:pic>
    </p:spTree>
    <p:extLst>
      <p:ext uri="{BB962C8B-B14F-4D97-AF65-F5344CB8AC3E}">
        <p14:creationId xmlns:p14="http://schemas.microsoft.com/office/powerpoint/2010/main" val="405661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E74C-AB62-A04E-69B1-D7D6618E728E}"/>
              </a:ext>
            </a:extLst>
          </p:cNvPr>
          <p:cNvSpPr>
            <a:spLocks noGrp="1"/>
          </p:cNvSpPr>
          <p:nvPr>
            <p:ph type="title"/>
          </p:nvPr>
        </p:nvSpPr>
        <p:spPr/>
        <p:txBody>
          <a:bodyPr/>
          <a:lstStyle/>
          <a:p>
            <a:r>
              <a:rPr lang="en-GB" dirty="0"/>
              <a:t>Q2</a:t>
            </a:r>
          </a:p>
        </p:txBody>
      </p:sp>
      <p:pic>
        <p:nvPicPr>
          <p:cNvPr id="5" name="Picture 4">
            <a:extLst>
              <a:ext uri="{FF2B5EF4-FFF2-40B4-BE49-F238E27FC236}">
                <a16:creationId xmlns:a16="http://schemas.microsoft.com/office/drawing/2014/main" id="{34A9310F-3B4F-8686-6F19-3B862C6852D5}"/>
              </a:ext>
            </a:extLst>
          </p:cNvPr>
          <p:cNvPicPr>
            <a:picLocks noChangeAspect="1"/>
          </p:cNvPicPr>
          <p:nvPr/>
        </p:nvPicPr>
        <p:blipFill>
          <a:blip r:embed="rId2"/>
          <a:stretch>
            <a:fillRect/>
          </a:stretch>
        </p:blipFill>
        <p:spPr>
          <a:xfrm>
            <a:off x="2798596" y="1412201"/>
            <a:ext cx="6594808" cy="5359738"/>
          </a:xfrm>
          <a:prstGeom prst="rect">
            <a:avLst/>
          </a:prstGeom>
        </p:spPr>
      </p:pic>
    </p:spTree>
    <p:extLst>
      <p:ext uri="{BB962C8B-B14F-4D97-AF65-F5344CB8AC3E}">
        <p14:creationId xmlns:p14="http://schemas.microsoft.com/office/powerpoint/2010/main" val="367538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B67F-0E0D-5E30-00B5-D2CA803F66C3}"/>
              </a:ext>
            </a:extLst>
          </p:cNvPr>
          <p:cNvSpPr>
            <a:spLocks noGrp="1"/>
          </p:cNvSpPr>
          <p:nvPr>
            <p:ph type="title"/>
          </p:nvPr>
        </p:nvSpPr>
        <p:spPr/>
        <p:txBody>
          <a:bodyPr/>
          <a:lstStyle/>
          <a:p>
            <a:r>
              <a:rPr lang="en-GB" dirty="0"/>
              <a:t>Q2</a:t>
            </a:r>
          </a:p>
        </p:txBody>
      </p:sp>
      <p:pic>
        <p:nvPicPr>
          <p:cNvPr id="5" name="Picture 4">
            <a:extLst>
              <a:ext uri="{FF2B5EF4-FFF2-40B4-BE49-F238E27FC236}">
                <a16:creationId xmlns:a16="http://schemas.microsoft.com/office/drawing/2014/main" id="{E863ECAA-B9E7-C7D0-290D-0B7BE64D29DE}"/>
              </a:ext>
            </a:extLst>
          </p:cNvPr>
          <p:cNvPicPr>
            <a:picLocks noChangeAspect="1"/>
          </p:cNvPicPr>
          <p:nvPr/>
        </p:nvPicPr>
        <p:blipFill>
          <a:blip r:embed="rId2"/>
          <a:stretch>
            <a:fillRect/>
          </a:stretch>
        </p:blipFill>
        <p:spPr>
          <a:xfrm>
            <a:off x="1206061" y="1690688"/>
            <a:ext cx="9884979" cy="4974377"/>
          </a:xfrm>
          <a:prstGeom prst="rect">
            <a:avLst/>
          </a:prstGeom>
        </p:spPr>
      </p:pic>
    </p:spTree>
    <p:extLst>
      <p:ext uri="{BB962C8B-B14F-4D97-AF65-F5344CB8AC3E}">
        <p14:creationId xmlns:p14="http://schemas.microsoft.com/office/powerpoint/2010/main" val="417889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9645-8545-EAEE-2151-48F70EADDF61}"/>
              </a:ext>
            </a:extLst>
          </p:cNvPr>
          <p:cNvSpPr>
            <a:spLocks noGrp="1"/>
          </p:cNvSpPr>
          <p:nvPr>
            <p:ph type="title"/>
          </p:nvPr>
        </p:nvSpPr>
        <p:spPr>
          <a:xfrm>
            <a:off x="207580" y="428187"/>
            <a:ext cx="10515600" cy="1325563"/>
          </a:xfrm>
        </p:spPr>
        <p:txBody>
          <a:bodyPr/>
          <a:lstStyle/>
          <a:p>
            <a:r>
              <a:rPr lang="en-GB" dirty="0"/>
              <a:t>(Hard) Explain pseudocode</a:t>
            </a:r>
          </a:p>
        </p:txBody>
      </p:sp>
      <p:pic>
        <p:nvPicPr>
          <p:cNvPr id="5" name="Content Placeholder 4" descr="A white sheet of paper with black text&#10;&#10;Description automatically generated">
            <a:extLst>
              <a:ext uri="{FF2B5EF4-FFF2-40B4-BE49-F238E27FC236}">
                <a16:creationId xmlns:a16="http://schemas.microsoft.com/office/drawing/2014/main" id="{DC28E32E-FAB7-E2DF-B961-2F17CFEB26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6827" y="0"/>
            <a:ext cx="4992415" cy="6865879"/>
          </a:xfrm>
        </p:spPr>
      </p:pic>
    </p:spTree>
    <p:extLst>
      <p:ext uri="{BB962C8B-B14F-4D97-AF65-F5344CB8AC3E}">
        <p14:creationId xmlns:p14="http://schemas.microsoft.com/office/powerpoint/2010/main" val="214416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BBA9-6CCB-CFCC-45A2-61DA2AB39636}"/>
              </a:ext>
            </a:extLst>
          </p:cNvPr>
          <p:cNvSpPr>
            <a:spLocks noGrp="1"/>
          </p:cNvSpPr>
          <p:nvPr>
            <p:ph type="title"/>
          </p:nvPr>
        </p:nvSpPr>
        <p:spPr/>
        <p:txBody>
          <a:bodyPr/>
          <a:lstStyle/>
          <a:p>
            <a:r>
              <a:rPr lang="en-GB" dirty="0"/>
              <a:t>Condition question</a:t>
            </a:r>
          </a:p>
        </p:txBody>
      </p:sp>
      <p:sp>
        <p:nvSpPr>
          <p:cNvPr id="3" name="Content Placeholder 2">
            <a:extLst>
              <a:ext uri="{FF2B5EF4-FFF2-40B4-BE49-F238E27FC236}">
                <a16:creationId xmlns:a16="http://schemas.microsoft.com/office/drawing/2014/main" id="{B537C9F0-59EF-C3B2-70B9-C28BA2F06E1A}"/>
              </a:ext>
            </a:extLst>
          </p:cNvPr>
          <p:cNvSpPr>
            <a:spLocks noGrp="1"/>
          </p:cNvSpPr>
          <p:nvPr>
            <p:ph idx="1"/>
          </p:nvPr>
        </p:nvSpPr>
        <p:spPr/>
        <p:txBody>
          <a:bodyPr/>
          <a:lstStyle/>
          <a:p>
            <a:r>
              <a:rPr lang="en-GB" dirty="0"/>
              <a:t>You need to cook 10 portions of eggs and toast</a:t>
            </a:r>
          </a:p>
          <a:p>
            <a:r>
              <a:rPr lang="en-GB" dirty="0"/>
              <a:t>In the kitchen, you have: 7 eggs, 3 toasts</a:t>
            </a:r>
          </a:p>
          <a:p>
            <a:r>
              <a:rPr lang="en-GB" dirty="0"/>
              <a:t>2 eggs for 1 toast makes a portion</a:t>
            </a:r>
          </a:p>
        </p:txBody>
      </p:sp>
    </p:spTree>
    <p:extLst>
      <p:ext uri="{BB962C8B-B14F-4D97-AF65-F5344CB8AC3E}">
        <p14:creationId xmlns:p14="http://schemas.microsoft.com/office/powerpoint/2010/main" val="145854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8CD6-C4FC-B633-7902-3DA0128D5E91}"/>
              </a:ext>
            </a:extLst>
          </p:cNvPr>
          <p:cNvSpPr>
            <a:spLocks noGrp="1"/>
          </p:cNvSpPr>
          <p:nvPr>
            <p:ph type="title"/>
          </p:nvPr>
        </p:nvSpPr>
        <p:spPr/>
        <p:txBody>
          <a:bodyPr/>
          <a:lstStyle/>
          <a:p>
            <a:r>
              <a:rPr lang="en-GB" dirty="0"/>
              <a:t>Syllabus</a:t>
            </a:r>
          </a:p>
        </p:txBody>
      </p:sp>
      <p:pic>
        <p:nvPicPr>
          <p:cNvPr id="5" name="Picture 4">
            <a:extLst>
              <a:ext uri="{FF2B5EF4-FFF2-40B4-BE49-F238E27FC236}">
                <a16:creationId xmlns:a16="http://schemas.microsoft.com/office/drawing/2014/main" id="{CF578998-F054-54AF-AD24-24F99204DF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98423" y="1365513"/>
            <a:ext cx="5195153" cy="5195153"/>
          </a:xfrm>
          <a:prstGeom prst="rect">
            <a:avLst/>
          </a:prstGeom>
        </p:spPr>
      </p:pic>
    </p:spTree>
    <p:extLst>
      <p:ext uri="{BB962C8B-B14F-4D97-AF65-F5344CB8AC3E}">
        <p14:creationId xmlns:p14="http://schemas.microsoft.com/office/powerpoint/2010/main" val="103766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BB6A-EA96-19A0-29B3-CC7D441D52DC}"/>
              </a:ext>
            </a:extLst>
          </p:cNvPr>
          <p:cNvSpPr>
            <a:spLocks noGrp="1"/>
          </p:cNvSpPr>
          <p:nvPr>
            <p:ph type="title"/>
          </p:nvPr>
        </p:nvSpPr>
        <p:spPr/>
        <p:txBody>
          <a:bodyPr/>
          <a:lstStyle/>
          <a:p>
            <a:r>
              <a:rPr lang="en-GB" dirty="0"/>
              <a:t>Looping intro</a:t>
            </a:r>
          </a:p>
        </p:txBody>
      </p:sp>
      <p:sp>
        <p:nvSpPr>
          <p:cNvPr id="3" name="Content Placeholder 2">
            <a:extLst>
              <a:ext uri="{FF2B5EF4-FFF2-40B4-BE49-F238E27FC236}">
                <a16:creationId xmlns:a16="http://schemas.microsoft.com/office/drawing/2014/main" id="{03A9785A-948F-ED4C-A1A8-7731AB6B0D82}"/>
              </a:ext>
            </a:extLst>
          </p:cNvPr>
          <p:cNvSpPr>
            <a:spLocks noGrp="1"/>
          </p:cNvSpPr>
          <p:nvPr>
            <p:ph idx="1"/>
          </p:nvPr>
        </p:nvSpPr>
        <p:spPr/>
        <p:txBody>
          <a:bodyPr/>
          <a:lstStyle/>
          <a:p>
            <a:pPr marL="0" indent="0">
              <a:buNone/>
            </a:pPr>
            <a:r>
              <a:rPr lang="en-GB" dirty="0">
                <a:hlinkClick r:id="rId2"/>
              </a:rPr>
              <a:t>https://www.geeksforgeeks.org/loops-programming/</a:t>
            </a:r>
            <a:endParaRPr lang="en-GB" dirty="0"/>
          </a:p>
        </p:txBody>
      </p:sp>
    </p:spTree>
    <p:extLst>
      <p:ext uri="{BB962C8B-B14F-4D97-AF65-F5344CB8AC3E}">
        <p14:creationId xmlns:p14="http://schemas.microsoft.com/office/powerpoint/2010/main" val="135248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E608-8D58-63DA-16A1-ACB6E43BE3C8}"/>
              </a:ext>
            </a:extLst>
          </p:cNvPr>
          <p:cNvSpPr>
            <a:spLocks noGrp="1"/>
          </p:cNvSpPr>
          <p:nvPr>
            <p:ph type="title"/>
          </p:nvPr>
        </p:nvSpPr>
        <p:spPr/>
        <p:txBody>
          <a:bodyPr/>
          <a:lstStyle/>
          <a:p>
            <a:r>
              <a:rPr lang="en-GB" dirty="0"/>
              <a:t>Recap: different loop types</a:t>
            </a:r>
          </a:p>
        </p:txBody>
      </p:sp>
      <p:sp>
        <p:nvSpPr>
          <p:cNvPr id="3" name="Content Placeholder 2">
            <a:extLst>
              <a:ext uri="{FF2B5EF4-FFF2-40B4-BE49-F238E27FC236}">
                <a16:creationId xmlns:a16="http://schemas.microsoft.com/office/drawing/2014/main" id="{1C585253-53A9-79B8-866E-F0EB435BE8F6}"/>
              </a:ext>
            </a:extLst>
          </p:cNvPr>
          <p:cNvSpPr>
            <a:spLocks noGrp="1"/>
          </p:cNvSpPr>
          <p:nvPr>
            <p:ph idx="1"/>
          </p:nvPr>
        </p:nvSpPr>
        <p:spPr/>
        <p:txBody>
          <a:bodyPr/>
          <a:lstStyle/>
          <a:p>
            <a:pPr marL="0" indent="0">
              <a:buNone/>
            </a:pPr>
            <a:r>
              <a:rPr lang="en-GB" dirty="0"/>
              <a:t>While loop = Pre-condition loop</a:t>
            </a:r>
          </a:p>
          <a:p>
            <a:pPr marL="0" indent="0">
              <a:buNone/>
            </a:pPr>
            <a:r>
              <a:rPr lang="en-GB" dirty="0"/>
              <a:t>For loop = Count-controlled loop</a:t>
            </a:r>
          </a:p>
          <a:p>
            <a:pPr marL="0" indent="0">
              <a:buNone/>
            </a:pPr>
            <a:r>
              <a:rPr lang="en-GB" dirty="0"/>
              <a:t>Do-while/Repeat = Post-condition loop</a:t>
            </a:r>
          </a:p>
        </p:txBody>
      </p:sp>
    </p:spTree>
    <p:extLst>
      <p:ext uri="{BB962C8B-B14F-4D97-AF65-F5344CB8AC3E}">
        <p14:creationId xmlns:p14="http://schemas.microsoft.com/office/powerpoint/2010/main" val="282855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E65A-BA41-1B87-DBFA-4C965227FB82}"/>
              </a:ext>
            </a:extLst>
          </p:cNvPr>
          <p:cNvSpPr>
            <a:spLocks noGrp="1"/>
          </p:cNvSpPr>
          <p:nvPr>
            <p:ph type="title"/>
          </p:nvPr>
        </p:nvSpPr>
        <p:spPr/>
        <p:txBody>
          <a:bodyPr/>
          <a:lstStyle/>
          <a:p>
            <a:r>
              <a:rPr lang="en-GB" dirty="0"/>
              <a:t>Pre-condition (While) loop</a:t>
            </a:r>
          </a:p>
        </p:txBody>
      </p:sp>
      <p:pic>
        <p:nvPicPr>
          <p:cNvPr id="5" name="Content Placeholder 4" descr="A diagram of a loop&#10;&#10;Description automatically generated">
            <a:extLst>
              <a:ext uri="{FF2B5EF4-FFF2-40B4-BE49-F238E27FC236}">
                <a16:creationId xmlns:a16="http://schemas.microsoft.com/office/drawing/2014/main" id="{56AB5DAF-B214-EE62-308B-E698649203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538" y="1825625"/>
            <a:ext cx="7070924" cy="4351338"/>
          </a:xfrm>
        </p:spPr>
      </p:pic>
    </p:spTree>
    <p:extLst>
      <p:ext uri="{BB962C8B-B14F-4D97-AF65-F5344CB8AC3E}">
        <p14:creationId xmlns:p14="http://schemas.microsoft.com/office/powerpoint/2010/main" val="372723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3DF0-6B90-BC9E-8348-4DCBF91D4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2DF2C-C14C-99C8-C35E-86BA18503898}"/>
              </a:ext>
            </a:extLst>
          </p:cNvPr>
          <p:cNvSpPr>
            <a:spLocks noGrp="1"/>
          </p:cNvSpPr>
          <p:nvPr>
            <p:ph type="title"/>
          </p:nvPr>
        </p:nvSpPr>
        <p:spPr/>
        <p:txBody>
          <a:bodyPr/>
          <a:lstStyle/>
          <a:p>
            <a:r>
              <a:rPr lang="en-GB" dirty="0"/>
              <a:t>Count-controlled (For) loop</a:t>
            </a:r>
          </a:p>
        </p:txBody>
      </p:sp>
      <p:pic>
        <p:nvPicPr>
          <p:cNvPr id="5" name="Content Placeholder 4">
            <a:extLst>
              <a:ext uri="{FF2B5EF4-FFF2-40B4-BE49-F238E27FC236}">
                <a16:creationId xmlns:a16="http://schemas.microsoft.com/office/drawing/2014/main" id="{84552BB9-0915-A252-D3D2-9F52929905B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60538" y="1825625"/>
            <a:ext cx="7070924" cy="4351338"/>
          </a:xfrm>
        </p:spPr>
      </p:pic>
    </p:spTree>
    <p:extLst>
      <p:ext uri="{BB962C8B-B14F-4D97-AF65-F5344CB8AC3E}">
        <p14:creationId xmlns:p14="http://schemas.microsoft.com/office/powerpoint/2010/main" val="114964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6F57F-7A60-BDAE-81ED-EADFB5983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D6709-20DF-0C2D-47FB-5D8CBB59C49C}"/>
              </a:ext>
            </a:extLst>
          </p:cNvPr>
          <p:cNvSpPr>
            <a:spLocks noGrp="1"/>
          </p:cNvSpPr>
          <p:nvPr>
            <p:ph type="title"/>
          </p:nvPr>
        </p:nvSpPr>
        <p:spPr/>
        <p:txBody>
          <a:bodyPr/>
          <a:lstStyle/>
          <a:p>
            <a:r>
              <a:rPr lang="en-GB" dirty="0"/>
              <a:t>Post-condition (Do-While/Repeat) loop</a:t>
            </a:r>
          </a:p>
        </p:txBody>
      </p:sp>
      <p:pic>
        <p:nvPicPr>
          <p:cNvPr id="5" name="Content Placeholder 4">
            <a:extLst>
              <a:ext uri="{FF2B5EF4-FFF2-40B4-BE49-F238E27FC236}">
                <a16:creationId xmlns:a16="http://schemas.microsoft.com/office/drawing/2014/main" id="{1C7CCF14-BD75-25F2-6687-315B65DCEF0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60538" y="1825625"/>
            <a:ext cx="7070924" cy="4351338"/>
          </a:xfrm>
        </p:spPr>
      </p:pic>
    </p:spTree>
    <p:extLst>
      <p:ext uri="{BB962C8B-B14F-4D97-AF65-F5344CB8AC3E}">
        <p14:creationId xmlns:p14="http://schemas.microsoft.com/office/powerpoint/2010/main" val="55447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192-508F-0699-CB02-E96AC17ACB5A}"/>
              </a:ext>
            </a:extLst>
          </p:cNvPr>
          <p:cNvSpPr>
            <a:spLocks noGrp="1"/>
          </p:cNvSpPr>
          <p:nvPr>
            <p:ph type="title"/>
          </p:nvPr>
        </p:nvSpPr>
        <p:spPr/>
        <p:txBody>
          <a:bodyPr/>
          <a:lstStyle/>
          <a:p>
            <a:r>
              <a:rPr lang="en-GB" dirty="0"/>
              <a:t>Pseudocode: Count-controlled  </a:t>
            </a:r>
          </a:p>
        </p:txBody>
      </p:sp>
      <p:pic>
        <p:nvPicPr>
          <p:cNvPr id="9" name="Picture 8">
            <a:extLst>
              <a:ext uri="{FF2B5EF4-FFF2-40B4-BE49-F238E27FC236}">
                <a16:creationId xmlns:a16="http://schemas.microsoft.com/office/drawing/2014/main" id="{59CD4A33-21DC-38FB-AD38-8F248B5ED564}"/>
              </a:ext>
            </a:extLst>
          </p:cNvPr>
          <p:cNvPicPr>
            <a:picLocks noChangeAspect="1"/>
          </p:cNvPicPr>
          <p:nvPr/>
        </p:nvPicPr>
        <p:blipFill>
          <a:blip r:embed="rId2"/>
          <a:stretch>
            <a:fillRect/>
          </a:stretch>
        </p:blipFill>
        <p:spPr>
          <a:xfrm>
            <a:off x="1284390" y="2685945"/>
            <a:ext cx="9218414" cy="1912330"/>
          </a:xfrm>
          <a:prstGeom prst="rect">
            <a:avLst/>
          </a:prstGeom>
        </p:spPr>
      </p:pic>
    </p:spTree>
    <p:extLst>
      <p:ext uri="{BB962C8B-B14F-4D97-AF65-F5344CB8AC3E}">
        <p14:creationId xmlns:p14="http://schemas.microsoft.com/office/powerpoint/2010/main" val="74803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AFC0-B13F-844E-21A5-2F195414F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B4F04-8F86-4770-CCF4-A048103DFA7B}"/>
              </a:ext>
            </a:extLst>
          </p:cNvPr>
          <p:cNvSpPr>
            <a:spLocks noGrp="1"/>
          </p:cNvSpPr>
          <p:nvPr>
            <p:ph type="title"/>
          </p:nvPr>
        </p:nvSpPr>
        <p:spPr/>
        <p:txBody>
          <a:bodyPr/>
          <a:lstStyle/>
          <a:p>
            <a:r>
              <a:rPr lang="en-GB" dirty="0"/>
              <a:t>Pseudocode: Pre-condition  </a:t>
            </a:r>
          </a:p>
        </p:txBody>
      </p:sp>
      <p:pic>
        <p:nvPicPr>
          <p:cNvPr id="4" name="Picture 3">
            <a:extLst>
              <a:ext uri="{FF2B5EF4-FFF2-40B4-BE49-F238E27FC236}">
                <a16:creationId xmlns:a16="http://schemas.microsoft.com/office/drawing/2014/main" id="{D93B7AFE-FCA8-7A0C-6022-011EE8954469}"/>
              </a:ext>
            </a:extLst>
          </p:cNvPr>
          <p:cNvPicPr>
            <a:picLocks noChangeAspect="1"/>
          </p:cNvPicPr>
          <p:nvPr/>
        </p:nvPicPr>
        <p:blipFill>
          <a:blip r:embed="rId2"/>
          <a:stretch>
            <a:fillRect/>
          </a:stretch>
        </p:blipFill>
        <p:spPr>
          <a:xfrm>
            <a:off x="1040524" y="2550341"/>
            <a:ext cx="10110952" cy="1842190"/>
          </a:xfrm>
          <a:prstGeom prst="rect">
            <a:avLst/>
          </a:prstGeom>
        </p:spPr>
      </p:pic>
    </p:spTree>
    <p:extLst>
      <p:ext uri="{BB962C8B-B14F-4D97-AF65-F5344CB8AC3E}">
        <p14:creationId xmlns:p14="http://schemas.microsoft.com/office/powerpoint/2010/main" val="1803691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273</Words>
  <Application>Microsoft Office PowerPoint</Application>
  <PresentationFormat>Widescreen</PresentationFormat>
  <Paragraphs>34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Looping</vt:lpstr>
      <vt:lpstr>Syllabus</vt:lpstr>
      <vt:lpstr>Looping intro</vt:lpstr>
      <vt:lpstr>Recap: different loop types</vt:lpstr>
      <vt:lpstr>Pre-condition (While) loop</vt:lpstr>
      <vt:lpstr>Count-controlled (For) loop</vt:lpstr>
      <vt:lpstr>Post-condition (Do-While/Repeat) loop</vt:lpstr>
      <vt:lpstr>Pseudocode: Count-controlled  </vt:lpstr>
      <vt:lpstr>Pseudocode: Pre-condition  </vt:lpstr>
      <vt:lpstr>Pseudocode: Post-condition  </vt:lpstr>
      <vt:lpstr>Task 1: Bricks delivery</vt:lpstr>
      <vt:lpstr>Task 2: Coffee run</vt:lpstr>
      <vt:lpstr>Q1</vt:lpstr>
      <vt:lpstr>Q1</vt:lpstr>
      <vt:lpstr>Q2</vt:lpstr>
      <vt:lpstr>Q2</vt:lpstr>
      <vt:lpstr>(Hard) Explain pseudocode</vt:lpstr>
      <vt:lpstr>Condition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TAHER, MAHIR (PGR)</dc:creator>
  <cp:lastModifiedBy>TAHER, MAHIR (PGR)</cp:lastModifiedBy>
  <cp:revision>3</cp:revision>
  <dcterms:created xsi:type="dcterms:W3CDTF">2025-01-09T12:21:47Z</dcterms:created>
  <dcterms:modified xsi:type="dcterms:W3CDTF">2025-01-10T12:48:39Z</dcterms:modified>
</cp:coreProperties>
</file>