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69" d="100"/>
          <a:sy n="69" d="100"/>
        </p:scale>
        <p:origin x="540"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88A33DE8-DC4F-41B3-9057-D2BB181E9156}" type="datetimeFigureOut">
              <a:rPr lang="en-US" smtClean="0"/>
              <a:t>4/4/2024</a:t>
            </a:fld>
            <a:endParaRPr lang="en-US"/>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A408D57B-DE25-42B5-8CE9-EE75C7D4801D}" type="slidenum">
              <a:rPr lang="en-US" smtClean="0"/>
              <a:t>‹#›</a:t>
            </a:fld>
            <a:endParaRPr lang="en-US"/>
          </a:p>
        </p:txBody>
      </p:sp>
    </p:spTree>
    <p:extLst>
      <p:ext uri="{BB962C8B-B14F-4D97-AF65-F5344CB8AC3E}">
        <p14:creationId xmlns:p14="http://schemas.microsoft.com/office/powerpoint/2010/main" val="434111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A33DE8-DC4F-41B3-9057-D2BB181E9156}" type="datetimeFigureOut">
              <a:rPr lang="en-US" smtClean="0"/>
              <a:t>4/4/2024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08D57B-DE25-42B5-8CE9-EE75C7D4801D}" type="slidenum">
              <a:rPr lang="en-US" smtClean="0"/>
              <a:t>‹#›</a:t>
            </a:fld>
            <a:endParaRPr lang="en-US"/>
          </a:p>
        </p:txBody>
      </p:sp>
    </p:spTree>
    <p:extLst>
      <p:ext uri="{BB962C8B-B14F-4D97-AF65-F5344CB8AC3E}">
        <p14:creationId xmlns:p14="http://schemas.microsoft.com/office/powerpoint/2010/main" val="11732229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88A33DE8-DC4F-41B3-9057-D2BB181E9156}" type="datetimeFigureOut">
              <a:rPr lang="en-US" smtClean="0"/>
              <a:t>4/4/2024</a:t>
            </a:fld>
            <a:endParaRPr lang="en-US"/>
          </a:p>
        </p:txBody>
      </p:sp>
      <p:sp>
        <p:nvSpPr>
          <p:cNvPr id="5" name="Footer Placeholder 4"/>
          <p:cNvSpPr>
            <a:spLocks noGrp="1"/>
          </p:cNvSpPr>
          <p:nvPr>
            <p:ph type="ftr" sz="quarter" idx="11"/>
          </p:nvPr>
        </p:nvSpPr>
        <p:spPr>
          <a:xfrm>
            <a:off x="774923" y="5951811"/>
            <a:ext cx="7896279" cy="365125"/>
          </a:xfrm>
        </p:spPr>
        <p:txBody>
          <a:bodyPr/>
          <a:lstStyle/>
          <a:p>
            <a:endParaRPr lang="en-US"/>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A408D57B-DE25-42B5-8CE9-EE75C7D4801D}" type="slidenum">
              <a:rPr lang="en-US" smtClean="0"/>
              <a:t>‹#›</a:t>
            </a:fld>
            <a:endParaRPr lang="en-US"/>
          </a:p>
        </p:txBody>
      </p:sp>
    </p:spTree>
    <p:extLst>
      <p:ext uri="{BB962C8B-B14F-4D97-AF65-F5344CB8AC3E}">
        <p14:creationId xmlns:p14="http://schemas.microsoft.com/office/powerpoint/2010/main" val="19389442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A33DE8-DC4F-41B3-9057-D2BB181E9156}" type="datetimeFigureOut">
              <a:rPr lang="en-US" smtClean="0"/>
              <a:t>4/4/2024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558300" y="5956137"/>
            <a:ext cx="1052508" cy="365125"/>
          </a:xfrm>
        </p:spPr>
        <p:txBody>
          <a:bodyPr/>
          <a:lstStyle/>
          <a:p>
            <a:fld id="{A408D57B-DE25-42B5-8CE9-EE75C7D4801D}" type="slidenum">
              <a:rPr lang="en-US" smtClean="0"/>
              <a:t>‹#›</a:t>
            </a:fld>
            <a:endParaRPr lang="en-US"/>
          </a:p>
        </p:txBody>
      </p:sp>
    </p:spTree>
    <p:extLst>
      <p:ext uri="{BB962C8B-B14F-4D97-AF65-F5344CB8AC3E}">
        <p14:creationId xmlns:p14="http://schemas.microsoft.com/office/powerpoint/2010/main" val="4187035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88A33DE8-DC4F-41B3-9057-D2BB181E9156}" type="datetimeFigureOut">
              <a:rPr lang="en-US" smtClean="0"/>
              <a:t>4/4/2024</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A408D57B-DE25-42B5-8CE9-EE75C7D4801D}" type="slidenum">
              <a:rPr lang="en-US" smtClean="0"/>
              <a:t>‹#›</a:t>
            </a:fld>
            <a:endParaRPr lang="en-US"/>
          </a:p>
        </p:txBody>
      </p:sp>
    </p:spTree>
    <p:extLst>
      <p:ext uri="{BB962C8B-B14F-4D97-AF65-F5344CB8AC3E}">
        <p14:creationId xmlns:p14="http://schemas.microsoft.com/office/powerpoint/2010/main" val="7584646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8A33DE8-DC4F-41B3-9057-D2BB181E9156}" type="datetimeFigureOut">
              <a:rPr lang="en-US" smtClean="0"/>
              <a:t>4/4/2024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08D57B-DE25-42B5-8CE9-EE75C7D4801D}" type="slidenum">
              <a:rPr lang="en-US" smtClean="0"/>
              <a:t>‹#›</a:t>
            </a:fld>
            <a:endParaRPr lang="en-US"/>
          </a:p>
        </p:txBody>
      </p:sp>
    </p:spTree>
    <p:extLst>
      <p:ext uri="{BB962C8B-B14F-4D97-AF65-F5344CB8AC3E}">
        <p14:creationId xmlns:p14="http://schemas.microsoft.com/office/powerpoint/2010/main" val="208399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8A33DE8-DC4F-41B3-9057-D2BB181E9156}" type="datetimeFigureOut">
              <a:rPr lang="en-US" smtClean="0"/>
              <a:t>4/4/2024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08D57B-DE25-42B5-8CE9-EE75C7D4801D}" type="slidenum">
              <a:rPr lang="en-US" smtClean="0"/>
              <a:t>‹#›</a:t>
            </a:fld>
            <a:endParaRPr lang="en-US"/>
          </a:p>
        </p:txBody>
      </p:sp>
    </p:spTree>
    <p:extLst>
      <p:ext uri="{BB962C8B-B14F-4D97-AF65-F5344CB8AC3E}">
        <p14:creationId xmlns:p14="http://schemas.microsoft.com/office/powerpoint/2010/main" val="38361645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88A33DE8-DC4F-41B3-9057-D2BB181E9156}" type="datetimeFigureOut">
              <a:rPr lang="en-US" smtClean="0"/>
              <a:t>4/4/2024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08D57B-DE25-42B5-8CE9-EE75C7D4801D}" type="slidenum">
              <a:rPr lang="en-US" smtClean="0"/>
              <a:t>‹#›</a:t>
            </a:fld>
            <a:endParaRPr lang="en-US"/>
          </a:p>
        </p:txBody>
      </p:sp>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Tree>
    <p:extLst>
      <p:ext uri="{BB962C8B-B14F-4D97-AF65-F5344CB8AC3E}">
        <p14:creationId xmlns:p14="http://schemas.microsoft.com/office/powerpoint/2010/main" val="26747004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A33DE8-DC4F-41B3-9057-D2BB181E9156}" type="datetimeFigureOut">
              <a:rPr lang="en-US" smtClean="0"/>
              <a:t>4/4/2024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08D57B-DE25-42B5-8CE9-EE75C7D4801D}" type="slidenum">
              <a:rPr lang="en-US" smtClean="0"/>
              <a:t>‹#›</a:t>
            </a:fld>
            <a:endParaRPr lang="en-US"/>
          </a:p>
        </p:txBody>
      </p:sp>
    </p:spTree>
    <p:extLst>
      <p:ext uri="{BB962C8B-B14F-4D97-AF65-F5344CB8AC3E}">
        <p14:creationId xmlns:p14="http://schemas.microsoft.com/office/powerpoint/2010/main" val="38639609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88A33DE8-DC4F-41B3-9057-D2BB181E9156}" type="datetimeFigureOut">
              <a:rPr lang="en-US" smtClean="0"/>
              <a:t>4/4/2024</a:t>
            </a:fld>
            <a:endParaRPr lang="en-US"/>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A408D57B-DE25-42B5-8CE9-EE75C7D4801D}" type="slidenum">
              <a:rPr lang="en-US" smtClean="0"/>
              <a:t>‹#›</a:t>
            </a:fld>
            <a:endParaRPr lang="en-US"/>
          </a:p>
        </p:txBody>
      </p:sp>
    </p:spTree>
    <p:extLst>
      <p:ext uri="{BB962C8B-B14F-4D97-AF65-F5344CB8AC3E}">
        <p14:creationId xmlns:p14="http://schemas.microsoft.com/office/powerpoint/2010/main" val="28969824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8A33DE8-DC4F-41B3-9057-D2BB181E9156}" type="datetimeFigureOut">
              <a:rPr lang="en-US" smtClean="0"/>
              <a:t>4/4/2024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08D57B-DE25-42B5-8CE9-EE75C7D4801D}" type="slidenum">
              <a:rPr lang="en-US" smtClean="0"/>
              <a:t>‹#›</a:t>
            </a:fld>
            <a:endParaRPr lang="en-US"/>
          </a:p>
        </p:txBody>
      </p:sp>
    </p:spTree>
    <p:extLst>
      <p:ext uri="{BB962C8B-B14F-4D97-AF65-F5344CB8AC3E}">
        <p14:creationId xmlns:p14="http://schemas.microsoft.com/office/powerpoint/2010/main" val="42946751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88A33DE8-DC4F-41B3-9057-D2BB181E9156}" type="datetimeFigureOut">
              <a:rPr lang="en-US" smtClean="0"/>
              <a:t>4/4/2024</a:t>
            </a:fld>
            <a:endParaRPr lang="en-US"/>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A408D57B-DE25-42B5-8CE9-EE75C7D4801D}" type="slidenum">
              <a:rPr lang="en-US" smtClean="0"/>
              <a:t>‹#›</a:t>
            </a:fld>
            <a:endParaRPr lang="en-US"/>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416793960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68533-DB10-4266-B61F-F44A615D1DBA}"/>
              </a:ext>
            </a:extLst>
          </p:cNvPr>
          <p:cNvSpPr>
            <a:spLocks noGrp="1"/>
          </p:cNvSpPr>
          <p:nvPr>
            <p:ph type="ctrTitle"/>
          </p:nvPr>
        </p:nvSpPr>
        <p:spPr/>
        <p:txBody>
          <a:bodyPr>
            <a:normAutofit fontScale="90000"/>
          </a:bodyPr>
          <a:lstStyle/>
          <a:p>
            <a:br>
              <a:rPr lang="en-US" altLang="en-US" dirty="0">
                <a:solidFill>
                  <a:schemeClr val="accent2">
                    <a:lumMod val="75000"/>
                  </a:schemeClr>
                </a:solidFill>
                <a:ea typeface="Batang" pitchFamily="18" charset="-127"/>
              </a:rPr>
            </a:br>
            <a:r>
              <a:rPr lang="en-US" altLang="en-US" dirty="0">
                <a:solidFill>
                  <a:schemeClr val="accent2">
                    <a:lumMod val="75000"/>
                  </a:schemeClr>
                </a:solidFill>
                <a:ea typeface="Batang" pitchFamily="18" charset="-127"/>
              </a:rPr>
              <a:t>Chapter 17</a:t>
            </a:r>
            <a:r>
              <a:rPr lang="en-US" altLang="en-US" dirty="0">
                <a:solidFill>
                  <a:schemeClr val="bg1"/>
                </a:solidFill>
              </a:rPr>
              <a:t>DIVIDENDS AND PAYOUT POLICY</a:t>
            </a:r>
            <a:br>
              <a:rPr lang="en-US" altLang="en-US" dirty="0">
                <a:solidFill>
                  <a:schemeClr val="bg1"/>
                </a:solidFill>
                <a:ea typeface="Batang" pitchFamily="18" charset="-127"/>
              </a:rPr>
            </a:br>
            <a:r>
              <a:rPr lang="en-US" altLang="en-US" dirty="0">
                <a:solidFill>
                  <a:schemeClr val="accent2">
                    <a:lumMod val="75000"/>
                  </a:schemeClr>
                </a:solidFill>
              </a:rPr>
              <a:t>DIVIDENDS AND PAYOUT POLICY</a:t>
            </a:r>
            <a:endParaRPr lang="en-US" dirty="0">
              <a:solidFill>
                <a:schemeClr val="accent2">
                  <a:lumMod val="75000"/>
                </a:schemeClr>
              </a:solidFill>
            </a:endParaRPr>
          </a:p>
        </p:txBody>
      </p:sp>
      <p:sp>
        <p:nvSpPr>
          <p:cNvPr id="3" name="Subtitle 2">
            <a:extLst>
              <a:ext uri="{FF2B5EF4-FFF2-40B4-BE49-F238E27FC236}">
                <a16:creationId xmlns:a16="http://schemas.microsoft.com/office/drawing/2014/main" id="{EEB368FA-6F23-4757-8005-F1CCF0210108}"/>
              </a:ext>
            </a:extLst>
          </p:cNvPr>
          <p:cNvSpPr>
            <a:spLocks noGrp="1"/>
          </p:cNvSpPr>
          <p:nvPr>
            <p:ph type="subTitle" idx="1"/>
          </p:nvPr>
        </p:nvSpPr>
        <p:spPr/>
        <p:txBody>
          <a:bodyPr/>
          <a:lstStyle/>
          <a:p>
            <a:r>
              <a:rPr lang="en-US" dirty="0"/>
              <a:t>Corporate Fin – FIN420</a:t>
            </a:r>
          </a:p>
        </p:txBody>
      </p:sp>
      <p:sp>
        <p:nvSpPr>
          <p:cNvPr id="4" name="TextBox 3">
            <a:extLst>
              <a:ext uri="{FF2B5EF4-FFF2-40B4-BE49-F238E27FC236}">
                <a16:creationId xmlns:a16="http://schemas.microsoft.com/office/drawing/2014/main" id="{EE673A93-E75C-41E1-A496-33BBD002772F}"/>
              </a:ext>
            </a:extLst>
          </p:cNvPr>
          <p:cNvSpPr txBox="1"/>
          <p:nvPr/>
        </p:nvSpPr>
        <p:spPr>
          <a:xfrm>
            <a:off x="4350328" y="4319626"/>
            <a:ext cx="3084945" cy="523220"/>
          </a:xfrm>
          <a:prstGeom prst="rect">
            <a:avLst/>
          </a:prstGeom>
          <a:noFill/>
        </p:spPr>
        <p:txBody>
          <a:bodyPr wrap="square" rtlCol="0">
            <a:spAutoFit/>
          </a:bodyPr>
          <a:lstStyle/>
          <a:p>
            <a:pPr algn="ctr"/>
            <a:r>
              <a:rPr lang="en-US" sz="2800" dirty="0">
                <a:solidFill>
                  <a:schemeClr val="accent2">
                    <a:lumMod val="20000"/>
                    <a:lumOff val="80000"/>
                  </a:schemeClr>
                </a:solidFill>
              </a:rPr>
              <a:t>Spring 2024</a:t>
            </a:r>
          </a:p>
        </p:txBody>
      </p:sp>
    </p:spTree>
    <p:extLst>
      <p:ext uri="{BB962C8B-B14F-4D97-AF65-F5344CB8AC3E}">
        <p14:creationId xmlns:p14="http://schemas.microsoft.com/office/powerpoint/2010/main" val="15250495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7FA59-6228-4C3D-B9F6-D830C2B46771}"/>
              </a:ext>
            </a:extLst>
          </p:cNvPr>
          <p:cNvSpPr>
            <a:spLocks noGrp="1"/>
          </p:cNvSpPr>
          <p:nvPr>
            <p:ph type="title"/>
          </p:nvPr>
        </p:nvSpPr>
        <p:spPr/>
        <p:txBody>
          <a:bodyPr/>
          <a:lstStyle/>
          <a:p>
            <a:r>
              <a:rPr lang="en-US" altLang="en-US" dirty="0"/>
              <a:t>Does dividend policy matter?: ALTERNATIVE POLICY</a:t>
            </a:r>
            <a:endParaRPr lang="en-US" dirty="0"/>
          </a:p>
        </p:txBody>
      </p:sp>
      <p:sp>
        <p:nvSpPr>
          <p:cNvPr id="3" name="Content Placeholder 2">
            <a:extLst>
              <a:ext uri="{FF2B5EF4-FFF2-40B4-BE49-F238E27FC236}">
                <a16:creationId xmlns:a16="http://schemas.microsoft.com/office/drawing/2014/main" id="{6FD299C0-43DA-46DF-AA49-B562589B9E63}"/>
              </a:ext>
            </a:extLst>
          </p:cNvPr>
          <p:cNvSpPr>
            <a:spLocks noGrp="1"/>
          </p:cNvSpPr>
          <p:nvPr>
            <p:ph idx="1"/>
          </p:nvPr>
        </p:nvSpPr>
        <p:spPr>
          <a:xfrm>
            <a:off x="581192" y="1930400"/>
            <a:ext cx="11029615" cy="4927600"/>
          </a:xfrm>
        </p:spPr>
        <p:txBody>
          <a:bodyPr>
            <a:normAutofit/>
          </a:bodyPr>
          <a:lstStyle/>
          <a:p>
            <a:pPr>
              <a:lnSpc>
                <a:spcPct val="90000"/>
              </a:lnSpc>
              <a:spcBef>
                <a:spcPts val="600"/>
              </a:spcBef>
            </a:pPr>
            <a:r>
              <a:rPr lang="en-US" sz="2200" dirty="0">
                <a:solidFill>
                  <a:srgbClr val="221E1F"/>
                </a:solidFill>
              </a:rPr>
              <a:t>Several members of the board of Wharton have expressed dissatisfaction with the current dividend policy and have asked you to analyze an alternative policy, wherein the firm pays a dividend of $110 per share on the first date (Date 1), which is, of course, a total dividend of $11,000. Because the cash flow is only $10,000, an extra $1,000 must somehow be raised. </a:t>
            </a:r>
          </a:p>
          <a:p>
            <a:pPr lvl="1">
              <a:lnSpc>
                <a:spcPct val="90000"/>
              </a:lnSpc>
              <a:spcBef>
                <a:spcPts val="600"/>
              </a:spcBef>
            </a:pPr>
            <a:r>
              <a:rPr lang="en-US" sz="2100" dirty="0">
                <a:solidFill>
                  <a:srgbClr val="221E1F"/>
                </a:solidFill>
              </a:rPr>
              <a:t>One way to do this is to issue $1,000 worth of bonds or stock at Date 1. Assume that stock is issued. </a:t>
            </a:r>
          </a:p>
          <a:p>
            <a:pPr lvl="1">
              <a:lnSpc>
                <a:spcPct val="90000"/>
              </a:lnSpc>
              <a:spcBef>
                <a:spcPts val="600"/>
              </a:spcBef>
            </a:pPr>
            <a:r>
              <a:rPr lang="en-US" sz="2100" dirty="0">
                <a:solidFill>
                  <a:srgbClr val="221E1F"/>
                </a:solidFill>
              </a:rPr>
              <a:t>The new stockholders will desire enough cash flow at Date 2 so that they earn the required 10% return on their Date 1 investment</a:t>
            </a:r>
          </a:p>
          <a:p>
            <a:pPr>
              <a:lnSpc>
                <a:spcPct val="90000"/>
              </a:lnSpc>
              <a:spcBef>
                <a:spcPts val="600"/>
              </a:spcBef>
            </a:pPr>
            <a:endParaRPr lang="en-US" sz="2200" dirty="0">
              <a:solidFill>
                <a:srgbClr val="221E1F"/>
              </a:solidFill>
            </a:endParaRPr>
          </a:p>
          <a:p>
            <a:pPr>
              <a:lnSpc>
                <a:spcPct val="90000"/>
              </a:lnSpc>
              <a:spcBef>
                <a:spcPts val="600"/>
              </a:spcBef>
            </a:pPr>
            <a:r>
              <a:rPr lang="en-US" sz="2200" dirty="0">
                <a:solidFill>
                  <a:srgbClr val="221E1F"/>
                </a:solidFill>
              </a:rPr>
              <a:t>What is the value of the firm with this new dividend policy? The new stockholders invest $1,000. They require a 10% return, so they will demand $1,000 × 1.10 = $1,100 of the Date 2 cash flow, leaving only $8,900 to the old stockholders. </a:t>
            </a:r>
          </a:p>
          <a:p>
            <a:endParaRPr lang="en-US" dirty="0"/>
          </a:p>
        </p:txBody>
      </p:sp>
    </p:spTree>
    <p:extLst>
      <p:ext uri="{BB962C8B-B14F-4D97-AF65-F5344CB8AC3E}">
        <p14:creationId xmlns:p14="http://schemas.microsoft.com/office/powerpoint/2010/main" val="36736512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2D3288-948B-45F2-8CC8-535595F10261}"/>
              </a:ext>
            </a:extLst>
          </p:cNvPr>
          <p:cNvSpPr>
            <a:spLocks noGrp="1"/>
          </p:cNvSpPr>
          <p:nvPr>
            <p:ph type="title"/>
          </p:nvPr>
        </p:nvSpPr>
        <p:spPr/>
        <p:txBody>
          <a:bodyPr/>
          <a:lstStyle/>
          <a:p>
            <a:r>
              <a:rPr lang="en-US" altLang="en-US" dirty="0"/>
              <a:t>Does dividend policy matter?: ALTERNATIVE POLICY 2</a:t>
            </a:r>
            <a:endParaRPr lang="en-US" dirty="0"/>
          </a:p>
        </p:txBody>
      </p:sp>
      <p:sp>
        <p:nvSpPr>
          <p:cNvPr id="3" name="Content Placeholder 2">
            <a:extLst>
              <a:ext uri="{FF2B5EF4-FFF2-40B4-BE49-F238E27FC236}">
                <a16:creationId xmlns:a16="http://schemas.microsoft.com/office/drawing/2014/main" id="{6D9CD974-C6AA-47C1-975C-D2B5C72BADFC}"/>
              </a:ext>
            </a:extLst>
          </p:cNvPr>
          <p:cNvSpPr>
            <a:spLocks noGrp="1"/>
          </p:cNvSpPr>
          <p:nvPr>
            <p:ph idx="1"/>
          </p:nvPr>
        </p:nvSpPr>
        <p:spPr>
          <a:xfrm>
            <a:off x="581192" y="1838036"/>
            <a:ext cx="11029615" cy="5019964"/>
          </a:xfrm>
        </p:spPr>
        <p:txBody>
          <a:bodyPr>
            <a:normAutofit lnSpcReduction="10000"/>
          </a:bodyPr>
          <a:lstStyle/>
          <a:p>
            <a:pPr>
              <a:lnSpc>
                <a:spcPct val="92000"/>
              </a:lnSpc>
              <a:spcBef>
                <a:spcPts val="600"/>
              </a:spcBef>
            </a:pPr>
            <a:r>
              <a:rPr lang="en-US" sz="2200" dirty="0">
                <a:solidFill>
                  <a:srgbClr val="221E1F"/>
                </a:solidFill>
              </a:rPr>
              <a:t>The dividends to the old stockholders will be as follows: </a:t>
            </a:r>
          </a:p>
          <a:p>
            <a:pPr>
              <a:lnSpc>
                <a:spcPct val="92000"/>
              </a:lnSpc>
              <a:spcBef>
                <a:spcPts val="600"/>
              </a:spcBef>
            </a:pPr>
            <a:endParaRPr lang="en-US" sz="2200" dirty="0">
              <a:solidFill>
                <a:srgbClr val="221E1F"/>
              </a:solidFill>
            </a:endParaRPr>
          </a:p>
          <a:p>
            <a:pPr>
              <a:lnSpc>
                <a:spcPct val="92000"/>
              </a:lnSpc>
              <a:spcBef>
                <a:spcPts val="600"/>
              </a:spcBef>
            </a:pPr>
            <a:endParaRPr lang="en-US" sz="2200" dirty="0">
              <a:solidFill>
                <a:srgbClr val="221E1F"/>
              </a:solidFill>
            </a:endParaRPr>
          </a:p>
          <a:p>
            <a:pPr>
              <a:lnSpc>
                <a:spcPct val="92000"/>
              </a:lnSpc>
              <a:spcBef>
                <a:spcPts val="600"/>
              </a:spcBef>
            </a:pPr>
            <a:endParaRPr lang="en-US" sz="2200" dirty="0">
              <a:solidFill>
                <a:srgbClr val="221E1F"/>
              </a:solidFill>
            </a:endParaRPr>
          </a:p>
          <a:p>
            <a:pPr>
              <a:lnSpc>
                <a:spcPct val="92000"/>
              </a:lnSpc>
              <a:spcBef>
                <a:spcPts val="600"/>
              </a:spcBef>
            </a:pPr>
            <a:r>
              <a:rPr lang="en-US" sz="2200" dirty="0">
                <a:solidFill>
                  <a:srgbClr val="221E1F"/>
                </a:solidFill>
              </a:rPr>
              <a:t>Present value of the dividends per share is the same as we found before: </a:t>
            </a:r>
          </a:p>
          <a:p>
            <a:pPr>
              <a:lnSpc>
                <a:spcPct val="92000"/>
              </a:lnSpc>
              <a:spcBef>
                <a:spcPts val="600"/>
              </a:spcBef>
            </a:pPr>
            <a:endParaRPr lang="en-US" altLang="en-US" sz="2200" dirty="0">
              <a:solidFill>
                <a:srgbClr val="221E1F"/>
              </a:solidFill>
            </a:endParaRPr>
          </a:p>
          <a:p>
            <a:pPr marL="114618" indent="0">
              <a:lnSpc>
                <a:spcPct val="92000"/>
              </a:lnSpc>
              <a:spcBef>
                <a:spcPts val="600"/>
              </a:spcBef>
              <a:buNone/>
            </a:pPr>
            <a:endParaRPr lang="en-US" altLang="en-US" sz="2200" b="1" dirty="0">
              <a:solidFill>
                <a:srgbClr val="221E1F"/>
              </a:solidFill>
            </a:endParaRPr>
          </a:p>
          <a:p>
            <a:pPr>
              <a:lnSpc>
                <a:spcPct val="92000"/>
              </a:lnSpc>
              <a:spcBef>
                <a:spcPts val="600"/>
              </a:spcBef>
            </a:pPr>
            <a:r>
              <a:rPr lang="en-US" sz="2200" dirty="0">
                <a:solidFill>
                  <a:srgbClr val="221E1F"/>
                </a:solidFill>
              </a:rPr>
              <a:t>Value of stock is unaffected by switch in dividend policy, even though we must sell some new stock to finance the new dividend </a:t>
            </a:r>
            <a:endParaRPr lang="en-US" sz="2200" b="1" dirty="0">
              <a:solidFill>
                <a:srgbClr val="221E1F"/>
              </a:solidFill>
            </a:endParaRPr>
          </a:p>
          <a:p>
            <a:pPr>
              <a:lnSpc>
                <a:spcPct val="92000"/>
              </a:lnSpc>
              <a:spcBef>
                <a:spcPts val="600"/>
              </a:spcBef>
            </a:pPr>
            <a:r>
              <a:rPr lang="en-US" sz="2200" dirty="0">
                <a:solidFill>
                  <a:srgbClr val="221E1F"/>
                </a:solidFill>
              </a:rPr>
              <a:t>For the Wharton Corporation, dividend policy makes no difference</a:t>
            </a:r>
          </a:p>
          <a:p>
            <a:pPr lvl="1">
              <a:lnSpc>
                <a:spcPct val="92000"/>
              </a:lnSpc>
              <a:spcBef>
                <a:spcPts val="600"/>
              </a:spcBef>
            </a:pPr>
            <a:r>
              <a:rPr lang="en-US" sz="2100" dirty="0">
                <a:solidFill>
                  <a:srgbClr val="221E1F"/>
                </a:solidFill>
              </a:rPr>
              <a:t>Any increase in a dividend at some point in time is exactly offset by a decrease at some other time; so the net effect, once we account for time value, is zero</a:t>
            </a:r>
            <a:endParaRPr lang="en-US" altLang="en-US" sz="2100" b="1" dirty="0">
              <a:solidFill>
                <a:schemeClr val="accent1">
                  <a:lumMod val="75000"/>
                </a:schemeClr>
              </a:solidFill>
            </a:endParaRPr>
          </a:p>
          <a:p>
            <a:endParaRPr lang="en-US" dirty="0"/>
          </a:p>
        </p:txBody>
      </p:sp>
      <p:pic>
        <p:nvPicPr>
          <p:cNvPr id="4" name="Picture 3">
            <a:extLst>
              <a:ext uri="{FF2B5EF4-FFF2-40B4-BE49-F238E27FC236}">
                <a16:creationId xmlns:a16="http://schemas.microsoft.com/office/drawing/2014/main" id="{173D147F-E694-4A26-95C0-91CC7881DD83}"/>
              </a:ext>
            </a:extLst>
          </p:cNvPr>
          <p:cNvPicPr>
            <a:picLocks noChangeAspect="1"/>
          </p:cNvPicPr>
          <p:nvPr/>
        </p:nvPicPr>
        <p:blipFill>
          <a:blip r:embed="rId2"/>
          <a:stretch>
            <a:fillRect/>
          </a:stretch>
        </p:blipFill>
        <p:spPr>
          <a:xfrm>
            <a:off x="2631497" y="2371829"/>
            <a:ext cx="5876059" cy="990600"/>
          </a:xfrm>
          <a:prstGeom prst="rect">
            <a:avLst/>
          </a:prstGeom>
        </p:spPr>
      </p:pic>
      <p:pic>
        <p:nvPicPr>
          <p:cNvPr id="5" name="Picture 4">
            <a:extLst>
              <a:ext uri="{FF2B5EF4-FFF2-40B4-BE49-F238E27FC236}">
                <a16:creationId xmlns:a16="http://schemas.microsoft.com/office/drawing/2014/main" id="{47D715D9-D172-41F3-8994-04037592D95C}"/>
              </a:ext>
            </a:extLst>
          </p:cNvPr>
          <p:cNvPicPr>
            <a:picLocks noChangeAspect="1"/>
          </p:cNvPicPr>
          <p:nvPr/>
        </p:nvPicPr>
        <p:blipFill>
          <a:blip r:embed="rId3"/>
          <a:stretch>
            <a:fillRect/>
          </a:stretch>
        </p:blipFill>
        <p:spPr>
          <a:xfrm>
            <a:off x="3777069" y="3896222"/>
            <a:ext cx="3584913" cy="838199"/>
          </a:xfrm>
          <a:prstGeom prst="rect">
            <a:avLst/>
          </a:prstGeom>
          <a:ln>
            <a:solidFill>
              <a:schemeClr val="accent1"/>
            </a:solidFill>
          </a:ln>
        </p:spPr>
      </p:pic>
    </p:spTree>
    <p:extLst>
      <p:ext uri="{BB962C8B-B14F-4D97-AF65-F5344CB8AC3E}">
        <p14:creationId xmlns:p14="http://schemas.microsoft.com/office/powerpoint/2010/main" val="18703147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D158A-07C8-4523-A2B5-1E988FC0D45C}"/>
              </a:ext>
            </a:extLst>
          </p:cNvPr>
          <p:cNvSpPr>
            <a:spLocks noGrp="1"/>
          </p:cNvSpPr>
          <p:nvPr>
            <p:ph type="title"/>
          </p:nvPr>
        </p:nvSpPr>
        <p:spPr/>
        <p:txBody>
          <a:bodyPr/>
          <a:lstStyle/>
          <a:p>
            <a:r>
              <a:rPr lang="en-US" altLang="en-US" dirty="0"/>
              <a:t>Homemade dividends</a:t>
            </a:r>
            <a:endParaRPr lang="en-US" dirty="0"/>
          </a:p>
        </p:txBody>
      </p:sp>
      <p:sp>
        <p:nvSpPr>
          <p:cNvPr id="3" name="Content Placeholder 2">
            <a:extLst>
              <a:ext uri="{FF2B5EF4-FFF2-40B4-BE49-F238E27FC236}">
                <a16:creationId xmlns:a16="http://schemas.microsoft.com/office/drawing/2014/main" id="{6EE38C5B-D2F9-410B-BA7D-7C0F11E93F6B}"/>
              </a:ext>
            </a:extLst>
          </p:cNvPr>
          <p:cNvSpPr>
            <a:spLocks noGrp="1"/>
          </p:cNvSpPr>
          <p:nvPr>
            <p:ph idx="1"/>
          </p:nvPr>
        </p:nvSpPr>
        <p:spPr>
          <a:xfrm>
            <a:off x="581192" y="2180496"/>
            <a:ext cx="11029615" cy="4677504"/>
          </a:xfrm>
        </p:spPr>
        <p:txBody>
          <a:bodyPr>
            <a:normAutofit/>
          </a:bodyPr>
          <a:lstStyle/>
          <a:p>
            <a:pPr>
              <a:lnSpc>
                <a:spcPct val="80000"/>
              </a:lnSpc>
              <a:spcBef>
                <a:spcPts val="600"/>
              </a:spcBef>
            </a:pPr>
            <a:r>
              <a:rPr lang="en-US" sz="2200" dirty="0">
                <a:solidFill>
                  <a:srgbClr val="221E1F"/>
                </a:solidFill>
              </a:rPr>
              <a:t>Suppose individual Investor X prefers dividends per share of $100 at both Dates 1 and 2. Would she be disappointed if informed that the firm’s management was adopting the alternative dividend policy (dividends of $110 and $89 on the two dates, respectively)? </a:t>
            </a:r>
          </a:p>
          <a:p>
            <a:pPr lvl="1">
              <a:lnSpc>
                <a:spcPct val="80000"/>
              </a:lnSpc>
              <a:spcBef>
                <a:spcPts val="600"/>
              </a:spcBef>
            </a:pPr>
            <a:r>
              <a:rPr lang="en-US" sz="2100" dirty="0">
                <a:solidFill>
                  <a:srgbClr val="221E1F"/>
                </a:solidFill>
              </a:rPr>
              <a:t>Not necessarily; she could easily reinvest the $10 of unneeded funds received on Date 1 by buying more Wharton stock</a:t>
            </a:r>
          </a:p>
          <a:p>
            <a:pPr lvl="1">
              <a:lnSpc>
                <a:spcPct val="80000"/>
              </a:lnSpc>
              <a:spcBef>
                <a:spcPts val="600"/>
              </a:spcBef>
            </a:pPr>
            <a:r>
              <a:rPr lang="en-US" sz="2100" dirty="0">
                <a:solidFill>
                  <a:srgbClr val="221E1F"/>
                </a:solidFill>
              </a:rPr>
              <a:t>At 10%, this investment would grow to $11 by Date 2; investor X would receive her desired net cash flow of $110 − 10 = $100 at Date 1 and $89 + 11 = $100 at Date 2</a:t>
            </a:r>
          </a:p>
          <a:p>
            <a:pPr>
              <a:lnSpc>
                <a:spcPct val="80000"/>
              </a:lnSpc>
              <a:spcBef>
                <a:spcPts val="600"/>
              </a:spcBef>
            </a:pPr>
            <a:r>
              <a:rPr lang="en-US" sz="2200" dirty="0">
                <a:solidFill>
                  <a:srgbClr val="221E1F"/>
                </a:solidFill>
              </a:rPr>
              <a:t>Imagine Investor Z, preferring $110 of cash flow at Date 1 and $89 of cash</a:t>
            </a:r>
            <a:r>
              <a:rPr lang="en-US" dirty="0">
                <a:solidFill>
                  <a:srgbClr val="221E1F"/>
                </a:solidFill>
                <a:latin typeface="STIX MathJax Main"/>
              </a:rPr>
              <a:t> </a:t>
            </a:r>
            <a:r>
              <a:rPr lang="en-US" sz="2200" dirty="0">
                <a:solidFill>
                  <a:srgbClr val="221E1F"/>
                </a:solidFill>
              </a:rPr>
              <a:t>flow at Date 2, finds that management will pay dividends of $100 at both Dates 1 and 2 </a:t>
            </a:r>
          </a:p>
          <a:p>
            <a:pPr lvl="1">
              <a:lnSpc>
                <a:spcPct val="80000"/>
              </a:lnSpc>
              <a:spcBef>
                <a:spcPts val="600"/>
              </a:spcBef>
            </a:pPr>
            <a:r>
              <a:rPr lang="en-US" sz="2100" dirty="0">
                <a:solidFill>
                  <a:srgbClr val="221E1F"/>
                </a:solidFill>
              </a:rPr>
              <a:t>This investor can sell $10 worth of stock to boost his total cash at Date 1 to $110; because this investment returns 10%, Investor Z gives up $11 at Date 2 (= $10 × 1.1), leaving $100 − 11 = $89</a:t>
            </a:r>
          </a:p>
          <a:p>
            <a:pPr>
              <a:lnSpc>
                <a:spcPct val="80000"/>
              </a:lnSpc>
              <a:spcBef>
                <a:spcPts val="600"/>
              </a:spcBef>
            </a:pPr>
            <a:r>
              <a:rPr lang="en-US" sz="2200" dirty="0">
                <a:solidFill>
                  <a:srgbClr val="221E1F"/>
                </a:solidFill>
              </a:rPr>
              <a:t>Our two investors can transform the corporation’s dividend policy into a different policy by buying or selling on their own, resulting in a </a:t>
            </a:r>
            <a:r>
              <a:rPr lang="en-US" sz="2200" b="1" dirty="0">
                <a:solidFill>
                  <a:srgbClr val="221E1F"/>
                </a:solidFill>
              </a:rPr>
              <a:t>homemade dividend policy</a:t>
            </a:r>
            <a:endParaRPr lang="en-US" altLang="en-US" sz="2200" b="1" dirty="0">
              <a:solidFill>
                <a:schemeClr val="accent1">
                  <a:lumMod val="75000"/>
                </a:schemeClr>
              </a:solidFill>
            </a:endParaRPr>
          </a:p>
          <a:p>
            <a:endParaRPr lang="en-US" dirty="0"/>
          </a:p>
        </p:txBody>
      </p:sp>
    </p:spTree>
    <p:extLst>
      <p:ext uri="{BB962C8B-B14F-4D97-AF65-F5344CB8AC3E}">
        <p14:creationId xmlns:p14="http://schemas.microsoft.com/office/powerpoint/2010/main" val="42252373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F57AF0-49D0-476A-890D-E85ADC3FC1B8}"/>
              </a:ext>
            </a:extLst>
          </p:cNvPr>
          <p:cNvSpPr>
            <a:spLocks noGrp="1"/>
          </p:cNvSpPr>
          <p:nvPr>
            <p:ph type="title"/>
          </p:nvPr>
        </p:nvSpPr>
        <p:spPr/>
        <p:txBody>
          <a:bodyPr/>
          <a:lstStyle/>
          <a:p>
            <a:r>
              <a:rPr lang="en-US" altLang="en-US" dirty="0"/>
              <a:t>A test</a:t>
            </a:r>
            <a:endParaRPr lang="en-US" dirty="0"/>
          </a:p>
        </p:txBody>
      </p:sp>
      <p:sp>
        <p:nvSpPr>
          <p:cNvPr id="3" name="Content Placeholder 2">
            <a:extLst>
              <a:ext uri="{FF2B5EF4-FFF2-40B4-BE49-F238E27FC236}">
                <a16:creationId xmlns:a16="http://schemas.microsoft.com/office/drawing/2014/main" id="{5CB9AC85-7732-40A1-A5FB-059491489FD1}"/>
              </a:ext>
            </a:extLst>
          </p:cNvPr>
          <p:cNvSpPr>
            <a:spLocks noGrp="1"/>
          </p:cNvSpPr>
          <p:nvPr>
            <p:ph idx="1"/>
          </p:nvPr>
        </p:nvSpPr>
        <p:spPr>
          <a:xfrm>
            <a:off x="581192" y="2180496"/>
            <a:ext cx="11029615" cy="4460449"/>
          </a:xfrm>
        </p:spPr>
        <p:txBody>
          <a:bodyPr>
            <a:normAutofit/>
          </a:bodyPr>
          <a:lstStyle/>
          <a:p>
            <a:pPr marL="571818" indent="-457200">
              <a:lnSpc>
                <a:spcPct val="90000"/>
              </a:lnSpc>
              <a:spcBef>
                <a:spcPts val="600"/>
              </a:spcBef>
              <a:buFont typeface="+mj-lt"/>
              <a:buAutoNum type="arabicPeriod"/>
            </a:pPr>
            <a:r>
              <a:rPr lang="en-US" sz="2200" dirty="0">
                <a:solidFill>
                  <a:srgbClr val="000000"/>
                </a:solidFill>
              </a:rPr>
              <a:t>True or false: Dividends are irrelevant</a:t>
            </a:r>
          </a:p>
          <a:p>
            <a:pPr lvl="1">
              <a:lnSpc>
                <a:spcPct val="90000"/>
              </a:lnSpc>
              <a:spcBef>
                <a:spcPts val="600"/>
              </a:spcBef>
            </a:pPr>
            <a:r>
              <a:rPr lang="en-US" sz="2100" b="1" dirty="0">
                <a:solidFill>
                  <a:srgbClr val="000000"/>
                </a:solidFill>
              </a:rPr>
              <a:t>False</a:t>
            </a:r>
          </a:p>
          <a:p>
            <a:pPr lvl="1">
              <a:lnSpc>
                <a:spcPct val="90000"/>
              </a:lnSpc>
              <a:spcBef>
                <a:spcPts val="600"/>
              </a:spcBef>
            </a:pPr>
            <a:r>
              <a:rPr lang="en-US" sz="2100" dirty="0">
                <a:solidFill>
                  <a:srgbClr val="000000"/>
                </a:solidFill>
              </a:rPr>
              <a:t>I</a:t>
            </a:r>
            <a:r>
              <a:rPr lang="en-US" sz="2100" dirty="0">
                <a:solidFill>
                  <a:srgbClr val="221E1F"/>
                </a:solidFill>
              </a:rPr>
              <a:t>nvestors prefer higher dividends to lower dividends at any single date if the dividend level is held constant at every other date </a:t>
            </a:r>
          </a:p>
          <a:p>
            <a:pPr>
              <a:lnSpc>
                <a:spcPct val="90000"/>
              </a:lnSpc>
              <a:spcBef>
                <a:spcPts val="600"/>
              </a:spcBef>
            </a:pPr>
            <a:endParaRPr lang="en-US" sz="2200" dirty="0">
              <a:solidFill>
                <a:srgbClr val="000000"/>
              </a:solidFill>
            </a:endParaRPr>
          </a:p>
          <a:p>
            <a:pPr marL="571818" indent="-457200">
              <a:lnSpc>
                <a:spcPct val="90000"/>
              </a:lnSpc>
              <a:spcBef>
                <a:spcPts val="600"/>
              </a:spcBef>
              <a:buFont typeface="+mj-lt"/>
              <a:buAutoNum type="arabicPeriod" startAt="2"/>
            </a:pPr>
            <a:r>
              <a:rPr lang="en-US" sz="2200" dirty="0">
                <a:solidFill>
                  <a:srgbClr val="000000"/>
                </a:solidFill>
              </a:rPr>
              <a:t>True or false: Dividend policy is irrelevant</a:t>
            </a:r>
          </a:p>
          <a:p>
            <a:pPr lvl="1">
              <a:lnSpc>
                <a:spcPct val="90000"/>
              </a:lnSpc>
              <a:spcBef>
                <a:spcPts val="600"/>
              </a:spcBef>
            </a:pPr>
            <a:r>
              <a:rPr lang="en-US" sz="2100" b="1" dirty="0">
                <a:solidFill>
                  <a:srgbClr val="221E1F"/>
                </a:solidFill>
              </a:rPr>
              <a:t>True</a:t>
            </a:r>
            <a:r>
              <a:rPr lang="en-US" sz="2100" dirty="0">
                <a:solidFill>
                  <a:srgbClr val="221E1F"/>
                </a:solidFill>
              </a:rPr>
              <a:t>, at least in the simple case </a:t>
            </a:r>
            <a:endParaRPr lang="en-US" sz="2100" dirty="0">
              <a:solidFill>
                <a:srgbClr val="000000"/>
              </a:solidFill>
            </a:endParaRPr>
          </a:p>
          <a:p>
            <a:pPr lvl="1">
              <a:lnSpc>
                <a:spcPct val="90000"/>
              </a:lnSpc>
              <a:spcBef>
                <a:spcPts val="600"/>
              </a:spcBef>
            </a:pPr>
            <a:r>
              <a:rPr lang="en-US" sz="2100" dirty="0">
                <a:solidFill>
                  <a:srgbClr val="221E1F"/>
                </a:solidFill>
              </a:rPr>
              <a:t>Dividend policy by itself cannot raise the dividend at one date while keeping it the same at all other dates; rather, dividend policy merely establishes the trade-off between dividends at one date and dividends at another date</a:t>
            </a:r>
            <a:endParaRPr lang="en-US" altLang="en-US" sz="2100" b="1" dirty="0">
              <a:solidFill>
                <a:schemeClr val="accent1">
                  <a:lumMod val="75000"/>
                </a:schemeClr>
              </a:solidFill>
            </a:endParaRPr>
          </a:p>
          <a:p>
            <a:endParaRPr lang="en-US" dirty="0"/>
          </a:p>
        </p:txBody>
      </p:sp>
    </p:spTree>
    <p:extLst>
      <p:ext uri="{BB962C8B-B14F-4D97-AF65-F5344CB8AC3E}">
        <p14:creationId xmlns:p14="http://schemas.microsoft.com/office/powerpoint/2010/main" val="27124600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640A8-FDBA-4CDD-9233-23D0D8EF83B9}"/>
              </a:ext>
            </a:extLst>
          </p:cNvPr>
          <p:cNvSpPr>
            <a:spLocks noGrp="1"/>
          </p:cNvSpPr>
          <p:nvPr>
            <p:ph type="title"/>
          </p:nvPr>
        </p:nvSpPr>
        <p:spPr/>
        <p:txBody>
          <a:bodyPr/>
          <a:lstStyle/>
          <a:p>
            <a:r>
              <a:rPr lang="en-US" altLang="en-US" dirty="0"/>
              <a:t>Real-world factors favoring a low dividend payout</a:t>
            </a:r>
            <a:endParaRPr lang="en-US" dirty="0"/>
          </a:p>
        </p:txBody>
      </p:sp>
      <p:sp>
        <p:nvSpPr>
          <p:cNvPr id="3" name="Content Placeholder 2">
            <a:extLst>
              <a:ext uri="{FF2B5EF4-FFF2-40B4-BE49-F238E27FC236}">
                <a16:creationId xmlns:a16="http://schemas.microsoft.com/office/drawing/2014/main" id="{31DF7A68-DBD8-4EA8-9087-8C3E56E21EBF}"/>
              </a:ext>
            </a:extLst>
          </p:cNvPr>
          <p:cNvSpPr>
            <a:spLocks noGrp="1"/>
          </p:cNvSpPr>
          <p:nvPr>
            <p:ph idx="1"/>
          </p:nvPr>
        </p:nvSpPr>
        <p:spPr>
          <a:xfrm>
            <a:off x="581192" y="1838036"/>
            <a:ext cx="11029615" cy="5019964"/>
          </a:xfrm>
        </p:spPr>
        <p:txBody>
          <a:bodyPr>
            <a:normAutofit fontScale="92500"/>
          </a:bodyPr>
          <a:lstStyle/>
          <a:p>
            <a:pPr>
              <a:lnSpc>
                <a:spcPct val="85000"/>
              </a:lnSpc>
              <a:spcBef>
                <a:spcPts val="600"/>
              </a:spcBef>
            </a:pPr>
            <a:r>
              <a:rPr lang="en-US" sz="2200" i="1" dirty="0">
                <a:solidFill>
                  <a:srgbClr val="000000"/>
                </a:solidFill>
              </a:rPr>
              <a:t>Taxes</a:t>
            </a:r>
          </a:p>
          <a:p>
            <a:pPr lvl="1">
              <a:lnSpc>
                <a:spcPct val="85000"/>
              </a:lnSpc>
              <a:spcBef>
                <a:spcPts val="600"/>
              </a:spcBef>
            </a:pPr>
            <a:r>
              <a:rPr lang="en-US" sz="2100" dirty="0">
                <a:solidFill>
                  <a:srgbClr val="221E1F"/>
                </a:solidFill>
              </a:rPr>
              <a:t>Beginning in 2003, tax rates on dividends and long-term capital gains were lowered from a maximum in the 35–39% range to 15%, giving corporations a much larger tax incentive to pay dividends </a:t>
            </a:r>
          </a:p>
          <a:p>
            <a:pPr lvl="1">
              <a:lnSpc>
                <a:spcPct val="85000"/>
              </a:lnSpc>
              <a:spcBef>
                <a:spcPts val="600"/>
              </a:spcBef>
            </a:pPr>
            <a:r>
              <a:rPr lang="en-US" sz="2100" dirty="0">
                <a:solidFill>
                  <a:srgbClr val="221E1F"/>
                </a:solidFill>
              </a:rPr>
              <a:t>In 2020, the tax rate on dividends was 0%, 15%, or 20%, depending on the individual’s marginal tax rate. </a:t>
            </a:r>
          </a:p>
          <a:p>
            <a:pPr lvl="2">
              <a:lnSpc>
                <a:spcPct val="85000"/>
              </a:lnSpc>
              <a:spcBef>
                <a:spcPts val="600"/>
              </a:spcBef>
            </a:pPr>
            <a:r>
              <a:rPr lang="en-US" sz="2000" dirty="0">
                <a:solidFill>
                  <a:srgbClr val="221E1F"/>
                </a:solidFill>
              </a:rPr>
              <a:t>Fact that capital gains tax can be deferred still means that the effective tax rate on dividends will be higher for many investors </a:t>
            </a:r>
            <a:endParaRPr lang="en-US" sz="2000" dirty="0">
              <a:solidFill>
                <a:srgbClr val="000000"/>
              </a:solidFill>
            </a:endParaRPr>
          </a:p>
          <a:p>
            <a:pPr>
              <a:lnSpc>
                <a:spcPct val="85000"/>
              </a:lnSpc>
              <a:spcBef>
                <a:spcPts val="600"/>
              </a:spcBef>
            </a:pPr>
            <a:r>
              <a:rPr lang="en-US" altLang="en-US" sz="2200" i="1" dirty="0">
                <a:solidFill>
                  <a:srgbClr val="000000"/>
                </a:solidFill>
              </a:rPr>
              <a:t>Flotation costs</a:t>
            </a:r>
          </a:p>
          <a:p>
            <a:pPr lvl="1">
              <a:lnSpc>
                <a:spcPct val="85000"/>
              </a:lnSpc>
              <a:spcBef>
                <a:spcPts val="600"/>
              </a:spcBef>
            </a:pPr>
            <a:r>
              <a:rPr lang="en-US" sz="2100" dirty="0">
                <a:solidFill>
                  <a:srgbClr val="221E1F"/>
                </a:solidFill>
              </a:rPr>
              <a:t>If we include flotation costs in our argument, then we will find that the value of the stock decreases if we sell new stock </a:t>
            </a:r>
            <a:endParaRPr lang="en-US" altLang="en-US" sz="2100" dirty="0">
              <a:solidFill>
                <a:srgbClr val="000000"/>
              </a:solidFill>
            </a:endParaRPr>
          </a:p>
          <a:p>
            <a:pPr>
              <a:lnSpc>
                <a:spcPct val="85000"/>
              </a:lnSpc>
              <a:spcBef>
                <a:spcPts val="600"/>
              </a:spcBef>
            </a:pPr>
            <a:r>
              <a:rPr lang="en-US" altLang="en-US" sz="2200" i="1" dirty="0">
                <a:solidFill>
                  <a:srgbClr val="000000"/>
                </a:solidFill>
              </a:rPr>
              <a:t>Dividend restrictions</a:t>
            </a:r>
          </a:p>
          <a:p>
            <a:pPr lvl="1">
              <a:lnSpc>
                <a:spcPct val="85000"/>
              </a:lnSpc>
              <a:spcBef>
                <a:spcPts val="600"/>
              </a:spcBef>
            </a:pPr>
            <a:r>
              <a:rPr lang="en-US" sz="2100" dirty="0">
                <a:solidFill>
                  <a:srgbClr val="221E1F"/>
                </a:solidFill>
              </a:rPr>
              <a:t>In some cases, a corporation may face restrictions on its ability to pay dividends (e.g., bond indenture forbids dividend payments)</a:t>
            </a:r>
            <a:endParaRPr lang="en-US" sz="2100" dirty="0">
              <a:solidFill>
                <a:srgbClr val="000000"/>
              </a:solidFill>
            </a:endParaRPr>
          </a:p>
          <a:p>
            <a:pPr lvl="1">
              <a:lnSpc>
                <a:spcPct val="85000"/>
              </a:lnSpc>
              <a:spcBef>
                <a:spcPts val="600"/>
              </a:spcBef>
            </a:pPr>
            <a:r>
              <a:rPr lang="en-US" sz="2100" dirty="0">
                <a:solidFill>
                  <a:srgbClr val="221E1F"/>
                </a:solidFill>
              </a:rPr>
              <a:t>Corporation may be prohibited by state law from paying dividends if the dividend amount exceeds the firm’s retained earnings </a:t>
            </a:r>
            <a:endParaRPr lang="en-US" altLang="en-US" sz="2100" dirty="0">
              <a:solidFill>
                <a:schemeClr val="accent1">
                  <a:lumMod val="75000"/>
                </a:schemeClr>
              </a:solidFill>
            </a:endParaRPr>
          </a:p>
          <a:p>
            <a:endParaRPr lang="en-US" dirty="0"/>
          </a:p>
        </p:txBody>
      </p:sp>
    </p:spTree>
    <p:extLst>
      <p:ext uri="{BB962C8B-B14F-4D97-AF65-F5344CB8AC3E}">
        <p14:creationId xmlns:p14="http://schemas.microsoft.com/office/powerpoint/2010/main" val="25123444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62C2AD-88EA-4A19-8498-45E03383C50A}"/>
              </a:ext>
            </a:extLst>
          </p:cNvPr>
          <p:cNvSpPr>
            <a:spLocks noGrp="1"/>
          </p:cNvSpPr>
          <p:nvPr>
            <p:ph type="title"/>
          </p:nvPr>
        </p:nvSpPr>
        <p:spPr/>
        <p:txBody>
          <a:bodyPr/>
          <a:lstStyle/>
          <a:p>
            <a:r>
              <a:rPr lang="en-US" altLang="en-US" dirty="0"/>
              <a:t>Real-world factors favoring a high dividend payout</a:t>
            </a:r>
            <a:endParaRPr lang="en-US" dirty="0"/>
          </a:p>
        </p:txBody>
      </p:sp>
      <p:sp>
        <p:nvSpPr>
          <p:cNvPr id="3" name="Content Placeholder 2">
            <a:extLst>
              <a:ext uri="{FF2B5EF4-FFF2-40B4-BE49-F238E27FC236}">
                <a16:creationId xmlns:a16="http://schemas.microsoft.com/office/drawing/2014/main" id="{8166C291-0B5C-47A9-9E56-F6566EB7EA30}"/>
              </a:ext>
            </a:extLst>
          </p:cNvPr>
          <p:cNvSpPr>
            <a:spLocks noGrp="1"/>
          </p:cNvSpPr>
          <p:nvPr>
            <p:ph idx="1"/>
          </p:nvPr>
        </p:nvSpPr>
        <p:spPr>
          <a:xfrm>
            <a:off x="581192" y="2180496"/>
            <a:ext cx="11029615" cy="4677504"/>
          </a:xfrm>
        </p:spPr>
        <p:txBody>
          <a:bodyPr>
            <a:normAutofit lnSpcReduction="10000"/>
          </a:bodyPr>
          <a:lstStyle/>
          <a:p>
            <a:pPr>
              <a:lnSpc>
                <a:spcPct val="90000"/>
              </a:lnSpc>
              <a:spcBef>
                <a:spcPts val="600"/>
              </a:spcBef>
            </a:pPr>
            <a:r>
              <a:rPr lang="en-US" sz="2200" dirty="0">
                <a:solidFill>
                  <a:srgbClr val="221E1F"/>
                </a:solidFill>
              </a:rPr>
              <a:t>Why might a firm might pay its shareholders higher dividends even if it means the firm must issue more shares of stock to finance the dividend payments?</a:t>
            </a:r>
          </a:p>
          <a:p>
            <a:pPr lvl="1" algn="just">
              <a:lnSpc>
                <a:spcPct val="90000"/>
              </a:lnSpc>
              <a:spcBef>
                <a:spcPts val="600"/>
              </a:spcBef>
            </a:pPr>
            <a:r>
              <a:rPr lang="en-US" sz="2100" dirty="0">
                <a:solidFill>
                  <a:srgbClr val="221E1F"/>
                </a:solidFill>
              </a:rPr>
              <a:t>Benjamin Graham, David Dodd, and Sidney Cottle argue that firms should generally have high dividend payouts because: </a:t>
            </a:r>
          </a:p>
          <a:p>
            <a:pPr marL="1143125" lvl="2" indent="-457200">
              <a:lnSpc>
                <a:spcPct val="90000"/>
              </a:lnSpc>
              <a:spcBef>
                <a:spcPts val="600"/>
              </a:spcBef>
              <a:buFont typeface="+mj-lt"/>
              <a:buAutoNum type="arabicPeriod"/>
            </a:pPr>
            <a:r>
              <a:rPr lang="en-US" sz="2000" dirty="0">
                <a:solidFill>
                  <a:srgbClr val="221E1F"/>
                </a:solidFill>
              </a:rPr>
              <a:t>“The discounted value of near dividends is higher than the present worth of distant dividends.” </a:t>
            </a:r>
          </a:p>
          <a:p>
            <a:pPr marL="1143125" lvl="2" indent="-457200">
              <a:lnSpc>
                <a:spcPct val="90000"/>
              </a:lnSpc>
              <a:spcBef>
                <a:spcPts val="600"/>
              </a:spcBef>
              <a:buFont typeface="+mj-lt"/>
              <a:buAutoNum type="arabicPeriod"/>
            </a:pPr>
            <a:r>
              <a:rPr lang="en-US" sz="2000" dirty="0">
                <a:solidFill>
                  <a:srgbClr val="221E1F"/>
                </a:solidFill>
              </a:rPr>
              <a:t>Between “two companies with the same general earning power and same general position in an industry, the one paying the larger dividend will almost always sell at a higher price.”</a:t>
            </a:r>
          </a:p>
          <a:p>
            <a:pPr>
              <a:lnSpc>
                <a:spcPct val="90000"/>
              </a:lnSpc>
              <a:spcBef>
                <a:spcPts val="600"/>
              </a:spcBef>
            </a:pPr>
            <a:endParaRPr lang="en-US" sz="2200" dirty="0">
              <a:solidFill>
                <a:srgbClr val="221E1F"/>
              </a:solidFill>
            </a:endParaRPr>
          </a:p>
          <a:p>
            <a:pPr>
              <a:lnSpc>
                <a:spcPct val="90000"/>
              </a:lnSpc>
              <a:spcBef>
                <a:spcPts val="600"/>
              </a:spcBef>
            </a:pPr>
            <a:r>
              <a:rPr lang="en-US" sz="2200" dirty="0">
                <a:solidFill>
                  <a:srgbClr val="221E1F"/>
                </a:solidFill>
              </a:rPr>
              <a:t>Two additional factors favoring a high dividend payout are the following:</a:t>
            </a:r>
          </a:p>
          <a:p>
            <a:pPr lvl="1">
              <a:lnSpc>
                <a:spcPct val="90000"/>
              </a:lnSpc>
              <a:spcBef>
                <a:spcPts val="600"/>
              </a:spcBef>
            </a:pPr>
            <a:r>
              <a:rPr lang="en-US" sz="2100" dirty="0">
                <a:solidFill>
                  <a:srgbClr val="221E1F"/>
                </a:solidFill>
              </a:rPr>
              <a:t>Desire for current income</a:t>
            </a:r>
          </a:p>
          <a:p>
            <a:pPr lvl="1">
              <a:lnSpc>
                <a:spcPct val="90000"/>
              </a:lnSpc>
              <a:spcBef>
                <a:spcPts val="600"/>
              </a:spcBef>
            </a:pPr>
            <a:r>
              <a:rPr lang="en-US" sz="2100" dirty="0">
                <a:solidFill>
                  <a:srgbClr val="221E1F"/>
                </a:solidFill>
              </a:rPr>
              <a:t>Resolution of uncertainty</a:t>
            </a:r>
          </a:p>
          <a:p>
            <a:endParaRPr lang="en-US" dirty="0"/>
          </a:p>
        </p:txBody>
      </p:sp>
    </p:spTree>
    <p:extLst>
      <p:ext uri="{BB962C8B-B14F-4D97-AF65-F5344CB8AC3E}">
        <p14:creationId xmlns:p14="http://schemas.microsoft.com/office/powerpoint/2010/main" val="7494066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1302E1-455A-4047-B9F1-2D38D6635A07}"/>
              </a:ext>
            </a:extLst>
          </p:cNvPr>
          <p:cNvSpPr>
            <a:spLocks noGrp="1"/>
          </p:cNvSpPr>
          <p:nvPr>
            <p:ph type="title"/>
          </p:nvPr>
        </p:nvSpPr>
        <p:spPr/>
        <p:txBody>
          <a:bodyPr/>
          <a:lstStyle/>
          <a:p>
            <a:r>
              <a:rPr lang="en-US" altLang="en-US" dirty="0"/>
              <a:t>Real-world factors favoring a high dividend payout 2</a:t>
            </a:r>
            <a:endParaRPr lang="en-US" dirty="0"/>
          </a:p>
        </p:txBody>
      </p:sp>
      <p:sp>
        <p:nvSpPr>
          <p:cNvPr id="3" name="Content Placeholder 2">
            <a:extLst>
              <a:ext uri="{FF2B5EF4-FFF2-40B4-BE49-F238E27FC236}">
                <a16:creationId xmlns:a16="http://schemas.microsoft.com/office/drawing/2014/main" id="{5C271FAF-28A4-47EE-B6CD-F2E20989DEDA}"/>
              </a:ext>
            </a:extLst>
          </p:cNvPr>
          <p:cNvSpPr>
            <a:spLocks noGrp="1"/>
          </p:cNvSpPr>
          <p:nvPr>
            <p:ph idx="1"/>
          </p:nvPr>
        </p:nvSpPr>
        <p:spPr>
          <a:xfrm>
            <a:off x="581192" y="2180496"/>
            <a:ext cx="11029615" cy="4677504"/>
          </a:xfrm>
        </p:spPr>
        <p:txBody>
          <a:bodyPr>
            <a:normAutofit/>
          </a:bodyPr>
          <a:lstStyle/>
          <a:p>
            <a:pPr>
              <a:lnSpc>
                <a:spcPct val="90000"/>
              </a:lnSpc>
              <a:spcBef>
                <a:spcPts val="600"/>
              </a:spcBef>
            </a:pPr>
            <a:r>
              <a:rPr lang="en-US" sz="2200" dirty="0">
                <a:solidFill>
                  <a:srgbClr val="221E1F"/>
                </a:solidFill>
              </a:rPr>
              <a:t>Many individuals desire current income, and it is argued that this group is willing to pay a premium to get a higher dividend yield </a:t>
            </a:r>
          </a:p>
          <a:p>
            <a:pPr>
              <a:lnSpc>
                <a:spcPct val="90000"/>
              </a:lnSpc>
              <a:spcBef>
                <a:spcPts val="600"/>
              </a:spcBef>
            </a:pPr>
            <a:r>
              <a:rPr lang="en-US" sz="2200" dirty="0">
                <a:solidFill>
                  <a:srgbClr val="221E1F"/>
                </a:solidFill>
              </a:rPr>
              <a:t>Current income argument may be relevant in the real world:</a:t>
            </a:r>
          </a:p>
          <a:p>
            <a:pPr lvl="1">
              <a:lnSpc>
                <a:spcPct val="90000"/>
              </a:lnSpc>
              <a:spcBef>
                <a:spcPts val="600"/>
              </a:spcBef>
            </a:pPr>
            <a:r>
              <a:rPr lang="en-US" sz="2100" dirty="0">
                <a:solidFill>
                  <a:srgbClr val="221E1F"/>
                </a:solidFill>
              </a:rPr>
              <a:t>Sale of low-dividend stocks would involve brokerage fees and other transaction costs; these direct cash expenses could be avoided by an investment in high-dividend securities</a:t>
            </a:r>
          </a:p>
          <a:p>
            <a:pPr lvl="1">
              <a:lnSpc>
                <a:spcPct val="90000"/>
              </a:lnSpc>
              <a:spcBef>
                <a:spcPts val="600"/>
              </a:spcBef>
            </a:pPr>
            <a:r>
              <a:rPr lang="en-US" sz="2100" dirty="0">
                <a:solidFill>
                  <a:srgbClr val="221E1F"/>
                </a:solidFill>
              </a:rPr>
              <a:t>Expenditure of stockholder’s own time in selling securities and the natural (though not necessarily rational) fear of consuming out of principal might further lead many investors to buy high-dividend securities</a:t>
            </a:r>
          </a:p>
          <a:p>
            <a:pPr>
              <a:lnSpc>
                <a:spcPct val="90000"/>
              </a:lnSpc>
              <a:spcBef>
                <a:spcPts val="600"/>
              </a:spcBef>
            </a:pPr>
            <a:r>
              <a:rPr lang="en-US" sz="2200" dirty="0">
                <a:solidFill>
                  <a:srgbClr val="221E1F"/>
                </a:solidFill>
              </a:rPr>
              <a:t>Remember that financial intermediaries can (and do) perform these “repackaging” transactions for individuals at very low cost </a:t>
            </a:r>
          </a:p>
          <a:p>
            <a:pPr lvl="1">
              <a:lnSpc>
                <a:spcPct val="90000"/>
              </a:lnSpc>
              <a:spcBef>
                <a:spcPts val="600"/>
              </a:spcBef>
            </a:pPr>
            <a:r>
              <a:rPr lang="en-US" sz="2100" dirty="0">
                <a:solidFill>
                  <a:srgbClr val="221E1F"/>
                </a:solidFill>
              </a:rPr>
              <a:t>Such intermediaries could buy low-dividend stocks and, through a controlled policy of realizing gains, they could pay their investors at a higher rate </a:t>
            </a:r>
            <a:endParaRPr lang="en-US" altLang="en-US" sz="2100" dirty="0">
              <a:solidFill>
                <a:schemeClr val="accent1">
                  <a:lumMod val="75000"/>
                </a:schemeClr>
              </a:solidFill>
            </a:endParaRPr>
          </a:p>
          <a:p>
            <a:endParaRPr lang="en-US" dirty="0"/>
          </a:p>
        </p:txBody>
      </p:sp>
    </p:spTree>
    <p:extLst>
      <p:ext uri="{BB962C8B-B14F-4D97-AF65-F5344CB8AC3E}">
        <p14:creationId xmlns:p14="http://schemas.microsoft.com/office/powerpoint/2010/main" val="11932517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D3FDF1-B7FD-4305-952A-F8648083A7CE}"/>
              </a:ext>
            </a:extLst>
          </p:cNvPr>
          <p:cNvSpPr>
            <a:spLocks noGrp="1"/>
          </p:cNvSpPr>
          <p:nvPr>
            <p:ph type="title"/>
          </p:nvPr>
        </p:nvSpPr>
        <p:spPr/>
        <p:txBody>
          <a:bodyPr/>
          <a:lstStyle/>
          <a:p>
            <a:r>
              <a:rPr lang="en-US" altLang="en-US" dirty="0"/>
              <a:t>Real-world factors favoring a high dividend payout 3</a:t>
            </a:r>
            <a:endParaRPr lang="en-US" dirty="0"/>
          </a:p>
        </p:txBody>
      </p:sp>
      <p:sp>
        <p:nvSpPr>
          <p:cNvPr id="3" name="Content Placeholder 2">
            <a:extLst>
              <a:ext uri="{FF2B5EF4-FFF2-40B4-BE49-F238E27FC236}">
                <a16:creationId xmlns:a16="http://schemas.microsoft.com/office/drawing/2014/main" id="{B9C1D9AC-BC3B-4422-A562-7556C88F5760}"/>
              </a:ext>
            </a:extLst>
          </p:cNvPr>
          <p:cNvSpPr>
            <a:spLocks noGrp="1"/>
          </p:cNvSpPr>
          <p:nvPr>
            <p:ph idx="1"/>
          </p:nvPr>
        </p:nvSpPr>
        <p:spPr>
          <a:xfrm>
            <a:off x="581192" y="1715956"/>
            <a:ext cx="11029615" cy="5220553"/>
          </a:xfrm>
        </p:spPr>
        <p:txBody>
          <a:bodyPr>
            <a:normAutofit/>
          </a:bodyPr>
          <a:lstStyle/>
          <a:p>
            <a:pPr>
              <a:lnSpc>
                <a:spcPct val="90000"/>
              </a:lnSpc>
              <a:spcBef>
                <a:spcPts val="600"/>
              </a:spcBef>
            </a:pPr>
            <a:r>
              <a:rPr lang="en-US" sz="2200" dirty="0">
                <a:solidFill>
                  <a:srgbClr val="221E1F"/>
                </a:solidFill>
              </a:rPr>
              <a:t>Recall dividends have been taxed unfavorably for individual investors (at least until very recently); other investors do not receive unfavorable tax treatment from holding high-dividend yield, rather than low-dividend yield, securities:</a:t>
            </a:r>
          </a:p>
          <a:p>
            <a:pPr>
              <a:lnSpc>
                <a:spcPct val="90000"/>
              </a:lnSpc>
              <a:spcBef>
                <a:spcPts val="600"/>
              </a:spcBef>
            </a:pPr>
            <a:r>
              <a:rPr lang="en-US" sz="2200" i="1" dirty="0">
                <a:solidFill>
                  <a:srgbClr val="221E1F"/>
                </a:solidFill>
              </a:rPr>
              <a:t>Corporate investors </a:t>
            </a:r>
            <a:r>
              <a:rPr lang="en-US" sz="2200" dirty="0">
                <a:solidFill>
                  <a:srgbClr val="221E1F"/>
                </a:solidFill>
              </a:rPr>
              <a:t>receive significant </a:t>
            </a:r>
            <a:r>
              <a:rPr lang="en-US" sz="2100" dirty="0">
                <a:solidFill>
                  <a:srgbClr val="221E1F"/>
                </a:solidFill>
              </a:rPr>
              <a:t>tax break on dividends if they own stock in another corporation </a:t>
            </a:r>
          </a:p>
          <a:p>
            <a:pPr lvl="1">
              <a:lnSpc>
                <a:spcPct val="90000"/>
              </a:lnSpc>
              <a:spcBef>
                <a:spcPts val="600"/>
              </a:spcBef>
            </a:pPr>
            <a:r>
              <a:rPr lang="en-US" sz="2100" dirty="0">
                <a:solidFill>
                  <a:srgbClr val="221E1F"/>
                </a:solidFill>
              </a:rPr>
              <a:t>Corporate stockholder receiving either common or preferred dividends is granted a 50% (or more) dividend exclusion (reduced from 70% or more by the 2017 Tax Cuts and Jobs Act) </a:t>
            </a:r>
          </a:p>
          <a:p>
            <a:pPr lvl="1">
              <a:lnSpc>
                <a:spcPct val="90000"/>
              </a:lnSpc>
              <a:spcBef>
                <a:spcPts val="600"/>
              </a:spcBef>
            </a:pPr>
            <a:r>
              <a:rPr lang="en-US" sz="2100" dirty="0">
                <a:solidFill>
                  <a:srgbClr val="221E1F"/>
                </a:solidFill>
              </a:rPr>
              <a:t>Because the 50% exclusion does not apply to capital gains, this group is taxed unfavorably on capital gains </a:t>
            </a:r>
          </a:p>
          <a:p>
            <a:pPr lvl="1">
              <a:lnSpc>
                <a:spcPct val="90000"/>
              </a:lnSpc>
              <a:spcBef>
                <a:spcPts val="600"/>
              </a:spcBef>
            </a:pPr>
            <a:r>
              <a:rPr lang="en-US" sz="2100" dirty="0">
                <a:solidFill>
                  <a:srgbClr val="221E1F"/>
                </a:solidFill>
              </a:rPr>
              <a:t>High-dividend, low-capital gains stocks may be more appropriate for corporations to hold </a:t>
            </a:r>
          </a:p>
          <a:p>
            <a:pPr>
              <a:lnSpc>
                <a:spcPct val="90000"/>
              </a:lnSpc>
              <a:spcBef>
                <a:spcPts val="600"/>
              </a:spcBef>
            </a:pPr>
            <a:r>
              <a:rPr lang="en-US" sz="2200" i="1" dirty="0">
                <a:solidFill>
                  <a:srgbClr val="221E1F"/>
                </a:solidFill>
              </a:rPr>
              <a:t>Tax-exempt investors </a:t>
            </a:r>
            <a:r>
              <a:rPr lang="en-US" sz="2200" dirty="0">
                <a:solidFill>
                  <a:srgbClr val="221E1F"/>
                </a:solidFill>
              </a:rPr>
              <a:t>include pension, endowment, and trust funds</a:t>
            </a:r>
            <a:endParaRPr lang="en-US" altLang="en-US" sz="2200" dirty="0">
              <a:solidFill>
                <a:schemeClr val="accent1">
                  <a:lumMod val="75000"/>
                </a:schemeClr>
              </a:solidFill>
            </a:endParaRPr>
          </a:p>
          <a:p>
            <a:endParaRPr lang="en-US" dirty="0"/>
          </a:p>
        </p:txBody>
      </p:sp>
    </p:spTree>
    <p:extLst>
      <p:ext uri="{BB962C8B-B14F-4D97-AF65-F5344CB8AC3E}">
        <p14:creationId xmlns:p14="http://schemas.microsoft.com/office/powerpoint/2010/main" val="27825063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CAEA9-4FB6-4C7F-8A88-2086C6D08D26}"/>
              </a:ext>
            </a:extLst>
          </p:cNvPr>
          <p:cNvSpPr>
            <a:spLocks noGrp="1"/>
          </p:cNvSpPr>
          <p:nvPr>
            <p:ph type="title"/>
          </p:nvPr>
        </p:nvSpPr>
        <p:spPr/>
        <p:txBody>
          <a:bodyPr/>
          <a:lstStyle/>
          <a:p>
            <a:r>
              <a:rPr lang="en-US" altLang="en-US" dirty="0"/>
              <a:t>Information content of dividends</a:t>
            </a:r>
            <a:endParaRPr lang="en-US" dirty="0"/>
          </a:p>
        </p:txBody>
      </p:sp>
      <p:sp>
        <p:nvSpPr>
          <p:cNvPr id="3" name="Content Placeholder 2">
            <a:extLst>
              <a:ext uri="{FF2B5EF4-FFF2-40B4-BE49-F238E27FC236}">
                <a16:creationId xmlns:a16="http://schemas.microsoft.com/office/drawing/2014/main" id="{668331E9-C597-487C-AC96-CC2263B199D7}"/>
              </a:ext>
            </a:extLst>
          </p:cNvPr>
          <p:cNvSpPr>
            <a:spLocks noGrp="1"/>
          </p:cNvSpPr>
          <p:nvPr>
            <p:ph idx="1"/>
          </p:nvPr>
        </p:nvSpPr>
        <p:spPr>
          <a:xfrm>
            <a:off x="581192" y="2180496"/>
            <a:ext cx="11029615" cy="4677504"/>
          </a:xfrm>
        </p:spPr>
        <p:txBody>
          <a:bodyPr>
            <a:normAutofit/>
          </a:bodyPr>
          <a:lstStyle/>
          <a:p>
            <a:pPr algn="just">
              <a:lnSpc>
                <a:spcPct val="85000"/>
              </a:lnSpc>
              <a:spcBef>
                <a:spcPts val="600"/>
              </a:spcBef>
            </a:pPr>
            <a:r>
              <a:rPr lang="en-US" sz="2200" dirty="0">
                <a:solidFill>
                  <a:srgbClr val="221E1F"/>
                </a:solidFill>
              </a:rPr>
              <a:t>Previously, we examined three different positions on dividends: </a:t>
            </a:r>
          </a:p>
          <a:p>
            <a:pPr marL="754814" lvl="1" indent="-342900">
              <a:lnSpc>
                <a:spcPct val="85000"/>
              </a:lnSpc>
              <a:spcBef>
                <a:spcPts val="600"/>
              </a:spcBef>
              <a:buFont typeface="+mj-lt"/>
              <a:buAutoNum type="arabicPeriod"/>
            </a:pPr>
            <a:r>
              <a:rPr lang="en-US" sz="2100" dirty="0">
                <a:solidFill>
                  <a:srgbClr val="221E1F"/>
                </a:solidFill>
              </a:rPr>
              <a:t>Based on the homemade dividend argument, dividend policy is irrelevant</a:t>
            </a:r>
          </a:p>
          <a:p>
            <a:pPr marL="754814" lvl="1" indent="-342900">
              <a:lnSpc>
                <a:spcPct val="85000"/>
              </a:lnSpc>
              <a:spcBef>
                <a:spcPts val="600"/>
              </a:spcBef>
              <a:buFont typeface="+mj-lt"/>
              <a:buAutoNum type="arabicPeriod"/>
            </a:pPr>
            <a:r>
              <a:rPr lang="en-US" sz="2100" dirty="0">
                <a:solidFill>
                  <a:srgbClr val="221E1F"/>
                </a:solidFill>
              </a:rPr>
              <a:t>Because of tax effects for individual investors and new issue costs, a low-dividend policy is best</a:t>
            </a:r>
          </a:p>
          <a:p>
            <a:pPr marL="754814" lvl="1" indent="-342900">
              <a:lnSpc>
                <a:spcPct val="85000"/>
              </a:lnSpc>
              <a:spcBef>
                <a:spcPts val="600"/>
              </a:spcBef>
              <a:buFont typeface="+mj-lt"/>
              <a:buAutoNum type="arabicPeriod"/>
            </a:pPr>
            <a:r>
              <a:rPr lang="en-US" sz="2100" dirty="0">
                <a:solidFill>
                  <a:srgbClr val="221E1F"/>
                </a:solidFill>
              </a:rPr>
              <a:t>Because of the desire for current income and related factors, a high-dividend policy is best</a:t>
            </a:r>
            <a:endParaRPr lang="en-US" sz="1800" dirty="0">
              <a:solidFill>
                <a:srgbClr val="221E1F"/>
              </a:solidFill>
              <a:latin typeface="STIX MathJax Main"/>
            </a:endParaRPr>
          </a:p>
          <a:p>
            <a:pPr>
              <a:lnSpc>
                <a:spcPct val="85000"/>
              </a:lnSpc>
              <a:spcBef>
                <a:spcPts val="600"/>
              </a:spcBef>
            </a:pPr>
            <a:endParaRPr lang="en-US" altLang="en-US" sz="2200" b="1" dirty="0">
              <a:solidFill>
                <a:srgbClr val="221E1F"/>
              </a:solidFill>
            </a:endParaRPr>
          </a:p>
          <a:p>
            <a:pPr>
              <a:lnSpc>
                <a:spcPct val="85000"/>
              </a:lnSpc>
              <a:spcBef>
                <a:spcPts val="600"/>
              </a:spcBef>
            </a:pPr>
            <a:r>
              <a:rPr lang="en-US" altLang="en-US" sz="2200" b="1" dirty="0">
                <a:solidFill>
                  <a:srgbClr val="221E1F"/>
                </a:solidFill>
              </a:rPr>
              <a:t>Information content effect </a:t>
            </a:r>
            <a:r>
              <a:rPr lang="en-US" altLang="en-US" sz="2200" dirty="0">
                <a:solidFill>
                  <a:srgbClr val="221E1F"/>
                </a:solidFill>
              </a:rPr>
              <a:t>is the market’s reaction to a </a:t>
            </a:r>
            <a:r>
              <a:rPr lang="en-US" altLang="en-US" sz="2200" i="1" dirty="0">
                <a:solidFill>
                  <a:srgbClr val="221E1F"/>
                </a:solidFill>
              </a:rPr>
              <a:t>change</a:t>
            </a:r>
            <a:r>
              <a:rPr lang="en-US" altLang="en-US" sz="2200" dirty="0">
                <a:solidFill>
                  <a:srgbClr val="221E1F"/>
                </a:solidFill>
              </a:rPr>
              <a:t> in corporate dividend payout</a:t>
            </a:r>
          </a:p>
          <a:p>
            <a:pPr lvl="1">
              <a:lnSpc>
                <a:spcPct val="85000"/>
              </a:lnSpc>
              <a:spcBef>
                <a:spcPts val="600"/>
              </a:spcBef>
            </a:pPr>
            <a:r>
              <a:rPr lang="en-US" sz="2100" dirty="0">
                <a:solidFill>
                  <a:srgbClr val="221E1F"/>
                </a:solidFill>
              </a:rPr>
              <a:t>Generally, stock prices rise when the current dividend is unexpectedly increased, and they fall when the dividend is unexpectedly decreased </a:t>
            </a:r>
          </a:p>
          <a:p>
            <a:pPr lvl="1">
              <a:lnSpc>
                <a:spcPct val="85000"/>
              </a:lnSpc>
              <a:spcBef>
                <a:spcPts val="600"/>
              </a:spcBef>
            </a:pPr>
            <a:r>
              <a:rPr lang="en-US" sz="2100" dirty="0">
                <a:solidFill>
                  <a:srgbClr val="221E1F"/>
                </a:solidFill>
              </a:rPr>
              <a:t>The fact that dividend changes convey information about the firm to the market makes it difficult to interpret the effect of the dividend policy of the firm</a:t>
            </a:r>
            <a:endParaRPr lang="en-US" altLang="en-US" sz="2100" dirty="0">
              <a:solidFill>
                <a:schemeClr val="accent1">
                  <a:lumMod val="75000"/>
                </a:schemeClr>
              </a:solidFill>
            </a:endParaRPr>
          </a:p>
          <a:p>
            <a:endParaRPr lang="en-US" dirty="0"/>
          </a:p>
        </p:txBody>
      </p:sp>
    </p:spTree>
    <p:extLst>
      <p:ext uri="{BB962C8B-B14F-4D97-AF65-F5344CB8AC3E}">
        <p14:creationId xmlns:p14="http://schemas.microsoft.com/office/powerpoint/2010/main" val="24873751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5E66B-D864-48C7-804E-3344E302066D}"/>
              </a:ext>
            </a:extLst>
          </p:cNvPr>
          <p:cNvSpPr>
            <a:spLocks noGrp="1"/>
          </p:cNvSpPr>
          <p:nvPr>
            <p:ph type="title"/>
          </p:nvPr>
        </p:nvSpPr>
        <p:spPr/>
        <p:txBody>
          <a:bodyPr/>
          <a:lstStyle/>
          <a:p>
            <a:r>
              <a:rPr lang="en-US" altLang="en-US" dirty="0"/>
              <a:t>The clientele effect</a:t>
            </a:r>
            <a:endParaRPr lang="en-US" dirty="0"/>
          </a:p>
        </p:txBody>
      </p:sp>
      <p:sp>
        <p:nvSpPr>
          <p:cNvPr id="3" name="Content Placeholder 2">
            <a:extLst>
              <a:ext uri="{FF2B5EF4-FFF2-40B4-BE49-F238E27FC236}">
                <a16:creationId xmlns:a16="http://schemas.microsoft.com/office/drawing/2014/main" id="{B83F3751-096F-4C54-8ECB-AFCD28BD0655}"/>
              </a:ext>
            </a:extLst>
          </p:cNvPr>
          <p:cNvSpPr>
            <a:spLocks noGrp="1"/>
          </p:cNvSpPr>
          <p:nvPr>
            <p:ph idx="1"/>
          </p:nvPr>
        </p:nvSpPr>
        <p:spPr>
          <a:xfrm>
            <a:off x="581192" y="2180496"/>
            <a:ext cx="11029615" cy="4469686"/>
          </a:xfrm>
        </p:spPr>
        <p:txBody>
          <a:bodyPr/>
          <a:lstStyle/>
          <a:p>
            <a:pPr algn="just">
              <a:lnSpc>
                <a:spcPct val="90000"/>
              </a:lnSpc>
              <a:spcBef>
                <a:spcPts val="600"/>
              </a:spcBef>
            </a:pPr>
            <a:r>
              <a:rPr lang="en-US" sz="2200" dirty="0">
                <a:solidFill>
                  <a:srgbClr val="221E1F"/>
                </a:solidFill>
              </a:rPr>
              <a:t>Companies with high payouts will attract one group, and low-payout companies will attract another </a:t>
            </a:r>
          </a:p>
          <a:p>
            <a:pPr lvl="1" algn="just">
              <a:lnSpc>
                <a:spcPct val="90000"/>
              </a:lnSpc>
              <a:spcBef>
                <a:spcPts val="600"/>
              </a:spcBef>
            </a:pPr>
            <a:r>
              <a:rPr lang="en-US" sz="2100" dirty="0">
                <a:solidFill>
                  <a:srgbClr val="221E1F"/>
                </a:solidFill>
              </a:rPr>
              <a:t>Some groups (e.g., wealthy individuals) have an incentive to pursue low-payout (or zero-payout) stocks </a:t>
            </a:r>
          </a:p>
          <a:p>
            <a:pPr lvl="1" algn="just">
              <a:lnSpc>
                <a:spcPct val="90000"/>
              </a:lnSpc>
              <a:spcBef>
                <a:spcPts val="600"/>
              </a:spcBef>
            </a:pPr>
            <a:r>
              <a:rPr lang="en-US" sz="2100" dirty="0">
                <a:solidFill>
                  <a:srgbClr val="221E1F"/>
                </a:solidFill>
              </a:rPr>
              <a:t>Other groups (e.g., corporations) have an incentive to pursue high-payout stocks </a:t>
            </a:r>
          </a:p>
          <a:p>
            <a:pPr algn="just">
              <a:lnSpc>
                <a:spcPct val="90000"/>
              </a:lnSpc>
              <a:spcBef>
                <a:spcPts val="600"/>
              </a:spcBef>
            </a:pPr>
            <a:endParaRPr lang="en-US" altLang="en-US" sz="2200" dirty="0">
              <a:solidFill>
                <a:srgbClr val="221E1F"/>
              </a:solidFill>
            </a:endParaRPr>
          </a:p>
          <a:p>
            <a:pPr algn="just">
              <a:lnSpc>
                <a:spcPct val="90000"/>
              </a:lnSpc>
              <a:spcBef>
                <a:spcPts val="600"/>
              </a:spcBef>
            </a:pPr>
            <a:r>
              <a:rPr lang="en-US" altLang="en-US" sz="2200" b="1" dirty="0">
                <a:solidFill>
                  <a:srgbClr val="221E1F"/>
                </a:solidFill>
              </a:rPr>
              <a:t>Clientele effect </a:t>
            </a:r>
            <a:r>
              <a:rPr lang="en-US" altLang="en-US" sz="2200" dirty="0">
                <a:solidFill>
                  <a:srgbClr val="221E1F"/>
                </a:solidFill>
              </a:rPr>
              <a:t>argument</a:t>
            </a:r>
            <a:r>
              <a:rPr lang="en-US" altLang="en-US" sz="2200" b="1" dirty="0">
                <a:solidFill>
                  <a:srgbClr val="221E1F"/>
                </a:solidFill>
              </a:rPr>
              <a:t> </a:t>
            </a:r>
            <a:r>
              <a:rPr lang="en-US" altLang="en-US" sz="2200" dirty="0">
                <a:solidFill>
                  <a:srgbClr val="221E1F"/>
                </a:solidFill>
              </a:rPr>
              <a:t>states that stocks attract particular groups based on dividend yield and the resulting tax effects</a:t>
            </a:r>
          </a:p>
          <a:p>
            <a:endParaRPr lang="en-US" dirty="0"/>
          </a:p>
        </p:txBody>
      </p:sp>
    </p:spTree>
    <p:extLst>
      <p:ext uri="{BB962C8B-B14F-4D97-AF65-F5344CB8AC3E}">
        <p14:creationId xmlns:p14="http://schemas.microsoft.com/office/powerpoint/2010/main" val="3980486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01243-8FA3-4810-BDEC-15AC50190F7A}"/>
              </a:ext>
            </a:extLst>
          </p:cNvPr>
          <p:cNvSpPr>
            <a:spLocks noGrp="1"/>
          </p:cNvSpPr>
          <p:nvPr>
            <p:ph type="title"/>
          </p:nvPr>
        </p:nvSpPr>
        <p:spPr/>
        <p:txBody>
          <a:bodyPr/>
          <a:lstStyle/>
          <a:p>
            <a:r>
              <a:rPr lang="en-US" altLang="en-US" dirty="0"/>
              <a:t>Learning objectives</a:t>
            </a:r>
            <a:endParaRPr lang="en-US" dirty="0"/>
          </a:p>
        </p:txBody>
      </p:sp>
      <p:sp>
        <p:nvSpPr>
          <p:cNvPr id="3" name="Content Placeholder 2">
            <a:extLst>
              <a:ext uri="{FF2B5EF4-FFF2-40B4-BE49-F238E27FC236}">
                <a16:creationId xmlns:a16="http://schemas.microsoft.com/office/drawing/2014/main" id="{85729708-9DD6-4A97-809F-7F6EA126348B}"/>
              </a:ext>
            </a:extLst>
          </p:cNvPr>
          <p:cNvSpPr>
            <a:spLocks noGrp="1"/>
          </p:cNvSpPr>
          <p:nvPr>
            <p:ph idx="1"/>
          </p:nvPr>
        </p:nvSpPr>
        <p:spPr/>
        <p:txBody>
          <a:bodyPr/>
          <a:lstStyle/>
          <a:p>
            <a:r>
              <a:rPr lang="en-US" altLang="en-US" sz="2400" dirty="0"/>
              <a:t>Define dividend types and how dividends are paid</a:t>
            </a:r>
          </a:p>
          <a:p>
            <a:endParaRPr lang="en-US" altLang="en-US" sz="2400" dirty="0"/>
          </a:p>
          <a:p>
            <a:r>
              <a:rPr lang="en-US" altLang="en-US" sz="2400" dirty="0"/>
              <a:t>Explain the issues surrounding dividend policy decisions</a:t>
            </a:r>
          </a:p>
          <a:p>
            <a:endParaRPr lang="en-US" altLang="en-US" sz="2400" dirty="0"/>
          </a:p>
          <a:p>
            <a:r>
              <a:rPr lang="en-US" altLang="en-US" sz="2400" dirty="0"/>
              <a:t>Describe the difference between cash and stock dividends</a:t>
            </a:r>
          </a:p>
          <a:p>
            <a:endParaRPr lang="en-US" altLang="en-US" sz="2400" dirty="0"/>
          </a:p>
          <a:p>
            <a:r>
              <a:rPr lang="en-US" altLang="en-US" sz="2400" dirty="0"/>
              <a:t>Explain why share repurchases are an alternative to dividends</a:t>
            </a:r>
          </a:p>
          <a:p>
            <a:endParaRPr lang="en-US" dirty="0"/>
          </a:p>
        </p:txBody>
      </p:sp>
    </p:spTree>
    <p:extLst>
      <p:ext uri="{BB962C8B-B14F-4D97-AF65-F5344CB8AC3E}">
        <p14:creationId xmlns:p14="http://schemas.microsoft.com/office/powerpoint/2010/main" val="33389578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99C3D8-BDF7-478F-BA11-E24D6F629290}"/>
              </a:ext>
            </a:extLst>
          </p:cNvPr>
          <p:cNvSpPr>
            <a:spLocks noGrp="1"/>
          </p:cNvSpPr>
          <p:nvPr>
            <p:ph type="title"/>
          </p:nvPr>
        </p:nvSpPr>
        <p:spPr/>
        <p:txBody>
          <a:bodyPr/>
          <a:lstStyle/>
          <a:p>
            <a:r>
              <a:rPr lang="en-US" altLang="en-US" dirty="0"/>
              <a:t>Stock repurchases: an alternative to cash dividends</a:t>
            </a:r>
            <a:endParaRPr lang="en-US" dirty="0"/>
          </a:p>
        </p:txBody>
      </p:sp>
      <p:sp>
        <p:nvSpPr>
          <p:cNvPr id="3" name="Content Placeholder 2">
            <a:extLst>
              <a:ext uri="{FF2B5EF4-FFF2-40B4-BE49-F238E27FC236}">
                <a16:creationId xmlns:a16="http://schemas.microsoft.com/office/drawing/2014/main" id="{93F4C5AB-928A-4A08-94A3-6979F9A9B285}"/>
              </a:ext>
            </a:extLst>
          </p:cNvPr>
          <p:cNvSpPr>
            <a:spLocks noGrp="1"/>
          </p:cNvSpPr>
          <p:nvPr>
            <p:ph idx="1"/>
          </p:nvPr>
        </p:nvSpPr>
        <p:spPr>
          <a:xfrm>
            <a:off x="581192" y="2180496"/>
            <a:ext cx="11029615" cy="4506631"/>
          </a:xfrm>
        </p:spPr>
        <p:txBody>
          <a:bodyPr>
            <a:normAutofit lnSpcReduction="10000"/>
          </a:bodyPr>
          <a:lstStyle/>
          <a:p>
            <a:pPr algn="just">
              <a:lnSpc>
                <a:spcPct val="90000"/>
              </a:lnSpc>
              <a:spcBef>
                <a:spcPts val="600"/>
              </a:spcBef>
            </a:pPr>
            <a:r>
              <a:rPr lang="en-US" altLang="en-US" sz="2200" dirty="0"/>
              <a:t>A </a:t>
            </a:r>
            <a:r>
              <a:rPr lang="en-US" altLang="en-US" sz="2200" b="1" dirty="0"/>
              <a:t>stock repurchase </a:t>
            </a:r>
            <a:r>
              <a:rPr lang="en-US" altLang="en-US" sz="2200" dirty="0"/>
              <a:t>(i.e., </a:t>
            </a:r>
            <a:r>
              <a:rPr lang="en-US" altLang="en-US" sz="2200" i="1" dirty="0"/>
              <a:t>buyback</a:t>
            </a:r>
            <a:r>
              <a:rPr lang="en-US" altLang="en-US" sz="2200" dirty="0"/>
              <a:t>) is the purchase, by a corporation, of its own shares of stock</a:t>
            </a:r>
          </a:p>
          <a:p>
            <a:pPr algn="just">
              <a:lnSpc>
                <a:spcPct val="90000"/>
              </a:lnSpc>
              <a:spcBef>
                <a:spcPts val="600"/>
              </a:spcBef>
            </a:pPr>
            <a:r>
              <a:rPr lang="en-US" sz="2200" dirty="0">
                <a:solidFill>
                  <a:srgbClr val="221E1F"/>
                </a:solidFill>
              </a:rPr>
              <a:t>Repurchases have exploded in the last two decades </a:t>
            </a:r>
          </a:p>
          <a:p>
            <a:pPr lvl="1" algn="just">
              <a:lnSpc>
                <a:spcPct val="90000"/>
              </a:lnSpc>
              <a:spcBef>
                <a:spcPts val="600"/>
              </a:spcBef>
            </a:pPr>
            <a:r>
              <a:rPr lang="en-US" sz="2100" dirty="0">
                <a:solidFill>
                  <a:srgbClr val="221E1F"/>
                </a:solidFill>
              </a:rPr>
              <a:t>Peaked in 2007 at about 2.5 times the size of aggregate dividends</a:t>
            </a:r>
          </a:p>
          <a:p>
            <a:pPr lvl="1" algn="just">
              <a:lnSpc>
                <a:spcPct val="90000"/>
              </a:lnSpc>
              <a:spcBef>
                <a:spcPts val="600"/>
              </a:spcBef>
            </a:pPr>
            <a:r>
              <a:rPr lang="en-US" sz="2100" dirty="0">
                <a:solidFill>
                  <a:srgbClr val="221E1F"/>
                </a:solidFill>
              </a:rPr>
              <a:t>Plunged in the 2008–2009 recession as firms conserved cash, but rebounded in 2010 </a:t>
            </a:r>
          </a:p>
          <a:p>
            <a:pPr algn="just">
              <a:lnSpc>
                <a:spcPct val="90000"/>
              </a:lnSpc>
              <a:spcBef>
                <a:spcPts val="600"/>
              </a:spcBef>
            </a:pPr>
            <a:r>
              <a:rPr lang="en-US" sz="2200" dirty="0">
                <a:solidFill>
                  <a:srgbClr val="221E1F"/>
                </a:solidFill>
              </a:rPr>
              <a:t>Share repurchases are typically accomplished in one of three ways </a:t>
            </a:r>
          </a:p>
          <a:p>
            <a:pPr marL="869114" lvl="1" indent="-457200" algn="just">
              <a:lnSpc>
                <a:spcPct val="90000"/>
              </a:lnSpc>
              <a:spcBef>
                <a:spcPts val="600"/>
              </a:spcBef>
              <a:buFont typeface="+mj-lt"/>
              <a:buAutoNum type="arabicPeriod"/>
            </a:pPr>
            <a:r>
              <a:rPr lang="en-US" sz="2100" i="1" dirty="0">
                <a:solidFill>
                  <a:srgbClr val="221E1F"/>
                </a:solidFill>
              </a:rPr>
              <a:t>Open market purchases </a:t>
            </a:r>
            <a:r>
              <a:rPr lang="en-US" sz="2100" dirty="0">
                <a:solidFill>
                  <a:srgbClr val="221E1F"/>
                </a:solidFill>
              </a:rPr>
              <a:t>occur when a firm purchases its own stock, just as anyone would buy shares of a particular stock, and the firm does not reveal itself as the buyer</a:t>
            </a:r>
          </a:p>
          <a:p>
            <a:pPr marL="869114" lvl="1" indent="-457200" algn="just">
              <a:lnSpc>
                <a:spcPct val="90000"/>
              </a:lnSpc>
              <a:spcBef>
                <a:spcPts val="600"/>
              </a:spcBef>
              <a:buFont typeface="+mj-lt"/>
              <a:buAutoNum type="arabicPeriod"/>
            </a:pPr>
            <a:r>
              <a:rPr lang="en-US" sz="2100" dirty="0">
                <a:solidFill>
                  <a:srgbClr val="221E1F"/>
                </a:solidFill>
              </a:rPr>
              <a:t>Firm could institute a </a:t>
            </a:r>
            <a:r>
              <a:rPr lang="en-US" sz="2100" i="1" dirty="0">
                <a:solidFill>
                  <a:srgbClr val="221E1F"/>
                </a:solidFill>
              </a:rPr>
              <a:t>tender offer</a:t>
            </a:r>
            <a:r>
              <a:rPr lang="en-US" sz="2100" dirty="0">
                <a:solidFill>
                  <a:srgbClr val="221E1F"/>
                </a:solidFill>
              </a:rPr>
              <a:t>, where the firm announces to all its stockholders that it is willing to buy a fixed number of shares at a specific price</a:t>
            </a:r>
          </a:p>
          <a:p>
            <a:pPr marL="869114" lvl="1" indent="-457200" algn="just">
              <a:lnSpc>
                <a:spcPct val="90000"/>
              </a:lnSpc>
              <a:spcBef>
                <a:spcPts val="600"/>
              </a:spcBef>
              <a:buFont typeface="+mj-lt"/>
              <a:buAutoNum type="arabicPeriod"/>
            </a:pPr>
            <a:r>
              <a:rPr lang="en-US" sz="2100" dirty="0">
                <a:solidFill>
                  <a:srgbClr val="221E1F"/>
                </a:solidFill>
              </a:rPr>
              <a:t>Firms may repurchase shares from specific individual stockholders (i.e., a </a:t>
            </a:r>
            <a:r>
              <a:rPr lang="en-US" sz="2100" i="1" dirty="0">
                <a:solidFill>
                  <a:srgbClr val="221E1F"/>
                </a:solidFill>
              </a:rPr>
              <a:t>targeted repurchase</a:t>
            </a:r>
            <a:r>
              <a:rPr lang="en-US" sz="2100" dirty="0">
                <a:solidFill>
                  <a:srgbClr val="221E1F"/>
                </a:solidFill>
              </a:rPr>
              <a:t>) </a:t>
            </a:r>
            <a:endParaRPr lang="en-US" altLang="en-US" sz="2100" dirty="0"/>
          </a:p>
          <a:p>
            <a:endParaRPr lang="en-US" dirty="0"/>
          </a:p>
        </p:txBody>
      </p:sp>
    </p:spTree>
    <p:extLst>
      <p:ext uri="{BB962C8B-B14F-4D97-AF65-F5344CB8AC3E}">
        <p14:creationId xmlns:p14="http://schemas.microsoft.com/office/powerpoint/2010/main" val="28689792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3C1597-532C-461C-8BC0-B06566E77D64}"/>
              </a:ext>
            </a:extLst>
          </p:cNvPr>
          <p:cNvSpPr>
            <a:spLocks noGrp="1"/>
          </p:cNvSpPr>
          <p:nvPr>
            <p:ph type="title"/>
          </p:nvPr>
        </p:nvSpPr>
        <p:spPr/>
        <p:txBody>
          <a:bodyPr/>
          <a:lstStyle/>
          <a:p>
            <a:r>
              <a:rPr lang="en-US" altLang="en-US" dirty="0"/>
              <a:t>Cash dividends versus repurchase</a:t>
            </a:r>
            <a:endParaRPr lang="en-US" dirty="0"/>
          </a:p>
        </p:txBody>
      </p:sp>
      <p:sp>
        <p:nvSpPr>
          <p:cNvPr id="3" name="Content Placeholder 2">
            <a:extLst>
              <a:ext uri="{FF2B5EF4-FFF2-40B4-BE49-F238E27FC236}">
                <a16:creationId xmlns:a16="http://schemas.microsoft.com/office/drawing/2014/main" id="{7B76F082-C993-4831-A3F6-8E6B95A00693}"/>
              </a:ext>
            </a:extLst>
          </p:cNvPr>
          <p:cNvSpPr>
            <a:spLocks noGrp="1"/>
          </p:cNvSpPr>
          <p:nvPr>
            <p:ph idx="1"/>
          </p:nvPr>
        </p:nvSpPr>
        <p:spPr>
          <a:xfrm>
            <a:off x="581192" y="2180496"/>
            <a:ext cx="11029615" cy="4677504"/>
          </a:xfrm>
        </p:spPr>
        <p:txBody>
          <a:bodyPr>
            <a:normAutofit fontScale="92500"/>
          </a:bodyPr>
          <a:lstStyle/>
          <a:p>
            <a:pPr algn="just">
              <a:lnSpc>
                <a:spcPct val="80000"/>
              </a:lnSpc>
              <a:spcBef>
                <a:spcPts val="600"/>
              </a:spcBef>
            </a:pPr>
            <a:r>
              <a:rPr lang="en-US" sz="2200" dirty="0">
                <a:solidFill>
                  <a:srgbClr val="221E1F"/>
                </a:solidFill>
              </a:rPr>
              <a:t>Imagine an all-equity company with excess cash of $300,000. The firm pays no dividends, and its net income for the year just ended is $49,000. The market value balance sheet at year end is below:</a:t>
            </a:r>
          </a:p>
          <a:p>
            <a:pPr algn="just">
              <a:lnSpc>
                <a:spcPct val="80000"/>
              </a:lnSpc>
              <a:spcBef>
                <a:spcPts val="600"/>
              </a:spcBef>
            </a:pPr>
            <a:endParaRPr lang="en-US" altLang="en-US" sz="2200" dirty="0">
              <a:solidFill>
                <a:srgbClr val="221E1F"/>
              </a:solidFill>
            </a:endParaRPr>
          </a:p>
          <a:p>
            <a:pPr algn="just">
              <a:lnSpc>
                <a:spcPct val="80000"/>
              </a:lnSpc>
              <a:spcBef>
                <a:spcPts val="600"/>
              </a:spcBef>
            </a:pPr>
            <a:endParaRPr lang="en-US" altLang="en-US" sz="2200" dirty="0">
              <a:solidFill>
                <a:srgbClr val="221E1F"/>
              </a:solidFill>
            </a:endParaRPr>
          </a:p>
          <a:p>
            <a:pPr algn="just">
              <a:lnSpc>
                <a:spcPct val="80000"/>
              </a:lnSpc>
              <a:spcBef>
                <a:spcPts val="600"/>
              </a:spcBef>
            </a:pPr>
            <a:endParaRPr lang="en-US" altLang="en-US" sz="2200" dirty="0">
              <a:solidFill>
                <a:srgbClr val="221E1F"/>
              </a:solidFill>
            </a:endParaRPr>
          </a:p>
          <a:p>
            <a:pPr marL="114618" indent="0" algn="just">
              <a:lnSpc>
                <a:spcPct val="80000"/>
              </a:lnSpc>
              <a:spcBef>
                <a:spcPts val="600"/>
              </a:spcBef>
              <a:buNone/>
            </a:pPr>
            <a:endParaRPr lang="en-US" altLang="en-US" sz="2200" dirty="0">
              <a:solidFill>
                <a:srgbClr val="221E1F"/>
              </a:solidFill>
            </a:endParaRPr>
          </a:p>
          <a:p>
            <a:pPr algn="just">
              <a:lnSpc>
                <a:spcPct val="80000"/>
              </a:lnSpc>
              <a:spcBef>
                <a:spcPts val="600"/>
              </a:spcBef>
            </a:pPr>
            <a:r>
              <a:rPr lang="en-US" sz="2200" dirty="0">
                <a:solidFill>
                  <a:srgbClr val="221E1F"/>
                </a:solidFill>
              </a:rPr>
              <a:t>There are 100,000 shares outstanding. The total market value of the equity is $1 million, so the stock sells for $10 per share. Earnings per share (EPS) are $49,000/100,000 = $.49, and the price-earnings ratio (PE) is $10/$.49 = 20.4. </a:t>
            </a:r>
          </a:p>
          <a:p>
            <a:pPr algn="just">
              <a:lnSpc>
                <a:spcPct val="80000"/>
              </a:lnSpc>
              <a:spcBef>
                <a:spcPts val="600"/>
              </a:spcBef>
            </a:pPr>
            <a:r>
              <a:rPr lang="en-US" sz="2200" dirty="0">
                <a:solidFill>
                  <a:srgbClr val="221E1F"/>
                </a:solidFill>
              </a:rPr>
              <a:t>One option the company is considering is a $300,000/100,000 = $3 per share extra cash dividend. Alternatively, the company is thinking of using the money to repurchase $300,000/$10 = 30,000 shares of stock. </a:t>
            </a:r>
            <a:endParaRPr lang="en-US" sz="2100" dirty="0">
              <a:solidFill>
                <a:srgbClr val="221E1F"/>
              </a:solidFill>
            </a:endParaRPr>
          </a:p>
          <a:p>
            <a:pPr lvl="1" algn="just">
              <a:lnSpc>
                <a:spcPct val="80000"/>
              </a:lnSpc>
              <a:spcBef>
                <a:spcPts val="600"/>
              </a:spcBef>
            </a:pPr>
            <a:r>
              <a:rPr lang="en-US" sz="2100" dirty="0">
                <a:solidFill>
                  <a:srgbClr val="221E1F"/>
                </a:solidFill>
              </a:rPr>
              <a:t>If commissions, taxes, and other imperfections are ignored in our example, the stockholders shouldn’t care which option is chosen </a:t>
            </a:r>
            <a:endParaRPr lang="en-US" altLang="en-US" sz="2100" dirty="0"/>
          </a:p>
          <a:p>
            <a:endParaRPr lang="en-US" dirty="0"/>
          </a:p>
        </p:txBody>
      </p:sp>
      <p:pic>
        <p:nvPicPr>
          <p:cNvPr id="4" name="Picture 3">
            <a:extLst>
              <a:ext uri="{FF2B5EF4-FFF2-40B4-BE49-F238E27FC236}">
                <a16:creationId xmlns:a16="http://schemas.microsoft.com/office/drawing/2014/main" id="{4C178C32-128C-4126-9A24-F7D97D1F9488}"/>
              </a:ext>
            </a:extLst>
          </p:cNvPr>
          <p:cNvPicPr>
            <a:picLocks noChangeAspect="1"/>
          </p:cNvPicPr>
          <p:nvPr/>
        </p:nvPicPr>
        <p:blipFill>
          <a:blip r:embed="rId2"/>
          <a:stretch>
            <a:fillRect/>
          </a:stretch>
        </p:blipFill>
        <p:spPr>
          <a:xfrm>
            <a:off x="3386562" y="2819253"/>
            <a:ext cx="5000801" cy="1219494"/>
          </a:xfrm>
          <a:prstGeom prst="rect">
            <a:avLst/>
          </a:prstGeom>
        </p:spPr>
      </p:pic>
    </p:spTree>
    <p:extLst>
      <p:ext uri="{BB962C8B-B14F-4D97-AF65-F5344CB8AC3E}">
        <p14:creationId xmlns:p14="http://schemas.microsoft.com/office/powerpoint/2010/main" val="17815713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22914-4AE9-458B-8B4F-CF14C2ED845E}"/>
              </a:ext>
            </a:extLst>
          </p:cNvPr>
          <p:cNvSpPr>
            <a:spLocks noGrp="1"/>
          </p:cNvSpPr>
          <p:nvPr>
            <p:ph type="title"/>
          </p:nvPr>
        </p:nvSpPr>
        <p:spPr/>
        <p:txBody>
          <a:bodyPr/>
          <a:lstStyle/>
          <a:p>
            <a:r>
              <a:rPr lang="en-US" altLang="en-US" dirty="0"/>
              <a:t>Cash dividends versus repurchase 2</a:t>
            </a:r>
            <a:endParaRPr lang="en-US" dirty="0"/>
          </a:p>
        </p:txBody>
      </p:sp>
      <p:sp>
        <p:nvSpPr>
          <p:cNvPr id="3" name="Content Placeholder 2">
            <a:extLst>
              <a:ext uri="{FF2B5EF4-FFF2-40B4-BE49-F238E27FC236}">
                <a16:creationId xmlns:a16="http://schemas.microsoft.com/office/drawing/2014/main" id="{AB89573B-CDC5-4D03-A63C-27C06DED5196}"/>
              </a:ext>
            </a:extLst>
          </p:cNvPr>
          <p:cNvSpPr>
            <a:spLocks noGrp="1"/>
          </p:cNvSpPr>
          <p:nvPr>
            <p:ph idx="1"/>
          </p:nvPr>
        </p:nvSpPr>
        <p:spPr>
          <a:xfrm>
            <a:off x="581192" y="2180496"/>
            <a:ext cx="11029615" cy="4677504"/>
          </a:xfrm>
        </p:spPr>
        <p:txBody>
          <a:bodyPr>
            <a:normAutofit fontScale="92500"/>
          </a:bodyPr>
          <a:lstStyle/>
          <a:p>
            <a:pPr algn="just">
              <a:lnSpc>
                <a:spcPct val="85000"/>
              </a:lnSpc>
              <a:spcBef>
                <a:spcPts val="600"/>
              </a:spcBef>
            </a:pPr>
            <a:r>
              <a:rPr lang="en-US" sz="2200" dirty="0">
                <a:solidFill>
                  <a:srgbClr val="221E1F"/>
                </a:solidFill>
              </a:rPr>
              <a:t>The new balance sheet is represented here:</a:t>
            </a:r>
          </a:p>
          <a:p>
            <a:pPr algn="just">
              <a:lnSpc>
                <a:spcPct val="85000"/>
              </a:lnSpc>
              <a:spcBef>
                <a:spcPts val="600"/>
              </a:spcBef>
            </a:pPr>
            <a:endParaRPr lang="en-US" sz="2200" dirty="0">
              <a:solidFill>
                <a:srgbClr val="221E1F"/>
              </a:solidFill>
            </a:endParaRPr>
          </a:p>
          <a:p>
            <a:pPr algn="just">
              <a:lnSpc>
                <a:spcPct val="85000"/>
              </a:lnSpc>
              <a:spcBef>
                <a:spcPts val="600"/>
              </a:spcBef>
            </a:pPr>
            <a:endParaRPr lang="en-US" sz="2200" dirty="0">
              <a:solidFill>
                <a:srgbClr val="221E1F"/>
              </a:solidFill>
            </a:endParaRPr>
          </a:p>
          <a:p>
            <a:pPr marL="114618" indent="0" algn="just">
              <a:lnSpc>
                <a:spcPct val="85000"/>
              </a:lnSpc>
              <a:spcBef>
                <a:spcPts val="600"/>
              </a:spcBef>
              <a:buNone/>
            </a:pPr>
            <a:endParaRPr lang="en-US" sz="2200" dirty="0">
              <a:solidFill>
                <a:srgbClr val="221E1F"/>
              </a:solidFill>
            </a:endParaRPr>
          </a:p>
          <a:p>
            <a:pPr algn="just">
              <a:lnSpc>
                <a:spcPct val="85000"/>
              </a:lnSpc>
              <a:spcBef>
                <a:spcPts val="600"/>
              </a:spcBef>
            </a:pPr>
            <a:endParaRPr lang="en-US" sz="2200" dirty="0">
              <a:solidFill>
                <a:srgbClr val="221E1F"/>
              </a:solidFill>
            </a:endParaRPr>
          </a:p>
          <a:p>
            <a:pPr algn="just">
              <a:lnSpc>
                <a:spcPct val="85000"/>
              </a:lnSpc>
              <a:spcBef>
                <a:spcPts val="600"/>
              </a:spcBef>
            </a:pPr>
            <a:r>
              <a:rPr lang="en-US" sz="2200" dirty="0">
                <a:solidFill>
                  <a:srgbClr val="221E1F"/>
                </a:solidFill>
              </a:rPr>
              <a:t>If the cash is paid out as a dividend, there are still 100,000 shares outstanding, so each is worth $7</a:t>
            </a:r>
          </a:p>
          <a:p>
            <a:pPr algn="just">
              <a:lnSpc>
                <a:spcPct val="85000"/>
              </a:lnSpc>
              <a:spcBef>
                <a:spcPts val="600"/>
              </a:spcBef>
            </a:pPr>
            <a:r>
              <a:rPr lang="en-US" sz="2200" dirty="0">
                <a:solidFill>
                  <a:srgbClr val="221E1F"/>
                </a:solidFill>
              </a:rPr>
              <a:t>Consider a stockholder who owns 100 shares</a:t>
            </a:r>
          </a:p>
          <a:p>
            <a:pPr lvl="1" algn="just">
              <a:lnSpc>
                <a:spcPct val="85000"/>
              </a:lnSpc>
              <a:spcBef>
                <a:spcPts val="600"/>
              </a:spcBef>
            </a:pPr>
            <a:r>
              <a:rPr lang="en-US" sz="2100" dirty="0">
                <a:solidFill>
                  <a:srgbClr val="221E1F"/>
                </a:solidFill>
              </a:rPr>
              <a:t>At $10 per share before the dividend, the total value is $1,000</a:t>
            </a:r>
          </a:p>
          <a:p>
            <a:pPr lvl="1" algn="just">
              <a:lnSpc>
                <a:spcPct val="85000"/>
              </a:lnSpc>
              <a:spcBef>
                <a:spcPts val="600"/>
              </a:spcBef>
            </a:pPr>
            <a:r>
              <a:rPr lang="en-US" sz="2100" dirty="0">
                <a:solidFill>
                  <a:srgbClr val="221E1F"/>
                </a:solidFill>
              </a:rPr>
              <a:t>After the $3 dividend, this same stockholder has 100 shares worth $7 each, for a total of $700, plus 100 × $3 = $300 in cash, for a combined total of $1,000</a:t>
            </a:r>
          </a:p>
          <a:p>
            <a:pPr algn="just">
              <a:lnSpc>
                <a:spcPct val="85000"/>
              </a:lnSpc>
              <a:spcBef>
                <a:spcPts val="600"/>
              </a:spcBef>
            </a:pPr>
            <a:r>
              <a:rPr lang="en-US" sz="2200" dirty="0">
                <a:solidFill>
                  <a:srgbClr val="221E1F"/>
                </a:solidFill>
              </a:rPr>
              <a:t>Because total earnings and the number of shares outstanding haven’t changed, EPS is still 49 cents, so the price-earnings ratio falls to $7/$.49 = 14.3 </a:t>
            </a:r>
            <a:endParaRPr lang="en-US" altLang="en-US" sz="2200" dirty="0"/>
          </a:p>
          <a:p>
            <a:endParaRPr lang="en-US" dirty="0"/>
          </a:p>
        </p:txBody>
      </p:sp>
      <p:pic>
        <p:nvPicPr>
          <p:cNvPr id="4" name="Picture 3">
            <a:extLst>
              <a:ext uri="{FF2B5EF4-FFF2-40B4-BE49-F238E27FC236}">
                <a16:creationId xmlns:a16="http://schemas.microsoft.com/office/drawing/2014/main" id="{A73BE41D-549D-498E-88F6-9027D16F99C4}"/>
              </a:ext>
            </a:extLst>
          </p:cNvPr>
          <p:cNvPicPr>
            <a:picLocks noChangeAspect="1"/>
          </p:cNvPicPr>
          <p:nvPr/>
        </p:nvPicPr>
        <p:blipFill>
          <a:blip r:embed="rId2"/>
          <a:stretch>
            <a:fillRect/>
          </a:stretch>
        </p:blipFill>
        <p:spPr>
          <a:xfrm>
            <a:off x="3167463" y="2456873"/>
            <a:ext cx="5667375" cy="1371600"/>
          </a:xfrm>
          <a:prstGeom prst="rect">
            <a:avLst/>
          </a:prstGeom>
        </p:spPr>
      </p:pic>
    </p:spTree>
    <p:extLst>
      <p:ext uri="{BB962C8B-B14F-4D97-AF65-F5344CB8AC3E}">
        <p14:creationId xmlns:p14="http://schemas.microsoft.com/office/powerpoint/2010/main" val="18832491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616DB9-D76C-4184-90E2-2843E89C4919}"/>
              </a:ext>
            </a:extLst>
          </p:cNvPr>
          <p:cNvSpPr>
            <a:spLocks noGrp="1"/>
          </p:cNvSpPr>
          <p:nvPr>
            <p:ph type="title"/>
          </p:nvPr>
        </p:nvSpPr>
        <p:spPr/>
        <p:txBody>
          <a:bodyPr/>
          <a:lstStyle/>
          <a:p>
            <a:r>
              <a:rPr lang="en-US" altLang="en-US" dirty="0"/>
              <a:t>Cash dividends versus repurchase 3 </a:t>
            </a:r>
            <a:endParaRPr lang="en-US" dirty="0"/>
          </a:p>
        </p:txBody>
      </p:sp>
      <p:sp>
        <p:nvSpPr>
          <p:cNvPr id="3" name="Content Placeholder 2">
            <a:extLst>
              <a:ext uri="{FF2B5EF4-FFF2-40B4-BE49-F238E27FC236}">
                <a16:creationId xmlns:a16="http://schemas.microsoft.com/office/drawing/2014/main" id="{B31E8CB3-B884-42D0-8683-DCD96ADA768F}"/>
              </a:ext>
            </a:extLst>
          </p:cNvPr>
          <p:cNvSpPr>
            <a:spLocks noGrp="1"/>
          </p:cNvSpPr>
          <p:nvPr>
            <p:ph idx="1"/>
          </p:nvPr>
        </p:nvSpPr>
        <p:spPr>
          <a:xfrm>
            <a:off x="581192" y="1939636"/>
            <a:ext cx="11029615" cy="4775200"/>
          </a:xfrm>
        </p:spPr>
        <p:txBody>
          <a:bodyPr>
            <a:normAutofit fontScale="92500" lnSpcReduction="10000"/>
          </a:bodyPr>
          <a:lstStyle/>
          <a:p>
            <a:pPr algn="just">
              <a:lnSpc>
                <a:spcPct val="82000"/>
              </a:lnSpc>
              <a:spcBef>
                <a:spcPts val="600"/>
              </a:spcBef>
            </a:pPr>
            <a:r>
              <a:rPr lang="en-US" sz="2200" dirty="0">
                <a:solidFill>
                  <a:srgbClr val="221E1F"/>
                </a:solidFill>
              </a:rPr>
              <a:t>Alternatively, if the company repurchases 30,000 shares, there are 70,000 shares left outstanding. The balance sheet looks the same: </a:t>
            </a:r>
          </a:p>
          <a:p>
            <a:pPr algn="just">
              <a:lnSpc>
                <a:spcPct val="82000"/>
              </a:lnSpc>
              <a:spcBef>
                <a:spcPts val="600"/>
              </a:spcBef>
            </a:pPr>
            <a:endParaRPr lang="en-US" altLang="en-US" sz="2200" dirty="0">
              <a:solidFill>
                <a:srgbClr val="221E1F"/>
              </a:solidFill>
            </a:endParaRPr>
          </a:p>
          <a:p>
            <a:pPr algn="just">
              <a:lnSpc>
                <a:spcPct val="82000"/>
              </a:lnSpc>
              <a:spcBef>
                <a:spcPts val="600"/>
              </a:spcBef>
            </a:pPr>
            <a:endParaRPr lang="en-US" altLang="en-US" sz="2200" dirty="0">
              <a:solidFill>
                <a:srgbClr val="221E1F"/>
              </a:solidFill>
            </a:endParaRPr>
          </a:p>
          <a:p>
            <a:pPr algn="just">
              <a:lnSpc>
                <a:spcPct val="82000"/>
              </a:lnSpc>
              <a:spcBef>
                <a:spcPts val="600"/>
              </a:spcBef>
            </a:pPr>
            <a:endParaRPr lang="en-US" altLang="en-US" sz="2200" dirty="0">
              <a:solidFill>
                <a:srgbClr val="221E1F"/>
              </a:solidFill>
            </a:endParaRPr>
          </a:p>
          <a:p>
            <a:pPr marL="114618" indent="0" algn="just">
              <a:lnSpc>
                <a:spcPct val="82000"/>
              </a:lnSpc>
              <a:spcBef>
                <a:spcPts val="600"/>
              </a:spcBef>
              <a:buNone/>
            </a:pPr>
            <a:endParaRPr lang="en-US" altLang="en-US" sz="2200" dirty="0">
              <a:solidFill>
                <a:srgbClr val="221E1F"/>
              </a:solidFill>
            </a:endParaRPr>
          </a:p>
          <a:p>
            <a:pPr algn="just">
              <a:lnSpc>
                <a:spcPct val="82000"/>
              </a:lnSpc>
              <a:spcBef>
                <a:spcPts val="600"/>
              </a:spcBef>
            </a:pPr>
            <a:r>
              <a:rPr lang="en-US" sz="2200" dirty="0">
                <a:solidFill>
                  <a:srgbClr val="221E1F"/>
                </a:solidFill>
              </a:rPr>
              <a:t>The company is worth $700,000 again, so each remaining share is worth $700,000/70,000 = $10</a:t>
            </a:r>
          </a:p>
          <a:p>
            <a:pPr lvl="1" algn="just">
              <a:lnSpc>
                <a:spcPct val="82000"/>
              </a:lnSpc>
              <a:spcBef>
                <a:spcPts val="600"/>
              </a:spcBef>
            </a:pPr>
            <a:r>
              <a:rPr lang="en-US" sz="2100" dirty="0">
                <a:solidFill>
                  <a:srgbClr val="221E1F"/>
                </a:solidFill>
              </a:rPr>
              <a:t>Our stockholder with 100 shares is obviously unaffected (e.g., she could sell 30 shares and end up with $300 in cash and $700 in stock, just as she has if the firm pays the cash dividend) </a:t>
            </a:r>
          </a:p>
          <a:p>
            <a:pPr lvl="1" algn="just">
              <a:lnSpc>
                <a:spcPct val="82000"/>
              </a:lnSpc>
              <a:spcBef>
                <a:spcPts val="600"/>
              </a:spcBef>
            </a:pPr>
            <a:r>
              <a:rPr lang="en-US" sz="2100" dirty="0">
                <a:solidFill>
                  <a:srgbClr val="221E1F"/>
                </a:solidFill>
              </a:rPr>
              <a:t>This is another example of a homemade dividend</a:t>
            </a:r>
          </a:p>
          <a:p>
            <a:pPr algn="just">
              <a:lnSpc>
                <a:spcPct val="82000"/>
              </a:lnSpc>
              <a:spcBef>
                <a:spcPts val="600"/>
              </a:spcBef>
            </a:pPr>
            <a:r>
              <a:rPr lang="en-US" sz="2200" dirty="0">
                <a:solidFill>
                  <a:srgbClr val="221E1F"/>
                </a:solidFill>
              </a:rPr>
              <a:t>In this second case, EPS goes up because total earnings remain the same while the number of shares goes down </a:t>
            </a:r>
          </a:p>
          <a:p>
            <a:pPr lvl="1" algn="just">
              <a:lnSpc>
                <a:spcPct val="82000"/>
              </a:lnSpc>
              <a:spcBef>
                <a:spcPts val="600"/>
              </a:spcBef>
            </a:pPr>
            <a:r>
              <a:rPr lang="en-US" sz="2100" dirty="0">
                <a:solidFill>
                  <a:srgbClr val="221E1F"/>
                </a:solidFill>
              </a:rPr>
              <a:t>New EPS is $49,000/70,000 = $.70, but notice the PE ratio is $10/$.70 = 14.3, as it was following the dividend</a:t>
            </a:r>
            <a:endParaRPr lang="en-US" altLang="en-US" sz="2100" dirty="0"/>
          </a:p>
          <a:p>
            <a:endParaRPr lang="en-US" dirty="0"/>
          </a:p>
        </p:txBody>
      </p:sp>
      <p:pic>
        <p:nvPicPr>
          <p:cNvPr id="4" name="Picture 3">
            <a:extLst>
              <a:ext uri="{FF2B5EF4-FFF2-40B4-BE49-F238E27FC236}">
                <a16:creationId xmlns:a16="http://schemas.microsoft.com/office/drawing/2014/main" id="{E2C49382-069D-48EC-AD14-E92D5246646B}"/>
              </a:ext>
            </a:extLst>
          </p:cNvPr>
          <p:cNvPicPr>
            <a:picLocks noChangeAspect="1"/>
          </p:cNvPicPr>
          <p:nvPr/>
        </p:nvPicPr>
        <p:blipFill>
          <a:blip r:embed="rId2"/>
          <a:stretch>
            <a:fillRect/>
          </a:stretch>
        </p:blipFill>
        <p:spPr>
          <a:xfrm>
            <a:off x="3136981" y="2568575"/>
            <a:ext cx="5629275" cy="1314450"/>
          </a:xfrm>
          <a:prstGeom prst="rect">
            <a:avLst/>
          </a:prstGeom>
        </p:spPr>
      </p:pic>
    </p:spTree>
    <p:extLst>
      <p:ext uri="{BB962C8B-B14F-4D97-AF65-F5344CB8AC3E}">
        <p14:creationId xmlns:p14="http://schemas.microsoft.com/office/powerpoint/2010/main" val="14102286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1D3B2-933C-41CB-A680-30E9A2EEA93F}"/>
              </a:ext>
            </a:extLst>
          </p:cNvPr>
          <p:cNvSpPr>
            <a:spLocks noGrp="1"/>
          </p:cNvSpPr>
          <p:nvPr>
            <p:ph type="title"/>
          </p:nvPr>
        </p:nvSpPr>
        <p:spPr/>
        <p:txBody>
          <a:bodyPr/>
          <a:lstStyle/>
          <a:p>
            <a:r>
              <a:rPr lang="en-US" altLang="en-US" dirty="0"/>
              <a:t>Real-world considerations in a repurchase</a:t>
            </a:r>
            <a:endParaRPr lang="en-US" dirty="0"/>
          </a:p>
        </p:txBody>
      </p:sp>
      <p:sp>
        <p:nvSpPr>
          <p:cNvPr id="3" name="Content Placeholder 2">
            <a:extLst>
              <a:ext uri="{FF2B5EF4-FFF2-40B4-BE49-F238E27FC236}">
                <a16:creationId xmlns:a16="http://schemas.microsoft.com/office/drawing/2014/main" id="{13BCC105-0D91-4E7E-A71E-9F187F117B8B}"/>
              </a:ext>
            </a:extLst>
          </p:cNvPr>
          <p:cNvSpPr>
            <a:spLocks noGrp="1"/>
          </p:cNvSpPr>
          <p:nvPr>
            <p:ph idx="1"/>
          </p:nvPr>
        </p:nvSpPr>
        <p:spPr>
          <a:xfrm>
            <a:off x="581192" y="2180496"/>
            <a:ext cx="11029615" cy="4677504"/>
          </a:xfrm>
        </p:spPr>
        <p:txBody>
          <a:bodyPr>
            <a:normAutofit/>
          </a:bodyPr>
          <a:lstStyle/>
          <a:p>
            <a:pPr algn="just">
              <a:lnSpc>
                <a:spcPct val="90000"/>
              </a:lnSpc>
              <a:spcBef>
                <a:spcPts val="600"/>
              </a:spcBef>
            </a:pPr>
            <a:r>
              <a:rPr lang="en-US" sz="2200" dirty="0">
                <a:solidFill>
                  <a:srgbClr val="221E1F"/>
                </a:solidFill>
              </a:rPr>
              <a:t>There are some accounting differences between a share repurchase and a cash dividend, but the most important difference is in the tax treatment </a:t>
            </a:r>
          </a:p>
          <a:p>
            <a:pPr algn="just">
              <a:lnSpc>
                <a:spcPct val="90000"/>
              </a:lnSpc>
              <a:spcBef>
                <a:spcPts val="600"/>
              </a:spcBef>
            </a:pPr>
            <a:r>
              <a:rPr lang="en-US" sz="2200" dirty="0">
                <a:solidFill>
                  <a:srgbClr val="221E1F"/>
                </a:solidFill>
              </a:rPr>
              <a:t>Under current tax law, a repurchase has a significant tax advantage over a cash dividend </a:t>
            </a:r>
          </a:p>
          <a:p>
            <a:pPr lvl="1" algn="just">
              <a:lnSpc>
                <a:spcPct val="90000"/>
              </a:lnSpc>
              <a:spcBef>
                <a:spcPts val="600"/>
              </a:spcBef>
            </a:pPr>
            <a:r>
              <a:rPr lang="en-US" sz="2100" dirty="0">
                <a:solidFill>
                  <a:srgbClr val="221E1F"/>
                </a:solidFill>
              </a:rPr>
              <a:t>A dividend is taxed, and a shareholder has no choice about whether to receive the dividend</a:t>
            </a:r>
          </a:p>
          <a:p>
            <a:pPr lvl="1" algn="just">
              <a:lnSpc>
                <a:spcPct val="90000"/>
              </a:lnSpc>
              <a:spcBef>
                <a:spcPts val="600"/>
              </a:spcBef>
            </a:pPr>
            <a:r>
              <a:rPr lang="en-US" sz="2100" dirty="0">
                <a:solidFill>
                  <a:srgbClr val="221E1F"/>
                </a:solidFill>
              </a:rPr>
              <a:t>In a repurchase, a shareholder pays taxes only if the following are true:</a:t>
            </a:r>
          </a:p>
          <a:p>
            <a:pPr lvl="2" algn="just">
              <a:lnSpc>
                <a:spcPct val="90000"/>
              </a:lnSpc>
              <a:spcBef>
                <a:spcPts val="600"/>
              </a:spcBef>
            </a:pPr>
            <a:r>
              <a:rPr lang="en-US" sz="2000" dirty="0">
                <a:solidFill>
                  <a:srgbClr val="221E1F"/>
                </a:solidFill>
              </a:rPr>
              <a:t>Shareholder actually chooses to sell; and</a:t>
            </a:r>
          </a:p>
          <a:p>
            <a:pPr lvl="2" algn="just">
              <a:lnSpc>
                <a:spcPct val="90000"/>
              </a:lnSpc>
              <a:spcBef>
                <a:spcPts val="600"/>
              </a:spcBef>
            </a:pPr>
            <a:r>
              <a:rPr lang="en-US" sz="2000" dirty="0">
                <a:solidFill>
                  <a:srgbClr val="221E1F"/>
                </a:solidFill>
              </a:rPr>
              <a:t>Shareholder has a capital gain on the sale </a:t>
            </a:r>
            <a:endParaRPr lang="en-US" altLang="en-US" sz="2600" dirty="0">
              <a:solidFill>
                <a:srgbClr val="221E1F"/>
              </a:solidFill>
            </a:endParaRPr>
          </a:p>
          <a:p>
            <a:pPr algn="just">
              <a:lnSpc>
                <a:spcPct val="90000"/>
              </a:lnSpc>
              <a:spcBef>
                <a:spcPts val="600"/>
              </a:spcBef>
            </a:pPr>
            <a:r>
              <a:rPr lang="en-US" sz="2200" dirty="0">
                <a:solidFill>
                  <a:srgbClr val="221E1F"/>
                </a:solidFill>
              </a:rPr>
              <a:t>Note a share repurchase reduces the number of outstanding shares, but it has no effect on total earnings</a:t>
            </a:r>
          </a:p>
          <a:p>
            <a:pPr lvl="1" algn="just">
              <a:lnSpc>
                <a:spcPct val="90000"/>
              </a:lnSpc>
              <a:spcBef>
                <a:spcPts val="600"/>
              </a:spcBef>
            </a:pPr>
            <a:r>
              <a:rPr lang="en-US" sz="2100" dirty="0">
                <a:solidFill>
                  <a:srgbClr val="221E1F"/>
                </a:solidFill>
              </a:rPr>
              <a:t>As a result, EPS rises </a:t>
            </a:r>
            <a:endParaRPr lang="en-US" altLang="en-US" sz="2100" dirty="0"/>
          </a:p>
          <a:p>
            <a:endParaRPr lang="en-US" dirty="0"/>
          </a:p>
        </p:txBody>
      </p:sp>
    </p:spTree>
    <p:extLst>
      <p:ext uri="{BB962C8B-B14F-4D97-AF65-F5344CB8AC3E}">
        <p14:creationId xmlns:p14="http://schemas.microsoft.com/office/powerpoint/2010/main" val="12332456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86438-98E8-42D0-B1A0-186EEB19365B}"/>
              </a:ext>
            </a:extLst>
          </p:cNvPr>
          <p:cNvSpPr>
            <a:spLocks noGrp="1"/>
          </p:cNvSpPr>
          <p:nvPr>
            <p:ph type="title"/>
          </p:nvPr>
        </p:nvSpPr>
        <p:spPr/>
        <p:txBody>
          <a:bodyPr/>
          <a:lstStyle/>
          <a:p>
            <a:r>
              <a:rPr lang="en-US" altLang="en-US" dirty="0"/>
              <a:t>Dividends and dividend payers</a:t>
            </a:r>
            <a:endParaRPr lang="en-US" dirty="0"/>
          </a:p>
        </p:txBody>
      </p:sp>
      <p:sp>
        <p:nvSpPr>
          <p:cNvPr id="3" name="Content Placeholder 2">
            <a:extLst>
              <a:ext uri="{FF2B5EF4-FFF2-40B4-BE49-F238E27FC236}">
                <a16:creationId xmlns:a16="http://schemas.microsoft.com/office/drawing/2014/main" id="{9B287078-4014-44A7-B433-E87D214E07FD}"/>
              </a:ext>
            </a:extLst>
          </p:cNvPr>
          <p:cNvSpPr>
            <a:spLocks noGrp="1"/>
          </p:cNvSpPr>
          <p:nvPr>
            <p:ph idx="1"/>
          </p:nvPr>
        </p:nvSpPr>
        <p:spPr>
          <a:xfrm>
            <a:off x="581192" y="2180496"/>
            <a:ext cx="11029615" cy="4677504"/>
          </a:xfrm>
        </p:spPr>
        <p:txBody>
          <a:bodyPr>
            <a:normAutofit/>
          </a:bodyPr>
          <a:lstStyle/>
          <a:p>
            <a:pPr algn="just">
              <a:lnSpc>
                <a:spcPct val="85000"/>
              </a:lnSpc>
              <a:spcBef>
                <a:spcPts val="600"/>
              </a:spcBef>
            </a:pPr>
            <a:r>
              <a:rPr lang="en-US" sz="2200" dirty="0">
                <a:solidFill>
                  <a:srgbClr val="221E1F"/>
                </a:solidFill>
              </a:rPr>
              <a:t>In the United States, aggregate dividends paid are quite large, but the number of companies that pay dividends has declined</a:t>
            </a:r>
          </a:p>
          <a:p>
            <a:pPr lvl="1" algn="just">
              <a:lnSpc>
                <a:spcPct val="85000"/>
              </a:lnSpc>
              <a:spcBef>
                <a:spcPts val="600"/>
              </a:spcBef>
            </a:pPr>
            <a:r>
              <a:rPr lang="en-US" sz="2100" dirty="0">
                <a:solidFill>
                  <a:srgbClr val="221E1F"/>
                </a:solidFill>
              </a:rPr>
              <a:t>This is because dividend payments are heavily concentrated in a relatively small set of large firms </a:t>
            </a:r>
          </a:p>
          <a:p>
            <a:pPr lvl="2" algn="just">
              <a:lnSpc>
                <a:spcPct val="85000"/>
              </a:lnSpc>
              <a:spcBef>
                <a:spcPts val="600"/>
              </a:spcBef>
            </a:pPr>
            <a:r>
              <a:rPr lang="en-US" sz="2000" dirty="0">
                <a:solidFill>
                  <a:srgbClr val="221E1F"/>
                </a:solidFill>
              </a:rPr>
              <a:t>In 2000, about 80% of aggregate dividends were paid by 100 firms </a:t>
            </a:r>
          </a:p>
          <a:p>
            <a:pPr algn="just">
              <a:lnSpc>
                <a:spcPct val="85000"/>
              </a:lnSpc>
              <a:spcBef>
                <a:spcPts val="600"/>
              </a:spcBef>
            </a:pPr>
            <a:endParaRPr lang="en-US" sz="2200" dirty="0">
              <a:solidFill>
                <a:srgbClr val="221E1F"/>
              </a:solidFill>
            </a:endParaRPr>
          </a:p>
          <a:p>
            <a:pPr algn="just">
              <a:lnSpc>
                <a:spcPct val="85000"/>
              </a:lnSpc>
              <a:spcBef>
                <a:spcPts val="600"/>
              </a:spcBef>
            </a:pPr>
            <a:r>
              <a:rPr lang="en-US" sz="2200" dirty="0">
                <a:solidFill>
                  <a:srgbClr val="221E1F"/>
                </a:solidFill>
              </a:rPr>
              <a:t>Why has the percentage of dividend-paying firms declined? </a:t>
            </a:r>
          </a:p>
          <a:p>
            <a:pPr lvl="1" algn="just">
              <a:lnSpc>
                <a:spcPct val="85000"/>
              </a:lnSpc>
              <a:spcBef>
                <a:spcPts val="600"/>
              </a:spcBef>
            </a:pPr>
            <a:r>
              <a:rPr lang="en-US" sz="2100" dirty="0">
                <a:solidFill>
                  <a:srgbClr val="221E1F"/>
                </a:solidFill>
              </a:rPr>
              <a:t>Population of firms has changed </a:t>
            </a:r>
          </a:p>
          <a:p>
            <a:pPr lvl="2" algn="just">
              <a:lnSpc>
                <a:spcPct val="85000"/>
              </a:lnSpc>
              <a:spcBef>
                <a:spcPts val="600"/>
              </a:spcBef>
            </a:pPr>
            <a:r>
              <a:rPr lang="en-US" sz="2000" dirty="0">
                <a:solidFill>
                  <a:srgbClr val="221E1F"/>
                </a:solidFill>
              </a:rPr>
              <a:t>Huge increase in the number of newly listed firms over the last 25 or so years, which tend to be younger and less profitable </a:t>
            </a:r>
          </a:p>
          <a:p>
            <a:pPr lvl="1" algn="just">
              <a:lnSpc>
                <a:spcPct val="85000"/>
              </a:lnSpc>
              <a:spcBef>
                <a:spcPts val="600"/>
              </a:spcBef>
            </a:pPr>
            <a:r>
              <a:rPr lang="en-US" sz="2100" dirty="0">
                <a:solidFill>
                  <a:srgbClr val="221E1F"/>
                </a:solidFill>
              </a:rPr>
              <a:t>Firms appear to be more likely to begin making payouts using share repurchases, which are flexible, rather than committing to making cash distributions</a:t>
            </a:r>
          </a:p>
          <a:p>
            <a:endParaRPr lang="en-US" dirty="0"/>
          </a:p>
        </p:txBody>
      </p:sp>
    </p:spTree>
    <p:extLst>
      <p:ext uri="{BB962C8B-B14F-4D97-AF65-F5344CB8AC3E}">
        <p14:creationId xmlns:p14="http://schemas.microsoft.com/office/powerpoint/2010/main" val="30565442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FFD2F-8307-4405-B149-70378727CF04}"/>
              </a:ext>
            </a:extLst>
          </p:cNvPr>
          <p:cNvSpPr>
            <a:spLocks noGrp="1"/>
          </p:cNvSpPr>
          <p:nvPr>
            <p:ph type="title"/>
          </p:nvPr>
        </p:nvSpPr>
        <p:spPr/>
        <p:txBody>
          <a:bodyPr/>
          <a:lstStyle/>
          <a:p>
            <a:r>
              <a:rPr lang="en-US" altLang="en-US" dirty="0"/>
              <a:t>Dividends and dividend payers 2</a:t>
            </a:r>
            <a:endParaRPr lang="en-US" dirty="0"/>
          </a:p>
        </p:txBody>
      </p:sp>
      <p:pic>
        <p:nvPicPr>
          <p:cNvPr id="4" name="Picture 3" descr="Chart, bar chart&#10;&#10;Description automatically generated">
            <a:extLst>
              <a:ext uri="{FF2B5EF4-FFF2-40B4-BE49-F238E27FC236}">
                <a16:creationId xmlns:a16="http://schemas.microsoft.com/office/drawing/2014/main" id="{BB453954-5387-4A83-8D2A-3B2667EC182A}"/>
              </a:ext>
            </a:extLst>
          </p:cNvPr>
          <p:cNvPicPr>
            <a:picLocks noChangeAspect="1"/>
          </p:cNvPicPr>
          <p:nvPr/>
        </p:nvPicPr>
        <p:blipFill>
          <a:blip r:embed="rId2"/>
          <a:stretch>
            <a:fillRect/>
          </a:stretch>
        </p:blipFill>
        <p:spPr>
          <a:xfrm>
            <a:off x="313201" y="2535592"/>
            <a:ext cx="5487235" cy="3292340"/>
          </a:xfrm>
          <a:prstGeom prst="rect">
            <a:avLst/>
          </a:prstGeom>
          <a:noFill/>
        </p:spPr>
      </p:pic>
      <p:sp>
        <p:nvSpPr>
          <p:cNvPr id="5" name="Rectangle 3">
            <a:extLst>
              <a:ext uri="{FF2B5EF4-FFF2-40B4-BE49-F238E27FC236}">
                <a16:creationId xmlns:a16="http://schemas.microsoft.com/office/drawing/2014/main" id="{4A5B54A8-A183-4536-8DCF-5A4CDA67BADE}"/>
              </a:ext>
            </a:extLst>
          </p:cNvPr>
          <p:cNvSpPr>
            <a:spLocks noGrp="1" noChangeArrowheads="1"/>
          </p:cNvSpPr>
          <p:nvPr>
            <p:ph sz="half" idx="1"/>
          </p:nvPr>
        </p:nvSpPr>
        <p:spPr>
          <a:xfrm>
            <a:off x="5800436" y="2031999"/>
            <a:ext cx="5615709" cy="4299527"/>
          </a:xfrm>
        </p:spPr>
        <p:txBody>
          <a:bodyPr wrap="square" anchor="t">
            <a:noAutofit/>
          </a:bodyPr>
          <a:lstStyle/>
          <a:p>
            <a:pPr>
              <a:lnSpc>
                <a:spcPct val="87000"/>
              </a:lnSpc>
              <a:spcBef>
                <a:spcPts val="600"/>
              </a:spcBef>
              <a:tabLst>
                <a:tab pos="1657350" algn="l"/>
              </a:tabLst>
            </a:pPr>
            <a:r>
              <a:rPr lang="en-US" altLang="en-US" sz="2100" dirty="0"/>
              <a:t>Evidence suggests the trend of dividend-paying firms declining may be reversing itself for the following reasons:</a:t>
            </a:r>
          </a:p>
          <a:p>
            <a:pPr lvl="1">
              <a:lnSpc>
                <a:spcPct val="87000"/>
              </a:lnSpc>
              <a:spcBef>
                <a:spcPts val="600"/>
              </a:spcBef>
              <a:tabLst>
                <a:tab pos="1657350" algn="l"/>
              </a:tabLst>
            </a:pPr>
            <a:r>
              <a:rPr lang="en-US" sz="2100" dirty="0"/>
              <a:t>Reduc</a:t>
            </a:r>
            <a:r>
              <a:rPr lang="en-US" sz="2100" b="0" i="0" u="none" strike="noStrike" baseline="0" dirty="0"/>
              <a:t>tion in personal tax rates led to increases in dividends in May 2003, but note that tax rates are not primary determinant of dividend policy</a:t>
            </a:r>
          </a:p>
          <a:p>
            <a:pPr lvl="1">
              <a:lnSpc>
                <a:spcPct val="87000"/>
              </a:lnSpc>
              <a:spcBef>
                <a:spcPts val="600"/>
              </a:spcBef>
              <a:tabLst>
                <a:tab pos="1657350" algn="l"/>
              </a:tabLst>
            </a:pPr>
            <a:r>
              <a:rPr lang="en-US" sz="2100" dirty="0"/>
              <a:t>Newly listed firms (mentioned on previous slide) are maturing</a:t>
            </a:r>
          </a:p>
          <a:p>
            <a:pPr lvl="1">
              <a:lnSpc>
                <a:spcPct val="87000"/>
              </a:lnSpc>
              <a:spcBef>
                <a:spcPts val="600"/>
              </a:spcBef>
              <a:tabLst>
                <a:tab pos="1657350" algn="l"/>
              </a:tabLst>
            </a:pPr>
            <a:r>
              <a:rPr lang="en-US" sz="2100" b="0" i="0" u="none" strike="noStrike" baseline="0" dirty="0"/>
              <a:t>Due to the “dot-com” crash and major scandals surrounding the year 2000 and shortly after, many companies initiated dividends to signal to investors they were stable</a:t>
            </a:r>
          </a:p>
          <a:p>
            <a:pPr lvl="1">
              <a:lnSpc>
                <a:spcPct val="87000"/>
              </a:lnSpc>
              <a:spcBef>
                <a:spcPts val="600"/>
              </a:spcBef>
              <a:tabLst>
                <a:tab pos="1657350" algn="l"/>
              </a:tabLst>
            </a:pPr>
            <a:endParaRPr lang="en-US" altLang="en-US" sz="2100" dirty="0"/>
          </a:p>
          <a:p>
            <a:pPr>
              <a:lnSpc>
                <a:spcPct val="87000"/>
              </a:lnSpc>
              <a:spcBef>
                <a:spcPts val="600"/>
              </a:spcBef>
            </a:pPr>
            <a:endParaRPr lang="en-US" sz="2100" b="0" i="0" u="none" strike="noStrike" baseline="0" dirty="0"/>
          </a:p>
        </p:txBody>
      </p:sp>
    </p:spTree>
    <p:extLst>
      <p:ext uri="{BB962C8B-B14F-4D97-AF65-F5344CB8AC3E}">
        <p14:creationId xmlns:p14="http://schemas.microsoft.com/office/powerpoint/2010/main" val="11861903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B0D82-C197-4E59-9B20-6FF0E4391982}"/>
              </a:ext>
            </a:extLst>
          </p:cNvPr>
          <p:cNvSpPr>
            <a:spLocks noGrp="1"/>
          </p:cNvSpPr>
          <p:nvPr>
            <p:ph type="title"/>
          </p:nvPr>
        </p:nvSpPr>
        <p:spPr/>
        <p:txBody>
          <a:bodyPr/>
          <a:lstStyle/>
          <a:p>
            <a:r>
              <a:rPr lang="en-US" altLang="en-US" dirty="0"/>
              <a:t>Corporations smooth dividends</a:t>
            </a:r>
            <a:endParaRPr lang="en-US" dirty="0"/>
          </a:p>
        </p:txBody>
      </p:sp>
      <p:sp>
        <p:nvSpPr>
          <p:cNvPr id="3" name="Content Placeholder 2">
            <a:extLst>
              <a:ext uri="{FF2B5EF4-FFF2-40B4-BE49-F238E27FC236}">
                <a16:creationId xmlns:a16="http://schemas.microsoft.com/office/drawing/2014/main" id="{231A901B-84FD-4CE1-B842-06BB4D888F17}"/>
              </a:ext>
            </a:extLst>
          </p:cNvPr>
          <p:cNvSpPr>
            <a:spLocks noGrp="1"/>
          </p:cNvSpPr>
          <p:nvPr>
            <p:ph idx="1"/>
          </p:nvPr>
        </p:nvSpPr>
        <p:spPr>
          <a:xfrm>
            <a:off x="581192" y="2180496"/>
            <a:ext cx="11029615" cy="4677504"/>
          </a:xfrm>
        </p:spPr>
        <p:txBody>
          <a:bodyPr>
            <a:normAutofit/>
          </a:bodyPr>
          <a:lstStyle/>
          <a:p>
            <a:pPr algn="just">
              <a:lnSpc>
                <a:spcPct val="85000"/>
              </a:lnSpc>
              <a:spcBef>
                <a:spcPts val="600"/>
              </a:spcBef>
            </a:pPr>
            <a:r>
              <a:rPr lang="en-US" sz="2200" dirty="0">
                <a:solidFill>
                  <a:srgbClr val="221E1F"/>
                </a:solidFill>
              </a:rPr>
              <a:t>Dividend cuts are frequently viewed as very bad news by market participants, and as a result:</a:t>
            </a:r>
          </a:p>
          <a:p>
            <a:pPr lvl="1" algn="just">
              <a:lnSpc>
                <a:spcPct val="85000"/>
              </a:lnSpc>
              <a:spcBef>
                <a:spcPts val="600"/>
              </a:spcBef>
            </a:pPr>
            <a:r>
              <a:rPr lang="en-US" sz="2100" dirty="0">
                <a:solidFill>
                  <a:srgbClr val="221E1F"/>
                </a:solidFill>
              </a:rPr>
              <a:t>Companies only cut dividends when there is no other acceptable alternative </a:t>
            </a:r>
          </a:p>
          <a:p>
            <a:pPr lvl="1" algn="just">
              <a:lnSpc>
                <a:spcPct val="85000"/>
              </a:lnSpc>
              <a:spcBef>
                <a:spcPts val="600"/>
              </a:spcBef>
            </a:pPr>
            <a:r>
              <a:rPr lang="en-US" sz="2100" dirty="0">
                <a:solidFill>
                  <a:srgbClr val="221E1F"/>
                </a:solidFill>
              </a:rPr>
              <a:t>Companies are also reluctant to increase dividends unless they are sure the new dividend level can be sustained </a:t>
            </a:r>
          </a:p>
          <a:p>
            <a:pPr lvl="1" algn="just">
              <a:lnSpc>
                <a:spcPct val="85000"/>
              </a:lnSpc>
              <a:spcBef>
                <a:spcPts val="600"/>
              </a:spcBef>
            </a:pPr>
            <a:endParaRPr lang="en-US" sz="2200" dirty="0">
              <a:solidFill>
                <a:srgbClr val="221E1F"/>
              </a:solidFill>
            </a:endParaRPr>
          </a:p>
          <a:p>
            <a:pPr algn="just">
              <a:lnSpc>
                <a:spcPct val="85000"/>
              </a:lnSpc>
              <a:spcBef>
                <a:spcPts val="600"/>
              </a:spcBef>
            </a:pPr>
            <a:r>
              <a:rPr lang="en-US" sz="2200" dirty="0">
                <a:solidFill>
                  <a:srgbClr val="221E1F"/>
                </a:solidFill>
              </a:rPr>
              <a:t>Dividend-paying companies tend to raise dividends only after earnings have risen, and they don’t increase or cut dividends in response to temporary earnings fluctuations </a:t>
            </a:r>
          </a:p>
          <a:p>
            <a:pPr algn="just">
              <a:lnSpc>
                <a:spcPct val="85000"/>
              </a:lnSpc>
              <a:spcBef>
                <a:spcPts val="600"/>
              </a:spcBef>
            </a:pPr>
            <a:endParaRPr lang="en-US" sz="2200" dirty="0">
              <a:solidFill>
                <a:srgbClr val="221E1F"/>
              </a:solidFill>
            </a:endParaRPr>
          </a:p>
          <a:p>
            <a:pPr algn="just">
              <a:lnSpc>
                <a:spcPct val="85000"/>
              </a:lnSpc>
              <a:spcBef>
                <a:spcPts val="600"/>
              </a:spcBef>
            </a:pPr>
            <a:r>
              <a:rPr lang="en-US" sz="2200" dirty="0">
                <a:solidFill>
                  <a:srgbClr val="221E1F"/>
                </a:solidFill>
              </a:rPr>
              <a:t>To summarize:</a:t>
            </a:r>
          </a:p>
          <a:p>
            <a:pPr lvl="1" algn="just">
              <a:lnSpc>
                <a:spcPct val="85000"/>
              </a:lnSpc>
              <a:spcBef>
                <a:spcPts val="600"/>
              </a:spcBef>
            </a:pPr>
            <a:r>
              <a:rPr lang="en-US" sz="2100" dirty="0">
                <a:solidFill>
                  <a:srgbClr val="221E1F"/>
                </a:solidFill>
              </a:rPr>
              <a:t>Dividend growth lags earnings growth </a:t>
            </a:r>
          </a:p>
          <a:p>
            <a:pPr lvl="1" algn="just">
              <a:lnSpc>
                <a:spcPct val="85000"/>
              </a:lnSpc>
              <a:spcBef>
                <a:spcPts val="600"/>
              </a:spcBef>
            </a:pPr>
            <a:r>
              <a:rPr lang="en-US" sz="2100" dirty="0">
                <a:solidFill>
                  <a:srgbClr val="221E1F"/>
                </a:solidFill>
              </a:rPr>
              <a:t>Dividend growth will tend to be much smoother than earnings growth </a:t>
            </a:r>
          </a:p>
          <a:p>
            <a:endParaRPr lang="en-US" dirty="0"/>
          </a:p>
        </p:txBody>
      </p:sp>
    </p:spTree>
    <p:extLst>
      <p:ext uri="{BB962C8B-B14F-4D97-AF65-F5344CB8AC3E}">
        <p14:creationId xmlns:p14="http://schemas.microsoft.com/office/powerpoint/2010/main" val="37336566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3090D6-6116-42F7-BA39-987AD28A9FBD}"/>
              </a:ext>
            </a:extLst>
          </p:cNvPr>
          <p:cNvSpPr>
            <a:spLocks noGrp="1"/>
          </p:cNvSpPr>
          <p:nvPr>
            <p:ph type="title"/>
          </p:nvPr>
        </p:nvSpPr>
        <p:spPr/>
        <p:txBody>
          <a:bodyPr/>
          <a:lstStyle/>
          <a:p>
            <a:r>
              <a:rPr lang="en-US" altLang="en-US" dirty="0"/>
              <a:t>Putting it all together</a:t>
            </a:r>
            <a:endParaRPr lang="en-US" dirty="0"/>
          </a:p>
        </p:txBody>
      </p:sp>
      <p:sp>
        <p:nvSpPr>
          <p:cNvPr id="3" name="Content Placeholder 2">
            <a:extLst>
              <a:ext uri="{FF2B5EF4-FFF2-40B4-BE49-F238E27FC236}">
                <a16:creationId xmlns:a16="http://schemas.microsoft.com/office/drawing/2014/main" id="{0095D008-BFC5-4497-A6B2-2E663C73922A}"/>
              </a:ext>
            </a:extLst>
          </p:cNvPr>
          <p:cNvSpPr>
            <a:spLocks noGrp="1"/>
          </p:cNvSpPr>
          <p:nvPr>
            <p:ph idx="1"/>
          </p:nvPr>
        </p:nvSpPr>
        <p:spPr>
          <a:xfrm>
            <a:off x="581191" y="2023478"/>
            <a:ext cx="11029615" cy="4677504"/>
          </a:xfrm>
        </p:spPr>
        <p:txBody>
          <a:bodyPr>
            <a:normAutofit/>
          </a:bodyPr>
          <a:lstStyle/>
          <a:p>
            <a:pPr algn="just">
              <a:lnSpc>
                <a:spcPct val="90000"/>
              </a:lnSpc>
              <a:spcBef>
                <a:spcPts val="600"/>
              </a:spcBef>
            </a:pPr>
            <a:r>
              <a:rPr lang="en-US" sz="2400" dirty="0">
                <a:solidFill>
                  <a:srgbClr val="221E1F"/>
                </a:solidFill>
              </a:rPr>
              <a:t>The following observations summarize much of what we have discussed in this chapter:</a:t>
            </a:r>
          </a:p>
          <a:p>
            <a:pPr marL="869114" lvl="1" indent="-457200">
              <a:lnSpc>
                <a:spcPct val="90000"/>
              </a:lnSpc>
              <a:spcBef>
                <a:spcPts val="600"/>
              </a:spcBef>
              <a:buFont typeface="+mj-lt"/>
              <a:buAutoNum type="arabicPeriod"/>
            </a:pPr>
            <a:r>
              <a:rPr lang="en-US" sz="2400" dirty="0">
                <a:solidFill>
                  <a:srgbClr val="221E1F"/>
                </a:solidFill>
              </a:rPr>
              <a:t>Aggregate dividend and stock repurchases are massive, and they have increased steadily in nominal and real terms over the years </a:t>
            </a:r>
          </a:p>
          <a:p>
            <a:pPr marL="869114" lvl="1" indent="-457200">
              <a:lnSpc>
                <a:spcPct val="90000"/>
              </a:lnSpc>
              <a:spcBef>
                <a:spcPts val="600"/>
              </a:spcBef>
              <a:buFont typeface="+mj-lt"/>
              <a:buAutoNum type="arabicPeriod"/>
            </a:pPr>
            <a:r>
              <a:rPr lang="en-US" sz="2400" dirty="0">
                <a:solidFill>
                  <a:srgbClr val="221E1F"/>
                </a:solidFill>
              </a:rPr>
              <a:t>Dividends are heavily concentrated among a relatively small number of large, mature firms</a:t>
            </a:r>
          </a:p>
          <a:p>
            <a:pPr marL="869114" lvl="1" indent="-457200">
              <a:lnSpc>
                <a:spcPct val="90000"/>
              </a:lnSpc>
              <a:spcBef>
                <a:spcPts val="600"/>
              </a:spcBef>
              <a:buFont typeface="+mj-lt"/>
              <a:buAutoNum type="arabicPeriod"/>
            </a:pPr>
            <a:r>
              <a:rPr lang="en-US" sz="2400" dirty="0">
                <a:solidFill>
                  <a:srgbClr val="221E1F"/>
                </a:solidFill>
              </a:rPr>
              <a:t>Managers are very reluctant to cut dividends, normally doing so only due to firm-specific problems </a:t>
            </a:r>
          </a:p>
          <a:p>
            <a:pPr marL="869114" lvl="1" indent="-457200">
              <a:lnSpc>
                <a:spcPct val="90000"/>
              </a:lnSpc>
              <a:spcBef>
                <a:spcPts val="600"/>
              </a:spcBef>
              <a:buFont typeface="+mj-lt"/>
              <a:buAutoNum type="arabicPeriod"/>
            </a:pPr>
            <a:r>
              <a:rPr lang="en-US" sz="2400" dirty="0">
                <a:solidFill>
                  <a:srgbClr val="221E1F"/>
                </a:solidFill>
              </a:rPr>
              <a:t>Managers smooth dividends, raising them slowly and incrementally as earnings grow</a:t>
            </a:r>
          </a:p>
          <a:p>
            <a:pPr marL="869114" lvl="1" indent="-457200">
              <a:lnSpc>
                <a:spcPct val="90000"/>
              </a:lnSpc>
              <a:spcBef>
                <a:spcPts val="600"/>
              </a:spcBef>
              <a:buFont typeface="+mj-lt"/>
              <a:buAutoNum type="arabicPeriod"/>
            </a:pPr>
            <a:r>
              <a:rPr lang="en-US" sz="2400" dirty="0">
                <a:solidFill>
                  <a:srgbClr val="221E1F"/>
                </a:solidFill>
              </a:rPr>
              <a:t>Stock prices react to unanticipated changes in dividends</a:t>
            </a:r>
            <a:endParaRPr lang="en-US" sz="2400" dirty="0"/>
          </a:p>
        </p:txBody>
      </p:sp>
    </p:spTree>
    <p:extLst>
      <p:ext uri="{BB962C8B-B14F-4D97-AF65-F5344CB8AC3E}">
        <p14:creationId xmlns:p14="http://schemas.microsoft.com/office/powerpoint/2010/main" val="6228560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8B6FF9-94E0-4908-9EE5-E398A056B857}"/>
              </a:ext>
            </a:extLst>
          </p:cNvPr>
          <p:cNvSpPr>
            <a:spLocks noGrp="1"/>
          </p:cNvSpPr>
          <p:nvPr>
            <p:ph type="title"/>
          </p:nvPr>
        </p:nvSpPr>
        <p:spPr/>
        <p:txBody>
          <a:bodyPr/>
          <a:lstStyle/>
          <a:p>
            <a:r>
              <a:rPr lang="en-US" altLang="en-US" dirty="0"/>
              <a:t>The pros and cons of paying dividends</a:t>
            </a:r>
            <a:endParaRPr lang="en-US" dirty="0"/>
          </a:p>
        </p:txBody>
      </p:sp>
      <p:pic>
        <p:nvPicPr>
          <p:cNvPr id="4" name="Content Placeholder 3">
            <a:extLst>
              <a:ext uri="{FF2B5EF4-FFF2-40B4-BE49-F238E27FC236}">
                <a16:creationId xmlns:a16="http://schemas.microsoft.com/office/drawing/2014/main" id="{D2C21DD2-008A-4EE2-90A9-5A8C4079161D}"/>
              </a:ext>
            </a:extLst>
          </p:cNvPr>
          <p:cNvPicPr>
            <a:picLocks noGrp="1" noChangeAspect="1"/>
          </p:cNvPicPr>
          <p:nvPr>
            <p:ph idx="1"/>
          </p:nvPr>
        </p:nvPicPr>
        <p:blipFill>
          <a:blip r:embed="rId2"/>
          <a:stretch>
            <a:fillRect/>
          </a:stretch>
        </p:blipFill>
        <p:spPr>
          <a:xfrm>
            <a:off x="1557862" y="1860088"/>
            <a:ext cx="9076275" cy="4900809"/>
          </a:xfrm>
        </p:spPr>
      </p:pic>
    </p:spTree>
    <p:extLst>
      <p:ext uri="{BB962C8B-B14F-4D97-AF65-F5344CB8AC3E}">
        <p14:creationId xmlns:p14="http://schemas.microsoft.com/office/powerpoint/2010/main" val="2102740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7B58F3-8EF2-465B-A196-DD14579CD65F}"/>
              </a:ext>
            </a:extLst>
          </p:cNvPr>
          <p:cNvSpPr>
            <a:spLocks noGrp="1"/>
          </p:cNvSpPr>
          <p:nvPr>
            <p:ph type="title"/>
          </p:nvPr>
        </p:nvSpPr>
        <p:spPr/>
        <p:txBody>
          <a:bodyPr/>
          <a:lstStyle/>
          <a:p>
            <a:r>
              <a:rPr lang="en-US" altLang="en-US" dirty="0"/>
              <a:t>Chapter Outline</a:t>
            </a:r>
            <a:endParaRPr lang="en-US" dirty="0"/>
          </a:p>
        </p:txBody>
      </p:sp>
      <p:sp>
        <p:nvSpPr>
          <p:cNvPr id="3" name="Content Placeholder 2">
            <a:extLst>
              <a:ext uri="{FF2B5EF4-FFF2-40B4-BE49-F238E27FC236}">
                <a16:creationId xmlns:a16="http://schemas.microsoft.com/office/drawing/2014/main" id="{7C5FB8DC-C6DB-457D-B00F-3799D2BB843D}"/>
              </a:ext>
            </a:extLst>
          </p:cNvPr>
          <p:cNvSpPr>
            <a:spLocks noGrp="1"/>
          </p:cNvSpPr>
          <p:nvPr>
            <p:ph idx="1"/>
          </p:nvPr>
        </p:nvSpPr>
        <p:spPr>
          <a:xfrm>
            <a:off x="581192" y="2477541"/>
            <a:ext cx="11029615" cy="3678303"/>
          </a:xfrm>
        </p:spPr>
        <p:txBody>
          <a:bodyPr>
            <a:noAutofit/>
          </a:bodyPr>
          <a:lstStyle/>
          <a:p>
            <a:pPr>
              <a:lnSpc>
                <a:spcPct val="90000"/>
              </a:lnSpc>
              <a:spcBef>
                <a:spcPts val="600"/>
              </a:spcBef>
            </a:pPr>
            <a:r>
              <a:rPr lang="en-US" altLang="en-US" sz="2400" dirty="0"/>
              <a:t>Cash Dividends and Dividend Payment</a:t>
            </a:r>
          </a:p>
          <a:p>
            <a:pPr>
              <a:lnSpc>
                <a:spcPct val="90000"/>
              </a:lnSpc>
              <a:spcBef>
                <a:spcPts val="600"/>
              </a:spcBef>
            </a:pPr>
            <a:r>
              <a:rPr lang="en-US" altLang="en-US" sz="2400" dirty="0"/>
              <a:t>Does Dividend Policy Matter?</a:t>
            </a:r>
          </a:p>
          <a:p>
            <a:pPr>
              <a:lnSpc>
                <a:spcPct val="90000"/>
              </a:lnSpc>
              <a:spcBef>
                <a:spcPts val="600"/>
              </a:spcBef>
            </a:pPr>
            <a:r>
              <a:rPr lang="en-US" altLang="en-US" sz="2400" dirty="0"/>
              <a:t>Real-World Factors Favoring a Low Dividend Payout</a:t>
            </a:r>
          </a:p>
          <a:p>
            <a:pPr>
              <a:lnSpc>
                <a:spcPct val="90000"/>
              </a:lnSpc>
              <a:spcBef>
                <a:spcPts val="600"/>
              </a:spcBef>
            </a:pPr>
            <a:r>
              <a:rPr lang="en-US" altLang="en-US" sz="2400" dirty="0"/>
              <a:t>Real-World Factors Favoring a High Dividend Payout</a:t>
            </a:r>
          </a:p>
          <a:p>
            <a:pPr>
              <a:lnSpc>
                <a:spcPct val="90000"/>
              </a:lnSpc>
              <a:spcBef>
                <a:spcPts val="600"/>
              </a:spcBef>
            </a:pPr>
            <a:r>
              <a:rPr lang="en-US" altLang="en-US" sz="2400" dirty="0"/>
              <a:t>A Resolution of Real-World Factors</a:t>
            </a:r>
          </a:p>
          <a:p>
            <a:pPr>
              <a:lnSpc>
                <a:spcPct val="90000"/>
              </a:lnSpc>
              <a:spcBef>
                <a:spcPts val="600"/>
              </a:spcBef>
            </a:pPr>
            <a:r>
              <a:rPr lang="en-US" altLang="en-US" sz="2400" dirty="0"/>
              <a:t>Stock Repurchases: An Alternative to Cash Dividends</a:t>
            </a:r>
          </a:p>
          <a:p>
            <a:pPr>
              <a:lnSpc>
                <a:spcPct val="90000"/>
              </a:lnSpc>
              <a:spcBef>
                <a:spcPts val="600"/>
              </a:spcBef>
            </a:pPr>
            <a:r>
              <a:rPr lang="en-US" altLang="en-US" sz="2400" dirty="0"/>
              <a:t>What We Know and Do Not Know about Dividend and Payout Policies</a:t>
            </a:r>
          </a:p>
          <a:p>
            <a:pPr>
              <a:lnSpc>
                <a:spcPct val="90000"/>
              </a:lnSpc>
              <a:spcBef>
                <a:spcPts val="600"/>
              </a:spcBef>
            </a:pPr>
            <a:r>
              <a:rPr lang="en-US" altLang="en-US" sz="2400" dirty="0"/>
              <a:t>Stock Dividends and Stock Splits</a:t>
            </a:r>
          </a:p>
          <a:p>
            <a:pPr marL="0" indent="0">
              <a:buNone/>
            </a:pPr>
            <a:endParaRPr lang="en-US" sz="2400" dirty="0"/>
          </a:p>
        </p:txBody>
      </p:sp>
    </p:spTree>
    <p:extLst>
      <p:ext uri="{BB962C8B-B14F-4D97-AF65-F5344CB8AC3E}">
        <p14:creationId xmlns:p14="http://schemas.microsoft.com/office/powerpoint/2010/main" val="24179094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C3F32C-D015-47DC-B88E-72F7BA1710CB}"/>
              </a:ext>
            </a:extLst>
          </p:cNvPr>
          <p:cNvSpPr>
            <a:spLocks noGrp="1"/>
          </p:cNvSpPr>
          <p:nvPr>
            <p:ph type="title"/>
          </p:nvPr>
        </p:nvSpPr>
        <p:spPr/>
        <p:txBody>
          <a:bodyPr/>
          <a:lstStyle/>
          <a:p>
            <a:r>
              <a:rPr lang="en-US" altLang="en-US" dirty="0"/>
              <a:t>Stock dividends and stock splits</a:t>
            </a:r>
            <a:endParaRPr lang="en-US" dirty="0"/>
          </a:p>
        </p:txBody>
      </p:sp>
      <p:sp>
        <p:nvSpPr>
          <p:cNvPr id="3" name="Content Placeholder 2">
            <a:extLst>
              <a:ext uri="{FF2B5EF4-FFF2-40B4-BE49-F238E27FC236}">
                <a16:creationId xmlns:a16="http://schemas.microsoft.com/office/drawing/2014/main" id="{8DFB9344-E8A5-44C4-BF18-19F280525F9D}"/>
              </a:ext>
            </a:extLst>
          </p:cNvPr>
          <p:cNvSpPr>
            <a:spLocks noGrp="1"/>
          </p:cNvSpPr>
          <p:nvPr>
            <p:ph idx="1"/>
          </p:nvPr>
        </p:nvSpPr>
        <p:spPr>
          <a:xfrm>
            <a:off x="581192" y="1902691"/>
            <a:ext cx="11029615" cy="4849091"/>
          </a:xfrm>
        </p:spPr>
        <p:txBody>
          <a:bodyPr>
            <a:normAutofit lnSpcReduction="10000"/>
          </a:bodyPr>
          <a:lstStyle/>
          <a:p>
            <a:pPr algn="just">
              <a:lnSpc>
                <a:spcPct val="90000"/>
              </a:lnSpc>
              <a:spcBef>
                <a:spcPts val="600"/>
              </a:spcBef>
            </a:pPr>
            <a:r>
              <a:rPr lang="en-US" sz="2200" dirty="0">
                <a:solidFill>
                  <a:srgbClr val="221E1F"/>
                </a:solidFill>
              </a:rPr>
              <a:t>A </a:t>
            </a:r>
            <a:r>
              <a:rPr lang="en-US" sz="2200" b="1" dirty="0">
                <a:solidFill>
                  <a:srgbClr val="221E1F"/>
                </a:solidFill>
              </a:rPr>
              <a:t>stock dividend </a:t>
            </a:r>
            <a:r>
              <a:rPr lang="en-US" sz="2200" dirty="0">
                <a:solidFill>
                  <a:srgbClr val="221E1F"/>
                </a:solidFill>
              </a:rPr>
              <a:t>is a payment made by a firm to its owners in the form of stock, diluting the value of each share outstanding</a:t>
            </a:r>
          </a:p>
          <a:p>
            <a:pPr lvl="1" algn="just">
              <a:lnSpc>
                <a:spcPct val="90000"/>
              </a:lnSpc>
              <a:spcBef>
                <a:spcPts val="600"/>
              </a:spcBef>
            </a:pPr>
            <a:r>
              <a:rPr lang="en-US" sz="2100" dirty="0">
                <a:solidFill>
                  <a:srgbClr val="221E1F"/>
                </a:solidFill>
              </a:rPr>
              <a:t>Commonly expressed as a percentage (e.g., 20% stock dividend means a shareholder receives one new share for every five currently owned, or a 20% increase)</a:t>
            </a:r>
          </a:p>
          <a:p>
            <a:pPr algn="just">
              <a:lnSpc>
                <a:spcPct val="90000"/>
              </a:lnSpc>
              <a:spcBef>
                <a:spcPts val="600"/>
              </a:spcBef>
            </a:pPr>
            <a:r>
              <a:rPr lang="en-US" sz="2200" dirty="0">
                <a:solidFill>
                  <a:srgbClr val="221E1F"/>
                </a:solidFill>
              </a:rPr>
              <a:t>A </a:t>
            </a:r>
            <a:r>
              <a:rPr lang="en-US" sz="2200" b="1" dirty="0">
                <a:solidFill>
                  <a:srgbClr val="221E1F"/>
                </a:solidFill>
              </a:rPr>
              <a:t>stock split </a:t>
            </a:r>
            <a:r>
              <a:rPr lang="en-US" sz="2200" dirty="0">
                <a:solidFill>
                  <a:srgbClr val="221E1F"/>
                </a:solidFill>
              </a:rPr>
              <a:t>is an increase in a firm’s shares outstanding without any change in owners’ equity</a:t>
            </a:r>
          </a:p>
          <a:p>
            <a:pPr lvl="1" algn="just">
              <a:lnSpc>
                <a:spcPct val="90000"/>
              </a:lnSpc>
              <a:spcBef>
                <a:spcPts val="600"/>
              </a:spcBef>
            </a:pPr>
            <a:r>
              <a:rPr lang="en-US" sz="2100" dirty="0">
                <a:solidFill>
                  <a:srgbClr val="221E1F"/>
                </a:solidFill>
              </a:rPr>
              <a:t>Expressed as a ratio instead of a percentage (e.g., a three-for-one stock split means each old share is split into three new shares)</a:t>
            </a:r>
          </a:p>
          <a:p>
            <a:pPr algn="just">
              <a:lnSpc>
                <a:spcPct val="90000"/>
              </a:lnSpc>
              <a:spcBef>
                <a:spcPts val="600"/>
              </a:spcBef>
            </a:pPr>
            <a:r>
              <a:rPr lang="en-US" sz="2200" dirty="0">
                <a:solidFill>
                  <a:srgbClr val="221E1F"/>
                </a:solidFill>
              </a:rPr>
              <a:t>Stock splits and stock dividends have essentially the same impacts on the corporation and the shareholder, in that they increase the number of shares outstanding and reduce the value per share</a:t>
            </a:r>
          </a:p>
          <a:p>
            <a:pPr lvl="1" algn="just">
              <a:lnSpc>
                <a:spcPct val="90000"/>
              </a:lnSpc>
              <a:spcBef>
                <a:spcPts val="600"/>
              </a:spcBef>
            </a:pPr>
            <a:r>
              <a:rPr lang="en-US" sz="2100" dirty="0">
                <a:solidFill>
                  <a:srgbClr val="221E1F"/>
                </a:solidFill>
              </a:rPr>
              <a:t>Accounting treatment is not the same; depends on two things: </a:t>
            </a:r>
          </a:p>
          <a:p>
            <a:pPr marL="1143125" lvl="2" indent="-457200" algn="just">
              <a:lnSpc>
                <a:spcPct val="90000"/>
              </a:lnSpc>
              <a:spcBef>
                <a:spcPts val="600"/>
              </a:spcBef>
              <a:buFont typeface="+mj-lt"/>
              <a:buAutoNum type="arabicPeriod"/>
            </a:pPr>
            <a:r>
              <a:rPr lang="en-US" sz="2000" dirty="0">
                <a:solidFill>
                  <a:srgbClr val="221E1F"/>
                </a:solidFill>
              </a:rPr>
              <a:t>Whether the distribution is a stock split or a stock dividend </a:t>
            </a:r>
          </a:p>
          <a:p>
            <a:pPr marL="1143125" lvl="2" indent="-457200" algn="just">
              <a:lnSpc>
                <a:spcPct val="90000"/>
              </a:lnSpc>
              <a:spcBef>
                <a:spcPts val="600"/>
              </a:spcBef>
              <a:buFont typeface="+mj-lt"/>
              <a:buAutoNum type="arabicPeriod"/>
            </a:pPr>
            <a:r>
              <a:rPr lang="en-US" sz="2000" dirty="0">
                <a:solidFill>
                  <a:srgbClr val="221E1F"/>
                </a:solidFill>
              </a:rPr>
              <a:t>Size of the stock dividend (if it is called a dividend)</a:t>
            </a:r>
            <a:endParaRPr lang="en-US" dirty="0"/>
          </a:p>
        </p:txBody>
      </p:sp>
    </p:spTree>
    <p:extLst>
      <p:ext uri="{BB962C8B-B14F-4D97-AF65-F5344CB8AC3E}">
        <p14:creationId xmlns:p14="http://schemas.microsoft.com/office/powerpoint/2010/main" val="145583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D007F-A6D3-4D5C-9C09-9C9CDFE3A825}"/>
              </a:ext>
            </a:extLst>
          </p:cNvPr>
          <p:cNvSpPr>
            <a:spLocks noGrp="1"/>
          </p:cNvSpPr>
          <p:nvPr>
            <p:ph type="title"/>
          </p:nvPr>
        </p:nvSpPr>
        <p:spPr/>
        <p:txBody>
          <a:bodyPr/>
          <a:lstStyle/>
          <a:p>
            <a:r>
              <a:rPr lang="en-US" altLang="en-US" dirty="0"/>
              <a:t>POPULAR TRADING RANGE</a:t>
            </a:r>
            <a:endParaRPr lang="en-US" dirty="0"/>
          </a:p>
        </p:txBody>
      </p:sp>
      <p:sp>
        <p:nvSpPr>
          <p:cNvPr id="3" name="Content Placeholder 2">
            <a:extLst>
              <a:ext uri="{FF2B5EF4-FFF2-40B4-BE49-F238E27FC236}">
                <a16:creationId xmlns:a16="http://schemas.microsoft.com/office/drawing/2014/main" id="{AD798816-ECBA-43CE-86BC-806CA0C562A6}"/>
              </a:ext>
            </a:extLst>
          </p:cNvPr>
          <p:cNvSpPr>
            <a:spLocks noGrp="1"/>
          </p:cNvSpPr>
          <p:nvPr>
            <p:ph idx="1"/>
          </p:nvPr>
        </p:nvSpPr>
        <p:spPr>
          <a:xfrm>
            <a:off x="581192" y="2180496"/>
            <a:ext cx="11029615" cy="4756013"/>
          </a:xfrm>
        </p:spPr>
        <p:txBody>
          <a:bodyPr>
            <a:normAutofit/>
          </a:bodyPr>
          <a:lstStyle/>
          <a:p>
            <a:pPr algn="just">
              <a:lnSpc>
                <a:spcPct val="90000"/>
              </a:lnSpc>
              <a:spcBef>
                <a:spcPts val="600"/>
              </a:spcBef>
            </a:pPr>
            <a:r>
              <a:rPr lang="en-US" sz="2200" dirty="0">
                <a:solidFill>
                  <a:srgbClr val="221E1F"/>
                </a:solidFill>
              </a:rPr>
              <a:t>Proponents of stock dividends and stock splits frequently argue that a security has a proper </a:t>
            </a:r>
            <a:r>
              <a:rPr lang="en-US" sz="2200" b="1" dirty="0">
                <a:solidFill>
                  <a:srgbClr val="221E1F"/>
                </a:solidFill>
              </a:rPr>
              <a:t>trading range</a:t>
            </a:r>
            <a:r>
              <a:rPr lang="en-US" sz="2200" dirty="0">
                <a:solidFill>
                  <a:srgbClr val="221E1F"/>
                </a:solidFill>
              </a:rPr>
              <a:t>, the price range between the highest and lowest prices at which a stock is traded</a:t>
            </a:r>
          </a:p>
          <a:p>
            <a:pPr lvl="1" algn="just">
              <a:lnSpc>
                <a:spcPct val="90000"/>
              </a:lnSpc>
              <a:spcBef>
                <a:spcPts val="600"/>
              </a:spcBef>
            </a:pPr>
            <a:r>
              <a:rPr lang="en-US" sz="2100" dirty="0">
                <a:solidFill>
                  <a:srgbClr val="221E1F"/>
                </a:solidFill>
              </a:rPr>
              <a:t>When the security is priced above this level, many investors do not have the funds to buy the common trading unit of 100 shares (i.e., a </a:t>
            </a:r>
            <a:r>
              <a:rPr lang="en-US" sz="2100" i="1" dirty="0">
                <a:solidFill>
                  <a:srgbClr val="221E1F"/>
                </a:solidFill>
              </a:rPr>
              <a:t>round lot</a:t>
            </a:r>
            <a:r>
              <a:rPr lang="en-US" sz="2100" dirty="0">
                <a:solidFill>
                  <a:srgbClr val="221E1F"/>
                </a:solidFill>
              </a:rPr>
              <a:t>)</a:t>
            </a:r>
          </a:p>
          <a:p>
            <a:pPr lvl="1" algn="just">
              <a:lnSpc>
                <a:spcPct val="90000"/>
              </a:lnSpc>
              <a:spcBef>
                <a:spcPts val="600"/>
              </a:spcBef>
            </a:pPr>
            <a:r>
              <a:rPr lang="en-US" sz="2100" dirty="0">
                <a:solidFill>
                  <a:srgbClr val="221E1F"/>
                </a:solidFill>
              </a:rPr>
              <a:t>Although securities can be purchased in </a:t>
            </a:r>
            <a:r>
              <a:rPr lang="en-US" sz="2100" i="1" dirty="0">
                <a:solidFill>
                  <a:srgbClr val="221E1F"/>
                </a:solidFill>
              </a:rPr>
              <a:t>odd-lot </a:t>
            </a:r>
            <a:r>
              <a:rPr lang="en-US" sz="2100" dirty="0">
                <a:solidFill>
                  <a:srgbClr val="221E1F"/>
                </a:solidFill>
              </a:rPr>
              <a:t>form (fewer than 100 shares), the commissions are greater, so firms will split the stock to keep the price in this trading range </a:t>
            </a:r>
          </a:p>
          <a:p>
            <a:pPr algn="just">
              <a:lnSpc>
                <a:spcPct val="90000"/>
              </a:lnSpc>
              <a:spcBef>
                <a:spcPts val="600"/>
              </a:spcBef>
            </a:pPr>
            <a:r>
              <a:rPr lang="en-US" sz="2200" dirty="0">
                <a:solidFill>
                  <a:srgbClr val="221E1F"/>
                </a:solidFill>
              </a:rPr>
              <a:t>Validity of this argument is questionable for several reasons:</a:t>
            </a:r>
          </a:p>
          <a:p>
            <a:pPr lvl="1" algn="just">
              <a:lnSpc>
                <a:spcPct val="90000"/>
              </a:lnSpc>
              <a:spcBef>
                <a:spcPts val="600"/>
              </a:spcBef>
            </a:pPr>
            <a:r>
              <a:rPr lang="en-US" sz="2100" dirty="0">
                <a:solidFill>
                  <a:srgbClr val="221E1F"/>
                </a:solidFill>
              </a:rPr>
              <a:t>Institutional traders, such as mutual funds, pension funds, and others, buy and sell in huge amounts, so the individual share price is of little concern</a:t>
            </a:r>
          </a:p>
          <a:p>
            <a:pPr lvl="1" algn="just">
              <a:lnSpc>
                <a:spcPct val="90000"/>
              </a:lnSpc>
              <a:spcBef>
                <a:spcPts val="600"/>
              </a:spcBef>
            </a:pPr>
            <a:r>
              <a:rPr lang="en-US" sz="2100" dirty="0">
                <a:solidFill>
                  <a:srgbClr val="221E1F"/>
                </a:solidFill>
              </a:rPr>
              <a:t>In some cases, quite large share prices do not cause problems</a:t>
            </a:r>
          </a:p>
          <a:p>
            <a:pPr lvl="1" algn="just">
              <a:lnSpc>
                <a:spcPct val="90000"/>
              </a:lnSpc>
              <a:spcBef>
                <a:spcPts val="600"/>
              </a:spcBef>
            </a:pPr>
            <a:r>
              <a:rPr lang="en-US" sz="2100" dirty="0">
                <a:solidFill>
                  <a:srgbClr val="221E1F"/>
                </a:solidFill>
              </a:rPr>
              <a:t>Evidence suggests stock splits may decrease the liquidity of the company’s shares </a:t>
            </a:r>
          </a:p>
          <a:p>
            <a:endParaRPr lang="en-US" dirty="0"/>
          </a:p>
        </p:txBody>
      </p:sp>
    </p:spTree>
    <p:extLst>
      <p:ext uri="{BB962C8B-B14F-4D97-AF65-F5344CB8AC3E}">
        <p14:creationId xmlns:p14="http://schemas.microsoft.com/office/powerpoint/2010/main" val="21813365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581994-6F4C-4A42-88AC-615470B62867}"/>
              </a:ext>
            </a:extLst>
          </p:cNvPr>
          <p:cNvSpPr>
            <a:spLocks noGrp="1"/>
          </p:cNvSpPr>
          <p:nvPr>
            <p:ph type="title"/>
          </p:nvPr>
        </p:nvSpPr>
        <p:spPr/>
        <p:txBody>
          <a:bodyPr/>
          <a:lstStyle/>
          <a:p>
            <a:r>
              <a:rPr lang="en-US" altLang="en-US" dirty="0"/>
              <a:t>Reverse splits</a:t>
            </a:r>
            <a:endParaRPr lang="en-US" dirty="0"/>
          </a:p>
        </p:txBody>
      </p:sp>
      <p:sp>
        <p:nvSpPr>
          <p:cNvPr id="3" name="Content Placeholder 2">
            <a:extLst>
              <a:ext uri="{FF2B5EF4-FFF2-40B4-BE49-F238E27FC236}">
                <a16:creationId xmlns:a16="http://schemas.microsoft.com/office/drawing/2014/main" id="{7B2F8947-7EEB-4F2A-BADA-C740A6C366AF}"/>
              </a:ext>
            </a:extLst>
          </p:cNvPr>
          <p:cNvSpPr>
            <a:spLocks noGrp="1"/>
          </p:cNvSpPr>
          <p:nvPr>
            <p:ph idx="1"/>
          </p:nvPr>
        </p:nvSpPr>
        <p:spPr>
          <a:xfrm>
            <a:off x="581192" y="2180496"/>
            <a:ext cx="11029615" cy="4677504"/>
          </a:xfrm>
        </p:spPr>
        <p:txBody>
          <a:bodyPr>
            <a:normAutofit/>
          </a:bodyPr>
          <a:lstStyle/>
          <a:p>
            <a:pPr algn="just">
              <a:lnSpc>
                <a:spcPct val="90000"/>
              </a:lnSpc>
              <a:spcBef>
                <a:spcPts val="600"/>
              </a:spcBef>
            </a:pPr>
            <a:r>
              <a:rPr lang="en-US" sz="2200" dirty="0">
                <a:solidFill>
                  <a:srgbClr val="221E1F"/>
                </a:solidFill>
              </a:rPr>
              <a:t>A reverse split is a stock split in which a firm’s number of shares outstanding is reduced</a:t>
            </a:r>
          </a:p>
          <a:p>
            <a:pPr algn="just">
              <a:lnSpc>
                <a:spcPct val="90000"/>
              </a:lnSpc>
              <a:spcBef>
                <a:spcPts val="600"/>
              </a:spcBef>
            </a:pPr>
            <a:r>
              <a:rPr lang="en-US" sz="2200" dirty="0">
                <a:solidFill>
                  <a:srgbClr val="221E1F"/>
                </a:solidFill>
              </a:rPr>
              <a:t>The following are potential explanations for reverse splits: </a:t>
            </a:r>
          </a:p>
          <a:p>
            <a:pPr marL="869114" lvl="1" indent="-457200" algn="just">
              <a:lnSpc>
                <a:spcPct val="90000"/>
              </a:lnSpc>
              <a:spcBef>
                <a:spcPts val="600"/>
              </a:spcBef>
              <a:buFont typeface="+mj-lt"/>
              <a:buAutoNum type="arabicPeriod"/>
            </a:pPr>
            <a:r>
              <a:rPr lang="en-US" sz="2100" dirty="0">
                <a:solidFill>
                  <a:srgbClr val="221E1F"/>
                </a:solidFill>
              </a:rPr>
              <a:t>Transaction costs to shareholders may be less after the reverse split</a:t>
            </a:r>
          </a:p>
          <a:p>
            <a:pPr marL="869114" lvl="1" indent="-457200" algn="just">
              <a:lnSpc>
                <a:spcPct val="90000"/>
              </a:lnSpc>
              <a:spcBef>
                <a:spcPts val="600"/>
              </a:spcBef>
              <a:buFont typeface="+mj-lt"/>
              <a:buAutoNum type="arabicPeriod"/>
            </a:pPr>
            <a:r>
              <a:rPr lang="en-US" sz="2100" dirty="0">
                <a:solidFill>
                  <a:srgbClr val="221E1F"/>
                </a:solidFill>
              </a:rPr>
              <a:t>Liquidity and marketability of a company’s stock might be improved when its price is raised to the popular trading range</a:t>
            </a:r>
          </a:p>
          <a:p>
            <a:pPr marL="869114" lvl="1" indent="-457200" algn="just">
              <a:lnSpc>
                <a:spcPct val="90000"/>
              </a:lnSpc>
              <a:spcBef>
                <a:spcPts val="600"/>
              </a:spcBef>
              <a:buFont typeface="+mj-lt"/>
              <a:buAutoNum type="arabicPeriod"/>
            </a:pPr>
            <a:r>
              <a:rPr lang="en-US" sz="2100" dirty="0">
                <a:solidFill>
                  <a:srgbClr val="221E1F"/>
                </a:solidFill>
              </a:rPr>
              <a:t>Stocks selling at prices below a certain level are not considered respectable, meaning that investors underestimate these firms’ earnings, cash flow, growth, and stability</a:t>
            </a:r>
          </a:p>
          <a:p>
            <a:pPr marL="869114" lvl="1" indent="-457200" algn="just">
              <a:lnSpc>
                <a:spcPct val="90000"/>
              </a:lnSpc>
              <a:spcBef>
                <a:spcPts val="600"/>
              </a:spcBef>
              <a:buFont typeface="+mj-lt"/>
              <a:buAutoNum type="arabicPeriod"/>
            </a:pPr>
            <a:r>
              <a:rPr lang="en-US" sz="2100" dirty="0">
                <a:solidFill>
                  <a:srgbClr val="221E1F"/>
                </a:solidFill>
              </a:rPr>
              <a:t>Stock exchanges have minimum price per share requirements; a reverse split may bring the stock price up to such a minimum  </a:t>
            </a:r>
          </a:p>
          <a:p>
            <a:pPr marL="869114" lvl="1" indent="-457200" algn="just">
              <a:lnSpc>
                <a:spcPct val="90000"/>
              </a:lnSpc>
              <a:spcBef>
                <a:spcPts val="600"/>
              </a:spcBef>
              <a:buFont typeface="+mj-lt"/>
              <a:buAutoNum type="arabicPeriod"/>
            </a:pPr>
            <a:r>
              <a:rPr lang="en-US" sz="2100" dirty="0">
                <a:solidFill>
                  <a:srgbClr val="221E1F"/>
                </a:solidFill>
              </a:rPr>
              <a:t>Companies sometimes perform reverse splits and, at the same time, buy out any stockholders who end up with less than a certain number of shares </a:t>
            </a:r>
          </a:p>
          <a:p>
            <a:endParaRPr lang="en-US" dirty="0"/>
          </a:p>
        </p:txBody>
      </p:sp>
    </p:spTree>
    <p:extLst>
      <p:ext uri="{BB962C8B-B14F-4D97-AF65-F5344CB8AC3E}">
        <p14:creationId xmlns:p14="http://schemas.microsoft.com/office/powerpoint/2010/main" val="34695071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B94DAA-18A5-4062-94E5-D0D499635881}"/>
              </a:ext>
            </a:extLst>
          </p:cNvPr>
          <p:cNvSpPr>
            <a:spLocks noGrp="1"/>
          </p:cNvSpPr>
          <p:nvPr>
            <p:ph type="title"/>
          </p:nvPr>
        </p:nvSpPr>
        <p:spPr/>
        <p:txBody>
          <a:bodyPr/>
          <a:lstStyle/>
          <a:p>
            <a:r>
              <a:rPr lang="en-US" altLang="en-US" dirty="0"/>
              <a:t>Cash Dividends and dividend payment</a:t>
            </a:r>
            <a:endParaRPr lang="en-US" dirty="0"/>
          </a:p>
        </p:txBody>
      </p:sp>
      <p:sp>
        <p:nvSpPr>
          <p:cNvPr id="3" name="Content Placeholder 2">
            <a:extLst>
              <a:ext uri="{FF2B5EF4-FFF2-40B4-BE49-F238E27FC236}">
                <a16:creationId xmlns:a16="http://schemas.microsoft.com/office/drawing/2014/main" id="{EB750F9E-1707-4FC5-98BD-7DF4FA5B6394}"/>
              </a:ext>
            </a:extLst>
          </p:cNvPr>
          <p:cNvSpPr>
            <a:spLocks noGrp="1"/>
          </p:cNvSpPr>
          <p:nvPr>
            <p:ph idx="1"/>
          </p:nvPr>
        </p:nvSpPr>
        <p:spPr>
          <a:xfrm>
            <a:off x="581192" y="2180496"/>
            <a:ext cx="11029615" cy="4441977"/>
          </a:xfrm>
        </p:spPr>
        <p:txBody>
          <a:bodyPr>
            <a:normAutofit lnSpcReduction="10000"/>
          </a:bodyPr>
          <a:lstStyle/>
          <a:p>
            <a:pPr>
              <a:lnSpc>
                <a:spcPct val="90000"/>
              </a:lnSpc>
            </a:pPr>
            <a:r>
              <a:rPr lang="en-US" altLang="en-US" sz="2200" b="1" dirty="0"/>
              <a:t>Dividend</a:t>
            </a:r>
            <a:r>
              <a:rPr lang="en-US" altLang="en-US" sz="2200" dirty="0"/>
              <a:t> is a payment made out of a firm’s earnings to its owners, in the form of either cash or stock</a:t>
            </a:r>
          </a:p>
          <a:p>
            <a:pPr>
              <a:lnSpc>
                <a:spcPct val="90000"/>
              </a:lnSpc>
            </a:pPr>
            <a:r>
              <a:rPr lang="en-US" altLang="en-US" sz="2200" b="1" dirty="0"/>
              <a:t>Distribution</a:t>
            </a:r>
            <a:r>
              <a:rPr lang="en-US" altLang="en-US" sz="2200" dirty="0"/>
              <a:t> is a payment made by a firm to its owners from sources other than current or accumulated retained earnings</a:t>
            </a:r>
          </a:p>
          <a:p>
            <a:pPr algn="just"/>
            <a:endParaRPr lang="en-US" sz="2200" dirty="0">
              <a:solidFill>
                <a:srgbClr val="221E1F"/>
              </a:solidFill>
            </a:endParaRPr>
          </a:p>
          <a:p>
            <a:pPr algn="just"/>
            <a:r>
              <a:rPr lang="en-US" sz="2200" dirty="0">
                <a:solidFill>
                  <a:srgbClr val="221E1F"/>
                </a:solidFill>
              </a:rPr>
              <a:t>Dividends come in several different forms, but the basic types of cash dividends are the following: </a:t>
            </a:r>
          </a:p>
          <a:p>
            <a:pPr marL="869114" lvl="1" indent="-457200">
              <a:buFont typeface="+mj-lt"/>
              <a:buAutoNum type="arabicPeriod"/>
            </a:pPr>
            <a:r>
              <a:rPr lang="en-US" sz="2100" dirty="0">
                <a:solidFill>
                  <a:srgbClr val="221E1F"/>
                </a:solidFill>
              </a:rPr>
              <a:t>Regular cash dividends</a:t>
            </a:r>
          </a:p>
          <a:p>
            <a:pPr marL="869114" lvl="1" indent="-457200">
              <a:buFont typeface="+mj-lt"/>
              <a:buAutoNum type="arabicPeriod"/>
            </a:pPr>
            <a:r>
              <a:rPr lang="en-US" sz="2100" dirty="0">
                <a:solidFill>
                  <a:srgbClr val="221E1F"/>
                </a:solidFill>
              </a:rPr>
              <a:t>Extra dividends</a:t>
            </a:r>
          </a:p>
          <a:p>
            <a:pPr marL="869114" lvl="1" indent="-457200">
              <a:buFont typeface="+mj-lt"/>
              <a:buAutoNum type="arabicPeriod"/>
            </a:pPr>
            <a:r>
              <a:rPr lang="en-US" sz="2100" dirty="0">
                <a:solidFill>
                  <a:srgbClr val="221E1F"/>
                </a:solidFill>
              </a:rPr>
              <a:t>Special dividends</a:t>
            </a:r>
          </a:p>
          <a:p>
            <a:pPr marL="869114" lvl="1" indent="-457200">
              <a:buFont typeface="+mj-lt"/>
              <a:buAutoNum type="arabicPeriod"/>
            </a:pPr>
            <a:r>
              <a:rPr lang="en-US" sz="2100" dirty="0">
                <a:solidFill>
                  <a:srgbClr val="221E1F"/>
                </a:solidFill>
              </a:rPr>
              <a:t>Liquidating dividends</a:t>
            </a:r>
            <a:endParaRPr lang="en-US" dirty="0"/>
          </a:p>
        </p:txBody>
      </p:sp>
    </p:spTree>
    <p:extLst>
      <p:ext uri="{BB962C8B-B14F-4D97-AF65-F5344CB8AC3E}">
        <p14:creationId xmlns:p14="http://schemas.microsoft.com/office/powerpoint/2010/main" val="10695684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036D3F-7D45-4763-85A6-3A46273DFCB2}"/>
              </a:ext>
            </a:extLst>
          </p:cNvPr>
          <p:cNvSpPr>
            <a:spLocks noGrp="1"/>
          </p:cNvSpPr>
          <p:nvPr>
            <p:ph type="title"/>
          </p:nvPr>
        </p:nvSpPr>
        <p:spPr/>
        <p:txBody>
          <a:bodyPr/>
          <a:lstStyle/>
          <a:p>
            <a:r>
              <a:rPr lang="en-US" altLang="en-US" dirty="0"/>
              <a:t>Cash Dividends</a:t>
            </a:r>
            <a:endParaRPr lang="en-US" dirty="0"/>
          </a:p>
        </p:txBody>
      </p:sp>
      <p:sp>
        <p:nvSpPr>
          <p:cNvPr id="3" name="Content Placeholder 2">
            <a:extLst>
              <a:ext uri="{FF2B5EF4-FFF2-40B4-BE49-F238E27FC236}">
                <a16:creationId xmlns:a16="http://schemas.microsoft.com/office/drawing/2014/main" id="{06C86589-03A1-4B63-84A3-1AD4CB35DCAB}"/>
              </a:ext>
            </a:extLst>
          </p:cNvPr>
          <p:cNvSpPr>
            <a:spLocks noGrp="1"/>
          </p:cNvSpPr>
          <p:nvPr>
            <p:ph idx="1"/>
          </p:nvPr>
        </p:nvSpPr>
        <p:spPr>
          <a:xfrm>
            <a:off x="581192" y="1902691"/>
            <a:ext cx="11029615" cy="4955309"/>
          </a:xfrm>
        </p:spPr>
        <p:txBody>
          <a:bodyPr>
            <a:normAutofit/>
          </a:bodyPr>
          <a:lstStyle/>
          <a:p>
            <a:pPr>
              <a:lnSpc>
                <a:spcPct val="90000"/>
              </a:lnSpc>
              <a:spcBef>
                <a:spcPts val="600"/>
              </a:spcBef>
            </a:pPr>
            <a:r>
              <a:rPr lang="en-US" altLang="en-US" sz="2200" b="1" dirty="0"/>
              <a:t>Regular cash dividends </a:t>
            </a:r>
            <a:r>
              <a:rPr lang="en-US" altLang="en-US" sz="2200" dirty="0"/>
              <a:t>are cash payments made by a firm to its owners in the normal course of business, usually paid four times per year</a:t>
            </a:r>
          </a:p>
          <a:p>
            <a:pPr lvl="1">
              <a:lnSpc>
                <a:spcPct val="90000"/>
              </a:lnSpc>
              <a:spcBef>
                <a:spcPts val="600"/>
              </a:spcBef>
            </a:pPr>
            <a:r>
              <a:rPr lang="en-US" altLang="en-US" sz="2100" i="1" dirty="0"/>
              <a:t>Extra cash dividends </a:t>
            </a:r>
            <a:r>
              <a:rPr lang="en-US" altLang="en-US" sz="2100" dirty="0"/>
              <a:t>may or may not be repeated in the future</a:t>
            </a:r>
          </a:p>
          <a:p>
            <a:pPr lvl="1">
              <a:lnSpc>
                <a:spcPct val="90000"/>
              </a:lnSpc>
              <a:spcBef>
                <a:spcPts val="600"/>
              </a:spcBef>
            </a:pPr>
            <a:r>
              <a:rPr lang="en-US" altLang="en-US" sz="2100" i="1" dirty="0"/>
              <a:t>Special dividends</a:t>
            </a:r>
            <a:r>
              <a:rPr lang="en-US" altLang="en-US" sz="2100" dirty="0"/>
              <a:t> are often one-time events that will not be repeated</a:t>
            </a:r>
          </a:p>
          <a:p>
            <a:pPr lvl="1">
              <a:lnSpc>
                <a:spcPct val="90000"/>
              </a:lnSpc>
              <a:spcBef>
                <a:spcPts val="600"/>
              </a:spcBef>
            </a:pPr>
            <a:r>
              <a:rPr lang="en-US" altLang="en-US" sz="2100" i="1" dirty="0"/>
              <a:t>Liquidating dividends </a:t>
            </a:r>
            <a:r>
              <a:rPr lang="en-US" altLang="en-US" sz="2100" dirty="0"/>
              <a:t>are paid when some or all of the business has been liquidated (i.e., sold off)</a:t>
            </a:r>
            <a:endParaRPr lang="en-US" altLang="en-US" sz="2200" dirty="0"/>
          </a:p>
          <a:p>
            <a:pPr>
              <a:lnSpc>
                <a:spcPct val="90000"/>
              </a:lnSpc>
              <a:spcBef>
                <a:spcPts val="600"/>
              </a:spcBef>
            </a:pPr>
            <a:endParaRPr lang="en-US" altLang="en-US" sz="2200" dirty="0"/>
          </a:p>
          <a:p>
            <a:pPr>
              <a:lnSpc>
                <a:spcPct val="90000"/>
              </a:lnSpc>
              <a:spcBef>
                <a:spcPts val="600"/>
              </a:spcBef>
            </a:pPr>
            <a:r>
              <a:rPr lang="en-US" altLang="en-US" sz="2200" dirty="0"/>
              <a:t>Decision to pay a dividend rests with the board of directors</a:t>
            </a:r>
          </a:p>
          <a:p>
            <a:pPr>
              <a:lnSpc>
                <a:spcPct val="90000"/>
              </a:lnSpc>
              <a:spcBef>
                <a:spcPts val="600"/>
              </a:spcBef>
            </a:pPr>
            <a:r>
              <a:rPr lang="en-US" altLang="en-US" sz="2200" dirty="0"/>
              <a:t>When dividends are paid, the amount of the cash dividend is usually expressed in terms of dollars per share (</a:t>
            </a:r>
            <a:r>
              <a:rPr lang="en-US" altLang="en-US" sz="2200" i="1" dirty="0"/>
              <a:t>dividends per share</a:t>
            </a:r>
            <a:r>
              <a:rPr lang="en-US" altLang="en-US" sz="2200" dirty="0"/>
              <a:t>)</a:t>
            </a:r>
          </a:p>
          <a:p>
            <a:pPr lvl="1">
              <a:lnSpc>
                <a:spcPct val="90000"/>
              </a:lnSpc>
              <a:spcBef>
                <a:spcPts val="600"/>
              </a:spcBef>
            </a:pPr>
            <a:r>
              <a:rPr lang="en-US" altLang="en-US" sz="2100" dirty="0"/>
              <a:t>Could also be expressed as percentage of market price (</a:t>
            </a:r>
            <a:r>
              <a:rPr lang="en-US" altLang="en-US" sz="2100" i="1" dirty="0"/>
              <a:t>dividend yield</a:t>
            </a:r>
            <a:r>
              <a:rPr lang="en-US" altLang="en-US" sz="2100" dirty="0"/>
              <a:t>) or percentage of net income or earnings per share (</a:t>
            </a:r>
            <a:r>
              <a:rPr lang="en-US" altLang="en-US" sz="2100" i="1" dirty="0"/>
              <a:t>dividend payout</a:t>
            </a:r>
            <a:r>
              <a:rPr lang="en-US" altLang="en-US" sz="2100" dirty="0"/>
              <a:t>)</a:t>
            </a:r>
          </a:p>
          <a:p>
            <a:endParaRPr lang="en-US" dirty="0"/>
          </a:p>
        </p:txBody>
      </p:sp>
    </p:spTree>
    <p:extLst>
      <p:ext uri="{BB962C8B-B14F-4D97-AF65-F5344CB8AC3E}">
        <p14:creationId xmlns:p14="http://schemas.microsoft.com/office/powerpoint/2010/main" val="22279597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FCE22-F326-479D-98C2-4AD3BA0AEA70}"/>
              </a:ext>
            </a:extLst>
          </p:cNvPr>
          <p:cNvSpPr>
            <a:spLocks noGrp="1"/>
          </p:cNvSpPr>
          <p:nvPr>
            <p:ph type="title"/>
          </p:nvPr>
        </p:nvSpPr>
        <p:spPr/>
        <p:txBody>
          <a:bodyPr/>
          <a:lstStyle/>
          <a:p>
            <a:r>
              <a:rPr lang="en-US" altLang="en-US" dirty="0"/>
              <a:t>Dividend payment: a chronology</a:t>
            </a:r>
            <a:endParaRPr lang="en-US" dirty="0"/>
          </a:p>
        </p:txBody>
      </p:sp>
      <p:sp>
        <p:nvSpPr>
          <p:cNvPr id="3" name="Content Placeholder 2">
            <a:extLst>
              <a:ext uri="{FF2B5EF4-FFF2-40B4-BE49-F238E27FC236}">
                <a16:creationId xmlns:a16="http://schemas.microsoft.com/office/drawing/2014/main" id="{060E846B-1359-4A07-A48F-5A4D55DFC135}"/>
              </a:ext>
            </a:extLst>
          </p:cNvPr>
          <p:cNvSpPr>
            <a:spLocks noGrp="1"/>
          </p:cNvSpPr>
          <p:nvPr>
            <p:ph idx="1"/>
          </p:nvPr>
        </p:nvSpPr>
        <p:spPr/>
        <p:txBody>
          <a:bodyPr/>
          <a:lstStyle/>
          <a:p>
            <a:pPr>
              <a:lnSpc>
                <a:spcPct val="85000"/>
              </a:lnSpc>
              <a:spcBef>
                <a:spcPts val="600"/>
              </a:spcBef>
            </a:pPr>
            <a:r>
              <a:rPr lang="en-US" altLang="en-US" sz="2000" b="1" dirty="0"/>
              <a:t>Declaration date </a:t>
            </a:r>
            <a:r>
              <a:rPr lang="en-US" altLang="en-US" sz="2000" dirty="0"/>
              <a:t>is the date on which the board of directors passes a resolution to pay a dividend</a:t>
            </a:r>
          </a:p>
          <a:p>
            <a:pPr>
              <a:lnSpc>
                <a:spcPct val="85000"/>
              </a:lnSpc>
              <a:spcBef>
                <a:spcPts val="600"/>
              </a:spcBef>
            </a:pPr>
            <a:r>
              <a:rPr lang="en-US" altLang="en-US" sz="2000" b="1" dirty="0"/>
              <a:t>Ex-dividend date </a:t>
            </a:r>
            <a:r>
              <a:rPr lang="en-US" altLang="en-US" sz="2000" dirty="0"/>
              <a:t>is the date one business day before the date of record, establishing those individuals entitled to a dividend</a:t>
            </a:r>
          </a:p>
          <a:p>
            <a:pPr>
              <a:lnSpc>
                <a:spcPct val="85000"/>
              </a:lnSpc>
              <a:spcBef>
                <a:spcPts val="600"/>
              </a:spcBef>
            </a:pPr>
            <a:r>
              <a:rPr lang="en-US" altLang="en-US" sz="2000" b="1" dirty="0"/>
              <a:t>Date of record </a:t>
            </a:r>
            <a:r>
              <a:rPr lang="en-US" altLang="en-US" sz="2000" dirty="0"/>
              <a:t>is the date by which a holder must be on record to be designated to receive a dividend</a:t>
            </a:r>
          </a:p>
          <a:p>
            <a:pPr>
              <a:lnSpc>
                <a:spcPct val="85000"/>
              </a:lnSpc>
              <a:spcBef>
                <a:spcPts val="600"/>
              </a:spcBef>
            </a:pPr>
            <a:r>
              <a:rPr lang="en-US" altLang="en-US" sz="2000" b="1" dirty="0"/>
              <a:t>Date of payment </a:t>
            </a:r>
            <a:r>
              <a:rPr lang="en-US" altLang="en-US" sz="2000" dirty="0"/>
              <a:t>is the date on which dividend checks are mailed</a:t>
            </a:r>
          </a:p>
          <a:p>
            <a:pPr>
              <a:lnSpc>
                <a:spcPct val="85000"/>
              </a:lnSpc>
              <a:spcBef>
                <a:spcPts val="600"/>
              </a:spcBef>
            </a:pPr>
            <a:endParaRPr lang="en-US" altLang="en-US" sz="2000" dirty="0"/>
          </a:p>
          <a:p>
            <a:pPr>
              <a:lnSpc>
                <a:spcPct val="85000"/>
              </a:lnSpc>
              <a:spcBef>
                <a:spcPts val="600"/>
              </a:spcBef>
            </a:pPr>
            <a:endParaRPr lang="en-US" altLang="en-US" sz="2000" dirty="0"/>
          </a:p>
          <a:p>
            <a:pPr>
              <a:lnSpc>
                <a:spcPct val="85000"/>
              </a:lnSpc>
              <a:spcBef>
                <a:spcPts val="600"/>
              </a:spcBef>
            </a:pPr>
            <a:endParaRPr lang="en-US" altLang="en-US" sz="2000" dirty="0"/>
          </a:p>
          <a:p>
            <a:pPr>
              <a:lnSpc>
                <a:spcPct val="85000"/>
              </a:lnSpc>
              <a:spcBef>
                <a:spcPts val="600"/>
              </a:spcBef>
            </a:pPr>
            <a:endParaRPr lang="en-US" altLang="en-US" sz="2000" dirty="0"/>
          </a:p>
          <a:p>
            <a:pPr marL="0" indent="0">
              <a:buNone/>
            </a:pPr>
            <a:endParaRPr lang="en-US" dirty="0"/>
          </a:p>
        </p:txBody>
      </p:sp>
      <p:pic>
        <p:nvPicPr>
          <p:cNvPr id="4" name="Picture 3">
            <a:extLst>
              <a:ext uri="{FF2B5EF4-FFF2-40B4-BE49-F238E27FC236}">
                <a16:creationId xmlns:a16="http://schemas.microsoft.com/office/drawing/2014/main" id="{56BB5CD9-1299-4908-A3A1-9026E35543C1}"/>
              </a:ext>
            </a:extLst>
          </p:cNvPr>
          <p:cNvPicPr>
            <a:picLocks noChangeAspect="1"/>
          </p:cNvPicPr>
          <p:nvPr/>
        </p:nvPicPr>
        <p:blipFill>
          <a:blip r:embed="rId2"/>
          <a:stretch>
            <a:fillRect/>
          </a:stretch>
        </p:blipFill>
        <p:spPr>
          <a:xfrm>
            <a:off x="3148547" y="4158193"/>
            <a:ext cx="5532249" cy="2507853"/>
          </a:xfrm>
          <a:prstGeom prst="rect">
            <a:avLst/>
          </a:prstGeom>
        </p:spPr>
      </p:pic>
    </p:spTree>
    <p:extLst>
      <p:ext uri="{BB962C8B-B14F-4D97-AF65-F5344CB8AC3E}">
        <p14:creationId xmlns:p14="http://schemas.microsoft.com/office/powerpoint/2010/main" val="7635434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0E8B16-45B6-4D10-8721-8F4D61DB11E8}"/>
              </a:ext>
            </a:extLst>
          </p:cNvPr>
          <p:cNvSpPr>
            <a:spLocks noGrp="1"/>
          </p:cNvSpPr>
          <p:nvPr>
            <p:ph type="title"/>
          </p:nvPr>
        </p:nvSpPr>
        <p:spPr/>
        <p:txBody>
          <a:bodyPr/>
          <a:lstStyle/>
          <a:p>
            <a:r>
              <a:rPr lang="en-US" altLang="en-US" dirty="0"/>
              <a:t>More about the ex-dividend date</a:t>
            </a:r>
            <a:endParaRPr lang="en-US" dirty="0"/>
          </a:p>
        </p:txBody>
      </p:sp>
      <p:sp>
        <p:nvSpPr>
          <p:cNvPr id="3" name="Content Placeholder 2">
            <a:extLst>
              <a:ext uri="{FF2B5EF4-FFF2-40B4-BE49-F238E27FC236}">
                <a16:creationId xmlns:a16="http://schemas.microsoft.com/office/drawing/2014/main" id="{6CC720BC-7922-4B96-9587-71C6D576DB37}"/>
              </a:ext>
            </a:extLst>
          </p:cNvPr>
          <p:cNvSpPr>
            <a:spLocks noGrp="1"/>
          </p:cNvSpPr>
          <p:nvPr>
            <p:ph idx="1"/>
          </p:nvPr>
        </p:nvSpPr>
        <p:spPr>
          <a:xfrm>
            <a:off x="581192" y="1634837"/>
            <a:ext cx="11029615" cy="4701308"/>
          </a:xfrm>
        </p:spPr>
        <p:txBody>
          <a:bodyPr/>
          <a:lstStyle/>
          <a:p>
            <a:pPr>
              <a:lnSpc>
                <a:spcPct val="82000"/>
              </a:lnSpc>
              <a:spcBef>
                <a:spcPts val="600"/>
              </a:spcBef>
            </a:pPr>
            <a:r>
              <a:rPr lang="en-US" sz="2200" dirty="0">
                <a:solidFill>
                  <a:srgbClr val="221E1F"/>
                </a:solidFill>
              </a:rPr>
              <a:t>Suppose we have a stock that sells for $10 per share. The board of directors declares a dividend of $1 per share, and the record date is set to be Monday, June 11. Therefore, the ex date will be one business (not calendar) day earlier, on Friday, June 8. </a:t>
            </a:r>
          </a:p>
          <a:p>
            <a:pPr lvl="1">
              <a:lnSpc>
                <a:spcPct val="82000"/>
              </a:lnSpc>
              <a:spcBef>
                <a:spcPts val="600"/>
              </a:spcBef>
            </a:pPr>
            <a:r>
              <a:rPr lang="en-US" sz="2200" dirty="0">
                <a:solidFill>
                  <a:srgbClr val="221E1F"/>
                </a:solidFill>
              </a:rPr>
              <a:t>If you buy the stock on Thursday, June 7, just as the market closes, you’ll get the $1 dividend because the stock is trading cum dividend</a:t>
            </a:r>
          </a:p>
          <a:p>
            <a:pPr lvl="1">
              <a:lnSpc>
                <a:spcPct val="82000"/>
              </a:lnSpc>
              <a:spcBef>
                <a:spcPts val="600"/>
              </a:spcBef>
            </a:pPr>
            <a:r>
              <a:rPr lang="en-US" sz="2200" dirty="0">
                <a:solidFill>
                  <a:srgbClr val="221E1F"/>
                </a:solidFill>
              </a:rPr>
              <a:t>If you wait and buy it just as the market opens on Friday, you won’t get the $1 dividend</a:t>
            </a:r>
            <a:endParaRPr lang="en-US" altLang="en-US" sz="2200" dirty="0"/>
          </a:p>
          <a:p>
            <a:endParaRPr lang="en-US" dirty="0"/>
          </a:p>
          <a:p>
            <a:endParaRPr lang="en-US" dirty="0"/>
          </a:p>
          <a:p>
            <a:endParaRPr lang="en-US" dirty="0"/>
          </a:p>
          <a:p>
            <a:endParaRPr lang="en-US" dirty="0"/>
          </a:p>
          <a:p>
            <a:endParaRPr lang="en-US" dirty="0"/>
          </a:p>
        </p:txBody>
      </p:sp>
      <p:pic>
        <p:nvPicPr>
          <p:cNvPr id="4" name="Picture 3">
            <a:extLst>
              <a:ext uri="{FF2B5EF4-FFF2-40B4-BE49-F238E27FC236}">
                <a16:creationId xmlns:a16="http://schemas.microsoft.com/office/drawing/2014/main" id="{F34FFBCD-2278-4C83-8058-54A85FD03A6D}"/>
              </a:ext>
            </a:extLst>
          </p:cNvPr>
          <p:cNvPicPr>
            <a:picLocks noChangeAspect="1"/>
          </p:cNvPicPr>
          <p:nvPr/>
        </p:nvPicPr>
        <p:blipFill>
          <a:blip r:embed="rId2"/>
          <a:stretch>
            <a:fillRect/>
          </a:stretch>
        </p:blipFill>
        <p:spPr>
          <a:xfrm>
            <a:off x="3047422" y="4114800"/>
            <a:ext cx="5524500" cy="2743200"/>
          </a:xfrm>
          <a:prstGeom prst="rect">
            <a:avLst/>
          </a:prstGeom>
        </p:spPr>
      </p:pic>
    </p:spTree>
    <p:extLst>
      <p:ext uri="{BB962C8B-B14F-4D97-AF65-F5344CB8AC3E}">
        <p14:creationId xmlns:p14="http://schemas.microsoft.com/office/powerpoint/2010/main" val="21228896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2CDA0-43E2-4BAA-B382-E221DF0920D9}"/>
              </a:ext>
            </a:extLst>
          </p:cNvPr>
          <p:cNvSpPr>
            <a:spLocks noGrp="1"/>
          </p:cNvSpPr>
          <p:nvPr>
            <p:ph type="title"/>
          </p:nvPr>
        </p:nvSpPr>
        <p:spPr/>
        <p:txBody>
          <a:bodyPr/>
          <a:lstStyle/>
          <a:p>
            <a:r>
              <a:rPr lang="en-US" altLang="en-US" dirty="0"/>
              <a:t>“ex” marks the day</a:t>
            </a:r>
            <a:endParaRPr lang="en-US" dirty="0"/>
          </a:p>
        </p:txBody>
      </p:sp>
      <p:pic>
        <p:nvPicPr>
          <p:cNvPr id="4" name="Content Placeholder 3">
            <a:extLst>
              <a:ext uri="{FF2B5EF4-FFF2-40B4-BE49-F238E27FC236}">
                <a16:creationId xmlns:a16="http://schemas.microsoft.com/office/drawing/2014/main" id="{3D53E475-4F57-42E1-B9AD-F995CCD6A15A}"/>
              </a:ext>
            </a:extLst>
          </p:cNvPr>
          <p:cNvPicPr>
            <a:picLocks noGrp="1" noChangeAspect="1"/>
          </p:cNvPicPr>
          <p:nvPr>
            <p:ph idx="1"/>
          </p:nvPr>
        </p:nvPicPr>
        <p:blipFill>
          <a:blip r:embed="rId2"/>
          <a:stretch>
            <a:fillRect/>
          </a:stretch>
        </p:blipFill>
        <p:spPr>
          <a:xfrm>
            <a:off x="664838" y="2459281"/>
            <a:ext cx="10695889" cy="3770803"/>
          </a:xfrm>
        </p:spPr>
      </p:pic>
    </p:spTree>
    <p:extLst>
      <p:ext uri="{BB962C8B-B14F-4D97-AF65-F5344CB8AC3E}">
        <p14:creationId xmlns:p14="http://schemas.microsoft.com/office/powerpoint/2010/main" val="2877058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6927D1-5DF9-4B95-8E5E-B3E02A650575}"/>
              </a:ext>
            </a:extLst>
          </p:cNvPr>
          <p:cNvSpPr>
            <a:spLocks noGrp="1"/>
          </p:cNvSpPr>
          <p:nvPr>
            <p:ph type="title"/>
          </p:nvPr>
        </p:nvSpPr>
        <p:spPr/>
        <p:txBody>
          <a:bodyPr/>
          <a:lstStyle/>
          <a:p>
            <a:r>
              <a:rPr lang="en-US" altLang="en-US" dirty="0"/>
              <a:t>Does dividend policy matter?: CURRENT POLICY</a:t>
            </a:r>
            <a:endParaRPr lang="en-US" dirty="0"/>
          </a:p>
        </p:txBody>
      </p:sp>
      <p:sp>
        <p:nvSpPr>
          <p:cNvPr id="3" name="Content Placeholder 2">
            <a:extLst>
              <a:ext uri="{FF2B5EF4-FFF2-40B4-BE49-F238E27FC236}">
                <a16:creationId xmlns:a16="http://schemas.microsoft.com/office/drawing/2014/main" id="{1D7AAF4D-C6FA-4453-B55D-18E97BBE7FB6}"/>
              </a:ext>
            </a:extLst>
          </p:cNvPr>
          <p:cNvSpPr>
            <a:spLocks noGrp="1"/>
          </p:cNvSpPr>
          <p:nvPr>
            <p:ph idx="1"/>
          </p:nvPr>
        </p:nvSpPr>
        <p:spPr>
          <a:xfrm>
            <a:off x="581192" y="1838036"/>
            <a:ext cx="11029615" cy="5019964"/>
          </a:xfrm>
        </p:spPr>
        <p:txBody>
          <a:bodyPr>
            <a:normAutofit lnSpcReduction="10000"/>
          </a:bodyPr>
          <a:lstStyle/>
          <a:p>
            <a:pPr>
              <a:lnSpc>
                <a:spcPct val="92000"/>
              </a:lnSpc>
              <a:spcBef>
                <a:spcPts val="600"/>
              </a:spcBef>
            </a:pPr>
            <a:r>
              <a:rPr lang="en-US" sz="2200" dirty="0">
                <a:solidFill>
                  <a:srgbClr val="221E1F"/>
                </a:solidFill>
              </a:rPr>
              <a:t>Dividend policy is the time pattern of dividend payout</a:t>
            </a:r>
          </a:p>
          <a:p>
            <a:pPr lvl="1">
              <a:lnSpc>
                <a:spcPct val="92000"/>
              </a:lnSpc>
              <a:spcBef>
                <a:spcPts val="600"/>
              </a:spcBef>
            </a:pPr>
            <a:r>
              <a:rPr lang="en-US" sz="2100" dirty="0">
                <a:solidFill>
                  <a:srgbClr val="221E1F"/>
                </a:solidFill>
              </a:rPr>
              <a:t>Should the firm pay out a large percentage of its earnings now or a small (or even zero) percentage?</a:t>
            </a:r>
          </a:p>
          <a:p>
            <a:pPr>
              <a:lnSpc>
                <a:spcPct val="92000"/>
              </a:lnSpc>
              <a:spcBef>
                <a:spcPts val="600"/>
              </a:spcBef>
            </a:pPr>
            <a:r>
              <a:rPr lang="en-US" sz="2200" dirty="0">
                <a:solidFill>
                  <a:srgbClr val="221E1F"/>
                </a:solidFill>
              </a:rPr>
              <a:t>Wharton is an all-equity firm that has existed for 10 years. The current financial managers plan to dissolve the firm in two years. The total cash flows the firm will generate, including the proceeds from liquidation, will be $10,000 in each of the next two years. </a:t>
            </a:r>
          </a:p>
          <a:p>
            <a:pPr>
              <a:lnSpc>
                <a:spcPct val="92000"/>
              </a:lnSpc>
              <a:spcBef>
                <a:spcPts val="600"/>
              </a:spcBef>
            </a:pPr>
            <a:r>
              <a:rPr lang="en-US" sz="2200" dirty="0">
                <a:solidFill>
                  <a:srgbClr val="221E1F"/>
                </a:solidFill>
              </a:rPr>
              <a:t>At the present time, dividends at each date are set equal to the cash flow of $10,000. There are 100 shares outstanding, so the dividend per share is $100. </a:t>
            </a:r>
          </a:p>
          <a:p>
            <a:pPr lvl="1">
              <a:lnSpc>
                <a:spcPct val="92000"/>
              </a:lnSpc>
              <a:spcBef>
                <a:spcPts val="600"/>
              </a:spcBef>
            </a:pPr>
            <a:r>
              <a:rPr lang="en-US" sz="2100" dirty="0">
                <a:solidFill>
                  <a:srgbClr val="221E1F"/>
                </a:solidFill>
              </a:rPr>
              <a:t>Assuming a 10% required return, the value of a share of stock today, </a:t>
            </a:r>
            <a:r>
              <a:rPr lang="en-US" sz="2100" i="1" dirty="0">
                <a:solidFill>
                  <a:srgbClr val="221E1F"/>
                </a:solidFill>
              </a:rPr>
              <a:t>P</a:t>
            </a:r>
            <a:r>
              <a:rPr lang="en-US" sz="2100" baseline="-25000" dirty="0">
                <a:solidFill>
                  <a:srgbClr val="221E1F"/>
                </a:solidFill>
              </a:rPr>
              <a:t>0</a:t>
            </a:r>
            <a:r>
              <a:rPr lang="en-US" sz="2100" dirty="0">
                <a:solidFill>
                  <a:srgbClr val="221E1F"/>
                </a:solidFill>
              </a:rPr>
              <a:t>, is: </a:t>
            </a:r>
          </a:p>
          <a:p>
            <a:pPr lvl="1">
              <a:lnSpc>
                <a:spcPct val="92000"/>
              </a:lnSpc>
              <a:spcBef>
                <a:spcPts val="600"/>
              </a:spcBef>
            </a:pPr>
            <a:endParaRPr lang="en-US" altLang="en-US" sz="2200" dirty="0">
              <a:solidFill>
                <a:srgbClr val="221E1F"/>
              </a:solidFill>
            </a:endParaRPr>
          </a:p>
          <a:p>
            <a:pPr marL="411914" lvl="1" indent="0">
              <a:lnSpc>
                <a:spcPct val="92000"/>
              </a:lnSpc>
              <a:spcBef>
                <a:spcPts val="600"/>
              </a:spcBef>
              <a:buNone/>
            </a:pPr>
            <a:endParaRPr lang="en-US" altLang="en-US" sz="2200" dirty="0">
              <a:solidFill>
                <a:srgbClr val="221E1F"/>
              </a:solidFill>
            </a:endParaRPr>
          </a:p>
          <a:p>
            <a:pPr marL="411914" lvl="1" indent="0">
              <a:lnSpc>
                <a:spcPct val="92000"/>
              </a:lnSpc>
              <a:spcBef>
                <a:spcPts val="600"/>
              </a:spcBef>
              <a:buNone/>
            </a:pPr>
            <a:endParaRPr lang="en-US" altLang="en-US" sz="2200" dirty="0">
              <a:solidFill>
                <a:srgbClr val="221E1F"/>
              </a:solidFill>
            </a:endParaRPr>
          </a:p>
          <a:p>
            <a:pPr>
              <a:lnSpc>
                <a:spcPct val="92000"/>
              </a:lnSpc>
              <a:spcBef>
                <a:spcPts val="600"/>
              </a:spcBef>
            </a:pPr>
            <a:r>
              <a:rPr lang="en-US" sz="2200" dirty="0">
                <a:solidFill>
                  <a:srgbClr val="221E1F"/>
                </a:solidFill>
              </a:rPr>
              <a:t>The firm as a whole is worth 100 × $173.55 = </a:t>
            </a:r>
            <a:r>
              <a:rPr lang="en-US" sz="2200" b="1" dirty="0">
                <a:solidFill>
                  <a:schemeClr val="accent1">
                    <a:lumMod val="75000"/>
                  </a:schemeClr>
                </a:solidFill>
              </a:rPr>
              <a:t>$17,355</a:t>
            </a:r>
            <a:endParaRPr lang="en-US" altLang="en-US" sz="2200" b="1" dirty="0">
              <a:solidFill>
                <a:schemeClr val="accent1">
                  <a:lumMod val="75000"/>
                </a:schemeClr>
              </a:solidFill>
            </a:endParaRPr>
          </a:p>
          <a:p>
            <a:endParaRPr lang="en-US" dirty="0"/>
          </a:p>
        </p:txBody>
      </p:sp>
      <p:pic>
        <p:nvPicPr>
          <p:cNvPr id="4" name="Picture 3">
            <a:extLst>
              <a:ext uri="{FF2B5EF4-FFF2-40B4-BE49-F238E27FC236}">
                <a16:creationId xmlns:a16="http://schemas.microsoft.com/office/drawing/2014/main" id="{6ECF39D0-859C-4B4D-A1EA-B609C426EC94}"/>
              </a:ext>
            </a:extLst>
          </p:cNvPr>
          <p:cNvPicPr>
            <a:picLocks noChangeAspect="1"/>
          </p:cNvPicPr>
          <p:nvPr/>
        </p:nvPicPr>
        <p:blipFill>
          <a:blip r:embed="rId2"/>
          <a:stretch>
            <a:fillRect/>
          </a:stretch>
        </p:blipFill>
        <p:spPr>
          <a:xfrm>
            <a:off x="4492768" y="4867563"/>
            <a:ext cx="2486025" cy="1066800"/>
          </a:xfrm>
          <a:prstGeom prst="rect">
            <a:avLst/>
          </a:prstGeom>
          <a:ln>
            <a:solidFill>
              <a:schemeClr val="accent1"/>
            </a:solidFill>
          </a:ln>
        </p:spPr>
      </p:pic>
    </p:spTree>
    <p:extLst>
      <p:ext uri="{BB962C8B-B14F-4D97-AF65-F5344CB8AC3E}">
        <p14:creationId xmlns:p14="http://schemas.microsoft.com/office/powerpoint/2010/main" val="359129318"/>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66F1C100-1D2B-4BEA-AD01-C4F230B3B965}"/>
    </a:ext>
  </a:extLst>
</a:theme>
</file>

<file path=docProps/app.xml><?xml version="1.0" encoding="utf-8"?>
<Properties xmlns="http://schemas.openxmlformats.org/officeDocument/2006/extended-properties" xmlns:vt="http://schemas.openxmlformats.org/officeDocument/2006/docPropsVTypes">
  <Template>Dividend</Template>
  <TotalTime>38</TotalTime>
  <Words>3646</Words>
  <Application>Microsoft Office PowerPoint</Application>
  <PresentationFormat>Widescreen</PresentationFormat>
  <Paragraphs>250</Paragraphs>
  <Slides>32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32</vt:i4>
      </vt:variant>
    </vt:vector>
  </HeadingPairs>
  <TitlesOfParts>
    <vt:vector size="37" baseType="lpstr">
      <vt:lpstr>Batang</vt:lpstr>
      <vt:lpstr>Gill Sans MT</vt:lpstr>
      <vt:lpstr>STIX MathJax Main</vt:lpstr>
      <vt:lpstr>Wingdings 2</vt:lpstr>
      <vt:lpstr>Dividend</vt:lpstr>
      <vt:lpstr> Chapter 17DIVIDENDS AND PAYOUT POLICY DIVIDENDS AND PAYOUT POLICY</vt:lpstr>
      <vt:lpstr>Learning objectives</vt:lpstr>
      <vt:lpstr>Chapter Outline</vt:lpstr>
      <vt:lpstr>Cash Dividends and dividend payment</vt:lpstr>
      <vt:lpstr>Cash Dividends</vt:lpstr>
      <vt:lpstr>Dividend payment: a chronology</vt:lpstr>
      <vt:lpstr>More about the ex-dividend date</vt:lpstr>
      <vt:lpstr>“ex” marks the day</vt:lpstr>
      <vt:lpstr>Does dividend policy matter?: CURRENT POLICY</vt:lpstr>
      <vt:lpstr>Does dividend policy matter?: ALTERNATIVE POLICY</vt:lpstr>
      <vt:lpstr>Does dividend policy matter?: ALTERNATIVE POLICY 2</vt:lpstr>
      <vt:lpstr>Homemade dividends</vt:lpstr>
      <vt:lpstr>A test</vt:lpstr>
      <vt:lpstr>Real-world factors favoring a low dividend payout</vt:lpstr>
      <vt:lpstr>Real-world factors favoring a high dividend payout</vt:lpstr>
      <vt:lpstr>Real-world factors favoring a high dividend payout 2</vt:lpstr>
      <vt:lpstr>Real-world factors favoring a high dividend payout 3</vt:lpstr>
      <vt:lpstr>Information content of dividends</vt:lpstr>
      <vt:lpstr>The clientele effect</vt:lpstr>
      <vt:lpstr>Stock repurchases: an alternative to cash dividends</vt:lpstr>
      <vt:lpstr>Cash dividends versus repurchase</vt:lpstr>
      <vt:lpstr>Cash dividends versus repurchase 2</vt:lpstr>
      <vt:lpstr>Cash dividends versus repurchase 3 </vt:lpstr>
      <vt:lpstr>Real-world considerations in a repurchase</vt:lpstr>
      <vt:lpstr>Dividends and dividend payers</vt:lpstr>
      <vt:lpstr>Dividends and dividend payers 2</vt:lpstr>
      <vt:lpstr>Corporations smooth dividends</vt:lpstr>
      <vt:lpstr>Putting it all together</vt:lpstr>
      <vt:lpstr>The pros and cons of paying dividends</vt:lpstr>
      <vt:lpstr>Stock dividends and stock splits</vt:lpstr>
      <vt:lpstr>POPULAR TRADING RANGE</vt:lpstr>
      <vt:lpstr>Reverse splits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Chapter 17DIVIDENDS AND PAYOUT POLICY DIVIDENDS AND PAYOUT POLICY</dc:title>
  <dc:creator>Dorra Laribi</dc:creator>
  <cp:lastModifiedBy>Dorra Laribi</cp:lastModifiedBy>
  <cp:revision>5</cp:revision>
  <dcterms:created xsi:type="dcterms:W3CDTF">2024-04-04T05:27:50Z</dcterms:created>
  <dcterms:modified xsi:type="dcterms:W3CDTF">2024-04-04T06:05:55Z</dcterms:modified>
</cp:coreProperties>
</file>