
<file path=[Content_Types].xml><?xml version="1.0" encoding="utf-8"?>
<Types xmlns="http://schemas.openxmlformats.org/package/2006/content-types">
  <Default Extension="fntdata" ContentType="application/x-fontdata"/>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256" r:id="rId2"/>
    <p:sldId id="295" r:id="rId3"/>
    <p:sldId id="338" r:id="rId4"/>
    <p:sldId id="296" r:id="rId5"/>
    <p:sldId id="304" r:id="rId6"/>
    <p:sldId id="305" r:id="rId7"/>
    <p:sldId id="307" r:id="rId8"/>
    <p:sldId id="309" r:id="rId9"/>
    <p:sldId id="329" r:id="rId10"/>
    <p:sldId id="313" r:id="rId11"/>
    <p:sldId id="327" r:id="rId12"/>
    <p:sldId id="317" r:id="rId13"/>
    <p:sldId id="320" r:id="rId14"/>
    <p:sldId id="322" r:id="rId15"/>
    <p:sldId id="324" r:id="rId16"/>
    <p:sldId id="331" r:id="rId17"/>
  </p:sldIdLst>
  <p:sldSz cx="9144000" cy="5143500" type="screen16x9"/>
  <p:notesSz cx="6858000" cy="9144000"/>
  <p:embeddedFontLst>
    <p:embeddedFont>
      <p:font typeface="Catamaran" panose="020B0604020202020204" charset="0"/>
      <p:regular r:id="rId19"/>
      <p:bold r:id="rId20"/>
    </p:embeddedFont>
    <p:embeddedFont>
      <p:font typeface="Catamaran Thin" panose="020B0604020202020204" charset="0"/>
      <p:regular r:id="rId21"/>
      <p:bold r:id="rId22"/>
    </p:embeddedFont>
    <p:embeddedFont>
      <p:font typeface="Georgia" panose="02040502050405020303" pitchFamily="18" charset="0"/>
      <p:regular r:id="rId23"/>
      <p:bold r:id="rId24"/>
      <p:italic r:id="rId25"/>
      <p:boldItalic r:id="rId26"/>
    </p:embeddedFont>
    <p:embeddedFont>
      <p:font typeface="Haettenschweiler" panose="020B0706040902060204"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EC2C83-4F27-46E9-AB52-EA9CB43B9D6F}">
  <a:tblStyle styleId="{93EC2C83-4F27-46E9-AB52-EA9CB43B9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7553AC-1573-4A18-AE2D-678138A4FA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10" autoAdjust="0"/>
  </p:normalViewPr>
  <p:slideViewPr>
    <p:cSldViewPr snapToGrid="0">
      <p:cViewPr varScale="1">
        <p:scale>
          <a:sx n="82" d="100"/>
          <a:sy n="82" d="100"/>
        </p:scale>
        <p:origin x="14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ritannica.com/science/cell-biolog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ritannica.com/plant/pla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1" dirty="0">
                <a:solidFill>
                  <a:schemeClr val="accent6">
                    <a:lumMod val="50000"/>
                  </a:schemeClr>
                </a:solidFill>
              </a:rPr>
              <a:t>The rough endoplasmic reticulum has on it ribosomes, which are small, round organelles whose function it is to make those proteins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168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r>
              <a:rPr lang="en-US" b="0" i="0" dirty="0">
                <a:solidFill>
                  <a:srgbClr val="1A1A1A"/>
                </a:solidFill>
                <a:effectLst/>
                <a:latin typeface="Georgia" panose="02040502050405020303" pitchFamily="18" charset="0"/>
              </a:rPr>
              <a:t>While many types of </a:t>
            </a:r>
            <a:r>
              <a:rPr lang="en-US" b="0" i="0" dirty="0">
                <a:effectLst/>
                <a:latin typeface="Georgia" panose="02040502050405020303" pitchFamily="18" charset="0"/>
                <a:hlinkClick r:id="rId3"/>
              </a:rPr>
              <a:t>cells</a:t>
            </a:r>
            <a:r>
              <a:rPr lang="en-US" b="0" i="0" dirty="0">
                <a:solidFill>
                  <a:srgbClr val="1A1A1A"/>
                </a:solidFill>
                <a:effectLst/>
                <a:latin typeface="Georgia" panose="02040502050405020303" pitchFamily="18" charset="0"/>
              </a:rPr>
              <a:t> contain only one or several Golgi apparatus, </a:t>
            </a:r>
            <a:r>
              <a:rPr lang="en-US" b="0" i="0" dirty="0">
                <a:effectLst/>
                <a:latin typeface="Georgia" panose="02040502050405020303" pitchFamily="18" charset="0"/>
                <a:hlinkClick r:id="rId4"/>
              </a:rPr>
              <a:t>plant</a:t>
            </a:r>
            <a:r>
              <a:rPr lang="en-US" b="0" i="0" dirty="0">
                <a:solidFill>
                  <a:srgbClr val="1A1A1A"/>
                </a:solidFill>
                <a:effectLst/>
                <a:latin typeface="Georgia" panose="02040502050405020303" pitchFamily="18" charset="0"/>
              </a:rPr>
              <a:t> cells can contain hundreds.</a:t>
            </a:r>
            <a:endParaRPr dirty="0"/>
          </a:p>
        </p:txBody>
      </p:sp>
    </p:spTree>
    <p:extLst>
      <p:ext uri="{BB962C8B-B14F-4D97-AF65-F5344CB8AC3E}">
        <p14:creationId xmlns:p14="http://schemas.microsoft.com/office/powerpoint/2010/main" val="222356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Occur in most animal cell and few in plant cell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845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426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450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78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249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47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20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31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1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81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95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59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616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81075" y="-78100"/>
            <a:ext cx="11516344" cy="5221552"/>
            <a:chOff x="-981075" y="-78100"/>
            <a:chExt cx="11516344" cy="5221552"/>
          </a:xfrm>
        </p:grpSpPr>
        <p:sp>
          <p:nvSpPr>
            <p:cNvPr id="11" name="Google Shape;11;p2"/>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2" name="Google Shape;12;p2"/>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 name="Google Shape;13;p2"/>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4" name="Google Shape;14;p2"/>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5" name="Google Shape;15;p2"/>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 name="Google Shape;16;p2"/>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 name="Google Shape;17;p2"/>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 name="Google Shape;18;p2"/>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 name="Google Shape;19;p2"/>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0" name="Google Shape;20;p2"/>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1" name="Google Shape;21;p2"/>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2" name="Google Shape;22;p2"/>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3" name="Google Shape;23;p2"/>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4" name="Google Shape;24;p2"/>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5" name="Google Shape;25;p2"/>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6" name="Google Shape;26;p2"/>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7" name="Google Shape;27;p2"/>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8" name="Google Shape;28;p2"/>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9" name="Google Shape;29;p2"/>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30" name="Google Shape;30;p2"/>
          <p:cNvSpPr txBox="1">
            <a:spLocks noGrp="1"/>
          </p:cNvSpPr>
          <p:nvPr>
            <p:ph type="ctrTitle"/>
          </p:nvPr>
        </p:nvSpPr>
        <p:spPr>
          <a:xfrm>
            <a:off x="702900" y="3250075"/>
            <a:ext cx="49551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1"/>
        <p:cNvGrpSpPr/>
        <p:nvPr/>
      </p:nvGrpSpPr>
      <p:grpSpPr>
        <a:xfrm>
          <a:off x="0" y="0"/>
          <a:ext cx="0" cy="0"/>
          <a:chOff x="0" y="0"/>
          <a:chExt cx="0" cy="0"/>
        </a:xfrm>
      </p:grpSpPr>
      <p:grpSp>
        <p:nvGrpSpPr>
          <p:cNvPr id="32" name="Google Shape;32;p3"/>
          <p:cNvGrpSpPr/>
          <p:nvPr/>
        </p:nvGrpSpPr>
        <p:grpSpPr>
          <a:xfrm>
            <a:off x="-981075" y="-78100"/>
            <a:ext cx="11516344" cy="5221552"/>
            <a:chOff x="-981075" y="-78100"/>
            <a:chExt cx="11516344" cy="5221552"/>
          </a:xfrm>
        </p:grpSpPr>
        <p:sp>
          <p:nvSpPr>
            <p:cNvPr id="33" name="Google Shape;33;p3"/>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4" name="Google Shape;34;p3"/>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5" name="Google Shape;35;p3"/>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6" name="Google Shape;36;p3"/>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7" name="Google Shape;37;p3"/>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8" name="Google Shape;38;p3"/>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9" name="Google Shape;39;p3"/>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0" name="Google Shape;40;p3"/>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1" name="Google Shape;41;p3"/>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2" name="Google Shape;42;p3"/>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3" name="Google Shape;43;p3"/>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4" name="Google Shape;44;p3"/>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5" name="Google Shape;45;p3"/>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6" name="Google Shape;46;p3"/>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7" name="Google Shape;47;p3"/>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8" name="Google Shape;48;p3"/>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9" name="Google Shape;49;p3"/>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0" name="Google Shape;50;p3"/>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1" name="Google Shape;51;p3"/>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52" name="Google Shape;52;p3"/>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3" name="Google Shape;53;p3"/>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0"/>
        <p:cNvGrpSpPr/>
        <p:nvPr/>
      </p:nvGrpSpPr>
      <p:grpSpPr>
        <a:xfrm>
          <a:off x="0" y="0"/>
          <a:ext cx="0" cy="0"/>
          <a:chOff x="0" y="0"/>
          <a:chExt cx="0" cy="0"/>
        </a:xfrm>
      </p:grpSpPr>
      <p:sp>
        <p:nvSpPr>
          <p:cNvPr id="71" name="Google Shape;71;p5"/>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72" name="Google Shape;72;p5"/>
          <p:cNvGrpSpPr/>
          <p:nvPr/>
        </p:nvGrpSpPr>
        <p:grpSpPr>
          <a:xfrm>
            <a:off x="6320991" y="-7"/>
            <a:ext cx="3630818" cy="5143498"/>
            <a:chOff x="6320991" y="-7"/>
            <a:chExt cx="3630818" cy="5143498"/>
          </a:xfrm>
        </p:grpSpPr>
        <p:sp>
          <p:nvSpPr>
            <p:cNvPr id="73"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4"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5"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6"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7"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8"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9"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0"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1"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2"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3"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84" name="Google Shape;84;p5"/>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5"/>
          <p:cNvSpPr txBox="1">
            <a:spLocks noGrp="1"/>
          </p:cNvSpPr>
          <p:nvPr>
            <p:ph type="body" idx="1"/>
          </p:nvPr>
        </p:nvSpPr>
        <p:spPr>
          <a:xfrm>
            <a:off x="779100" y="1503550"/>
            <a:ext cx="6010500" cy="2884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30200" rtl="0">
              <a:spcBef>
                <a:spcPts val="800"/>
              </a:spcBef>
              <a:spcAft>
                <a:spcPts val="0"/>
              </a:spcAft>
              <a:buSzPts val="16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86" name="Google Shape;8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0105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1pPr>
            <a:lvl2pPr lvl="1"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2pPr>
            <a:lvl3pPr lvl="2"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3pPr>
            <a:lvl4pPr lvl="3"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4pPr>
            <a:lvl5pPr lvl="4"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5pPr>
            <a:lvl6pPr lvl="5"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6pPr>
            <a:lvl7pPr lvl="6"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7pPr>
            <a:lvl8pPr lvl="7"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8pPr>
            <a:lvl9pPr lvl="8"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779100" y="1503550"/>
            <a:ext cx="6010500" cy="28842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1pPr>
            <a:lvl2pPr marL="914400" lvl="1" indent="-330200" rtl="0">
              <a:lnSpc>
                <a:spcPct val="115000"/>
              </a:lnSpc>
              <a:spcBef>
                <a:spcPts val="80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2pPr>
            <a:lvl3pPr marL="1371600" lvl="2" indent="-330200" rtl="0">
              <a:lnSpc>
                <a:spcPct val="115000"/>
              </a:lnSpc>
              <a:spcBef>
                <a:spcPts val="800"/>
              </a:spcBef>
              <a:spcAft>
                <a:spcPts val="0"/>
              </a:spcAft>
              <a:buClr>
                <a:schemeClr val="dk2"/>
              </a:buClr>
              <a:buSzPts val="1600"/>
              <a:buFont typeface="Catamaran Thin"/>
              <a:buChar char="⬡"/>
              <a:defRPr sz="2400">
                <a:solidFill>
                  <a:schemeClr val="dk1"/>
                </a:solidFill>
                <a:latin typeface="Catamaran Thin"/>
                <a:ea typeface="Catamaran Thin"/>
                <a:cs typeface="Catamaran Thin"/>
                <a:sym typeface="Catamaran Thin"/>
              </a:defRPr>
            </a:lvl3pPr>
            <a:lvl4pPr marL="1828800" lvl="3"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4pPr>
            <a:lvl5pPr marL="2286000" lvl="4"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5pPr>
            <a:lvl6pPr marL="2743200" lvl="5"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6pPr>
            <a:lvl7pPr marL="3200400" lvl="6"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7pPr>
            <a:lvl8pPr marL="3657600" lvl="7"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8pPr>
            <a:lvl9pPr marL="4114800" lvl="8" indent="-381000" rtl="0">
              <a:lnSpc>
                <a:spcPct val="115000"/>
              </a:lnSpc>
              <a:spcBef>
                <a:spcPts val="800"/>
              </a:spcBef>
              <a:spcAft>
                <a:spcPts val="80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Catamaran"/>
                <a:ea typeface="Catamaran"/>
                <a:cs typeface="Catamaran"/>
                <a:sym typeface="Catamaran"/>
              </a:defRPr>
            </a:lvl1pPr>
            <a:lvl2pPr lvl="1" algn="r" rtl="0">
              <a:buNone/>
              <a:defRPr sz="1300">
                <a:solidFill>
                  <a:schemeClr val="accent1"/>
                </a:solidFill>
                <a:latin typeface="Catamaran"/>
                <a:ea typeface="Catamaran"/>
                <a:cs typeface="Catamaran"/>
                <a:sym typeface="Catamaran"/>
              </a:defRPr>
            </a:lvl2pPr>
            <a:lvl3pPr lvl="2" algn="r" rtl="0">
              <a:buNone/>
              <a:defRPr sz="1300">
                <a:solidFill>
                  <a:schemeClr val="accent1"/>
                </a:solidFill>
                <a:latin typeface="Catamaran"/>
                <a:ea typeface="Catamaran"/>
                <a:cs typeface="Catamaran"/>
                <a:sym typeface="Catamaran"/>
              </a:defRPr>
            </a:lvl3pPr>
            <a:lvl4pPr lvl="3" algn="r" rtl="0">
              <a:buNone/>
              <a:defRPr sz="1300">
                <a:solidFill>
                  <a:schemeClr val="accent1"/>
                </a:solidFill>
                <a:latin typeface="Catamaran"/>
                <a:ea typeface="Catamaran"/>
                <a:cs typeface="Catamaran"/>
                <a:sym typeface="Catamaran"/>
              </a:defRPr>
            </a:lvl4pPr>
            <a:lvl5pPr lvl="4" algn="r" rtl="0">
              <a:buNone/>
              <a:defRPr sz="1300">
                <a:solidFill>
                  <a:schemeClr val="accent1"/>
                </a:solidFill>
                <a:latin typeface="Catamaran"/>
                <a:ea typeface="Catamaran"/>
                <a:cs typeface="Catamaran"/>
                <a:sym typeface="Catamaran"/>
              </a:defRPr>
            </a:lvl5pPr>
            <a:lvl6pPr lvl="5" algn="r" rtl="0">
              <a:buNone/>
              <a:defRPr sz="1300">
                <a:solidFill>
                  <a:schemeClr val="accent1"/>
                </a:solidFill>
                <a:latin typeface="Catamaran"/>
                <a:ea typeface="Catamaran"/>
                <a:cs typeface="Catamaran"/>
                <a:sym typeface="Catamaran"/>
              </a:defRPr>
            </a:lvl6pPr>
            <a:lvl7pPr lvl="6" algn="r" rtl="0">
              <a:buNone/>
              <a:defRPr sz="1300">
                <a:solidFill>
                  <a:schemeClr val="accent1"/>
                </a:solidFill>
                <a:latin typeface="Catamaran"/>
                <a:ea typeface="Catamaran"/>
                <a:cs typeface="Catamaran"/>
                <a:sym typeface="Catamaran"/>
              </a:defRPr>
            </a:lvl7pPr>
            <a:lvl8pPr lvl="7" algn="r" rtl="0">
              <a:buNone/>
              <a:defRPr sz="1300">
                <a:solidFill>
                  <a:schemeClr val="accent1"/>
                </a:solidFill>
                <a:latin typeface="Catamaran"/>
                <a:ea typeface="Catamaran"/>
                <a:cs typeface="Catamaran"/>
                <a:sym typeface="Catamaran"/>
              </a:defRPr>
            </a:lvl8pPr>
            <a:lvl9pPr lvl="8" algn="r" rtl="0">
              <a:buNone/>
              <a:defRPr sz="1300">
                <a:solidFill>
                  <a:schemeClr val="accent1"/>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12"/>
          <p:cNvSpPr txBox="1">
            <a:spLocks noGrp="1"/>
          </p:cNvSpPr>
          <p:nvPr>
            <p:ph type="ctrTitle"/>
          </p:nvPr>
        </p:nvSpPr>
        <p:spPr>
          <a:xfrm>
            <a:off x="2094450" y="3094264"/>
            <a:ext cx="4955100" cy="1159800"/>
          </a:xfrm>
          <a:prstGeom prst="rect">
            <a:avLst/>
          </a:prstGeom>
          <a:ln w="76200"/>
        </p:spPr>
        <p:txBody>
          <a:bodyPr spcFirstLastPara="1" wrap="square" lIns="0" tIns="0" rIns="0" bIns="0" anchor="b" anchorCtr="0">
            <a:noAutofit/>
          </a:bodyPr>
          <a:lstStyle/>
          <a:p>
            <a:pPr marL="0" lvl="0" indent="0" algn="ctr" rtl="0">
              <a:spcBef>
                <a:spcPts val="0"/>
              </a:spcBef>
              <a:spcAft>
                <a:spcPts val="0"/>
              </a:spcAft>
              <a:buNone/>
            </a:pPr>
            <a:r>
              <a:rPr lang="en" sz="11500" dirty="0">
                <a:ln w="38100">
                  <a:solidFill>
                    <a:schemeClr val="accent1">
                      <a:lumMod val="75000"/>
                    </a:schemeClr>
                  </a:solidFill>
                  <a:prstDash val="solid"/>
                </a:ln>
                <a:solidFill>
                  <a:schemeClr val="tx2"/>
                </a:solidFill>
                <a:effectLst>
                  <a:innerShdw blurRad="63500" dist="50800">
                    <a:prstClr val="black">
                      <a:alpha val="50000"/>
                    </a:prstClr>
                  </a:innerShdw>
                </a:effectLst>
                <a:latin typeface="Haettenschweiler" panose="020B0706040902060204" pitchFamily="34" charset="0"/>
              </a:rPr>
              <a:t>C E L L</a:t>
            </a:r>
            <a:r>
              <a:rPr lang="en" sz="11500" dirty="0">
                <a:ln w="38100">
                  <a:solidFill>
                    <a:schemeClr val="accent1">
                      <a:lumMod val="75000"/>
                    </a:schemeClr>
                  </a:solidFill>
                  <a:prstDash val="solid"/>
                </a:ln>
                <a:solidFill>
                  <a:schemeClr val="tx2"/>
                </a:solidFill>
                <a:latin typeface="Haettenschweiler" panose="020B0706040902060204" pitchFamily="34" charset="0"/>
              </a:rPr>
              <a:t> </a:t>
            </a:r>
            <a:br>
              <a:rPr lang="en" dirty="0">
                <a:ln w="22225">
                  <a:solidFill>
                    <a:schemeClr val="accent1">
                      <a:lumMod val="75000"/>
                    </a:schemeClr>
                  </a:solidFill>
                  <a:prstDash val="solid"/>
                </a:ln>
                <a:solidFill>
                  <a:schemeClr val="tx2"/>
                </a:solidFill>
                <a:latin typeface="Haettenschweiler" panose="020B0706040902060204" pitchFamily="34" charset="0"/>
              </a:rPr>
            </a:br>
            <a:r>
              <a:rPr lang="en" sz="3600" dirty="0">
                <a:ln w="19050">
                  <a:solidFill>
                    <a:schemeClr val="accent1">
                      <a:lumMod val="75000"/>
                    </a:schemeClr>
                  </a:solidFill>
                  <a:prstDash val="solid"/>
                </a:ln>
                <a:solidFill>
                  <a:schemeClr val="tx2"/>
                </a:solidFill>
                <a:latin typeface="Haettenschweiler" panose="020B0706040902060204" pitchFamily="34" charset="0"/>
              </a:rPr>
              <a:t>THE FUNDAMENTAL UNIT OF LIFE</a:t>
            </a:r>
            <a:br>
              <a:rPr lang="en" sz="3600" dirty="0">
                <a:ln w="19050">
                  <a:solidFill>
                    <a:schemeClr val="accent1">
                      <a:lumMod val="75000"/>
                    </a:schemeClr>
                  </a:solidFill>
                  <a:prstDash val="solid"/>
                </a:ln>
                <a:solidFill>
                  <a:schemeClr val="tx2"/>
                </a:solidFill>
                <a:latin typeface="Haettenschweiler" panose="020B0706040902060204" pitchFamily="34" charset="0"/>
              </a:rPr>
            </a:br>
            <a:br>
              <a:rPr lang="en" sz="3600" dirty="0">
                <a:ln w="19050">
                  <a:solidFill>
                    <a:schemeClr val="accent1">
                      <a:lumMod val="75000"/>
                    </a:schemeClr>
                  </a:solidFill>
                  <a:prstDash val="solid"/>
                </a:ln>
                <a:solidFill>
                  <a:schemeClr val="tx2"/>
                </a:solidFill>
                <a:latin typeface="Haettenschweiler" panose="020B0706040902060204" pitchFamily="34" charset="0"/>
              </a:rPr>
            </a:br>
            <a:r>
              <a:rPr lang="en" sz="2400" i="1" dirty="0">
                <a:ln w="19050">
                  <a:solidFill>
                    <a:schemeClr val="accent1">
                      <a:lumMod val="75000"/>
                    </a:schemeClr>
                  </a:solidFill>
                  <a:prstDash val="solid"/>
                </a:ln>
                <a:solidFill>
                  <a:schemeClr val="accent4">
                    <a:lumMod val="40000"/>
                    <a:lumOff val="60000"/>
                  </a:schemeClr>
                </a:solidFill>
                <a:latin typeface="Haettenschweiler" panose="020B0706040902060204" pitchFamily="34" charset="0"/>
              </a:rPr>
              <a:t>Prepared by: Mr. Jomar B. Encinareal </a:t>
            </a:r>
            <a:endParaRPr i="1" dirty="0">
              <a:ln w="19050">
                <a:solidFill>
                  <a:schemeClr val="accent1">
                    <a:lumMod val="75000"/>
                  </a:schemeClr>
                </a:solidFill>
                <a:prstDash val="solid"/>
              </a:ln>
              <a:solidFill>
                <a:schemeClr val="accent4">
                  <a:lumMod val="40000"/>
                  <a:lumOff val="60000"/>
                </a:schemeClr>
              </a:solidFill>
              <a:latin typeface="Haettenschweiler" panose="020B070604090206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ENDOPLASMIC RETICULUM</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894097"/>
            <a:ext cx="5147733"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Network of vesicular and tubular structures which are interconnected with one another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Some parts are connected to the nuclear membrane , some are to cell membrane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Two types (smooth and rough ER) </a:t>
            </a:r>
            <a:endParaRPr lang="en" sz="1600" b="1" i="1" dirty="0">
              <a:solidFill>
                <a:srgbClr val="00B050"/>
              </a:solidFill>
            </a:endParaRP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Gives internal support to the cytoplasm</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RER synthesize proteins</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SER synthesize lipids for cell membrane</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 Its function is to produce proteins for the rest of the cell to function.</a:t>
            </a:r>
          </a:p>
          <a:p>
            <a:pPr marL="742950" lvl="1" indent="-285750" algn="just">
              <a:spcBef>
                <a:spcPts val="0"/>
              </a:spcBef>
              <a:spcAft>
                <a:spcPts val="800"/>
              </a:spcAft>
              <a:buFont typeface="Wingdings" panose="05000000000000000000" pitchFamily="2" charset="2"/>
              <a:buChar char="v"/>
            </a:pP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4" name="Picture 3">
            <a:extLst>
              <a:ext uri="{FF2B5EF4-FFF2-40B4-BE49-F238E27FC236}">
                <a16:creationId xmlns:a16="http://schemas.microsoft.com/office/drawing/2014/main" id="{02899902-08D2-5F10-48E3-9B3810254FAE}"/>
              </a:ext>
            </a:extLst>
          </p:cNvPr>
          <p:cNvPicPr>
            <a:picLocks noChangeAspect="1"/>
          </p:cNvPicPr>
          <p:nvPr/>
        </p:nvPicPr>
        <p:blipFill>
          <a:blip r:embed="rId3"/>
          <a:srcRect/>
          <a:stretch/>
        </p:blipFill>
        <p:spPr>
          <a:xfrm>
            <a:off x="6210034" y="1537669"/>
            <a:ext cx="2644864" cy="2644864"/>
          </a:xfrm>
          <a:custGeom>
            <a:avLst/>
            <a:gdLst>
              <a:gd name="csX0" fmla="*/ 0 w 2644864"/>
              <a:gd name="csY0" fmla="*/ 0 h 2644864"/>
              <a:gd name="csX1" fmla="*/ 608319 w 2644864"/>
              <a:gd name="csY1" fmla="*/ 0 h 2644864"/>
              <a:gd name="csX2" fmla="*/ 1216637 w 2644864"/>
              <a:gd name="csY2" fmla="*/ 0 h 2644864"/>
              <a:gd name="csX3" fmla="*/ 1904302 w 2644864"/>
              <a:gd name="csY3" fmla="*/ 0 h 2644864"/>
              <a:gd name="csX4" fmla="*/ 2644864 w 2644864"/>
              <a:gd name="csY4" fmla="*/ 0 h 2644864"/>
              <a:gd name="csX5" fmla="*/ 2644864 w 2644864"/>
              <a:gd name="csY5" fmla="*/ 581870 h 2644864"/>
              <a:gd name="csX6" fmla="*/ 2644864 w 2644864"/>
              <a:gd name="csY6" fmla="*/ 1216637 h 2644864"/>
              <a:gd name="csX7" fmla="*/ 2644864 w 2644864"/>
              <a:gd name="csY7" fmla="*/ 1930751 h 2644864"/>
              <a:gd name="csX8" fmla="*/ 2644864 w 2644864"/>
              <a:gd name="csY8" fmla="*/ 2644864 h 2644864"/>
              <a:gd name="csX9" fmla="*/ 1930751 w 2644864"/>
              <a:gd name="csY9" fmla="*/ 2644864 h 2644864"/>
              <a:gd name="csX10" fmla="*/ 1322432 w 2644864"/>
              <a:gd name="csY10" fmla="*/ 2644864 h 2644864"/>
              <a:gd name="csX11" fmla="*/ 661216 w 2644864"/>
              <a:gd name="csY11" fmla="*/ 2644864 h 2644864"/>
              <a:gd name="csX12" fmla="*/ 0 w 2644864"/>
              <a:gd name="csY12" fmla="*/ 2644864 h 2644864"/>
              <a:gd name="csX13" fmla="*/ 0 w 2644864"/>
              <a:gd name="csY13" fmla="*/ 2062994 h 2644864"/>
              <a:gd name="csX14" fmla="*/ 0 w 2644864"/>
              <a:gd name="csY14" fmla="*/ 1401778 h 2644864"/>
              <a:gd name="csX15" fmla="*/ 0 w 2644864"/>
              <a:gd name="csY15" fmla="*/ 740562 h 2644864"/>
              <a:gd name="csX16" fmla="*/ 0 w 2644864"/>
              <a:gd name="csY16" fmla="*/ 0 h 26448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4864" h="2644864" fill="none" extrusionOk="0">
                <a:moveTo>
                  <a:pt x="0" y="0"/>
                </a:moveTo>
                <a:cubicBezTo>
                  <a:pt x="243406" y="6325"/>
                  <a:pt x="410146" y="-9291"/>
                  <a:pt x="608319" y="0"/>
                </a:cubicBezTo>
                <a:cubicBezTo>
                  <a:pt x="806492" y="9291"/>
                  <a:pt x="944804" y="-11440"/>
                  <a:pt x="1216637" y="0"/>
                </a:cubicBezTo>
                <a:cubicBezTo>
                  <a:pt x="1488470" y="11440"/>
                  <a:pt x="1760151" y="18105"/>
                  <a:pt x="1904302" y="0"/>
                </a:cubicBezTo>
                <a:cubicBezTo>
                  <a:pt x="2048454" y="-18105"/>
                  <a:pt x="2495649" y="15658"/>
                  <a:pt x="2644864" y="0"/>
                </a:cubicBezTo>
                <a:cubicBezTo>
                  <a:pt x="2630855" y="269402"/>
                  <a:pt x="2640753" y="319644"/>
                  <a:pt x="2644864" y="581870"/>
                </a:cubicBezTo>
                <a:cubicBezTo>
                  <a:pt x="2648976" y="844096"/>
                  <a:pt x="2655579" y="1012332"/>
                  <a:pt x="2644864" y="1216637"/>
                </a:cubicBezTo>
                <a:cubicBezTo>
                  <a:pt x="2634149" y="1420942"/>
                  <a:pt x="2633128" y="1728842"/>
                  <a:pt x="2644864" y="1930751"/>
                </a:cubicBezTo>
                <a:cubicBezTo>
                  <a:pt x="2656600" y="2132660"/>
                  <a:pt x="2653268" y="2395855"/>
                  <a:pt x="2644864" y="2644864"/>
                </a:cubicBezTo>
                <a:cubicBezTo>
                  <a:pt x="2345774" y="2619411"/>
                  <a:pt x="2171502" y="2671779"/>
                  <a:pt x="1930751" y="2644864"/>
                </a:cubicBezTo>
                <a:cubicBezTo>
                  <a:pt x="1690000" y="2617949"/>
                  <a:pt x="1616905" y="2636160"/>
                  <a:pt x="1322432" y="2644864"/>
                </a:cubicBezTo>
                <a:cubicBezTo>
                  <a:pt x="1027959" y="2653568"/>
                  <a:pt x="988411" y="2661632"/>
                  <a:pt x="661216" y="2644864"/>
                </a:cubicBezTo>
                <a:cubicBezTo>
                  <a:pt x="334021" y="2628096"/>
                  <a:pt x="151853" y="2622056"/>
                  <a:pt x="0" y="2644864"/>
                </a:cubicBezTo>
                <a:cubicBezTo>
                  <a:pt x="-21331" y="2493929"/>
                  <a:pt x="-26316" y="2283626"/>
                  <a:pt x="0" y="2062994"/>
                </a:cubicBezTo>
                <a:cubicBezTo>
                  <a:pt x="26316" y="1842362"/>
                  <a:pt x="13549" y="1592184"/>
                  <a:pt x="0" y="1401778"/>
                </a:cubicBezTo>
                <a:cubicBezTo>
                  <a:pt x="-13549" y="1211372"/>
                  <a:pt x="-1941" y="960460"/>
                  <a:pt x="0" y="740562"/>
                </a:cubicBezTo>
                <a:cubicBezTo>
                  <a:pt x="1941" y="520664"/>
                  <a:pt x="29276" y="351062"/>
                  <a:pt x="0" y="0"/>
                </a:cubicBezTo>
                <a:close/>
              </a:path>
              <a:path w="2644864" h="2644864" stroke="0" extrusionOk="0">
                <a:moveTo>
                  <a:pt x="0" y="0"/>
                </a:moveTo>
                <a:cubicBezTo>
                  <a:pt x="282630" y="-9002"/>
                  <a:pt x="413084" y="14992"/>
                  <a:pt x="634767" y="0"/>
                </a:cubicBezTo>
                <a:cubicBezTo>
                  <a:pt x="856450" y="-14992"/>
                  <a:pt x="1071953" y="30560"/>
                  <a:pt x="1348881" y="0"/>
                </a:cubicBezTo>
                <a:cubicBezTo>
                  <a:pt x="1625809" y="-30560"/>
                  <a:pt x="1821210" y="-6423"/>
                  <a:pt x="2010097" y="0"/>
                </a:cubicBezTo>
                <a:cubicBezTo>
                  <a:pt x="2198984" y="6423"/>
                  <a:pt x="2401897" y="20606"/>
                  <a:pt x="2644864" y="0"/>
                </a:cubicBezTo>
                <a:cubicBezTo>
                  <a:pt x="2661008" y="174752"/>
                  <a:pt x="2667228" y="475506"/>
                  <a:pt x="2644864" y="687665"/>
                </a:cubicBezTo>
                <a:cubicBezTo>
                  <a:pt x="2622500" y="899825"/>
                  <a:pt x="2651300" y="1168788"/>
                  <a:pt x="2644864" y="1375329"/>
                </a:cubicBezTo>
                <a:cubicBezTo>
                  <a:pt x="2638428" y="1581870"/>
                  <a:pt x="2645799" y="1839136"/>
                  <a:pt x="2644864" y="2010097"/>
                </a:cubicBezTo>
                <a:cubicBezTo>
                  <a:pt x="2643929" y="2181058"/>
                  <a:pt x="2621062" y="2435523"/>
                  <a:pt x="2644864" y="2644864"/>
                </a:cubicBezTo>
                <a:cubicBezTo>
                  <a:pt x="2470488" y="2639418"/>
                  <a:pt x="2210063" y="2638588"/>
                  <a:pt x="2036545" y="2644864"/>
                </a:cubicBezTo>
                <a:cubicBezTo>
                  <a:pt x="1863027" y="2651140"/>
                  <a:pt x="1597120" y="2666080"/>
                  <a:pt x="1348881" y="2644864"/>
                </a:cubicBezTo>
                <a:cubicBezTo>
                  <a:pt x="1100642" y="2623648"/>
                  <a:pt x="924614" y="2611891"/>
                  <a:pt x="634767" y="2644864"/>
                </a:cubicBezTo>
                <a:cubicBezTo>
                  <a:pt x="344920" y="2677837"/>
                  <a:pt x="262072" y="2674467"/>
                  <a:pt x="0" y="2644864"/>
                </a:cubicBezTo>
                <a:cubicBezTo>
                  <a:pt x="14884" y="2413382"/>
                  <a:pt x="-21747" y="2228431"/>
                  <a:pt x="0" y="2010097"/>
                </a:cubicBezTo>
                <a:cubicBezTo>
                  <a:pt x="21747" y="1791763"/>
                  <a:pt x="-26216" y="1652295"/>
                  <a:pt x="0" y="1401778"/>
                </a:cubicBezTo>
                <a:cubicBezTo>
                  <a:pt x="26216" y="1151261"/>
                  <a:pt x="31477" y="1006150"/>
                  <a:pt x="0" y="687665"/>
                </a:cubicBezTo>
                <a:cubicBezTo>
                  <a:pt x="-31477" y="369180"/>
                  <a:pt x="23927" y="171617"/>
                  <a:pt x="0" y="0"/>
                </a:cubicBezTo>
                <a:close/>
              </a:path>
            </a:pathLst>
          </a:custGeom>
          <a:ln w="38100">
            <a:solidFill>
              <a:schemeClr val="tx1">
                <a:lumMod val="90000"/>
                <a:lumOff val="10000"/>
              </a:schemeClr>
            </a:solidFill>
            <a:extLst>
              <a:ext uri="{C807C97D-BFC1-408E-A445-0C87EB9F89A2}">
                <ask:lineSketchStyleProps xmlns:ask="http://schemas.microsoft.com/office/drawing/2018/sketchyshapes" sd="1379282131">
                  <a:prstGeom prst="rect">
                    <a:avLst/>
                  </a:prstGeom>
                  <ask:type>
                    <ask:lineSketchFreehand/>
                  </ask:type>
                </ask:lineSketchStyleProps>
              </a:ext>
            </a:extLst>
          </a:ln>
        </p:spPr>
      </p:pic>
    </p:spTree>
    <p:extLst>
      <p:ext uri="{BB962C8B-B14F-4D97-AF65-F5344CB8AC3E}">
        <p14:creationId xmlns:p14="http://schemas.microsoft.com/office/powerpoint/2010/main" val="31072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GOLGI BODIES/APPARATUS</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894097"/>
            <a:ext cx="7675292"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Discovered by Camilo Golgi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made up of a series of flattened, stacked pouches called cisternae. </a:t>
            </a:r>
            <a:endParaRPr lang="en" sz="1600" b="1" i="1" dirty="0">
              <a:solidFill>
                <a:srgbClr val="00B050"/>
              </a:solidFill>
            </a:endParaRP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is a cell organelle that helps process and package proteins and lipid molecules, especially proteins destined to be exported from the cell</a:t>
            </a: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407483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LYSOSOMES</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894097"/>
            <a:ext cx="7582952"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Small spherical single membrane sac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Found throughout the cytoplasm</a:t>
            </a:r>
            <a:endParaRPr lang="en" sz="1600" b="1" i="1" dirty="0">
              <a:solidFill>
                <a:srgbClr val="00B050"/>
              </a:solidFill>
            </a:endParaRP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Help in digesting large molecules</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Protect cells by destroying foreign  invaders like bacteria and viruses</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Degradation of worn-out organelles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In dead cells, it perform autolysis</a:t>
            </a:r>
          </a:p>
          <a:p>
            <a:pPr marL="457200" lvl="1" indent="0" algn="just">
              <a:spcBef>
                <a:spcPts val="0"/>
              </a:spcBef>
              <a:spcAft>
                <a:spcPts val="800"/>
              </a:spcAft>
              <a:buNone/>
            </a:pP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98069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VACUOLE</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894097"/>
            <a:ext cx="7964541"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Single cell membrane  sac filled with liquid  or sap (water, sugar and ion)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In animals, vacuoles are small in size and few numbers.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In plants, vacuoles are large </a:t>
            </a: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Store various substances including waste products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Provides turgidity and rigidity to plant cells., maintain water balance</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store nutrients and water on which a cell can rely for its survival</a:t>
            </a:r>
          </a:p>
          <a:p>
            <a:pPr marL="457200" lvl="1" indent="0" algn="just">
              <a:spcBef>
                <a:spcPts val="0"/>
              </a:spcBef>
              <a:spcAft>
                <a:spcPts val="800"/>
              </a:spcAft>
              <a:buNone/>
            </a:pP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57759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MITOCHONDRIA</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8" y="894097"/>
            <a:ext cx="7693952"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2000" b="1" i="1" dirty="0">
                <a:solidFill>
                  <a:srgbClr val="00B050"/>
                </a:solidFill>
              </a:rPr>
              <a:t>Small rod shape organelle bounded by two membranes </a:t>
            </a:r>
          </a:p>
          <a:p>
            <a:pPr marL="0" lvl="0" indent="0" algn="just" rtl="0">
              <a:spcBef>
                <a:spcPts val="0"/>
              </a:spcBef>
              <a:spcAft>
                <a:spcPts val="800"/>
              </a:spcAft>
              <a:buNone/>
            </a:pPr>
            <a:r>
              <a:rPr 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2000" b="1" i="1" dirty="0">
                <a:solidFill>
                  <a:schemeClr val="accent6">
                    <a:lumMod val="50000"/>
                  </a:schemeClr>
                </a:solidFill>
              </a:rPr>
              <a:t>Synthesize  energy rich compound  ATP </a:t>
            </a:r>
          </a:p>
          <a:p>
            <a:pPr marL="742950" lvl="1" indent="-285750" algn="just">
              <a:spcBef>
                <a:spcPts val="0"/>
              </a:spcBef>
              <a:spcAft>
                <a:spcPts val="800"/>
              </a:spcAft>
              <a:buFont typeface="Wingdings" panose="05000000000000000000" pitchFamily="2" charset="2"/>
              <a:buChar char="v"/>
            </a:pPr>
            <a:r>
              <a:rPr lang="en-US" sz="2000" b="1" i="1" dirty="0">
                <a:solidFill>
                  <a:schemeClr val="accent6">
                    <a:lumMod val="50000"/>
                  </a:schemeClr>
                </a:solidFill>
              </a:rPr>
              <a:t>ATP (Adenosine Triphosphate) molecules  provide energy  for the vital activities of the cell. </a:t>
            </a:r>
          </a:p>
          <a:p>
            <a:pPr marL="457200" lvl="1" indent="0" algn="just">
              <a:spcBef>
                <a:spcPts val="0"/>
              </a:spcBef>
              <a:spcAft>
                <a:spcPts val="800"/>
              </a:spcAft>
              <a:buNone/>
            </a:pPr>
            <a:endParaRPr lang="en" sz="20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76238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CHLOROPLAST</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894097"/>
            <a:ext cx="8001863"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800" b="1" i="1" dirty="0">
                <a:solidFill>
                  <a:srgbClr val="00B050"/>
                </a:solidFill>
              </a:rPr>
              <a:t>Double-membrane bound organelles found in plant cells</a:t>
            </a:r>
          </a:p>
          <a:p>
            <a:pPr marL="742950" lvl="1" indent="-285750" algn="just">
              <a:spcBef>
                <a:spcPts val="0"/>
              </a:spcBef>
              <a:spcAft>
                <a:spcPts val="800"/>
              </a:spcAft>
              <a:buFont typeface="Wingdings" panose="05000000000000000000" pitchFamily="2" charset="2"/>
              <a:buChar char="v"/>
            </a:pPr>
            <a:r>
              <a:rPr lang="en-US" sz="1800" b="1" i="1" dirty="0">
                <a:solidFill>
                  <a:srgbClr val="00B050"/>
                </a:solidFill>
              </a:rPr>
              <a:t>Thylakoids contains chlorophyll  which are responsible for photosynthesis </a:t>
            </a:r>
          </a:p>
          <a:p>
            <a:pPr marL="0" lvl="0" indent="0" algn="just" rtl="0">
              <a:spcBef>
                <a:spcPts val="0"/>
              </a:spcBef>
              <a:spcAft>
                <a:spcPts val="800"/>
              </a:spcAft>
              <a:buNone/>
            </a:pPr>
            <a:r>
              <a:rPr lang="en-US" sz="1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800" b="1" i="1" dirty="0">
                <a:solidFill>
                  <a:schemeClr val="accent6">
                    <a:lumMod val="50000"/>
                  </a:schemeClr>
                </a:solidFill>
              </a:rPr>
              <a:t>Convert light energy into chemical energy in the form of food.</a:t>
            </a:r>
          </a:p>
          <a:p>
            <a:pPr marL="742950" lvl="1" indent="-285750" algn="just">
              <a:spcBef>
                <a:spcPts val="0"/>
              </a:spcBef>
              <a:spcAft>
                <a:spcPts val="800"/>
              </a:spcAft>
              <a:buFont typeface="Wingdings" panose="05000000000000000000" pitchFamily="2" charset="2"/>
              <a:buChar char="v"/>
            </a:pPr>
            <a:r>
              <a:rPr lang="en-US" sz="1800" b="1" i="1" dirty="0">
                <a:solidFill>
                  <a:schemeClr val="accent6">
                    <a:lumMod val="50000"/>
                  </a:schemeClr>
                </a:solidFill>
              </a:rPr>
              <a:t>Provide green colors to leaves, stems and vegetables . </a:t>
            </a:r>
          </a:p>
          <a:p>
            <a:pPr marL="457200" lvl="1" indent="0" algn="just">
              <a:spcBef>
                <a:spcPts val="0"/>
              </a:spcBef>
              <a:spcAft>
                <a:spcPts val="800"/>
              </a:spcAft>
              <a:buNone/>
            </a:pPr>
            <a:endParaRPr lang="en" sz="18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82293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RIBOSOMES</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8" y="894097"/>
            <a:ext cx="7786316"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800" b="1" i="1" dirty="0">
                <a:solidFill>
                  <a:srgbClr val="00B050"/>
                </a:solidFill>
              </a:rPr>
              <a:t>A ribosome is an intercellular structure made of both RNA and protein</a:t>
            </a:r>
          </a:p>
          <a:p>
            <a:pPr marL="0" lvl="0" indent="0" algn="just" rtl="0">
              <a:spcBef>
                <a:spcPts val="0"/>
              </a:spcBef>
              <a:spcAft>
                <a:spcPts val="800"/>
              </a:spcAft>
              <a:buNone/>
            </a:pPr>
            <a:r>
              <a:rPr lang="en-US" sz="1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800" b="1" i="1" dirty="0">
                <a:solidFill>
                  <a:schemeClr val="accent6">
                    <a:lumMod val="50000"/>
                  </a:schemeClr>
                </a:solidFill>
              </a:rPr>
              <a:t>The site of protein synthesis</a:t>
            </a:r>
          </a:p>
          <a:p>
            <a:pPr marL="742950" lvl="1" indent="-285750" algn="just">
              <a:spcBef>
                <a:spcPts val="0"/>
              </a:spcBef>
              <a:spcAft>
                <a:spcPts val="800"/>
              </a:spcAft>
              <a:buFont typeface="Wingdings" panose="05000000000000000000" pitchFamily="2" charset="2"/>
              <a:buChar char="v"/>
            </a:pPr>
            <a:r>
              <a:rPr lang="en-US" sz="1800" b="1" i="1" dirty="0">
                <a:solidFill>
                  <a:schemeClr val="accent6">
                    <a:lumMod val="50000"/>
                  </a:schemeClr>
                </a:solidFill>
              </a:rPr>
              <a:t>The ribosome reads the messenger RNA (mRNA) sequence and translates that genetic code into a specified string of amino acids, which grow into long chains that fold to form protein </a:t>
            </a:r>
            <a:endParaRPr lang="en" sz="18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235704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917582" y="664159"/>
            <a:ext cx="60105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IS A CELL</a:t>
            </a:r>
            <a:endParaRPr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00" name="Google Shape;300;p21"/>
          <p:cNvSpPr txBox="1">
            <a:spLocks noGrp="1"/>
          </p:cNvSpPr>
          <p:nvPr>
            <p:ph type="body" idx="1"/>
          </p:nvPr>
        </p:nvSpPr>
        <p:spPr>
          <a:xfrm>
            <a:off x="736766" y="1356420"/>
            <a:ext cx="8192629" cy="2884200"/>
          </a:xfrm>
          <a:prstGeom prst="rect">
            <a:avLst/>
          </a:prstGeom>
        </p:spPr>
        <p:txBody>
          <a:bodyPr spcFirstLastPara="1" wrap="square" lIns="0" tIns="0" rIns="0" bIns="0" anchor="t" anchorCtr="0">
            <a:noAutofit/>
          </a:bodyPr>
          <a:lstStyle/>
          <a:p>
            <a:pPr marL="342900" lvl="0" indent="-342900" algn="just" rtl="0">
              <a:spcBef>
                <a:spcPts val="0"/>
              </a:spcBef>
              <a:spcAft>
                <a:spcPts val="800"/>
              </a:spcAft>
              <a:buFont typeface="Wingdings" panose="05000000000000000000" pitchFamily="2" charset="2"/>
              <a:buChar char="Ø"/>
            </a:pPr>
            <a:r>
              <a:rPr lang="en" b="1" dirty="0"/>
              <a:t>Cell is the basic, structural and functional unit of all living organisms. </a:t>
            </a:r>
          </a:p>
          <a:p>
            <a:pPr marL="171450" lvl="0" indent="-171450" algn="just" rtl="0">
              <a:spcBef>
                <a:spcPts val="0"/>
              </a:spcBef>
              <a:spcAft>
                <a:spcPts val="800"/>
              </a:spcAft>
              <a:buFont typeface="Wingdings" panose="05000000000000000000" pitchFamily="2" charset="2"/>
              <a:buChar char="Ø"/>
            </a:pPr>
            <a:endParaRPr lang="en" sz="1050" b="1" dirty="0"/>
          </a:p>
          <a:p>
            <a:pPr marL="342900" lvl="0" indent="-342900" algn="just" rtl="0">
              <a:spcBef>
                <a:spcPts val="0"/>
              </a:spcBef>
              <a:spcAft>
                <a:spcPts val="800"/>
              </a:spcAft>
              <a:buFont typeface="Wingdings" panose="05000000000000000000" pitchFamily="2" charset="2"/>
              <a:buChar char="Ø"/>
            </a:pPr>
            <a:r>
              <a:rPr lang="en" b="1" dirty="0"/>
              <a:t>Cell make up living things and carry out activities that keep a living thing alive</a:t>
            </a:r>
            <a:endParaRPr b="1" dirty="0"/>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95507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917582" y="664159"/>
            <a:ext cx="60105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IS A CELL</a:t>
            </a:r>
            <a:endParaRPr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00" name="Google Shape;300;p21"/>
          <p:cNvSpPr txBox="1">
            <a:spLocks noGrp="1"/>
          </p:cNvSpPr>
          <p:nvPr>
            <p:ph type="body" idx="1"/>
          </p:nvPr>
        </p:nvSpPr>
        <p:spPr>
          <a:xfrm>
            <a:off x="497254" y="1167207"/>
            <a:ext cx="8264191" cy="3129005"/>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2000" b="1" dirty="0"/>
              <a:t>The Origins Of The Word 'Cell' In the 1660s, Robert Hooke looked through a primitive microscope at a thinly cut piece of cork. </a:t>
            </a:r>
          </a:p>
          <a:p>
            <a:pPr marL="0" lvl="0" indent="0" algn="just" rtl="0">
              <a:spcBef>
                <a:spcPts val="0"/>
              </a:spcBef>
              <a:spcAft>
                <a:spcPts val="800"/>
              </a:spcAft>
              <a:buNone/>
            </a:pPr>
            <a:endParaRPr lang="en-US" sz="1050" b="1" dirty="0"/>
          </a:p>
          <a:p>
            <a:pPr marL="0" lvl="0" indent="0" algn="just" rtl="0">
              <a:spcBef>
                <a:spcPts val="0"/>
              </a:spcBef>
              <a:spcAft>
                <a:spcPts val="800"/>
              </a:spcAft>
              <a:buNone/>
            </a:pPr>
            <a:r>
              <a:rPr lang="en-US" sz="2000" b="1" dirty="0"/>
              <a:t>He saw a series of walled boxes that reminded him of the tiny rooms, or </a:t>
            </a:r>
            <a:r>
              <a:rPr lang="en-US" sz="2000" b="1" dirty="0" err="1"/>
              <a:t>cellula</a:t>
            </a:r>
            <a:r>
              <a:rPr lang="en-US" sz="2000" b="1" dirty="0"/>
              <a:t>, occupied by monks. </a:t>
            </a:r>
            <a:endParaRPr sz="2000" b="1" dirty="0"/>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18576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917582" y="664159"/>
            <a:ext cx="60105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CELL THEORIES</a:t>
            </a:r>
            <a:endParaRPr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00" name="Google Shape;300;p21"/>
          <p:cNvSpPr txBox="1">
            <a:spLocks noGrp="1"/>
          </p:cNvSpPr>
          <p:nvPr>
            <p:ph type="body" idx="1"/>
          </p:nvPr>
        </p:nvSpPr>
        <p:spPr>
          <a:xfrm>
            <a:off x="736767" y="1356420"/>
            <a:ext cx="3996100"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PH" sz="2800" b="1" dirty="0">
                <a:solidFill>
                  <a:schemeClr val="accent2">
                    <a:lumMod val="75000"/>
                  </a:schemeClr>
                </a:solidFill>
              </a:rPr>
              <a:t>C</a:t>
            </a:r>
            <a:r>
              <a:rPr lang="en" sz="2800" b="1" dirty="0">
                <a:solidFill>
                  <a:schemeClr val="accent2">
                    <a:lumMod val="75000"/>
                  </a:schemeClr>
                </a:solidFill>
              </a:rPr>
              <a:t>ell theory </a:t>
            </a:r>
            <a:r>
              <a:rPr lang="en" sz="2800" b="1" dirty="0"/>
              <a:t>is a collection of ideas and conclusions from many different scientists over time that describes cells and how cells operate. </a:t>
            </a:r>
            <a:endParaRPr sz="2800" b="1" dirty="0"/>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 name="Google Shape;300;p21">
            <a:extLst>
              <a:ext uri="{FF2B5EF4-FFF2-40B4-BE49-F238E27FC236}">
                <a16:creationId xmlns:a16="http://schemas.microsoft.com/office/drawing/2014/main" id="{03C08184-09EC-0DB0-9397-ED8568F3B815}"/>
              </a:ext>
            </a:extLst>
          </p:cNvPr>
          <p:cNvSpPr txBox="1">
            <a:spLocks/>
          </p:cNvSpPr>
          <p:nvPr/>
        </p:nvSpPr>
        <p:spPr>
          <a:xfrm>
            <a:off x="5046132" y="1111433"/>
            <a:ext cx="3699935" cy="31291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accent5"/>
              </a:buClr>
              <a:buSzPts val="1600"/>
              <a:buFont typeface="Catamaran Thin"/>
              <a:buChar char="⬢"/>
              <a:defRPr sz="2400" b="0" i="0" u="none" strike="noStrike" cap="none">
                <a:solidFill>
                  <a:schemeClr val="dk1"/>
                </a:solidFill>
                <a:latin typeface="Catamaran Thin"/>
                <a:ea typeface="Catamaran Thin"/>
                <a:cs typeface="Catamaran Thin"/>
                <a:sym typeface="Catamaran Thin"/>
              </a:defRPr>
            </a:lvl1pPr>
            <a:lvl2pPr marL="914400" marR="0" lvl="1" indent="-330200" algn="l" rtl="0">
              <a:lnSpc>
                <a:spcPct val="115000"/>
              </a:lnSpc>
              <a:spcBef>
                <a:spcPts val="800"/>
              </a:spcBef>
              <a:spcAft>
                <a:spcPts val="0"/>
              </a:spcAft>
              <a:buClr>
                <a:schemeClr val="accent5"/>
              </a:buClr>
              <a:buSzPts val="1600"/>
              <a:buFont typeface="Catamaran Thin"/>
              <a:buChar char="⬡"/>
              <a:defRPr sz="2400" b="0" i="0" u="none" strike="noStrike" cap="none">
                <a:solidFill>
                  <a:schemeClr val="dk1"/>
                </a:solidFill>
                <a:latin typeface="Catamaran Thin"/>
                <a:ea typeface="Catamaran Thin"/>
                <a:cs typeface="Catamaran Thin"/>
                <a:sym typeface="Catamaran Thin"/>
              </a:defRPr>
            </a:lvl2pPr>
            <a:lvl3pPr marL="1371600" marR="0" lvl="2" indent="-330200" algn="l" rtl="0">
              <a:lnSpc>
                <a:spcPct val="115000"/>
              </a:lnSpc>
              <a:spcBef>
                <a:spcPts val="800"/>
              </a:spcBef>
              <a:spcAft>
                <a:spcPts val="0"/>
              </a:spcAft>
              <a:buClr>
                <a:schemeClr val="dk2"/>
              </a:buClr>
              <a:buSzPts val="1600"/>
              <a:buFont typeface="Catamaran Thin"/>
              <a:buChar char="⬡"/>
              <a:defRPr sz="2400" b="0" i="0" u="none" strike="noStrike" cap="none">
                <a:solidFill>
                  <a:schemeClr val="dk1"/>
                </a:solidFill>
                <a:latin typeface="Catamaran Thin"/>
                <a:ea typeface="Catamaran Thin"/>
                <a:cs typeface="Catamaran Thin"/>
                <a:sym typeface="Catamaran Thin"/>
              </a:defRPr>
            </a:lvl3pPr>
            <a:lvl4pPr marL="1828800" marR="0" lvl="3"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4pPr>
            <a:lvl5pPr marL="2286000" marR="0" lvl="4"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5pPr>
            <a:lvl6pPr marL="2743200" marR="0" lvl="5"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6pPr>
            <a:lvl7pPr marL="3200400" marR="0" lvl="6"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7pPr>
            <a:lvl8pPr marL="3657600" marR="0" lvl="7"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8pPr>
            <a:lvl9pPr marL="4114800" marR="0" lvl="8" indent="-381000" algn="l" rtl="0">
              <a:lnSpc>
                <a:spcPct val="115000"/>
              </a:lnSpc>
              <a:spcBef>
                <a:spcPts val="800"/>
              </a:spcBef>
              <a:spcAft>
                <a:spcPts val="80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9pPr>
          </a:lstStyle>
          <a:p>
            <a:pPr marL="514350" indent="-514350" algn="just">
              <a:spcAft>
                <a:spcPts val="800"/>
              </a:spcAft>
              <a:buFont typeface="Catamaran Thin"/>
              <a:buAutoNum type="arabicPeriod"/>
            </a:pPr>
            <a:r>
              <a:rPr lang="en-US" b="1" i="1" dirty="0">
                <a:solidFill>
                  <a:schemeClr val="accent3">
                    <a:lumMod val="75000"/>
                  </a:schemeClr>
                </a:solidFill>
              </a:rPr>
              <a:t>All organisms are made of cells</a:t>
            </a:r>
          </a:p>
          <a:p>
            <a:pPr marL="514350" indent="-514350" algn="just">
              <a:spcAft>
                <a:spcPts val="800"/>
              </a:spcAft>
              <a:buFont typeface="Catamaran Thin"/>
              <a:buAutoNum type="arabicPeriod"/>
            </a:pPr>
            <a:r>
              <a:rPr lang="en-US" b="1" i="1" dirty="0">
                <a:solidFill>
                  <a:srgbClr val="00B050"/>
                </a:solidFill>
              </a:rPr>
              <a:t>All existing cells are produced by other living cells</a:t>
            </a:r>
          </a:p>
          <a:p>
            <a:pPr marL="514350" indent="-514350" algn="just">
              <a:spcAft>
                <a:spcPts val="800"/>
              </a:spcAft>
              <a:buFont typeface="Catamaran Thin"/>
              <a:buAutoNum type="arabicPeriod"/>
            </a:pPr>
            <a:r>
              <a:rPr lang="en-US" b="1" i="1" dirty="0">
                <a:solidFill>
                  <a:schemeClr val="accent5">
                    <a:lumMod val="75000"/>
                  </a:schemeClr>
                </a:solidFill>
              </a:rPr>
              <a:t>The cell is the basic unit of life. </a:t>
            </a:r>
          </a:p>
        </p:txBody>
      </p:sp>
    </p:spTree>
    <p:extLst>
      <p:ext uri="{BB962C8B-B14F-4D97-AF65-F5344CB8AC3E}">
        <p14:creationId xmlns:p14="http://schemas.microsoft.com/office/powerpoint/2010/main" val="160365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dirty="0"/>
              <a:t>STRUCTURE OF CELL </a:t>
            </a:r>
            <a:endParaRPr sz="4800"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a:solidFill>
                  <a:schemeClr val="lt1"/>
                </a:solidFill>
                <a:latin typeface="Catamaran"/>
                <a:ea typeface="Catamaran"/>
                <a:cs typeface="Catamaran"/>
                <a:sym typeface="Catamaran"/>
              </a:rPr>
              <a:t>1</a:t>
            </a:r>
            <a:endParaRPr sz="9600" b="1">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208406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917581" y="664159"/>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THREE MAIN PARTS  OF CELL</a:t>
            </a:r>
            <a:endParaRPr sz="40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00" name="Google Shape;300;p21"/>
          <p:cNvSpPr txBox="1">
            <a:spLocks noGrp="1"/>
          </p:cNvSpPr>
          <p:nvPr>
            <p:ph type="body" idx="1"/>
          </p:nvPr>
        </p:nvSpPr>
        <p:spPr>
          <a:xfrm>
            <a:off x="846666" y="1388945"/>
            <a:ext cx="3640667" cy="2884200"/>
          </a:xfrm>
          <a:prstGeom prst="rect">
            <a:avLst/>
          </a:prstGeom>
        </p:spPr>
        <p:txBody>
          <a:bodyPr spcFirstLastPara="1" wrap="square" lIns="0" tIns="0" rIns="0" bIns="0" anchor="ctr" anchorCtr="0">
            <a:noAutofit/>
          </a:bodyPr>
          <a:lstStyle/>
          <a:p>
            <a:pPr marL="0" lvl="0" indent="0" algn="just" rtl="0">
              <a:spcBef>
                <a:spcPts val="0"/>
              </a:spcBef>
              <a:spcAft>
                <a:spcPts val="800"/>
              </a:spcAft>
              <a:buNone/>
            </a:pPr>
            <a:r>
              <a:rPr lang="en" sz="2800" b="1" dirty="0"/>
              <a:t>If we study a cell under a microscope, we would come across </a:t>
            </a:r>
            <a:r>
              <a:rPr lang="en" sz="2800" b="1" i="1" dirty="0">
                <a:solidFill>
                  <a:schemeClr val="accent3">
                    <a:lumMod val="75000"/>
                  </a:schemeClr>
                </a:solidFill>
              </a:rPr>
              <a:t>three features in almost every cell. </a:t>
            </a: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2" name="Picture 1">
            <a:extLst>
              <a:ext uri="{FF2B5EF4-FFF2-40B4-BE49-F238E27FC236}">
                <a16:creationId xmlns:a16="http://schemas.microsoft.com/office/drawing/2014/main" id="{CAFB15BA-5DA1-6352-813A-C72B0CB9F12C}"/>
              </a:ext>
            </a:extLst>
          </p:cNvPr>
          <p:cNvPicPr>
            <a:picLocks noChangeAspect="1"/>
          </p:cNvPicPr>
          <p:nvPr/>
        </p:nvPicPr>
        <p:blipFill>
          <a:blip r:embed="rId3"/>
          <a:stretch>
            <a:fillRect/>
          </a:stretch>
        </p:blipFill>
        <p:spPr>
          <a:xfrm>
            <a:off x="5091573" y="1071374"/>
            <a:ext cx="3519341" cy="3519341"/>
          </a:xfrm>
          <a:custGeom>
            <a:avLst/>
            <a:gdLst>
              <a:gd name="csX0" fmla="*/ 0 w 3519341"/>
              <a:gd name="csY0" fmla="*/ 0 h 3519341"/>
              <a:gd name="csX1" fmla="*/ 516170 w 3519341"/>
              <a:gd name="csY1" fmla="*/ 0 h 3519341"/>
              <a:gd name="csX2" fmla="*/ 1032340 w 3519341"/>
              <a:gd name="csY2" fmla="*/ 0 h 3519341"/>
              <a:gd name="csX3" fmla="*/ 1513317 w 3519341"/>
              <a:gd name="csY3" fmla="*/ 0 h 3519341"/>
              <a:gd name="csX4" fmla="*/ 2099873 w 3519341"/>
              <a:gd name="csY4" fmla="*/ 0 h 3519341"/>
              <a:gd name="csX5" fmla="*/ 2756817 w 3519341"/>
              <a:gd name="csY5" fmla="*/ 0 h 3519341"/>
              <a:gd name="csX6" fmla="*/ 3519341 w 3519341"/>
              <a:gd name="csY6" fmla="*/ 0 h 3519341"/>
              <a:gd name="csX7" fmla="*/ 3519341 w 3519341"/>
              <a:gd name="csY7" fmla="*/ 656944 h 3519341"/>
              <a:gd name="csX8" fmla="*/ 3519341 w 3519341"/>
              <a:gd name="csY8" fmla="*/ 1137920 h 3519341"/>
              <a:gd name="csX9" fmla="*/ 3519341 w 3519341"/>
              <a:gd name="csY9" fmla="*/ 1759671 h 3519341"/>
              <a:gd name="csX10" fmla="*/ 3519341 w 3519341"/>
              <a:gd name="csY10" fmla="*/ 2275841 h 3519341"/>
              <a:gd name="csX11" fmla="*/ 3519341 w 3519341"/>
              <a:gd name="csY11" fmla="*/ 2827204 h 3519341"/>
              <a:gd name="csX12" fmla="*/ 3519341 w 3519341"/>
              <a:gd name="csY12" fmla="*/ 3519341 h 3519341"/>
              <a:gd name="csX13" fmla="*/ 2932784 w 3519341"/>
              <a:gd name="csY13" fmla="*/ 3519341 h 3519341"/>
              <a:gd name="csX14" fmla="*/ 2346227 w 3519341"/>
              <a:gd name="csY14" fmla="*/ 3519341 h 3519341"/>
              <a:gd name="csX15" fmla="*/ 1689284 w 3519341"/>
              <a:gd name="csY15" fmla="*/ 3519341 h 3519341"/>
              <a:gd name="csX16" fmla="*/ 1032340 w 3519341"/>
              <a:gd name="csY16" fmla="*/ 3519341 h 3519341"/>
              <a:gd name="csX17" fmla="*/ 0 w 3519341"/>
              <a:gd name="csY17" fmla="*/ 3519341 h 3519341"/>
              <a:gd name="csX18" fmla="*/ 0 w 3519341"/>
              <a:gd name="csY18" fmla="*/ 3038364 h 3519341"/>
              <a:gd name="csX19" fmla="*/ 0 w 3519341"/>
              <a:gd name="csY19" fmla="*/ 2451808 h 3519341"/>
              <a:gd name="csX20" fmla="*/ 0 w 3519341"/>
              <a:gd name="csY20" fmla="*/ 1970831 h 3519341"/>
              <a:gd name="csX21" fmla="*/ 0 w 3519341"/>
              <a:gd name="csY21" fmla="*/ 1454661 h 3519341"/>
              <a:gd name="csX22" fmla="*/ 0 w 3519341"/>
              <a:gd name="csY22" fmla="*/ 797717 h 3519341"/>
              <a:gd name="csX23" fmla="*/ 0 w 3519341"/>
              <a:gd name="csY23" fmla="*/ 0 h 35193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3519341" h="3519341" fill="none" extrusionOk="0">
                <a:moveTo>
                  <a:pt x="0" y="0"/>
                </a:moveTo>
                <a:cubicBezTo>
                  <a:pt x="219427" y="-8411"/>
                  <a:pt x="265360" y="42879"/>
                  <a:pt x="516170" y="0"/>
                </a:cubicBezTo>
                <a:cubicBezTo>
                  <a:pt x="766980" y="-42879"/>
                  <a:pt x="867997" y="38931"/>
                  <a:pt x="1032340" y="0"/>
                </a:cubicBezTo>
                <a:cubicBezTo>
                  <a:pt x="1196683" y="-38931"/>
                  <a:pt x="1342078" y="6261"/>
                  <a:pt x="1513317" y="0"/>
                </a:cubicBezTo>
                <a:cubicBezTo>
                  <a:pt x="1684556" y="-6261"/>
                  <a:pt x="1829722" y="24687"/>
                  <a:pt x="2099873" y="0"/>
                </a:cubicBezTo>
                <a:cubicBezTo>
                  <a:pt x="2370024" y="-24687"/>
                  <a:pt x="2537141" y="70251"/>
                  <a:pt x="2756817" y="0"/>
                </a:cubicBezTo>
                <a:cubicBezTo>
                  <a:pt x="2976493" y="-70251"/>
                  <a:pt x="3332695" y="84721"/>
                  <a:pt x="3519341" y="0"/>
                </a:cubicBezTo>
                <a:cubicBezTo>
                  <a:pt x="3579304" y="228070"/>
                  <a:pt x="3472163" y="374664"/>
                  <a:pt x="3519341" y="656944"/>
                </a:cubicBezTo>
                <a:cubicBezTo>
                  <a:pt x="3566519" y="939224"/>
                  <a:pt x="3477726" y="971288"/>
                  <a:pt x="3519341" y="1137920"/>
                </a:cubicBezTo>
                <a:cubicBezTo>
                  <a:pt x="3560956" y="1304552"/>
                  <a:pt x="3509006" y="1625701"/>
                  <a:pt x="3519341" y="1759671"/>
                </a:cubicBezTo>
                <a:cubicBezTo>
                  <a:pt x="3529676" y="1893641"/>
                  <a:pt x="3509417" y="2152587"/>
                  <a:pt x="3519341" y="2275841"/>
                </a:cubicBezTo>
                <a:cubicBezTo>
                  <a:pt x="3529265" y="2399095"/>
                  <a:pt x="3453562" y="2627962"/>
                  <a:pt x="3519341" y="2827204"/>
                </a:cubicBezTo>
                <a:cubicBezTo>
                  <a:pt x="3585120" y="3026446"/>
                  <a:pt x="3495194" y="3225146"/>
                  <a:pt x="3519341" y="3519341"/>
                </a:cubicBezTo>
                <a:cubicBezTo>
                  <a:pt x="3307240" y="3553674"/>
                  <a:pt x="3122831" y="3468639"/>
                  <a:pt x="2932784" y="3519341"/>
                </a:cubicBezTo>
                <a:cubicBezTo>
                  <a:pt x="2742737" y="3570043"/>
                  <a:pt x="2615834" y="3507720"/>
                  <a:pt x="2346227" y="3519341"/>
                </a:cubicBezTo>
                <a:cubicBezTo>
                  <a:pt x="2076620" y="3530962"/>
                  <a:pt x="1925898" y="3470165"/>
                  <a:pt x="1689284" y="3519341"/>
                </a:cubicBezTo>
                <a:cubicBezTo>
                  <a:pt x="1452670" y="3568517"/>
                  <a:pt x="1327295" y="3476751"/>
                  <a:pt x="1032340" y="3519341"/>
                </a:cubicBezTo>
                <a:cubicBezTo>
                  <a:pt x="737385" y="3561931"/>
                  <a:pt x="369562" y="3460433"/>
                  <a:pt x="0" y="3519341"/>
                </a:cubicBezTo>
                <a:cubicBezTo>
                  <a:pt x="-3264" y="3349072"/>
                  <a:pt x="743" y="3244130"/>
                  <a:pt x="0" y="3038364"/>
                </a:cubicBezTo>
                <a:cubicBezTo>
                  <a:pt x="-743" y="2832598"/>
                  <a:pt x="21701" y="2603008"/>
                  <a:pt x="0" y="2451808"/>
                </a:cubicBezTo>
                <a:cubicBezTo>
                  <a:pt x="-21701" y="2300608"/>
                  <a:pt x="44996" y="2205593"/>
                  <a:pt x="0" y="1970831"/>
                </a:cubicBezTo>
                <a:cubicBezTo>
                  <a:pt x="-44996" y="1736069"/>
                  <a:pt x="51332" y="1613770"/>
                  <a:pt x="0" y="1454661"/>
                </a:cubicBezTo>
                <a:cubicBezTo>
                  <a:pt x="-51332" y="1295552"/>
                  <a:pt x="66760" y="1006362"/>
                  <a:pt x="0" y="797717"/>
                </a:cubicBezTo>
                <a:cubicBezTo>
                  <a:pt x="-66760" y="589072"/>
                  <a:pt x="68625" y="200212"/>
                  <a:pt x="0" y="0"/>
                </a:cubicBezTo>
                <a:close/>
              </a:path>
              <a:path w="3519341" h="3519341" stroke="0" extrusionOk="0">
                <a:moveTo>
                  <a:pt x="0" y="0"/>
                </a:moveTo>
                <a:cubicBezTo>
                  <a:pt x="175916" y="-37354"/>
                  <a:pt x="265856" y="45114"/>
                  <a:pt x="480977" y="0"/>
                </a:cubicBezTo>
                <a:cubicBezTo>
                  <a:pt x="696098" y="-45114"/>
                  <a:pt x="820594" y="51170"/>
                  <a:pt x="961953" y="0"/>
                </a:cubicBezTo>
                <a:cubicBezTo>
                  <a:pt x="1103312" y="-51170"/>
                  <a:pt x="1241751" y="42056"/>
                  <a:pt x="1513317" y="0"/>
                </a:cubicBezTo>
                <a:cubicBezTo>
                  <a:pt x="1784883" y="-42056"/>
                  <a:pt x="1908209" y="7267"/>
                  <a:pt x="2135067" y="0"/>
                </a:cubicBezTo>
                <a:cubicBezTo>
                  <a:pt x="2361925" y="-7267"/>
                  <a:pt x="2464526" y="30896"/>
                  <a:pt x="2756817" y="0"/>
                </a:cubicBezTo>
                <a:cubicBezTo>
                  <a:pt x="3049108" y="-30896"/>
                  <a:pt x="3285609" y="87962"/>
                  <a:pt x="3519341" y="0"/>
                </a:cubicBezTo>
                <a:cubicBezTo>
                  <a:pt x="3547253" y="210992"/>
                  <a:pt x="3487565" y="316892"/>
                  <a:pt x="3519341" y="621750"/>
                </a:cubicBezTo>
                <a:cubicBezTo>
                  <a:pt x="3551117" y="926608"/>
                  <a:pt x="3486481" y="1140477"/>
                  <a:pt x="3519341" y="1278694"/>
                </a:cubicBezTo>
                <a:cubicBezTo>
                  <a:pt x="3552201" y="1416911"/>
                  <a:pt x="3445409" y="1688619"/>
                  <a:pt x="3519341" y="1935638"/>
                </a:cubicBezTo>
                <a:cubicBezTo>
                  <a:pt x="3593273" y="2182657"/>
                  <a:pt x="3457858" y="2326096"/>
                  <a:pt x="3519341" y="2522194"/>
                </a:cubicBezTo>
                <a:cubicBezTo>
                  <a:pt x="3580824" y="2718292"/>
                  <a:pt x="3469585" y="2764672"/>
                  <a:pt x="3519341" y="3003171"/>
                </a:cubicBezTo>
                <a:cubicBezTo>
                  <a:pt x="3569097" y="3241670"/>
                  <a:pt x="3518015" y="3373444"/>
                  <a:pt x="3519341" y="3519341"/>
                </a:cubicBezTo>
                <a:cubicBezTo>
                  <a:pt x="3353063" y="3567665"/>
                  <a:pt x="3138580" y="3496521"/>
                  <a:pt x="3038364" y="3519341"/>
                </a:cubicBezTo>
                <a:cubicBezTo>
                  <a:pt x="2938148" y="3542161"/>
                  <a:pt x="2704300" y="3493377"/>
                  <a:pt x="2522194" y="3519341"/>
                </a:cubicBezTo>
                <a:cubicBezTo>
                  <a:pt x="2340088" y="3545305"/>
                  <a:pt x="2180552" y="3474384"/>
                  <a:pt x="2041218" y="3519341"/>
                </a:cubicBezTo>
                <a:cubicBezTo>
                  <a:pt x="1901884" y="3564298"/>
                  <a:pt x="1650159" y="3469520"/>
                  <a:pt x="1384274" y="3519341"/>
                </a:cubicBezTo>
                <a:cubicBezTo>
                  <a:pt x="1118389" y="3569162"/>
                  <a:pt x="1002642" y="3467050"/>
                  <a:pt x="832911" y="3519341"/>
                </a:cubicBezTo>
                <a:cubicBezTo>
                  <a:pt x="663180" y="3571632"/>
                  <a:pt x="377784" y="3501784"/>
                  <a:pt x="0" y="3519341"/>
                </a:cubicBezTo>
                <a:cubicBezTo>
                  <a:pt x="-4949" y="3332001"/>
                  <a:pt x="25290" y="3223856"/>
                  <a:pt x="0" y="2932784"/>
                </a:cubicBezTo>
                <a:cubicBezTo>
                  <a:pt x="-25290" y="2641712"/>
                  <a:pt x="61881" y="2587969"/>
                  <a:pt x="0" y="2416614"/>
                </a:cubicBezTo>
                <a:cubicBezTo>
                  <a:pt x="-61881" y="2245259"/>
                  <a:pt x="11750" y="2091894"/>
                  <a:pt x="0" y="1794864"/>
                </a:cubicBezTo>
                <a:cubicBezTo>
                  <a:pt x="-11750" y="1497834"/>
                  <a:pt x="77133" y="1404542"/>
                  <a:pt x="0" y="1137920"/>
                </a:cubicBezTo>
                <a:cubicBezTo>
                  <a:pt x="-77133" y="871298"/>
                  <a:pt x="54710" y="389323"/>
                  <a:pt x="0" y="0"/>
                </a:cubicBezTo>
                <a:close/>
              </a:path>
            </a:pathLst>
          </a:custGeom>
          <a:ln w="19050">
            <a:solidFill>
              <a:schemeClr val="tx1"/>
            </a:solidFill>
            <a:extLst>
              <a:ext uri="{C807C97D-BFC1-408E-A445-0C87EB9F89A2}">
                <ask:lineSketchStyleProps xmlns:ask="http://schemas.microsoft.com/office/drawing/2018/sketchyshapes" sd="1683683760">
                  <a:prstGeom prst="rect">
                    <a:avLst/>
                  </a:prstGeom>
                  <ask:type>
                    <ask:lineSketchScribble/>
                  </ask:type>
                </ask:lineSketchStyleProps>
              </a:ext>
            </a:extLst>
          </a:ln>
        </p:spPr>
      </p:pic>
    </p:spTree>
    <p:extLst>
      <p:ext uri="{BB962C8B-B14F-4D97-AF65-F5344CB8AC3E}">
        <p14:creationId xmlns:p14="http://schemas.microsoft.com/office/powerpoint/2010/main" val="245149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PLASMA/CELL MEMBRANE</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1129650"/>
            <a:ext cx="5359400"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 sz="1600" b="1" i="1" dirty="0">
                <a:solidFill>
                  <a:srgbClr val="00B050"/>
                </a:solidFill>
              </a:rPr>
              <a:t>Extremely delcicate, thin, elastic, living and semi-permeable membrane. </a:t>
            </a:r>
          </a:p>
          <a:p>
            <a:pPr marL="742950" lvl="1" indent="-285750" algn="just">
              <a:spcBef>
                <a:spcPts val="0"/>
              </a:spcBef>
              <a:spcAft>
                <a:spcPts val="800"/>
              </a:spcAft>
              <a:buFont typeface="Wingdings" panose="05000000000000000000" pitchFamily="2" charset="2"/>
              <a:buChar char="v"/>
            </a:pPr>
            <a:r>
              <a:rPr lang="en" sz="1600" b="1" i="1" dirty="0">
                <a:solidFill>
                  <a:srgbClr val="00B050"/>
                </a:solidFill>
              </a:rPr>
              <a:t>Made up of two layers of two lipid molecules  in which protein molecules are floating</a:t>
            </a: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Maintain shape and size of the cell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Protect internal content of the cell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Regulates entry and exit of the substances in and out of the cell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Maintain homeostasis</a:t>
            </a: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4" name="Picture 3">
            <a:extLst>
              <a:ext uri="{FF2B5EF4-FFF2-40B4-BE49-F238E27FC236}">
                <a16:creationId xmlns:a16="http://schemas.microsoft.com/office/drawing/2014/main" id="{02899902-08D2-5F10-48E3-9B3810254FAE}"/>
              </a:ext>
            </a:extLst>
          </p:cNvPr>
          <p:cNvPicPr>
            <a:picLocks noChangeAspect="1"/>
          </p:cNvPicPr>
          <p:nvPr/>
        </p:nvPicPr>
        <p:blipFill>
          <a:blip r:embed="rId3"/>
          <a:stretch>
            <a:fillRect/>
          </a:stretch>
        </p:blipFill>
        <p:spPr>
          <a:xfrm>
            <a:off x="6156540" y="1034137"/>
            <a:ext cx="2829983" cy="1862129"/>
          </a:xfrm>
          <a:custGeom>
            <a:avLst/>
            <a:gdLst>
              <a:gd name="csX0" fmla="*/ 0 w 2829983"/>
              <a:gd name="csY0" fmla="*/ 0 h 1862129"/>
              <a:gd name="csX1" fmla="*/ 565997 w 2829983"/>
              <a:gd name="csY1" fmla="*/ 0 h 1862129"/>
              <a:gd name="csX2" fmla="*/ 1075394 w 2829983"/>
              <a:gd name="csY2" fmla="*/ 0 h 1862129"/>
              <a:gd name="csX3" fmla="*/ 1584790 w 2829983"/>
              <a:gd name="csY3" fmla="*/ 0 h 1862129"/>
              <a:gd name="csX4" fmla="*/ 2179087 w 2829983"/>
              <a:gd name="csY4" fmla="*/ 0 h 1862129"/>
              <a:gd name="csX5" fmla="*/ 2829983 w 2829983"/>
              <a:gd name="csY5" fmla="*/ 0 h 1862129"/>
              <a:gd name="csX6" fmla="*/ 2829983 w 2829983"/>
              <a:gd name="csY6" fmla="*/ 564846 h 1862129"/>
              <a:gd name="csX7" fmla="*/ 2829983 w 2829983"/>
              <a:gd name="csY7" fmla="*/ 1166934 h 1862129"/>
              <a:gd name="csX8" fmla="*/ 2829983 w 2829983"/>
              <a:gd name="csY8" fmla="*/ 1862129 h 1862129"/>
              <a:gd name="csX9" fmla="*/ 2263986 w 2829983"/>
              <a:gd name="csY9" fmla="*/ 1862129 h 1862129"/>
              <a:gd name="csX10" fmla="*/ 1754589 w 2829983"/>
              <a:gd name="csY10" fmla="*/ 1862129 h 1862129"/>
              <a:gd name="csX11" fmla="*/ 1245193 w 2829983"/>
              <a:gd name="csY11" fmla="*/ 1862129 h 1862129"/>
              <a:gd name="csX12" fmla="*/ 679196 w 2829983"/>
              <a:gd name="csY12" fmla="*/ 1862129 h 1862129"/>
              <a:gd name="csX13" fmla="*/ 0 w 2829983"/>
              <a:gd name="csY13" fmla="*/ 1862129 h 1862129"/>
              <a:gd name="csX14" fmla="*/ 0 w 2829983"/>
              <a:gd name="csY14" fmla="*/ 1297283 h 1862129"/>
              <a:gd name="csX15" fmla="*/ 0 w 2829983"/>
              <a:gd name="csY15" fmla="*/ 676574 h 1862129"/>
              <a:gd name="csX16" fmla="*/ 0 w 2829983"/>
              <a:gd name="csY16" fmla="*/ 0 h 18621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829983" h="1862129" fill="none" extrusionOk="0">
                <a:moveTo>
                  <a:pt x="0" y="0"/>
                </a:moveTo>
                <a:cubicBezTo>
                  <a:pt x="184646" y="10752"/>
                  <a:pt x="440387" y="-16579"/>
                  <a:pt x="565997" y="0"/>
                </a:cubicBezTo>
                <a:cubicBezTo>
                  <a:pt x="691607" y="16579"/>
                  <a:pt x="906758" y="4797"/>
                  <a:pt x="1075394" y="0"/>
                </a:cubicBezTo>
                <a:cubicBezTo>
                  <a:pt x="1244030" y="-4797"/>
                  <a:pt x="1434196" y="-19732"/>
                  <a:pt x="1584790" y="0"/>
                </a:cubicBezTo>
                <a:cubicBezTo>
                  <a:pt x="1735384" y="19732"/>
                  <a:pt x="1967155" y="-18229"/>
                  <a:pt x="2179087" y="0"/>
                </a:cubicBezTo>
                <a:cubicBezTo>
                  <a:pt x="2391019" y="18229"/>
                  <a:pt x="2591522" y="-1288"/>
                  <a:pt x="2829983" y="0"/>
                </a:cubicBezTo>
                <a:cubicBezTo>
                  <a:pt x="2830401" y="178514"/>
                  <a:pt x="2844085" y="396458"/>
                  <a:pt x="2829983" y="564846"/>
                </a:cubicBezTo>
                <a:cubicBezTo>
                  <a:pt x="2815881" y="733234"/>
                  <a:pt x="2836070" y="986325"/>
                  <a:pt x="2829983" y="1166934"/>
                </a:cubicBezTo>
                <a:cubicBezTo>
                  <a:pt x="2823896" y="1347543"/>
                  <a:pt x="2821108" y="1602015"/>
                  <a:pt x="2829983" y="1862129"/>
                </a:cubicBezTo>
                <a:cubicBezTo>
                  <a:pt x="2567313" y="1883217"/>
                  <a:pt x="2527249" y="1864186"/>
                  <a:pt x="2263986" y="1862129"/>
                </a:cubicBezTo>
                <a:cubicBezTo>
                  <a:pt x="2000723" y="1860072"/>
                  <a:pt x="1903767" y="1843543"/>
                  <a:pt x="1754589" y="1862129"/>
                </a:cubicBezTo>
                <a:cubicBezTo>
                  <a:pt x="1605411" y="1880715"/>
                  <a:pt x="1457766" y="1861778"/>
                  <a:pt x="1245193" y="1862129"/>
                </a:cubicBezTo>
                <a:cubicBezTo>
                  <a:pt x="1032620" y="1862480"/>
                  <a:pt x="800268" y="1877134"/>
                  <a:pt x="679196" y="1862129"/>
                </a:cubicBezTo>
                <a:cubicBezTo>
                  <a:pt x="558124" y="1847124"/>
                  <a:pt x="249456" y="1850628"/>
                  <a:pt x="0" y="1862129"/>
                </a:cubicBezTo>
                <a:cubicBezTo>
                  <a:pt x="-26102" y="1701152"/>
                  <a:pt x="16714" y="1565702"/>
                  <a:pt x="0" y="1297283"/>
                </a:cubicBezTo>
                <a:cubicBezTo>
                  <a:pt x="-16714" y="1028864"/>
                  <a:pt x="-4392" y="807721"/>
                  <a:pt x="0" y="676574"/>
                </a:cubicBezTo>
                <a:cubicBezTo>
                  <a:pt x="4392" y="545427"/>
                  <a:pt x="-17428" y="181888"/>
                  <a:pt x="0" y="0"/>
                </a:cubicBezTo>
                <a:close/>
              </a:path>
              <a:path w="2829983" h="1862129" stroke="0" extrusionOk="0">
                <a:moveTo>
                  <a:pt x="0" y="0"/>
                </a:moveTo>
                <a:cubicBezTo>
                  <a:pt x="180994" y="13157"/>
                  <a:pt x="364018" y="-2448"/>
                  <a:pt x="537697" y="0"/>
                </a:cubicBezTo>
                <a:cubicBezTo>
                  <a:pt x="711376" y="2448"/>
                  <a:pt x="1002343" y="-29539"/>
                  <a:pt x="1160293" y="0"/>
                </a:cubicBezTo>
                <a:cubicBezTo>
                  <a:pt x="1318243" y="29539"/>
                  <a:pt x="1485595" y="21700"/>
                  <a:pt x="1726290" y="0"/>
                </a:cubicBezTo>
                <a:cubicBezTo>
                  <a:pt x="1966985" y="-21700"/>
                  <a:pt x="2354864" y="-52679"/>
                  <a:pt x="2829983" y="0"/>
                </a:cubicBezTo>
                <a:cubicBezTo>
                  <a:pt x="2839960" y="162762"/>
                  <a:pt x="2823334" y="373363"/>
                  <a:pt x="2829983" y="639331"/>
                </a:cubicBezTo>
                <a:cubicBezTo>
                  <a:pt x="2836632" y="905299"/>
                  <a:pt x="2831690" y="963617"/>
                  <a:pt x="2829983" y="1278662"/>
                </a:cubicBezTo>
                <a:cubicBezTo>
                  <a:pt x="2828276" y="1593707"/>
                  <a:pt x="2853739" y="1691226"/>
                  <a:pt x="2829983" y="1862129"/>
                </a:cubicBezTo>
                <a:cubicBezTo>
                  <a:pt x="2580600" y="1863864"/>
                  <a:pt x="2531484" y="1866630"/>
                  <a:pt x="2235687" y="1862129"/>
                </a:cubicBezTo>
                <a:cubicBezTo>
                  <a:pt x="1939890" y="1857628"/>
                  <a:pt x="1913149" y="1843258"/>
                  <a:pt x="1754589" y="1862129"/>
                </a:cubicBezTo>
                <a:cubicBezTo>
                  <a:pt x="1596029" y="1881000"/>
                  <a:pt x="1311109" y="1841355"/>
                  <a:pt x="1160293" y="1862129"/>
                </a:cubicBezTo>
                <a:cubicBezTo>
                  <a:pt x="1009477" y="1882903"/>
                  <a:pt x="782868" y="1872966"/>
                  <a:pt x="537697" y="1862129"/>
                </a:cubicBezTo>
                <a:cubicBezTo>
                  <a:pt x="292526" y="1851292"/>
                  <a:pt x="121878" y="1849448"/>
                  <a:pt x="0" y="1862129"/>
                </a:cubicBezTo>
                <a:cubicBezTo>
                  <a:pt x="22312" y="1613364"/>
                  <a:pt x="25503" y="1397995"/>
                  <a:pt x="0" y="1260041"/>
                </a:cubicBezTo>
                <a:cubicBezTo>
                  <a:pt x="-25503" y="1122087"/>
                  <a:pt x="2094" y="905131"/>
                  <a:pt x="0" y="676574"/>
                </a:cubicBezTo>
                <a:cubicBezTo>
                  <a:pt x="-2094" y="448017"/>
                  <a:pt x="33641" y="206083"/>
                  <a:pt x="0" y="0"/>
                </a:cubicBezTo>
                <a:close/>
              </a:path>
            </a:pathLst>
          </a:custGeom>
          <a:ln w="38100">
            <a:solidFill>
              <a:schemeClr val="tx1">
                <a:lumMod val="90000"/>
                <a:lumOff val="10000"/>
              </a:schemeClr>
            </a:solidFill>
            <a:extLst>
              <a:ext uri="{C807C97D-BFC1-408E-A445-0C87EB9F89A2}">
                <ask:lineSketchStyleProps xmlns:ask="http://schemas.microsoft.com/office/drawing/2018/sketchyshapes" sd="1379282131">
                  <a:prstGeom prst="rect">
                    <a:avLst/>
                  </a:prstGeom>
                  <ask:type>
                    <ask:lineSketchFreehand/>
                  </ask:type>
                </ask:lineSketchStyleProps>
              </a:ext>
            </a:extLst>
          </a:ln>
        </p:spPr>
      </p:pic>
      <p:pic>
        <p:nvPicPr>
          <p:cNvPr id="5" name="Picture 4">
            <a:extLst>
              <a:ext uri="{FF2B5EF4-FFF2-40B4-BE49-F238E27FC236}">
                <a16:creationId xmlns:a16="http://schemas.microsoft.com/office/drawing/2014/main" id="{89B04325-E89A-4643-0508-BF20FA9D5CEB}"/>
              </a:ext>
            </a:extLst>
          </p:cNvPr>
          <p:cNvPicPr>
            <a:picLocks noChangeAspect="1"/>
          </p:cNvPicPr>
          <p:nvPr/>
        </p:nvPicPr>
        <p:blipFill>
          <a:blip r:embed="rId4"/>
          <a:stretch>
            <a:fillRect/>
          </a:stretch>
        </p:blipFill>
        <p:spPr>
          <a:xfrm>
            <a:off x="6156540" y="2896266"/>
            <a:ext cx="2829983" cy="1608001"/>
          </a:xfrm>
          <a:custGeom>
            <a:avLst/>
            <a:gdLst>
              <a:gd name="csX0" fmla="*/ 0 w 2829983"/>
              <a:gd name="csY0" fmla="*/ 0 h 1608001"/>
              <a:gd name="csX1" fmla="*/ 622596 w 2829983"/>
              <a:gd name="csY1" fmla="*/ 0 h 1608001"/>
              <a:gd name="csX2" fmla="*/ 1160293 w 2829983"/>
              <a:gd name="csY2" fmla="*/ 0 h 1608001"/>
              <a:gd name="csX3" fmla="*/ 1754589 w 2829983"/>
              <a:gd name="csY3" fmla="*/ 0 h 1608001"/>
              <a:gd name="csX4" fmla="*/ 2292286 w 2829983"/>
              <a:gd name="csY4" fmla="*/ 0 h 1608001"/>
              <a:gd name="csX5" fmla="*/ 2829983 w 2829983"/>
              <a:gd name="csY5" fmla="*/ 0 h 1608001"/>
              <a:gd name="csX6" fmla="*/ 2829983 w 2829983"/>
              <a:gd name="csY6" fmla="*/ 536000 h 1608001"/>
              <a:gd name="csX7" fmla="*/ 2829983 w 2829983"/>
              <a:gd name="csY7" fmla="*/ 1023761 h 1608001"/>
              <a:gd name="csX8" fmla="*/ 2829983 w 2829983"/>
              <a:gd name="csY8" fmla="*/ 1608001 h 1608001"/>
              <a:gd name="csX9" fmla="*/ 2207387 w 2829983"/>
              <a:gd name="csY9" fmla="*/ 1608001 h 1608001"/>
              <a:gd name="csX10" fmla="*/ 1613090 w 2829983"/>
              <a:gd name="csY10" fmla="*/ 1608001 h 1608001"/>
              <a:gd name="csX11" fmla="*/ 1103693 w 2829983"/>
              <a:gd name="csY11" fmla="*/ 1608001 h 1608001"/>
              <a:gd name="csX12" fmla="*/ 622596 w 2829983"/>
              <a:gd name="csY12" fmla="*/ 1608001 h 1608001"/>
              <a:gd name="csX13" fmla="*/ 0 w 2829983"/>
              <a:gd name="csY13" fmla="*/ 1608001 h 1608001"/>
              <a:gd name="csX14" fmla="*/ 0 w 2829983"/>
              <a:gd name="csY14" fmla="*/ 1072001 h 1608001"/>
              <a:gd name="csX15" fmla="*/ 0 w 2829983"/>
              <a:gd name="csY15" fmla="*/ 552080 h 1608001"/>
              <a:gd name="csX16" fmla="*/ 0 w 2829983"/>
              <a:gd name="csY16" fmla="*/ 0 h 16080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829983" h="1608001" fill="none" extrusionOk="0">
                <a:moveTo>
                  <a:pt x="0" y="0"/>
                </a:moveTo>
                <a:cubicBezTo>
                  <a:pt x="167517" y="-21949"/>
                  <a:pt x="404672" y="25920"/>
                  <a:pt x="622596" y="0"/>
                </a:cubicBezTo>
                <a:cubicBezTo>
                  <a:pt x="840520" y="-25920"/>
                  <a:pt x="893506" y="-19792"/>
                  <a:pt x="1160293" y="0"/>
                </a:cubicBezTo>
                <a:cubicBezTo>
                  <a:pt x="1427080" y="19792"/>
                  <a:pt x="1508929" y="29629"/>
                  <a:pt x="1754589" y="0"/>
                </a:cubicBezTo>
                <a:cubicBezTo>
                  <a:pt x="2000249" y="-29629"/>
                  <a:pt x="2034546" y="-10864"/>
                  <a:pt x="2292286" y="0"/>
                </a:cubicBezTo>
                <a:cubicBezTo>
                  <a:pt x="2550026" y="10864"/>
                  <a:pt x="2669847" y="9129"/>
                  <a:pt x="2829983" y="0"/>
                </a:cubicBezTo>
                <a:cubicBezTo>
                  <a:pt x="2843605" y="169817"/>
                  <a:pt x="2828945" y="340114"/>
                  <a:pt x="2829983" y="536000"/>
                </a:cubicBezTo>
                <a:cubicBezTo>
                  <a:pt x="2831021" y="731886"/>
                  <a:pt x="2850819" y="924636"/>
                  <a:pt x="2829983" y="1023761"/>
                </a:cubicBezTo>
                <a:cubicBezTo>
                  <a:pt x="2809147" y="1122886"/>
                  <a:pt x="2858745" y="1416328"/>
                  <a:pt x="2829983" y="1608001"/>
                </a:cubicBezTo>
                <a:cubicBezTo>
                  <a:pt x="2610438" y="1635385"/>
                  <a:pt x="2393987" y="1585730"/>
                  <a:pt x="2207387" y="1608001"/>
                </a:cubicBezTo>
                <a:cubicBezTo>
                  <a:pt x="2020787" y="1630272"/>
                  <a:pt x="1861304" y="1589923"/>
                  <a:pt x="1613090" y="1608001"/>
                </a:cubicBezTo>
                <a:cubicBezTo>
                  <a:pt x="1364876" y="1626079"/>
                  <a:pt x="1298711" y="1595475"/>
                  <a:pt x="1103693" y="1608001"/>
                </a:cubicBezTo>
                <a:cubicBezTo>
                  <a:pt x="908675" y="1620527"/>
                  <a:pt x="848934" y="1612015"/>
                  <a:pt x="622596" y="1608001"/>
                </a:cubicBezTo>
                <a:cubicBezTo>
                  <a:pt x="396258" y="1603987"/>
                  <a:pt x="162101" y="1629361"/>
                  <a:pt x="0" y="1608001"/>
                </a:cubicBezTo>
                <a:cubicBezTo>
                  <a:pt x="1953" y="1489762"/>
                  <a:pt x="-12713" y="1314955"/>
                  <a:pt x="0" y="1072001"/>
                </a:cubicBezTo>
                <a:cubicBezTo>
                  <a:pt x="12713" y="829047"/>
                  <a:pt x="-16545" y="772837"/>
                  <a:pt x="0" y="552080"/>
                </a:cubicBezTo>
                <a:cubicBezTo>
                  <a:pt x="16545" y="331323"/>
                  <a:pt x="-24886" y="203287"/>
                  <a:pt x="0" y="0"/>
                </a:cubicBezTo>
                <a:close/>
              </a:path>
              <a:path w="2829983" h="1608001" stroke="0" extrusionOk="0">
                <a:moveTo>
                  <a:pt x="0" y="0"/>
                </a:moveTo>
                <a:cubicBezTo>
                  <a:pt x="159937" y="-2643"/>
                  <a:pt x="390350" y="-10977"/>
                  <a:pt x="594296" y="0"/>
                </a:cubicBezTo>
                <a:cubicBezTo>
                  <a:pt x="798242" y="10977"/>
                  <a:pt x="980364" y="-27062"/>
                  <a:pt x="1160293" y="0"/>
                </a:cubicBezTo>
                <a:cubicBezTo>
                  <a:pt x="1340222" y="27062"/>
                  <a:pt x="1543015" y="16090"/>
                  <a:pt x="1669690" y="0"/>
                </a:cubicBezTo>
                <a:cubicBezTo>
                  <a:pt x="1796365" y="-16090"/>
                  <a:pt x="1951498" y="-6087"/>
                  <a:pt x="2207387" y="0"/>
                </a:cubicBezTo>
                <a:cubicBezTo>
                  <a:pt x="2463276" y="6087"/>
                  <a:pt x="2628621" y="7893"/>
                  <a:pt x="2829983" y="0"/>
                </a:cubicBezTo>
                <a:cubicBezTo>
                  <a:pt x="2851419" y="114512"/>
                  <a:pt x="2837935" y="324656"/>
                  <a:pt x="2829983" y="487760"/>
                </a:cubicBezTo>
                <a:cubicBezTo>
                  <a:pt x="2822031" y="650864"/>
                  <a:pt x="2855183" y="831660"/>
                  <a:pt x="2829983" y="1039841"/>
                </a:cubicBezTo>
                <a:cubicBezTo>
                  <a:pt x="2804783" y="1248022"/>
                  <a:pt x="2830564" y="1337789"/>
                  <a:pt x="2829983" y="1608001"/>
                </a:cubicBezTo>
                <a:cubicBezTo>
                  <a:pt x="2703896" y="1634008"/>
                  <a:pt x="2401519" y="1583347"/>
                  <a:pt x="2207387" y="1608001"/>
                </a:cubicBezTo>
                <a:cubicBezTo>
                  <a:pt x="2013255" y="1632655"/>
                  <a:pt x="1863771" y="1626820"/>
                  <a:pt x="1613090" y="1608001"/>
                </a:cubicBezTo>
                <a:cubicBezTo>
                  <a:pt x="1362409" y="1589182"/>
                  <a:pt x="1259756" y="1620373"/>
                  <a:pt x="1075394" y="1608001"/>
                </a:cubicBezTo>
                <a:cubicBezTo>
                  <a:pt x="891032" y="1595629"/>
                  <a:pt x="487372" y="1578698"/>
                  <a:pt x="0" y="1608001"/>
                </a:cubicBezTo>
                <a:cubicBezTo>
                  <a:pt x="-18735" y="1474861"/>
                  <a:pt x="10190" y="1334264"/>
                  <a:pt x="0" y="1072001"/>
                </a:cubicBezTo>
                <a:cubicBezTo>
                  <a:pt x="-10190" y="809738"/>
                  <a:pt x="3569" y="713486"/>
                  <a:pt x="0" y="503840"/>
                </a:cubicBezTo>
                <a:cubicBezTo>
                  <a:pt x="-3569" y="294194"/>
                  <a:pt x="-22005" y="245601"/>
                  <a:pt x="0" y="0"/>
                </a:cubicBezTo>
                <a:close/>
              </a:path>
            </a:pathLst>
          </a:custGeom>
          <a:ln w="38100">
            <a:solidFill>
              <a:schemeClr val="tx1">
                <a:lumMod val="90000"/>
                <a:lumOff val="10000"/>
              </a:schemeClr>
            </a:solidFill>
            <a:extLst>
              <a:ext uri="{C807C97D-BFC1-408E-A445-0C87EB9F89A2}">
                <ask:lineSketchStyleProps xmlns:ask="http://schemas.microsoft.com/office/drawing/2018/sketchyshapes" sd="2209457457">
                  <a:prstGeom prst="rect">
                    <a:avLst/>
                  </a:prstGeom>
                  <ask:type>
                    <ask:lineSketchFreehand/>
                  </ask:type>
                </ask:lineSketchStyleProps>
              </a:ext>
            </a:extLst>
          </a:ln>
        </p:spPr>
      </p:pic>
    </p:spTree>
    <p:extLst>
      <p:ext uri="{BB962C8B-B14F-4D97-AF65-F5344CB8AC3E}">
        <p14:creationId xmlns:p14="http://schemas.microsoft.com/office/powerpoint/2010/main" val="230786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NUCLEUS</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1129650"/>
            <a:ext cx="5147733"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 sz="1600" b="1" i="1" dirty="0">
                <a:solidFill>
                  <a:srgbClr val="00B050"/>
                </a:solidFill>
              </a:rPr>
              <a:t>Dense spherical body near the center of the cell</a:t>
            </a:r>
          </a:p>
          <a:p>
            <a:pPr marL="742950" lvl="1" indent="-285750" algn="just">
              <a:spcBef>
                <a:spcPts val="0"/>
              </a:spcBef>
              <a:spcAft>
                <a:spcPts val="800"/>
              </a:spcAft>
              <a:buFont typeface="Wingdings" panose="05000000000000000000" pitchFamily="2" charset="2"/>
              <a:buChar char="v"/>
            </a:pPr>
            <a:r>
              <a:rPr lang="en" sz="1600" b="1" i="1" dirty="0">
                <a:solidFill>
                  <a:srgbClr val="00B050"/>
                </a:solidFill>
              </a:rPr>
              <a:t>Nucleus has a double membrane called nuclear membrane </a:t>
            </a:r>
          </a:p>
          <a:p>
            <a:pPr marL="742950" lvl="1" indent="-285750" algn="just">
              <a:spcBef>
                <a:spcPts val="0"/>
              </a:spcBef>
              <a:spcAft>
                <a:spcPts val="800"/>
              </a:spcAft>
              <a:buFont typeface="Wingdings" panose="05000000000000000000" pitchFamily="2" charset="2"/>
              <a:buChar char="v"/>
            </a:pPr>
            <a:r>
              <a:rPr lang="en" sz="1600" b="1" i="1" dirty="0">
                <a:solidFill>
                  <a:srgbClr val="00B050"/>
                </a:solidFill>
              </a:rPr>
              <a:t>Contains the genetic material called DNA</a:t>
            </a: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Control all cell activities like metabolism, growth, cell division and protein synthesis.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Store hereditary information in genes</a:t>
            </a:r>
          </a:p>
          <a:p>
            <a:pPr marL="742950" lvl="1" indent="-285750" algn="just">
              <a:spcBef>
                <a:spcPts val="0"/>
              </a:spcBef>
              <a:spcAft>
                <a:spcPts val="800"/>
              </a:spcAft>
              <a:buFont typeface="Wingdings" panose="05000000000000000000" pitchFamily="2" charset="2"/>
              <a:buChar char="v"/>
            </a:pP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4" name="Picture 3">
            <a:extLst>
              <a:ext uri="{FF2B5EF4-FFF2-40B4-BE49-F238E27FC236}">
                <a16:creationId xmlns:a16="http://schemas.microsoft.com/office/drawing/2014/main" id="{02899902-08D2-5F10-48E3-9B3810254FAE}"/>
              </a:ext>
            </a:extLst>
          </p:cNvPr>
          <p:cNvPicPr>
            <a:picLocks noChangeAspect="1"/>
          </p:cNvPicPr>
          <p:nvPr/>
        </p:nvPicPr>
        <p:blipFill>
          <a:blip r:embed="rId3"/>
          <a:srcRect/>
          <a:stretch/>
        </p:blipFill>
        <p:spPr>
          <a:xfrm>
            <a:off x="6215036" y="1720078"/>
            <a:ext cx="2666041" cy="2480039"/>
          </a:xfrm>
          <a:custGeom>
            <a:avLst/>
            <a:gdLst>
              <a:gd name="csX0" fmla="*/ 0 w 2666041"/>
              <a:gd name="csY0" fmla="*/ 0 h 2480039"/>
              <a:gd name="csX1" fmla="*/ 613189 w 2666041"/>
              <a:gd name="csY1" fmla="*/ 0 h 2480039"/>
              <a:gd name="csX2" fmla="*/ 1226379 w 2666041"/>
              <a:gd name="csY2" fmla="*/ 0 h 2480039"/>
              <a:gd name="csX3" fmla="*/ 1919550 w 2666041"/>
              <a:gd name="csY3" fmla="*/ 0 h 2480039"/>
              <a:gd name="csX4" fmla="*/ 2666041 w 2666041"/>
              <a:gd name="csY4" fmla="*/ 0 h 2480039"/>
              <a:gd name="csX5" fmla="*/ 2666041 w 2666041"/>
              <a:gd name="csY5" fmla="*/ 545609 h 2480039"/>
              <a:gd name="csX6" fmla="*/ 2666041 w 2666041"/>
              <a:gd name="csY6" fmla="*/ 1140818 h 2480039"/>
              <a:gd name="csX7" fmla="*/ 2666041 w 2666041"/>
              <a:gd name="csY7" fmla="*/ 1810428 h 2480039"/>
              <a:gd name="csX8" fmla="*/ 2666041 w 2666041"/>
              <a:gd name="csY8" fmla="*/ 2480039 h 2480039"/>
              <a:gd name="csX9" fmla="*/ 1946210 w 2666041"/>
              <a:gd name="csY9" fmla="*/ 2480039 h 2480039"/>
              <a:gd name="csX10" fmla="*/ 1333021 w 2666041"/>
              <a:gd name="csY10" fmla="*/ 2480039 h 2480039"/>
              <a:gd name="csX11" fmla="*/ 666510 w 2666041"/>
              <a:gd name="csY11" fmla="*/ 2480039 h 2480039"/>
              <a:gd name="csX12" fmla="*/ 0 w 2666041"/>
              <a:gd name="csY12" fmla="*/ 2480039 h 2480039"/>
              <a:gd name="csX13" fmla="*/ 0 w 2666041"/>
              <a:gd name="csY13" fmla="*/ 1934430 h 2480039"/>
              <a:gd name="csX14" fmla="*/ 0 w 2666041"/>
              <a:gd name="csY14" fmla="*/ 1314421 h 2480039"/>
              <a:gd name="csX15" fmla="*/ 0 w 2666041"/>
              <a:gd name="csY15" fmla="*/ 694411 h 2480039"/>
              <a:gd name="csX16" fmla="*/ 0 w 2666041"/>
              <a:gd name="csY16" fmla="*/ 0 h 24800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66041" h="2480039" fill="none" extrusionOk="0">
                <a:moveTo>
                  <a:pt x="0" y="0"/>
                </a:moveTo>
                <a:cubicBezTo>
                  <a:pt x="175378" y="-9735"/>
                  <a:pt x="402595" y="924"/>
                  <a:pt x="613189" y="0"/>
                </a:cubicBezTo>
                <a:cubicBezTo>
                  <a:pt x="823783" y="-924"/>
                  <a:pt x="1060276" y="-23404"/>
                  <a:pt x="1226379" y="0"/>
                </a:cubicBezTo>
                <a:cubicBezTo>
                  <a:pt x="1392482" y="23404"/>
                  <a:pt x="1779356" y="19269"/>
                  <a:pt x="1919550" y="0"/>
                </a:cubicBezTo>
                <a:cubicBezTo>
                  <a:pt x="2059744" y="-19269"/>
                  <a:pt x="2509853" y="-18793"/>
                  <a:pt x="2666041" y="0"/>
                </a:cubicBezTo>
                <a:cubicBezTo>
                  <a:pt x="2683301" y="110498"/>
                  <a:pt x="2692699" y="388769"/>
                  <a:pt x="2666041" y="545609"/>
                </a:cubicBezTo>
                <a:cubicBezTo>
                  <a:pt x="2639383" y="702449"/>
                  <a:pt x="2640600" y="903264"/>
                  <a:pt x="2666041" y="1140818"/>
                </a:cubicBezTo>
                <a:cubicBezTo>
                  <a:pt x="2691482" y="1378372"/>
                  <a:pt x="2635345" y="1585041"/>
                  <a:pt x="2666041" y="1810428"/>
                </a:cubicBezTo>
                <a:cubicBezTo>
                  <a:pt x="2696738" y="2035815"/>
                  <a:pt x="2634560" y="2210372"/>
                  <a:pt x="2666041" y="2480039"/>
                </a:cubicBezTo>
                <a:cubicBezTo>
                  <a:pt x="2360616" y="2467710"/>
                  <a:pt x="2193749" y="2481853"/>
                  <a:pt x="1946210" y="2480039"/>
                </a:cubicBezTo>
                <a:cubicBezTo>
                  <a:pt x="1698671" y="2478225"/>
                  <a:pt x="1521624" y="2461386"/>
                  <a:pt x="1333021" y="2480039"/>
                </a:cubicBezTo>
                <a:cubicBezTo>
                  <a:pt x="1144418" y="2498692"/>
                  <a:pt x="914767" y="2461499"/>
                  <a:pt x="666510" y="2480039"/>
                </a:cubicBezTo>
                <a:cubicBezTo>
                  <a:pt x="418253" y="2498579"/>
                  <a:pt x="301259" y="2496814"/>
                  <a:pt x="0" y="2480039"/>
                </a:cubicBezTo>
                <a:cubicBezTo>
                  <a:pt x="15194" y="2241044"/>
                  <a:pt x="19342" y="2054074"/>
                  <a:pt x="0" y="1934430"/>
                </a:cubicBezTo>
                <a:cubicBezTo>
                  <a:pt x="-19342" y="1814786"/>
                  <a:pt x="-20450" y="1575552"/>
                  <a:pt x="0" y="1314421"/>
                </a:cubicBezTo>
                <a:cubicBezTo>
                  <a:pt x="20450" y="1053290"/>
                  <a:pt x="-2395" y="907011"/>
                  <a:pt x="0" y="694411"/>
                </a:cubicBezTo>
                <a:cubicBezTo>
                  <a:pt x="2395" y="481811"/>
                  <a:pt x="34711" y="198633"/>
                  <a:pt x="0" y="0"/>
                </a:cubicBezTo>
                <a:close/>
              </a:path>
              <a:path w="2666041" h="2480039" stroke="0" extrusionOk="0">
                <a:moveTo>
                  <a:pt x="0" y="0"/>
                </a:moveTo>
                <a:cubicBezTo>
                  <a:pt x="236284" y="22522"/>
                  <a:pt x="420092" y="23130"/>
                  <a:pt x="639850" y="0"/>
                </a:cubicBezTo>
                <a:cubicBezTo>
                  <a:pt x="859608" y="-23130"/>
                  <a:pt x="1209785" y="-24356"/>
                  <a:pt x="1359681" y="0"/>
                </a:cubicBezTo>
                <a:cubicBezTo>
                  <a:pt x="1509577" y="24356"/>
                  <a:pt x="1754106" y="29876"/>
                  <a:pt x="2026191" y="0"/>
                </a:cubicBezTo>
                <a:cubicBezTo>
                  <a:pt x="2298276" y="-29876"/>
                  <a:pt x="2423656" y="28578"/>
                  <a:pt x="2666041" y="0"/>
                </a:cubicBezTo>
                <a:cubicBezTo>
                  <a:pt x="2693823" y="229741"/>
                  <a:pt x="2684590" y="394759"/>
                  <a:pt x="2666041" y="644810"/>
                </a:cubicBezTo>
                <a:cubicBezTo>
                  <a:pt x="2647493" y="894861"/>
                  <a:pt x="2665345" y="1073071"/>
                  <a:pt x="2666041" y="1289620"/>
                </a:cubicBezTo>
                <a:cubicBezTo>
                  <a:pt x="2666738" y="1506169"/>
                  <a:pt x="2669796" y="1690404"/>
                  <a:pt x="2666041" y="1884830"/>
                </a:cubicBezTo>
                <a:cubicBezTo>
                  <a:pt x="2662287" y="2079256"/>
                  <a:pt x="2666524" y="2249306"/>
                  <a:pt x="2666041" y="2480039"/>
                </a:cubicBezTo>
                <a:cubicBezTo>
                  <a:pt x="2372072" y="2453840"/>
                  <a:pt x="2303617" y="2462983"/>
                  <a:pt x="2052852" y="2480039"/>
                </a:cubicBezTo>
                <a:cubicBezTo>
                  <a:pt x="1802087" y="2497095"/>
                  <a:pt x="1556710" y="2453008"/>
                  <a:pt x="1359681" y="2480039"/>
                </a:cubicBezTo>
                <a:cubicBezTo>
                  <a:pt x="1162652" y="2507070"/>
                  <a:pt x="866951" y="2468313"/>
                  <a:pt x="639850" y="2480039"/>
                </a:cubicBezTo>
                <a:cubicBezTo>
                  <a:pt x="412749" y="2491765"/>
                  <a:pt x="247998" y="2504806"/>
                  <a:pt x="0" y="2480039"/>
                </a:cubicBezTo>
                <a:cubicBezTo>
                  <a:pt x="16955" y="2187256"/>
                  <a:pt x="-9002" y="2166019"/>
                  <a:pt x="0" y="1884830"/>
                </a:cubicBezTo>
                <a:cubicBezTo>
                  <a:pt x="9002" y="1603641"/>
                  <a:pt x="3419" y="1492640"/>
                  <a:pt x="0" y="1314421"/>
                </a:cubicBezTo>
                <a:cubicBezTo>
                  <a:pt x="-3419" y="1136202"/>
                  <a:pt x="-3276" y="836593"/>
                  <a:pt x="0" y="644810"/>
                </a:cubicBezTo>
                <a:cubicBezTo>
                  <a:pt x="3276" y="453027"/>
                  <a:pt x="-13604" y="265605"/>
                  <a:pt x="0" y="0"/>
                </a:cubicBezTo>
                <a:close/>
              </a:path>
            </a:pathLst>
          </a:custGeom>
          <a:ln w="38100">
            <a:solidFill>
              <a:schemeClr val="tx1">
                <a:lumMod val="90000"/>
                <a:lumOff val="10000"/>
              </a:schemeClr>
            </a:solidFill>
            <a:extLst>
              <a:ext uri="{C807C97D-BFC1-408E-A445-0C87EB9F89A2}">
                <ask:lineSketchStyleProps xmlns:ask="http://schemas.microsoft.com/office/drawing/2018/sketchyshapes" sd="1379282131">
                  <a:prstGeom prst="rect">
                    <a:avLst/>
                  </a:prstGeom>
                  <ask:type>
                    <ask:lineSketchFreehand/>
                  </ask:type>
                </ask:lineSketchStyleProps>
              </a:ext>
            </a:extLst>
          </a:ln>
        </p:spPr>
      </p:pic>
    </p:spTree>
    <p:extLst>
      <p:ext uri="{BB962C8B-B14F-4D97-AF65-F5344CB8AC3E}">
        <p14:creationId xmlns:p14="http://schemas.microsoft.com/office/powerpoint/2010/main" val="286690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866781" y="497797"/>
            <a:ext cx="6973352"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CYTOPLASM</a:t>
            </a:r>
            <a:endParaRP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00" name="Google Shape;300;p21"/>
          <p:cNvSpPr txBox="1">
            <a:spLocks noGrp="1"/>
          </p:cNvSpPr>
          <p:nvPr>
            <p:ph type="body" idx="1"/>
          </p:nvPr>
        </p:nvSpPr>
        <p:spPr>
          <a:xfrm>
            <a:off x="694267" y="894097"/>
            <a:ext cx="5147733" cy="28842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STRUCTURE: </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Jelly-like material formed by 80% of water</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Present between the plasma membrane and nucleus</a:t>
            </a:r>
          </a:p>
          <a:p>
            <a:pPr marL="742950" lvl="1" indent="-285750" algn="just">
              <a:spcBef>
                <a:spcPts val="0"/>
              </a:spcBef>
              <a:spcAft>
                <a:spcPts val="800"/>
              </a:spcAft>
              <a:buFont typeface="Wingdings" panose="05000000000000000000" pitchFamily="2" charset="2"/>
              <a:buChar char="v"/>
            </a:pPr>
            <a:r>
              <a:rPr lang="en-US" sz="1600" b="1" i="1" dirty="0">
                <a:solidFill>
                  <a:srgbClr val="00B050"/>
                </a:solidFill>
              </a:rPr>
              <a:t>Contains the liquid portion called cytosol (protein, carbohydrates, lipids, etc..) </a:t>
            </a:r>
            <a:endParaRPr lang="en" sz="1600" b="1" i="1" dirty="0">
              <a:solidFill>
                <a:srgbClr val="00B050"/>
              </a:solidFill>
            </a:endParaRPr>
          </a:p>
          <a:p>
            <a:pPr marL="0" lvl="0" indent="0" algn="just" rtl="0">
              <a:spcBef>
                <a:spcPts val="0"/>
              </a:spcBef>
              <a:spcAft>
                <a:spcPts val="800"/>
              </a:spcAft>
              <a:buNone/>
            </a:pP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FUNCTION:</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Provides shape to the cell. </a:t>
            </a:r>
          </a:p>
          <a:p>
            <a:pPr marL="742950" lvl="1" indent="-285750" algn="just">
              <a:spcBef>
                <a:spcPts val="0"/>
              </a:spcBef>
              <a:spcAft>
                <a:spcPts val="800"/>
              </a:spcAft>
              <a:buFont typeface="Wingdings" panose="05000000000000000000" pitchFamily="2" charset="2"/>
              <a:buChar char="v"/>
            </a:pPr>
            <a:r>
              <a:rPr lang="en-US" sz="1600" b="1" i="1" dirty="0">
                <a:solidFill>
                  <a:schemeClr val="accent6">
                    <a:lumMod val="50000"/>
                  </a:schemeClr>
                </a:solidFill>
              </a:rPr>
              <a:t>It fills up the cells thus enabling the organelles to remain in their position. The cells, without cytoplasm, would deflate and substances will not permeate easily from one to the other organelle.</a:t>
            </a:r>
          </a:p>
          <a:p>
            <a:pPr marL="742950" lvl="1" indent="-285750" algn="just">
              <a:spcBef>
                <a:spcPts val="0"/>
              </a:spcBef>
              <a:spcAft>
                <a:spcPts val="800"/>
              </a:spcAft>
              <a:buFont typeface="Wingdings" panose="05000000000000000000" pitchFamily="2" charset="2"/>
              <a:buChar char="v"/>
            </a:pPr>
            <a:endParaRPr lang="en-US" sz="1600" b="1" i="1" dirty="0">
              <a:solidFill>
                <a:schemeClr val="accent6">
                  <a:lumMod val="50000"/>
                </a:schemeClr>
              </a:solidFill>
            </a:endParaRPr>
          </a:p>
          <a:p>
            <a:pPr marL="742950" lvl="1" indent="-285750" algn="just">
              <a:spcBef>
                <a:spcPts val="0"/>
              </a:spcBef>
              <a:spcAft>
                <a:spcPts val="800"/>
              </a:spcAft>
              <a:buFont typeface="Wingdings" panose="05000000000000000000" pitchFamily="2" charset="2"/>
              <a:buChar char="v"/>
            </a:pPr>
            <a:endParaRPr lang="en" sz="1600" b="1" i="1" dirty="0">
              <a:solidFill>
                <a:schemeClr val="accent6">
                  <a:lumMod val="50000"/>
                </a:schemeClr>
              </a:solidFill>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4" name="Picture 3">
            <a:extLst>
              <a:ext uri="{FF2B5EF4-FFF2-40B4-BE49-F238E27FC236}">
                <a16:creationId xmlns:a16="http://schemas.microsoft.com/office/drawing/2014/main" id="{02899902-08D2-5F10-48E3-9B3810254FAE}"/>
              </a:ext>
            </a:extLst>
          </p:cNvPr>
          <p:cNvPicPr>
            <a:picLocks noChangeAspect="1"/>
          </p:cNvPicPr>
          <p:nvPr/>
        </p:nvPicPr>
        <p:blipFill>
          <a:blip r:embed="rId3"/>
          <a:srcRect/>
          <a:stretch/>
        </p:blipFill>
        <p:spPr>
          <a:xfrm>
            <a:off x="6112859" y="1666462"/>
            <a:ext cx="2653650" cy="2453151"/>
          </a:xfrm>
          <a:custGeom>
            <a:avLst/>
            <a:gdLst>
              <a:gd name="csX0" fmla="*/ 0 w 2653650"/>
              <a:gd name="csY0" fmla="*/ 0 h 2453151"/>
              <a:gd name="csX1" fmla="*/ 610340 w 2653650"/>
              <a:gd name="csY1" fmla="*/ 0 h 2453151"/>
              <a:gd name="csX2" fmla="*/ 1220679 w 2653650"/>
              <a:gd name="csY2" fmla="*/ 0 h 2453151"/>
              <a:gd name="csX3" fmla="*/ 1910628 w 2653650"/>
              <a:gd name="csY3" fmla="*/ 0 h 2453151"/>
              <a:gd name="csX4" fmla="*/ 2653650 w 2653650"/>
              <a:gd name="csY4" fmla="*/ 0 h 2453151"/>
              <a:gd name="csX5" fmla="*/ 2653650 w 2653650"/>
              <a:gd name="csY5" fmla="*/ 539693 h 2453151"/>
              <a:gd name="csX6" fmla="*/ 2653650 w 2653650"/>
              <a:gd name="csY6" fmla="*/ 1128449 h 2453151"/>
              <a:gd name="csX7" fmla="*/ 2653650 w 2653650"/>
              <a:gd name="csY7" fmla="*/ 1790800 h 2453151"/>
              <a:gd name="csX8" fmla="*/ 2653650 w 2653650"/>
              <a:gd name="csY8" fmla="*/ 2453151 h 2453151"/>
              <a:gd name="csX9" fmla="*/ 1937165 w 2653650"/>
              <a:gd name="csY9" fmla="*/ 2453151 h 2453151"/>
              <a:gd name="csX10" fmla="*/ 1326825 w 2653650"/>
              <a:gd name="csY10" fmla="*/ 2453151 h 2453151"/>
              <a:gd name="csX11" fmla="*/ 663413 w 2653650"/>
              <a:gd name="csY11" fmla="*/ 2453151 h 2453151"/>
              <a:gd name="csX12" fmla="*/ 0 w 2653650"/>
              <a:gd name="csY12" fmla="*/ 2453151 h 2453151"/>
              <a:gd name="csX13" fmla="*/ 0 w 2653650"/>
              <a:gd name="csY13" fmla="*/ 1913458 h 2453151"/>
              <a:gd name="csX14" fmla="*/ 0 w 2653650"/>
              <a:gd name="csY14" fmla="*/ 1300170 h 2453151"/>
              <a:gd name="csX15" fmla="*/ 0 w 2653650"/>
              <a:gd name="csY15" fmla="*/ 686882 h 2453151"/>
              <a:gd name="csX16" fmla="*/ 0 w 2653650"/>
              <a:gd name="csY16" fmla="*/ 0 h 24531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53650" h="2453151" fill="none" extrusionOk="0">
                <a:moveTo>
                  <a:pt x="0" y="0"/>
                </a:moveTo>
                <a:cubicBezTo>
                  <a:pt x="245025" y="19560"/>
                  <a:pt x="462711" y="8559"/>
                  <a:pt x="610340" y="0"/>
                </a:cubicBezTo>
                <a:cubicBezTo>
                  <a:pt x="757969" y="-8559"/>
                  <a:pt x="1021202" y="17937"/>
                  <a:pt x="1220679" y="0"/>
                </a:cubicBezTo>
                <a:cubicBezTo>
                  <a:pt x="1420156" y="-17937"/>
                  <a:pt x="1748748" y="5299"/>
                  <a:pt x="1910628" y="0"/>
                </a:cubicBezTo>
                <a:cubicBezTo>
                  <a:pt x="2072508" y="-5299"/>
                  <a:pt x="2291144" y="-32501"/>
                  <a:pt x="2653650" y="0"/>
                </a:cubicBezTo>
                <a:cubicBezTo>
                  <a:pt x="2627859" y="237351"/>
                  <a:pt x="2666521" y="393812"/>
                  <a:pt x="2653650" y="539693"/>
                </a:cubicBezTo>
                <a:cubicBezTo>
                  <a:pt x="2640779" y="685574"/>
                  <a:pt x="2682982" y="942243"/>
                  <a:pt x="2653650" y="1128449"/>
                </a:cubicBezTo>
                <a:cubicBezTo>
                  <a:pt x="2624318" y="1314655"/>
                  <a:pt x="2649334" y="1483035"/>
                  <a:pt x="2653650" y="1790800"/>
                </a:cubicBezTo>
                <a:cubicBezTo>
                  <a:pt x="2657966" y="2098565"/>
                  <a:pt x="2632475" y="2187678"/>
                  <a:pt x="2653650" y="2453151"/>
                </a:cubicBezTo>
                <a:cubicBezTo>
                  <a:pt x="2461358" y="2436094"/>
                  <a:pt x="2237658" y="2458855"/>
                  <a:pt x="1937165" y="2453151"/>
                </a:cubicBezTo>
                <a:cubicBezTo>
                  <a:pt x="1636672" y="2447447"/>
                  <a:pt x="1597433" y="2458102"/>
                  <a:pt x="1326825" y="2453151"/>
                </a:cubicBezTo>
                <a:cubicBezTo>
                  <a:pt x="1056217" y="2448200"/>
                  <a:pt x="991069" y="2455310"/>
                  <a:pt x="663413" y="2453151"/>
                </a:cubicBezTo>
                <a:cubicBezTo>
                  <a:pt x="335757" y="2450992"/>
                  <a:pt x="215140" y="2463354"/>
                  <a:pt x="0" y="2453151"/>
                </a:cubicBezTo>
                <a:cubicBezTo>
                  <a:pt x="16203" y="2206507"/>
                  <a:pt x="6939" y="2085412"/>
                  <a:pt x="0" y="1913458"/>
                </a:cubicBezTo>
                <a:cubicBezTo>
                  <a:pt x="-6939" y="1741504"/>
                  <a:pt x="-11631" y="1456626"/>
                  <a:pt x="0" y="1300170"/>
                </a:cubicBezTo>
                <a:cubicBezTo>
                  <a:pt x="11631" y="1143714"/>
                  <a:pt x="-12445" y="869492"/>
                  <a:pt x="0" y="686882"/>
                </a:cubicBezTo>
                <a:cubicBezTo>
                  <a:pt x="12445" y="504272"/>
                  <a:pt x="8826" y="258507"/>
                  <a:pt x="0" y="0"/>
                </a:cubicBezTo>
                <a:close/>
              </a:path>
              <a:path w="2653650" h="2453151" stroke="0" extrusionOk="0">
                <a:moveTo>
                  <a:pt x="0" y="0"/>
                </a:moveTo>
                <a:cubicBezTo>
                  <a:pt x="210907" y="2957"/>
                  <a:pt x="463442" y="28582"/>
                  <a:pt x="636876" y="0"/>
                </a:cubicBezTo>
                <a:cubicBezTo>
                  <a:pt x="810310" y="-28582"/>
                  <a:pt x="1075291" y="-10770"/>
                  <a:pt x="1353362" y="0"/>
                </a:cubicBezTo>
                <a:cubicBezTo>
                  <a:pt x="1631433" y="10770"/>
                  <a:pt x="1775570" y="-8158"/>
                  <a:pt x="2016774" y="0"/>
                </a:cubicBezTo>
                <a:cubicBezTo>
                  <a:pt x="2257978" y="8158"/>
                  <a:pt x="2346956" y="23676"/>
                  <a:pt x="2653650" y="0"/>
                </a:cubicBezTo>
                <a:cubicBezTo>
                  <a:pt x="2677185" y="280211"/>
                  <a:pt x="2671434" y="467352"/>
                  <a:pt x="2653650" y="637819"/>
                </a:cubicBezTo>
                <a:cubicBezTo>
                  <a:pt x="2635866" y="808286"/>
                  <a:pt x="2660706" y="1122579"/>
                  <a:pt x="2653650" y="1275639"/>
                </a:cubicBezTo>
                <a:cubicBezTo>
                  <a:pt x="2646594" y="1428699"/>
                  <a:pt x="2647240" y="1666534"/>
                  <a:pt x="2653650" y="1864395"/>
                </a:cubicBezTo>
                <a:cubicBezTo>
                  <a:pt x="2660060" y="2062256"/>
                  <a:pt x="2656637" y="2267224"/>
                  <a:pt x="2653650" y="2453151"/>
                </a:cubicBezTo>
                <a:cubicBezTo>
                  <a:pt x="2491023" y="2465690"/>
                  <a:pt x="2235000" y="2443283"/>
                  <a:pt x="2043311" y="2453151"/>
                </a:cubicBezTo>
                <a:cubicBezTo>
                  <a:pt x="1851622" y="2463019"/>
                  <a:pt x="1584276" y="2451964"/>
                  <a:pt x="1353362" y="2453151"/>
                </a:cubicBezTo>
                <a:cubicBezTo>
                  <a:pt x="1122448" y="2454338"/>
                  <a:pt x="831871" y="2435474"/>
                  <a:pt x="636876" y="2453151"/>
                </a:cubicBezTo>
                <a:cubicBezTo>
                  <a:pt x="441881" y="2470828"/>
                  <a:pt x="150697" y="2437079"/>
                  <a:pt x="0" y="2453151"/>
                </a:cubicBezTo>
                <a:cubicBezTo>
                  <a:pt x="24652" y="2165987"/>
                  <a:pt x="-15162" y="2108246"/>
                  <a:pt x="0" y="1864395"/>
                </a:cubicBezTo>
                <a:cubicBezTo>
                  <a:pt x="15162" y="1620544"/>
                  <a:pt x="21879" y="1522797"/>
                  <a:pt x="0" y="1300170"/>
                </a:cubicBezTo>
                <a:cubicBezTo>
                  <a:pt x="-21879" y="1077544"/>
                  <a:pt x="-20756" y="821054"/>
                  <a:pt x="0" y="637819"/>
                </a:cubicBezTo>
                <a:cubicBezTo>
                  <a:pt x="20756" y="454584"/>
                  <a:pt x="4085" y="270261"/>
                  <a:pt x="0" y="0"/>
                </a:cubicBezTo>
                <a:close/>
              </a:path>
            </a:pathLst>
          </a:custGeom>
          <a:ln w="38100">
            <a:solidFill>
              <a:schemeClr val="tx1">
                <a:lumMod val="90000"/>
                <a:lumOff val="10000"/>
              </a:schemeClr>
            </a:solidFill>
            <a:extLst>
              <a:ext uri="{C807C97D-BFC1-408E-A445-0C87EB9F89A2}">
                <ask:lineSketchStyleProps xmlns:ask="http://schemas.microsoft.com/office/drawing/2018/sketchyshapes" sd="1379282131">
                  <a:prstGeom prst="rect">
                    <a:avLst/>
                  </a:prstGeom>
                  <ask:type>
                    <ask:lineSketchFreehand/>
                  </ask:type>
                </ask:lineSketchStyleProps>
              </a:ext>
            </a:extLst>
          </a:ln>
        </p:spPr>
      </p:pic>
    </p:spTree>
    <p:extLst>
      <p:ext uri="{BB962C8B-B14F-4D97-AF65-F5344CB8AC3E}">
        <p14:creationId xmlns:p14="http://schemas.microsoft.com/office/powerpoint/2010/main" val="1099579598"/>
      </p:ext>
    </p:extLst>
  </p:cSld>
  <p:clrMapOvr>
    <a:masterClrMapping/>
  </p:clrMapOvr>
</p:sld>
</file>

<file path=ppt/theme/theme1.xml><?xml version="1.0" encoding="utf-8"?>
<a:theme xmlns:a="http://schemas.openxmlformats.org/drawingml/2006/main" name="Dauphin template">
  <a:themeElements>
    <a:clrScheme name="Custom 347">
      <a:dk1>
        <a:srgbClr val="210635"/>
      </a:dk1>
      <a:lt1>
        <a:srgbClr val="FFFFFF"/>
      </a:lt1>
      <a:dk2>
        <a:srgbClr val="89828F"/>
      </a:dk2>
      <a:lt2>
        <a:srgbClr val="F4F3F8"/>
      </a:lt2>
      <a:accent1>
        <a:srgbClr val="725DCF"/>
      </a:accent1>
      <a:accent2>
        <a:srgbClr val="BD6DE0"/>
      </a:accent2>
      <a:accent3>
        <a:srgbClr val="F07249"/>
      </a:accent3>
      <a:accent4>
        <a:srgbClr val="FFB200"/>
      </a:accent4>
      <a:accent5>
        <a:srgbClr val="9D91EE"/>
      </a:accent5>
      <a:accent6>
        <a:srgbClr val="3691E0"/>
      </a:accent6>
      <a:hlink>
        <a:srgbClr val="6A5DC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799</Words>
  <Application>Microsoft Office PowerPoint</Application>
  <PresentationFormat>On-screen Show (16:9)</PresentationFormat>
  <Paragraphs>113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Georgia</vt:lpstr>
      <vt:lpstr>Catamaran</vt:lpstr>
      <vt:lpstr>Arial</vt:lpstr>
      <vt:lpstr>Haettenschweiler</vt:lpstr>
      <vt:lpstr>Catamaran Thin</vt:lpstr>
      <vt:lpstr>Wingdings</vt:lpstr>
      <vt:lpstr>Calibri</vt:lpstr>
      <vt:lpstr>Dauphin template</vt:lpstr>
      <vt:lpstr>C E L L  THE FUNDAMENTAL UNIT OF LIFE  Prepared by: Mr. Jomar B. Encinareal </vt:lpstr>
      <vt:lpstr>WHAT IS A CELL</vt:lpstr>
      <vt:lpstr>WHAT IS A CELL</vt:lpstr>
      <vt:lpstr>CELL THEORIES</vt:lpstr>
      <vt:lpstr>STRUCTURE OF CELL </vt:lpstr>
      <vt:lpstr>THREE MAIN PARTS  OF CELL</vt:lpstr>
      <vt:lpstr>PLASMA/CELL MEMBRANE</vt:lpstr>
      <vt:lpstr>NUCLEUS</vt:lpstr>
      <vt:lpstr>CYTOPLASM</vt:lpstr>
      <vt:lpstr>ENDOPLASMIC RETICULUM</vt:lpstr>
      <vt:lpstr>GOLGI BODIES/APPARATUS</vt:lpstr>
      <vt:lpstr>LYSOSOMES</vt:lpstr>
      <vt:lpstr>VACUOLE</vt:lpstr>
      <vt:lpstr>MITOCHONDRIA</vt:lpstr>
      <vt:lpstr>CHLOROPLAST</vt:lpstr>
      <vt:lpstr>RIBOSOMES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Jomar Encinareal</dc:creator>
  <cp:lastModifiedBy>JOMAR ENCINAREAL</cp:lastModifiedBy>
  <cp:revision>34</cp:revision>
  <dcterms:modified xsi:type="dcterms:W3CDTF">2026-04-08T03:24:45Z</dcterms:modified>
</cp:coreProperties>
</file>