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81599-C595-4743-A9C8-5D13E57EF0A2}" type="datetimeFigureOut">
              <a:rPr lang="en-ZA" smtClean="0"/>
              <a:t>2024/08/05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3DD1F-15B0-4128-8A29-F2D1136E7BD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4806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81599-C595-4743-A9C8-5D13E57EF0A2}" type="datetimeFigureOut">
              <a:rPr lang="en-ZA" smtClean="0"/>
              <a:t>2024/08/05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3DD1F-15B0-4128-8A29-F2D1136E7BD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4434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81599-C595-4743-A9C8-5D13E57EF0A2}" type="datetimeFigureOut">
              <a:rPr lang="en-ZA" smtClean="0"/>
              <a:t>2024/08/05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3DD1F-15B0-4128-8A29-F2D1136E7BD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107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81599-C595-4743-A9C8-5D13E57EF0A2}" type="datetimeFigureOut">
              <a:rPr lang="en-ZA" smtClean="0"/>
              <a:t>2024/08/05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3DD1F-15B0-4128-8A29-F2D1136E7BD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98791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81599-C595-4743-A9C8-5D13E57EF0A2}" type="datetimeFigureOut">
              <a:rPr lang="en-ZA" smtClean="0"/>
              <a:t>2024/08/05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3DD1F-15B0-4128-8A29-F2D1136E7BD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00647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81599-C595-4743-A9C8-5D13E57EF0A2}" type="datetimeFigureOut">
              <a:rPr lang="en-ZA" smtClean="0"/>
              <a:t>2024/08/05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3DD1F-15B0-4128-8A29-F2D1136E7BD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44026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81599-C595-4743-A9C8-5D13E57EF0A2}" type="datetimeFigureOut">
              <a:rPr lang="en-ZA" smtClean="0"/>
              <a:t>2024/08/05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3DD1F-15B0-4128-8A29-F2D1136E7BD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84428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81599-C595-4743-A9C8-5D13E57EF0A2}" type="datetimeFigureOut">
              <a:rPr lang="en-ZA" smtClean="0"/>
              <a:t>2024/08/05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3DD1F-15B0-4128-8A29-F2D1136E7BD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52553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81599-C595-4743-A9C8-5D13E57EF0A2}" type="datetimeFigureOut">
              <a:rPr lang="en-ZA" smtClean="0"/>
              <a:t>2024/08/05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3DD1F-15B0-4128-8A29-F2D1136E7BD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40129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81599-C595-4743-A9C8-5D13E57EF0A2}" type="datetimeFigureOut">
              <a:rPr lang="en-ZA" smtClean="0"/>
              <a:t>2024/08/05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3DD1F-15B0-4128-8A29-F2D1136E7BD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26286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81599-C595-4743-A9C8-5D13E57EF0A2}" type="datetimeFigureOut">
              <a:rPr lang="en-ZA" smtClean="0"/>
              <a:t>2024/08/05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3DD1F-15B0-4128-8A29-F2D1136E7BD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71021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81599-C595-4743-A9C8-5D13E57EF0A2}" type="datetimeFigureOut">
              <a:rPr lang="en-ZA" smtClean="0"/>
              <a:t>2024/08/05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3DD1F-15B0-4128-8A29-F2D1136E7BD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857201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b="1" dirty="0" err="1" smtClean="0"/>
              <a:t>Comptia</a:t>
            </a:r>
            <a:r>
              <a:rPr lang="en-ZA" b="1" dirty="0" smtClean="0"/>
              <a:t> Network Plus </a:t>
            </a:r>
            <a:r>
              <a:rPr lang="en-ZA" dirty="0" smtClean="0"/>
              <a:t/>
            </a:r>
            <a:br>
              <a:rPr lang="en-ZA" dirty="0" smtClean="0"/>
            </a:br>
            <a:endParaRPr lang="en-Z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ZA" b="1" dirty="0" smtClean="0"/>
              <a:t>Lesson 1 introduction</a:t>
            </a:r>
            <a:endParaRPr lang="en-ZA" b="1" dirty="0"/>
          </a:p>
        </p:txBody>
      </p:sp>
    </p:spTree>
    <p:extLst>
      <p:ext uri="{BB962C8B-B14F-4D97-AF65-F5344CB8AC3E}">
        <p14:creationId xmlns:p14="http://schemas.microsoft.com/office/powerpoint/2010/main" val="39264136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 smtClean="0"/>
              <a:t>Data Encapsulation and </a:t>
            </a:r>
            <a:r>
              <a:rPr lang="en-ZA" b="1" dirty="0" err="1" smtClean="0"/>
              <a:t>Decapsulation</a:t>
            </a:r>
            <a:endParaRPr lang="en-ZA" dirty="0"/>
          </a:p>
        </p:txBody>
      </p:sp>
      <p:sp>
        <p:nvSpPr>
          <p:cNvPr id="3" name="Rectangle 2"/>
          <p:cNvSpPr/>
          <p:nvPr/>
        </p:nvSpPr>
        <p:spPr>
          <a:xfrm>
            <a:off x="838200" y="2156345"/>
            <a:ext cx="8305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0" i="0" u="none" strike="noStrike" baseline="0" dirty="0" smtClean="0">
                <a:latin typeface="OpenSans"/>
              </a:rPr>
              <a:t>When a message is sent from one node to another, it travels down the stack of</a:t>
            </a:r>
          </a:p>
          <a:p>
            <a:r>
              <a:rPr lang="en-GB" b="0" i="0" u="none" strike="noStrike" baseline="0" dirty="0" smtClean="0">
                <a:latin typeface="OpenSans"/>
              </a:rPr>
              <a:t>layers on the sending node, reaches the receiving node using the transmission</a:t>
            </a:r>
          </a:p>
          <a:p>
            <a:r>
              <a:rPr lang="en-GB" b="0" i="0" u="none" strike="noStrike" baseline="0" dirty="0" smtClean="0">
                <a:latin typeface="OpenSans"/>
              </a:rPr>
              <a:t>media, and then passes up the stack on that node. </a:t>
            </a:r>
          </a:p>
          <a:p>
            <a:r>
              <a:rPr lang="en-GB" b="0" i="0" u="none" strike="noStrike" baseline="0" dirty="0" smtClean="0">
                <a:latin typeface="OpenSans"/>
              </a:rPr>
              <a:t>At each level (except the physical</a:t>
            </a:r>
            <a:r>
              <a:rPr lang="en-GB" b="0" i="0" u="none" strike="noStrike" dirty="0" smtClean="0">
                <a:latin typeface="OpenSans"/>
              </a:rPr>
              <a:t> </a:t>
            </a:r>
            <a:r>
              <a:rPr lang="en-GB" b="0" i="0" u="none" strike="noStrike" baseline="0" dirty="0" smtClean="0">
                <a:latin typeface="OpenSans"/>
              </a:rPr>
              <a:t>layer), the sending node adds a header to the data payload, forming a “chunk” of</a:t>
            </a:r>
            <a:r>
              <a:rPr lang="en-GB" b="0" i="0" u="none" strike="noStrike" dirty="0" smtClean="0">
                <a:latin typeface="OpenSans"/>
              </a:rPr>
              <a:t> </a:t>
            </a:r>
            <a:r>
              <a:rPr lang="en-GB" b="0" i="0" u="none" strike="noStrike" baseline="0" dirty="0" smtClean="0">
                <a:latin typeface="OpenSans"/>
              </a:rPr>
              <a:t>data called a protocol data unit (PDU). This is the process of encapsulation.</a:t>
            </a:r>
          </a:p>
          <a:p>
            <a:endParaRPr lang="en-GB" b="0" i="0" u="none" strike="noStrike" baseline="0" dirty="0" smtClean="0">
              <a:latin typeface="OpenSans"/>
            </a:endParaRPr>
          </a:p>
          <a:p>
            <a:r>
              <a:rPr lang="en-GB" dirty="0"/>
              <a:t>For example, on the sending node, data is generated by an application, such as the</a:t>
            </a:r>
          </a:p>
          <a:p>
            <a:r>
              <a:rPr lang="en-GB" dirty="0" err="1"/>
              <a:t>HyperText</a:t>
            </a:r>
            <a:r>
              <a:rPr lang="en-GB" dirty="0"/>
              <a:t> Transfer Protocol (HTTP), which will include its own application header.</a:t>
            </a:r>
          </a:p>
          <a:p>
            <a:r>
              <a:rPr lang="en-GB" dirty="0"/>
              <a:t>At the transport layer, a Transport Control Protocol (TCP) header is added to this</a:t>
            </a:r>
          </a:p>
          <a:p>
            <a:r>
              <a:rPr lang="en-GB" dirty="0"/>
              <a:t>application data. At the network layer, the TCP segment is wrapped in an Internet</a:t>
            </a:r>
          </a:p>
          <a:p>
            <a:r>
              <a:rPr lang="en-GB" dirty="0"/>
              <a:t>Protocol (IP) header. The IP packet is encapsulated in an Ethernet frame at the</a:t>
            </a:r>
          </a:p>
          <a:p>
            <a:r>
              <a:rPr lang="en-GB" dirty="0"/>
              <a:t>data link layer, then the stream of bits making up the frame is transmitted over the</a:t>
            </a:r>
          </a:p>
          <a:p>
            <a:r>
              <a:rPr lang="en-GB" dirty="0"/>
              <a:t>network at the physical layer as a modulated electrical signal.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1844371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 smtClean="0"/>
              <a:t>Data Encapsulation and </a:t>
            </a:r>
            <a:r>
              <a:rPr lang="en-ZA" b="1" dirty="0" err="1" smtClean="0"/>
              <a:t>Decapsulation</a:t>
            </a:r>
            <a:endParaRPr lang="en-ZA" dirty="0"/>
          </a:p>
        </p:txBody>
      </p:sp>
      <p:sp>
        <p:nvSpPr>
          <p:cNvPr id="3" name="Rectangle 2"/>
          <p:cNvSpPr/>
          <p:nvPr/>
        </p:nvSpPr>
        <p:spPr>
          <a:xfrm>
            <a:off x="838200" y="2077705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b="0" i="0" u="none" strike="noStrike" baseline="0" dirty="0" smtClean="0">
                <a:latin typeface="OpenSans"/>
              </a:rPr>
              <a:t>The receiving node performs the reverse process, referred to as </a:t>
            </a:r>
            <a:r>
              <a:rPr lang="en-GB" b="0" i="0" u="none" strike="noStrike" baseline="0" dirty="0" err="1" smtClean="0">
                <a:latin typeface="OpenSans"/>
              </a:rPr>
              <a:t>decapsulation</a:t>
            </a:r>
            <a:r>
              <a:rPr lang="en-GB" b="0" i="0" u="none" strike="noStrike" baseline="0" dirty="0" smtClean="0">
                <a:latin typeface="OpenSans"/>
              </a:rPr>
              <a:t>. It</a:t>
            </a:r>
            <a:r>
              <a:rPr lang="en-GB" b="0" i="0" u="none" strike="noStrike" dirty="0" smtClean="0">
                <a:latin typeface="OpenSans"/>
              </a:rPr>
              <a:t> </a:t>
            </a:r>
            <a:r>
              <a:rPr lang="en-GB" b="0" i="0" u="none" strike="noStrike" baseline="0" dirty="0" smtClean="0">
                <a:latin typeface="OpenSans"/>
              </a:rPr>
              <a:t>receives the stream of bits arriving at the physical layer and decodes an Ethernet</a:t>
            </a:r>
          </a:p>
          <a:p>
            <a:r>
              <a:rPr lang="en-GB" b="0" i="0" u="none" strike="noStrike" baseline="0" dirty="0" smtClean="0">
                <a:latin typeface="OpenSans"/>
              </a:rPr>
              <a:t>frame. It extracts the IP packet from this frame and resolves the information in</a:t>
            </a:r>
            <a:r>
              <a:rPr lang="en-GB" b="0" i="0" u="none" strike="noStrike" dirty="0" smtClean="0">
                <a:latin typeface="OpenSans"/>
              </a:rPr>
              <a:t> </a:t>
            </a:r>
            <a:r>
              <a:rPr lang="en-GB" b="0" i="0" u="none" strike="noStrike" baseline="0" dirty="0" smtClean="0">
                <a:latin typeface="OpenSans"/>
              </a:rPr>
              <a:t>the IP header, then does the same for the TCP and application headers, eventually</a:t>
            </a:r>
          </a:p>
          <a:p>
            <a:r>
              <a:rPr lang="en-GB" b="0" i="0" u="none" strike="noStrike" baseline="0" dirty="0" smtClean="0">
                <a:latin typeface="OpenSans"/>
              </a:rPr>
              <a:t>extracting the HTTP application data for processing by a software program, such as</a:t>
            </a:r>
            <a:r>
              <a:rPr lang="en-GB" b="0" i="0" u="none" strike="noStrike" dirty="0" smtClean="0">
                <a:latin typeface="OpenSans"/>
              </a:rPr>
              <a:t> </a:t>
            </a:r>
            <a:r>
              <a:rPr lang="en-GB" b="0" i="0" u="none" strike="noStrike" baseline="0" dirty="0" smtClean="0">
                <a:latin typeface="OpenSans"/>
              </a:rPr>
              <a:t>a web browser or web server.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3404007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/>
              <a:t>Layer 1—Physical</a:t>
            </a:r>
            <a:endParaRPr lang="en-ZA" dirty="0"/>
          </a:p>
        </p:txBody>
      </p:sp>
      <p:sp>
        <p:nvSpPr>
          <p:cNvPr id="3" name="Rectangle 2"/>
          <p:cNvSpPr/>
          <p:nvPr/>
        </p:nvSpPr>
        <p:spPr>
          <a:xfrm>
            <a:off x="838200" y="2395240"/>
            <a:ext cx="6096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The </a:t>
            </a:r>
            <a:r>
              <a:rPr lang="en-GB" i="0" u="none" strike="noStrike" baseline="0" dirty="0" smtClean="0">
                <a:latin typeface="OpenSans-Bold"/>
              </a:rPr>
              <a:t>physical layer (PHY) </a:t>
            </a:r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of the OSI model (layer 1) is responsible for the transmission</a:t>
            </a:r>
          </a:p>
          <a:p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and receipt of the signals that represent bits of data from one node to another node.</a:t>
            </a:r>
          </a:p>
          <a:p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Different types of transmission media can be classified as cabled or wireless:</a:t>
            </a:r>
          </a:p>
          <a:p>
            <a:r>
              <a:rPr lang="en-GB" b="1" i="0" u="none" strike="noStrike" baseline="0" dirty="0" smtClean="0">
                <a:solidFill>
                  <a:srgbClr val="000000"/>
                </a:solidFill>
                <a:latin typeface="OpenSans-Bold"/>
              </a:rPr>
              <a:t>• Cabled</a:t>
            </a:r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—A physical signal conductor is provided between two nodes. Examples</a:t>
            </a:r>
          </a:p>
          <a:p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include cable types such as copper or </a:t>
            </a:r>
            <a:r>
              <a:rPr lang="en-GB" b="0" i="0" u="none" strike="noStrike" baseline="0" dirty="0" err="1" smtClean="0">
                <a:solidFill>
                  <a:srgbClr val="000000"/>
                </a:solidFill>
                <a:latin typeface="OpenSans"/>
              </a:rPr>
              <a:t>fiber</a:t>
            </a:r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 optic cable. Cabled media can also be</a:t>
            </a:r>
          </a:p>
          <a:p>
            <a:r>
              <a:rPr lang="en-ZA" b="0" i="0" u="none" strike="noStrike" baseline="0" dirty="0" smtClean="0">
                <a:solidFill>
                  <a:srgbClr val="000000"/>
                </a:solidFill>
                <a:latin typeface="OpenSans"/>
              </a:rPr>
              <a:t>described as bounded media.</a:t>
            </a:r>
          </a:p>
          <a:p>
            <a:r>
              <a:rPr lang="en-GB" b="1" i="0" u="none" strike="noStrike" baseline="0" dirty="0" smtClean="0">
                <a:solidFill>
                  <a:srgbClr val="000000"/>
                </a:solidFill>
                <a:latin typeface="OpenSans-Bold"/>
              </a:rPr>
              <a:t>• Wireless</a:t>
            </a:r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—Uses free space between nodes, such as microwave radio. Wireless</a:t>
            </a:r>
          </a:p>
          <a:p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media can also be described as unbounded media.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0289096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i="0" u="none" strike="noStrike" baseline="0" dirty="0" smtClean="0">
                <a:latin typeface="OpenSans-Bold"/>
              </a:rPr>
              <a:t>Layer 2—Data Link</a:t>
            </a:r>
            <a:r>
              <a:rPr lang="en-ZA" b="1" i="0" u="none" strike="noStrike" baseline="0" dirty="0" smtClean="0">
                <a:solidFill>
                  <a:srgbClr val="002C7D"/>
                </a:solidFill>
                <a:latin typeface="OpenSans-Bold"/>
              </a:rPr>
              <a:t/>
            </a:r>
            <a:br>
              <a:rPr lang="en-ZA" b="1" i="0" u="none" strike="noStrike" baseline="0" dirty="0" smtClean="0">
                <a:solidFill>
                  <a:srgbClr val="002C7D"/>
                </a:solidFill>
                <a:latin typeface="OpenSans-Bold"/>
              </a:rPr>
            </a:br>
            <a:endParaRPr lang="en-ZA" dirty="0"/>
          </a:p>
        </p:txBody>
      </p:sp>
      <p:sp>
        <p:nvSpPr>
          <p:cNvPr id="3" name="Rectangle 2"/>
          <p:cNvSpPr/>
          <p:nvPr/>
        </p:nvSpPr>
        <p:spPr>
          <a:xfrm>
            <a:off x="838200" y="1690688"/>
            <a:ext cx="6096000" cy="510909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The </a:t>
            </a:r>
            <a:r>
              <a:rPr lang="en-GB" i="0" u="none" strike="noStrike" baseline="0" dirty="0" smtClean="0">
                <a:latin typeface="OpenSans-Bold"/>
              </a:rPr>
              <a:t>data link layer (layer 2) </a:t>
            </a:r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is responsible for transferring data between nodes on</a:t>
            </a:r>
          </a:p>
          <a:p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the same logical segment. At the Data Link layer, a</a:t>
            </a:r>
            <a:r>
              <a:rPr lang="en-GB" b="0" i="0" u="none" strike="noStrike" dirty="0" smtClean="0">
                <a:solidFill>
                  <a:srgbClr val="000000"/>
                </a:solidFill>
                <a:latin typeface="OpenSans"/>
              </a:rPr>
              <a:t> </a:t>
            </a:r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segment is one where all nodes</a:t>
            </a:r>
            <a:r>
              <a:rPr lang="en-GB" b="0" i="0" u="none" strike="noStrike" dirty="0" smtClean="0">
                <a:solidFill>
                  <a:srgbClr val="000000"/>
                </a:solidFill>
                <a:latin typeface="OpenSans"/>
              </a:rPr>
              <a:t> </a:t>
            </a:r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can send traffic to one another using hardware addresses, regardless of whether</a:t>
            </a:r>
          </a:p>
          <a:p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they share access to the same media. A layer 2 segment might include multiple</a:t>
            </a:r>
            <a:r>
              <a:rPr lang="en-GB" b="0" i="0" u="none" strike="noStrike" dirty="0" smtClean="0">
                <a:solidFill>
                  <a:srgbClr val="000000"/>
                </a:solidFill>
                <a:latin typeface="OpenSans"/>
              </a:rPr>
              <a:t> </a:t>
            </a:r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physical segments. This is referred to as a logical topology.</a:t>
            </a:r>
            <a:r>
              <a:rPr lang="en-GB" dirty="0"/>
              <a:t> </a:t>
            </a:r>
            <a:r>
              <a:rPr lang="en-GB" sz="2000" dirty="0"/>
              <a:t>Relatively few networks are based on directly connecting hosts together. </a:t>
            </a:r>
            <a:r>
              <a:rPr lang="en-GB" sz="2000" dirty="0" smtClean="0"/>
              <a:t>Rather than </a:t>
            </a:r>
            <a:r>
              <a:rPr lang="en-GB" sz="2000" dirty="0"/>
              <a:t>making hosts establish direct links with one another, each host is </a:t>
            </a:r>
            <a:r>
              <a:rPr lang="en-GB" sz="2000" dirty="0" smtClean="0"/>
              <a:t>connected to </a:t>
            </a:r>
            <a:r>
              <a:rPr lang="en-GB" sz="2000" dirty="0"/>
              <a:t>a central node, such as a switch or a wireless access point. The central </a:t>
            </a:r>
            <a:r>
              <a:rPr lang="en-GB" sz="2000" dirty="0" smtClean="0"/>
              <a:t>node provides </a:t>
            </a:r>
            <a:r>
              <a:rPr lang="en-GB" sz="2000" dirty="0"/>
              <a:t>a forwarding function, receiving the communication from one node </a:t>
            </a:r>
            <a:r>
              <a:rPr lang="en-GB" sz="2000" dirty="0" smtClean="0"/>
              <a:t>and sending </a:t>
            </a:r>
            <a:r>
              <a:rPr lang="en-GB" sz="2000" dirty="0"/>
              <a:t>it to another. The addresses of interfaces within the same layer 2 </a:t>
            </a:r>
            <a:r>
              <a:rPr lang="en-GB" sz="2000" dirty="0" smtClean="0"/>
              <a:t>segment are </a:t>
            </a:r>
            <a:r>
              <a:rPr lang="en-GB" sz="2000" dirty="0"/>
              <a:t>described as local addresses or hardware addresses.</a:t>
            </a:r>
            <a:endParaRPr lang="en-ZA" sz="2000" dirty="0"/>
          </a:p>
        </p:txBody>
      </p:sp>
    </p:spTree>
    <p:extLst>
      <p:ext uri="{BB962C8B-B14F-4D97-AF65-F5344CB8AC3E}">
        <p14:creationId xmlns:p14="http://schemas.microsoft.com/office/powerpoint/2010/main" val="4694017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i="0" u="none" strike="noStrike" baseline="0" dirty="0" smtClean="0">
                <a:latin typeface="OpenSans-Bold"/>
              </a:rPr>
              <a:t>Layer 2—Data Link</a:t>
            </a:r>
            <a:endParaRPr lang="en-ZA" dirty="0"/>
          </a:p>
        </p:txBody>
      </p:sp>
      <p:sp>
        <p:nvSpPr>
          <p:cNvPr id="3" name="Rectangle 2"/>
          <p:cNvSpPr/>
          <p:nvPr/>
        </p:nvSpPr>
        <p:spPr>
          <a:xfrm>
            <a:off x="838200" y="1839121"/>
            <a:ext cx="6096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b="0" i="0" u="none" strike="noStrike" baseline="0" dirty="0" smtClean="0">
                <a:latin typeface="OpenSans"/>
              </a:rPr>
              <a:t>Devices that operate at the data link layer include:</a:t>
            </a:r>
          </a:p>
          <a:p>
            <a:r>
              <a:rPr lang="en-GB" b="1" i="0" u="none" strike="noStrike" baseline="0" dirty="0" smtClean="0">
                <a:latin typeface="OpenSans-Bold"/>
              </a:rPr>
              <a:t>• Network adapter or network interface card (NICs)</a:t>
            </a:r>
            <a:r>
              <a:rPr lang="en-GB" b="0" i="0" u="none" strike="noStrike" baseline="0" dirty="0" smtClean="0">
                <a:latin typeface="OpenSans"/>
              </a:rPr>
              <a:t>—An NIC joins an</a:t>
            </a:r>
            <a:r>
              <a:rPr lang="en-GB" b="0" i="0" u="none" strike="noStrike" dirty="0" smtClean="0">
                <a:latin typeface="OpenSans"/>
              </a:rPr>
              <a:t> </a:t>
            </a:r>
            <a:r>
              <a:rPr lang="en-GB" b="0" i="0" u="none" strike="noStrike" baseline="0" dirty="0" smtClean="0">
                <a:latin typeface="OpenSans"/>
              </a:rPr>
              <a:t>end system host to network media (cabling or wireless) and enables it to</a:t>
            </a:r>
            <a:r>
              <a:rPr lang="en-GB" b="0" i="0" u="none" strike="noStrike" dirty="0" smtClean="0">
                <a:latin typeface="OpenSans"/>
              </a:rPr>
              <a:t> </a:t>
            </a:r>
            <a:r>
              <a:rPr lang="en-GB" b="0" i="0" u="none" strike="noStrike" baseline="0" dirty="0" smtClean="0">
                <a:latin typeface="OpenSans"/>
              </a:rPr>
              <a:t>communicate over the network by assembling and disassembling frames.</a:t>
            </a:r>
          </a:p>
          <a:p>
            <a:r>
              <a:rPr lang="en-GB" b="1" i="0" u="none" strike="noStrike" baseline="0" dirty="0" smtClean="0">
                <a:latin typeface="OpenSans-Bold"/>
              </a:rPr>
              <a:t>• Bridge</a:t>
            </a:r>
            <a:r>
              <a:rPr lang="en-GB" b="0" i="0" u="none" strike="noStrike" baseline="0" dirty="0" smtClean="0">
                <a:latin typeface="OpenSans"/>
              </a:rPr>
              <a:t>—A bridge is a type of intermediate system that joins physical network</a:t>
            </a:r>
            <a:r>
              <a:rPr lang="en-GB" b="0" i="0" u="none" strike="noStrike" dirty="0" smtClean="0">
                <a:latin typeface="OpenSans"/>
              </a:rPr>
              <a:t> </a:t>
            </a:r>
            <a:r>
              <a:rPr lang="en-GB" b="0" i="0" u="none" strike="noStrike" baseline="0" dirty="0" smtClean="0">
                <a:latin typeface="OpenSans"/>
              </a:rPr>
              <a:t>segments while minimizing the performance reduction of having more nodes</a:t>
            </a:r>
          </a:p>
          <a:p>
            <a:r>
              <a:rPr lang="en-GB" b="0" i="0" u="none" strike="noStrike" baseline="0" dirty="0" smtClean="0">
                <a:latin typeface="OpenSans"/>
              </a:rPr>
              <a:t>on the same network. A bridge has multiple ports, each of which functions as a</a:t>
            </a:r>
            <a:r>
              <a:rPr lang="en-GB" b="0" i="0" u="none" strike="noStrike" dirty="0" smtClean="0">
                <a:latin typeface="OpenSans"/>
              </a:rPr>
              <a:t> </a:t>
            </a:r>
            <a:r>
              <a:rPr lang="en-ZA" b="0" i="0" u="none" strike="noStrike" baseline="0" dirty="0" smtClean="0">
                <a:latin typeface="OpenSans"/>
              </a:rPr>
              <a:t>network interface.</a:t>
            </a:r>
          </a:p>
          <a:p>
            <a:r>
              <a:rPr lang="en-GB" b="1" i="0" u="none" strike="noStrike" baseline="0" dirty="0" smtClean="0">
                <a:latin typeface="OpenSans-Bold"/>
              </a:rPr>
              <a:t>• Switch</a:t>
            </a:r>
            <a:r>
              <a:rPr lang="en-GB" b="0" i="0" u="none" strike="noStrike" baseline="0" dirty="0" smtClean="0">
                <a:latin typeface="OpenSans"/>
              </a:rPr>
              <a:t>—An advanced type of bridge with many ports. A switch creates links</a:t>
            </a:r>
            <a:r>
              <a:rPr lang="en-GB" b="0" i="0" u="none" strike="noStrike" dirty="0" smtClean="0">
                <a:latin typeface="OpenSans"/>
              </a:rPr>
              <a:t> </a:t>
            </a:r>
            <a:r>
              <a:rPr lang="en-GB" b="0" i="0" u="none" strike="noStrike" baseline="0" dirty="0" smtClean="0">
                <a:latin typeface="OpenSans"/>
              </a:rPr>
              <a:t>between large numbers of nodes more efficiently.</a:t>
            </a:r>
          </a:p>
          <a:p>
            <a:r>
              <a:rPr lang="en-GB" b="1" i="0" u="none" strike="noStrike" baseline="0" dirty="0" smtClean="0">
                <a:latin typeface="OpenSans-Bold"/>
              </a:rPr>
              <a:t>• Wireless access point (AP)</a:t>
            </a:r>
            <a:r>
              <a:rPr lang="en-GB" b="0" i="0" u="none" strike="noStrike" baseline="0" dirty="0" smtClean="0">
                <a:latin typeface="OpenSans"/>
              </a:rPr>
              <a:t>—An AP allows nodes with wireless network cards to</a:t>
            </a:r>
            <a:r>
              <a:rPr lang="en-GB" b="0" i="0" u="none" strike="noStrike" dirty="0" smtClean="0">
                <a:latin typeface="OpenSans"/>
              </a:rPr>
              <a:t> </a:t>
            </a:r>
            <a:r>
              <a:rPr lang="en-GB" b="0" i="0" u="none" strike="noStrike" baseline="0" dirty="0" smtClean="0">
                <a:latin typeface="OpenSans"/>
              </a:rPr>
              <a:t>communicate and creates a bridge between wireless networks and wired ones.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6440091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i="0" u="none" strike="noStrike" baseline="0" dirty="0" smtClean="0">
                <a:latin typeface="OpenSans-Bold"/>
              </a:rPr>
              <a:t>Layer 3—Network</a:t>
            </a:r>
            <a:r>
              <a:rPr lang="en-ZA" b="1" i="0" u="none" strike="noStrike" baseline="0" dirty="0" smtClean="0">
                <a:solidFill>
                  <a:srgbClr val="002C7D"/>
                </a:solidFill>
                <a:latin typeface="OpenSans-Bold"/>
              </a:rPr>
              <a:t/>
            </a:r>
            <a:br>
              <a:rPr lang="en-ZA" b="1" i="0" u="none" strike="noStrike" baseline="0" dirty="0" smtClean="0">
                <a:solidFill>
                  <a:srgbClr val="002C7D"/>
                </a:solidFill>
                <a:latin typeface="OpenSans-Bold"/>
              </a:rPr>
            </a:br>
            <a:endParaRPr lang="en-ZA" dirty="0"/>
          </a:p>
        </p:txBody>
      </p:sp>
      <p:sp>
        <p:nvSpPr>
          <p:cNvPr id="3" name="Rectangle 2"/>
          <p:cNvSpPr/>
          <p:nvPr/>
        </p:nvSpPr>
        <p:spPr>
          <a:xfrm>
            <a:off x="838200" y="2154986"/>
            <a:ext cx="6096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The </a:t>
            </a:r>
            <a:r>
              <a:rPr lang="en-GB" i="0" u="none" strike="noStrike" baseline="0" dirty="0" smtClean="0">
                <a:latin typeface="OpenSans-Bold"/>
              </a:rPr>
              <a:t>network layer (layer 3) </a:t>
            </a:r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is responsible for moving data around a network of</a:t>
            </a:r>
            <a:r>
              <a:rPr lang="en-GB" b="0" i="0" u="none" strike="noStrike" dirty="0" smtClean="0">
                <a:solidFill>
                  <a:srgbClr val="000000"/>
                </a:solidFill>
                <a:latin typeface="OpenSans"/>
              </a:rPr>
              <a:t> </a:t>
            </a:r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networks, known as an internetwork or the Internet. While the data link layer is</a:t>
            </a:r>
          </a:p>
          <a:p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capable of forwarding data by using hardware addresses within a single segment,</a:t>
            </a:r>
            <a:r>
              <a:rPr lang="en-GB" b="0" i="0" u="none" strike="noStrike" dirty="0" smtClean="0">
                <a:solidFill>
                  <a:srgbClr val="000000"/>
                </a:solidFill>
                <a:latin typeface="OpenSans"/>
              </a:rPr>
              <a:t> </a:t>
            </a:r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the network layer moves information around an internetwork by using logical</a:t>
            </a:r>
          </a:p>
          <a:p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network and host IDs. The networks are often heterogeneous; that is, they use a</a:t>
            </a:r>
            <a:r>
              <a:rPr lang="en-GB" b="0" i="0" u="none" strike="noStrike" dirty="0" smtClean="0">
                <a:solidFill>
                  <a:srgbClr val="000000"/>
                </a:solidFill>
                <a:latin typeface="OpenSans"/>
              </a:rPr>
              <a:t> </a:t>
            </a:r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variety of physical layer media and data link protocols. The main appliance working</a:t>
            </a:r>
            <a:r>
              <a:rPr lang="en-GB" b="0" i="0" u="none" strike="noStrike" dirty="0" smtClean="0">
                <a:solidFill>
                  <a:srgbClr val="000000"/>
                </a:solidFill>
                <a:latin typeface="OpenSans"/>
              </a:rPr>
              <a:t> </a:t>
            </a:r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at layer 3 is the </a:t>
            </a:r>
            <a:r>
              <a:rPr lang="en-GB" i="0" u="none" strike="noStrike" baseline="0" dirty="0" smtClean="0">
                <a:latin typeface="OpenSans-Bold"/>
              </a:rPr>
              <a:t>router</a:t>
            </a:r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.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9327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i="0" u="none" strike="noStrike" baseline="0" dirty="0" smtClean="0">
                <a:latin typeface="OpenSans-Bold"/>
              </a:rPr>
              <a:t>Layer 3—Network</a:t>
            </a:r>
            <a:endParaRPr lang="en-ZA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9217" y="2074460"/>
            <a:ext cx="6919232" cy="4189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0604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i="0" u="none" strike="noStrike" baseline="0" dirty="0" smtClean="0">
                <a:latin typeface="OpenSans-Bold"/>
              </a:rPr>
              <a:t>Layer 3—Network</a:t>
            </a:r>
            <a:endParaRPr lang="en-ZA" dirty="0"/>
          </a:p>
        </p:txBody>
      </p:sp>
      <p:sp>
        <p:nvSpPr>
          <p:cNvPr id="3" name="Rectangle 2"/>
          <p:cNvSpPr/>
          <p:nvPr/>
        </p:nvSpPr>
        <p:spPr>
          <a:xfrm>
            <a:off x="838200" y="2436589"/>
            <a:ext cx="6096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b="0" i="0" u="none" strike="noStrike" baseline="0" dirty="0" smtClean="0">
                <a:latin typeface="OpenSans"/>
              </a:rPr>
              <a:t>The network layer forwards information between networks by examining the</a:t>
            </a:r>
            <a:r>
              <a:rPr lang="en-GB" b="0" i="0" u="none" strike="noStrike" dirty="0" smtClean="0">
                <a:latin typeface="OpenSans"/>
              </a:rPr>
              <a:t> </a:t>
            </a:r>
            <a:r>
              <a:rPr lang="en-GB" b="0" i="0" u="none" strike="noStrike" baseline="0" dirty="0" smtClean="0">
                <a:latin typeface="OpenSans"/>
              </a:rPr>
              <a:t>destination network-layer address or logical network address. The packet is</a:t>
            </a:r>
            <a:r>
              <a:rPr lang="en-GB" b="0" i="0" u="none" strike="noStrike" dirty="0" smtClean="0">
                <a:latin typeface="OpenSans"/>
              </a:rPr>
              <a:t> </a:t>
            </a:r>
            <a:r>
              <a:rPr lang="en-GB" b="0" i="0" u="none" strike="noStrike" baseline="0" dirty="0" smtClean="0">
                <a:latin typeface="OpenSans"/>
              </a:rPr>
              <a:t>forwarded, router by router (or hop by hop), through the internetwork to the target</a:t>
            </a:r>
            <a:r>
              <a:rPr lang="en-GB" b="0" i="0" u="none" strike="noStrike" dirty="0" smtClean="0">
                <a:latin typeface="OpenSans"/>
              </a:rPr>
              <a:t> </a:t>
            </a:r>
            <a:r>
              <a:rPr lang="en-GB" b="0" i="0" u="none" strike="noStrike" baseline="0" dirty="0" smtClean="0">
                <a:latin typeface="OpenSans"/>
              </a:rPr>
              <a:t>network. Once it has reached the destination network, the hardware address can</a:t>
            </a:r>
            <a:r>
              <a:rPr lang="en-GB" b="0" i="0" u="none" strike="noStrike" dirty="0" smtClean="0">
                <a:latin typeface="OpenSans"/>
              </a:rPr>
              <a:t> </a:t>
            </a:r>
            <a:r>
              <a:rPr lang="en-GB" b="0" i="0" u="none" strike="noStrike" baseline="0" dirty="0" smtClean="0">
                <a:latin typeface="OpenSans"/>
              </a:rPr>
              <a:t>be used to deliver the packet to the target node.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0317063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i="0" u="none" strike="noStrike" baseline="0" dirty="0" smtClean="0">
                <a:latin typeface="OpenSans-Bold"/>
              </a:rPr>
              <a:t>Layer 4—Transport</a:t>
            </a:r>
            <a:r>
              <a:rPr lang="en-ZA" b="1" i="0" u="none" strike="noStrike" baseline="0" dirty="0" smtClean="0">
                <a:solidFill>
                  <a:srgbClr val="002C7D"/>
                </a:solidFill>
                <a:latin typeface="OpenSans-Bold"/>
              </a:rPr>
              <a:t/>
            </a:r>
            <a:br>
              <a:rPr lang="en-ZA" b="1" i="0" u="none" strike="noStrike" baseline="0" dirty="0" smtClean="0">
                <a:solidFill>
                  <a:srgbClr val="002C7D"/>
                </a:solidFill>
                <a:latin typeface="OpenSans-Bold"/>
              </a:rPr>
            </a:br>
            <a:endParaRPr lang="en-ZA" dirty="0"/>
          </a:p>
        </p:txBody>
      </p:sp>
      <p:sp>
        <p:nvSpPr>
          <p:cNvPr id="3" name="Rectangle 2"/>
          <p:cNvSpPr/>
          <p:nvPr/>
        </p:nvSpPr>
        <p:spPr>
          <a:xfrm>
            <a:off x="838200" y="2107977"/>
            <a:ext cx="6096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The first three layers of the OSI model are primarily concerned with moving frames</a:t>
            </a:r>
          </a:p>
          <a:p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and datagrams between nodes and networks. At the </a:t>
            </a:r>
            <a:r>
              <a:rPr lang="en-GB" i="0" u="none" strike="noStrike" baseline="0" dirty="0" smtClean="0">
                <a:latin typeface="OpenSans-Bold"/>
              </a:rPr>
              <a:t>transport layer</a:t>
            </a:r>
            <a:r>
              <a:rPr lang="en-GB" i="0" u="none" strike="noStrike" baseline="0" dirty="0" smtClean="0">
                <a:latin typeface="OpenSans"/>
              </a:rPr>
              <a:t>—also </a:t>
            </a:r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known</a:t>
            </a:r>
          </a:p>
          <a:p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as the end-to-end or host-to-host layer—the content of the packets becomes</a:t>
            </a:r>
          </a:p>
          <a:p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significant. Any given host on a network will be communicating with many other</a:t>
            </a:r>
          </a:p>
          <a:p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hosts using many different types of networking data. One of the functions of the</a:t>
            </a:r>
          </a:p>
          <a:p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transport layer is to identify each type of network application by assigning it a</a:t>
            </a:r>
          </a:p>
          <a:p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port number. For example, data requested from an HTTP web application can be</a:t>
            </a:r>
          </a:p>
          <a:p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identified as port 80, while data sent to an email server can be identified as port 25.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6305311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2167"/>
            <a:ext cx="10515600" cy="1325563"/>
          </a:xfrm>
        </p:spPr>
        <p:txBody>
          <a:bodyPr/>
          <a:lstStyle/>
          <a:p>
            <a:r>
              <a:rPr lang="en-ZA" b="1" i="0" u="none" strike="noStrike" baseline="0" dirty="0" smtClean="0">
                <a:latin typeface="OpenSans-Bold"/>
              </a:rPr>
              <a:t>Layer 4—Transport</a:t>
            </a:r>
            <a:r>
              <a:rPr lang="en-ZA" b="1" i="0" u="none" strike="noStrike" baseline="0" dirty="0" smtClean="0">
                <a:solidFill>
                  <a:srgbClr val="002C7D"/>
                </a:solidFill>
                <a:latin typeface="OpenSans-Bold"/>
              </a:rPr>
              <a:t/>
            </a:r>
            <a:br>
              <a:rPr lang="en-ZA" b="1" i="0" u="none" strike="noStrike" baseline="0" dirty="0" smtClean="0">
                <a:solidFill>
                  <a:srgbClr val="002C7D"/>
                </a:solidFill>
                <a:latin typeface="OpenSans-Bold"/>
              </a:rPr>
            </a:br>
            <a:endParaRPr lang="en-ZA" dirty="0"/>
          </a:p>
        </p:txBody>
      </p:sp>
      <p:sp>
        <p:nvSpPr>
          <p:cNvPr id="3" name="Rectangle 2"/>
          <p:cNvSpPr/>
          <p:nvPr/>
        </p:nvSpPr>
        <p:spPr>
          <a:xfrm>
            <a:off x="838200" y="1816094"/>
            <a:ext cx="6096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b="0" i="0" u="none" strike="noStrike" baseline="0" dirty="0" smtClean="0">
                <a:latin typeface="OpenSans"/>
              </a:rPr>
              <a:t>At the transport layer, on the sending host, data from the upper layers is packaged</a:t>
            </a:r>
            <a:r>
              <a:rPr lang="en-GB" b="0" i="0" u="none" strike="noStrike" dirty="0" smtClean="0">
                <a:latin typeface="OpenSans"/>
              </a:rPr>
              <a:t> </a:t>
            </a:r>
            <a:r>
              <a:rPr lang="en-GB" b="0" i="0" u="none" strike="noStrike" baseline="0" dirty="0" smtClean="0">
                <a:latin typeface="OpenSans"/>
              </a:rPr>
              <a:t>as a series of layer 4 PDUs, referred to as segments. Each segment is tagged with</a:t>
            </a:r>
          </a:p>
          <a:p>
            <a:r>
              <a:rPr lang="en-GB" b="0" i="0" u="none" strike="noStrike" baseline="0" dirty="0" smtClean="0">
                <a:latin typeface="OpenSans"/>
              </a:rPr>
              <a:t>the application’s port number. The segment is then passed to the network layer</a:t>
            </a:r>
            <a:r>
              <a:rPr lang="en-GB" b="0" i="0" u="none" strike="noStrike" dirty="0" smtClean="0">
                <a:latin typeface="OpenSans"/>
              </a:rPr>
              <a:t> </a:t>
            </a:r>
            <a:r>
              <a:rPr lang="en-GB" b="0" i="0" u="none" strike="noStrike" baseline="0" dirty="0" smtClean="0">
                <a:latin typeface="OpenSans"/>
              </a:rPr>
              <a:t>for delivery. Many different hosts could be transmitting multiple HTTP and email</a:t>
            </a:r>
            <a:r>
              <a:rPr lang="en-GB" b="0" i="0" u="none" strike="noStrike" dirty="0" smtClean="0">
                <a:latin typeface="OpenSans"/>
              </a:rPr>
              <a:t> </a:t>
            </a:r>
            <a:r>
              <a:rPr lang="en-GB" b="0" i="0" u="none" strike="noStrike" baseline="0" dirty="0" smtClean="0">
                <a:latin typeface="OpenSans"/>
              </a:rPr>
              <a:t>packets at the same time. These are multiplexed using the port numbers along with</a:t>
            </a:r>
            <a:r>
              <a:rPr lang="en-GB" b="0" i="0" u="none" strike="noStrike" dirty="0" smtClean="0">
                <a:latin typeface="OpenSans"/>
              </a:rPr>
              <a:t> </a:t>
            </a:r>
            <a:r>
              <a:rPr lang="en-GB" b="0" i="0" u="none" strike="noStrike" baseline="0" dirty="0" smtClean="0">
                <a:latin typeface="OpenSans"/>
              </a:rPr>
              <a:t>the source and destination network addresses onto the same link.</a:t>
            </a:r>
          </a:p>
          <a:p>
            <a:r>
              <a:rPr lang="en-GB" dirty="0"/>
              <a:t>At the network and data link layers, the port number </a:t>
            </a:r>
            <a:r>
              <a:rPr lang="en-GB" dirty="0" smtClean="0"/>
              <a:t>is ignored—it </a:t>
            </a:r>
            <a:r>
              <a:rPr lang="en-GB" dirty="0"/>
              <a:t>becomes part of </a:t>
            </a:r>
            <a:r>
              <a:rPr lang="en-GB" dirty="0" smtClean="0"/>
              <a:t>the data </a:t>
            </a:r>
            <a:r>
              <a:rPr lang="en-GB" dirty="0"/>
              <a:t>payload and is invisible to the routers and switches that implement the addressing</a:t>
            </a:r>
          </a:p>
          <a:p>
            <a:r>
              <a:rPr lang="en-GB" dirty="0"/>
              <a:t>and forwarding functions of these layers. At the receiving host, each segment </a:t>
            </a:r>
            <a:r>
              <a:rPr lang="en-GB" dirty="0" smtClean="0"/>
              <a:t>is </a:t>
            </a:r>
            <a:r>
              <a:rPr lang="en-GB" dirty="0" err="1" smtClean="0"/>
              <a:t>decapsulated</a:t>
            </a:r>
            <a:r>
              <a:rPr lang="en-GB" dirty="0"/>
              <a:t>, identified by its port number, and passed to the relevant handler at </a:t>
            </a:r>
            <a:r>
              <a:rPr lang="en-GB" dirty="0" smtClean="0"/>
              <a:t>the </a:t>
            </a:r>
            <a:r>
              <a:rPr lang="en-ZA" dirty="0" smtClean="0"/>
              <a:t>application </a:t>
            </a:r>
            <a:r>
              <a:rPr lang="en-ZA" dirty="0"/>
              <a:t>layer.</a:t>
            </a:r>
          </a:p>
        </p:txBody>
      </p:sp>
    </p:spTree>
    <p:extLst>
      <p:ext uri="{BB962C8B-B14F-4D97-AF65-F5344CB8AC3E}">
        <p14:creationId xmlns:p14="http://schemas.microsoft.com/office/powerpoint/2010/main" val="206241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i="0" u="none" strike="noStrike" baseline="0" dirty="0" smtClean="0">
                <a:solidFill>
                  <a:srgbClr val="002C7D"/>
                </a:solidFill>
                <a:latin typeface="OpenSans-Bold"/>
              </a:rPr>
              <a:t>LESSON INTRODUCTION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838200" y="2170655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Computer networks are complex systems that incorporate multiple functions, standards, and proprietary technologies. The Open Systems Interconnection</a:t>
            </a:r>
            <a:r>
              <a:rPr lang="en-GB" b="0" i="0" u="none" strike="noStrike" dirty="0" smtClean="0">
                <a:solidFill>
                  <a:srgbClr val="000000"/>
                </a:solidFill>
                <a:latin typeface="OpenSans"/>
              </a:rPr>
              <a:t> </a:t>
            </a:r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(OSI) model is used to try to simplify some of this complexity. It divides network</a:t>
            </a:r>
            <a:r>
              <a:rPr lang="en-GB" b="0" i="0" u="none" strike="noStrike" dirty="0" smtClean="0">
                <a:solidFill>
                  <a:srgbClr val="000000"/>
                </a:solidFill>
                <a:latin typeface="OpenSans"/>
              </a:rPr>
              <a:t> </a:t>
            </a:r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technologies between seven functional layers. This makes it easier to separate and</a:t>
            </a:r>
            <a:r>
              <a:rPr lang="en-GB" b="0" i="0" u="none" strike="noStrike" dirty="0" smtClean="0">
                <a:solidFill>
                  <a:srgbClr val="000000"/>
                </a:solidFill>
                <a:latin typeface="OpenSans"/>
              </a:rPr>
              <a:t> </a:t>
            </a:r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focus on individual concepts and technologies while retaining an understanding of</a:t>
            </a:r>
            <a:r>
              <a:rPr lang="en-GB" b="0" i="0" u="none" strike="noStrike" dirty="0" smtClean="0">
                <a:solidFill>
                  <a:srgbClr val="000000"/>
                </a:solidFill>
                <a:latin typeface="OpenSans"/>
              </a:rPr>
              <a:t> </a:t>
            </a:r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relationships to the functions of technologies placed in other layers.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8337755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i="0" u="none" strike="noStrike" baseline="0" dirty="0" smtClean="0">
                <a:latin typeface="OpenSans-Bold"/>
              </a:rPr>
              <a:t>Layer 4—Transport</a:t>
            </a:r>
            <a:endParaRPr lang="en-ZA" dirty="0"/>
          </a:p>
        </p:txBody>
      </p:sp>
      <p:sp>
        <p:nvSpPr>
          <p:cNvPr id="3" name="Rectangle 2"/>
          <p:cNvSpPr/>
          <p:nvPr/>
        </p:nvSpPr>
        <p:spPr>
          <a:xfrm>
            <a:off x="838200" y="2349141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b="0" i="0" u="none" strike="noStrike" baseline="0" dirty="0" smtClean="0">
                <a:latin typeface="OpenSans"/>
              </a:rPr>
              <a:t>Devices working at the transport layer include multilayer switches—usually working</a:t>
            </a:r>
            <a:r>
              <a:rPr lang="en-GB" b="0" i="0" u="none" strike="noStrike" dirty="0" smtClean="0">
                <a:latin typeface="OpenSans"/>
              </a:rPr>
              <a:t> </a:t>
            </a:r>
            <a:r>
              <a:rPr lang="en-GB" b="0" i="0" u="none" strike="noStrike" baseline="0" dirty="0" smtClean="0">
                <a:latin typeface="OpenSans"/>
              </a:rPr>
              <a:t>as load balancers—and many types of security appliances, such as more advanced</a:t>
            </a:r>
          </a:p>
          <a:p>
            <a:r>
              <a:rPr lang="en-GB" b="0" i="0" u="none" strike="noStrike" baseline="0" dirty="0" smtClean="0">
                <a:latin typeface="OpenSans"/>
              </a:rPr>
              <a:t>firewalls and intrusion detection systems (IDSs).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7696019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i="0" u="none" strike="noStrike" baseline="0" dirty="0" smtClean="0">
                <a:solidFill>
                  <a:srgbClr val="000000"/>
                </a:solidFill>
                <a:latin typeface="OpenSans-Bold"/>
              </a:rPr>
              <a:t>Layer 5—Session</a:t>
            </a:r>
            <a:br>
              <a:rPr lang="en-ZA" b="1" i="0" u="none" strike="noStrike" baseline="0" dirty="0" smtClean="0">
                <a:solidFill>
                  <a:srgbClr val="000000"/>
                </a:solidFill>
                <a:latin typeface="OpenSans-Bold"/>
              </a:rPr>
            </a:br>
            <a:endParaRPr lang="en-ZA" dirty="0"/>
          </a:p>
        </p:txBody>
      </p:sp>
      <p:sp>
        <p:nvSpPr>
          <p:cNvPr id="3" name="Rectangle 2"/>
          <p:cNvSpPr/>
          <p:nvPr/>
        </p:nvSpPr>
        <p:spPr>
          <a:xfrm>
            <a:off x="838200" y="2289384"/>
            <a:ext cx="6096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Most application protocols require the exchange of multiple messages between</a:t>
            </a:r>
            <a:r>
              <a:rPr lang="en-GB" b="0" i="0" u="none" strike="noStrike" dirty="0" smtClean="0">
                <a:solidFill>
                  <a:srgbClr val="000000"/>
                </a:solidFill>
                <a:latin typeface="OpenSans"/>
              </a:rPr>
              <a:t> </a:t>
            </a:r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the client and server. This exchange of such a sequence of messages is called a</a:t>
            </a:r>
          </a:p>
          <a:p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session or dialog. The </a:t>
            </a:r>
            <a:r>
              <a:rPr lang="en-GB" i="0" u="none" strike="noStrike" baseline="0" dirty="0" smtClean="0">
                <a:latin typeface="OpenSans-Bold"/>
              </a:rPr>
              <a:t>session layer (layer 5) </a:t>
            </a:r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represents functions that administer</a:t>
            </a:r>
            <a:r>
              <a:rPr lang="en-GB" b="0" i="0" u="none" strike="noStrike" dirty="0" smtClean="0">
                <a:solidFill>
                  <a:srgbClr val="000000"/>
                </a:solidFill>
                <a:latin typeface="OpenSans"/>
              </a:rPr>
              <a:t> </a:t>
            </a:r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the process of establishing a dialog, managing data transfer, and then ending (or</a:t>
            </a:r>
          </a:p>
          <a:p>
            <a:r>
              <a:rPr lang="en-ZA" b="0" i="0" u="none" strike="noStrike" baseline="0" dirty="0" smtClean="0">
                <a:solidFill>
                  <a:srgbClr val="000000"/>
                </a:solidFill>
                <a:latin typeface="OpenSans"/>
              </a:rPr>
              <a:t>tearing down) the session.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1845276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i="0" u="none" strike="noStrike" baseline="0" dirty="0" smtClean="0">
                <a:solidFill>
                  <a:srgbClr val="000000"/>
                </a:solidFill>
                <a:latin typeface="OpenSans-Bold"/>
              </a:rPr>
              <a:t>Layer 6—Presentation</a:t>
            </a:r>
            <a:br>
              <a:rPr lang="en-ZA" b="1" i="0" u="none" strike="noStrike" baseline="0" dirty="0" smtClean="0">
                <a:solidFill>
                  <a:srgbClr val="000000"/>
                </a:solidFill>
                <a:latin typeface="OpenSans-Bold"/>
              </a:rPr>
            </a:br>
            <a:endParaRPr lang="en-ZA" dirty="0"/>
          </a:p>
        </p:txBody>
      </p:sp>
      <p:sp>
        <p:nvSpPr>
          <p:cNvPr id="3" name="Rectangle 2"/>
          <p:cNvSpPr/>
          <p:nvPr/>
        </p:nvSpPr>
        <p:spPr>
          <a:xfrm>
            <a:off x="838200" y="2109942"/>
            <a:ext cx="6096000" cy="27392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ZA" sz="2800" b="1" i="0" u="none" strike="noStrike" baseline="0" dirty="0" smtClean="0">
                <a:solidFill>
                  <a:srgbClr val="000000"/>
                </a:solidFill>
                <a:latin typeface="OpenSans-Bold"/>
              </a:rPr>
              <a:t>Layer 6—Presentation</a:t>
            </a:r>
          </a:p>
          <a:p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The </a:t>
            </a:r>
            <a:r>
              <a:rPr lang="en-GB" i="0" u="none" strike="noStrike" baseline="0" dirty="0" smtClean="0">
                <a:latin typeface="OpenSans-Bold"/>
              </a:rPr>
              <a:t>presentation layer (layer 6) </a:t>
            </a:r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transforms data between the format required</a:t>
            </a:r>
            <a:r>
              <a:rPr lang="en-GB" b="0" i="0" u="none" strike="noStrike" dirty="0" smtClean="0">
                <a:solidFill>
                  <a:srgbClr val="000000"/>
                </a:solidFill>
                <a:latin typeface="OpenSans"/>
              </a:rPr>
              <a:t> </a:t>
            </a:r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for the network and the format required for the application. For example, the</a:t>
            </a:r>
          </a:p>
          <a:p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presentation layer is used for character set conversion, such as between American</a:t>
            </a:r>
            <a:r>
              <a:rPr lang="en-GB" b="0" i="0" u="none" strike="noStrike" dirty="0" smtClean="0">
                <a:solidFill>
                  <a:srgbClr val="000000"/>
                </a:solidFill>
                <a:latin typeface="OpenSans"/>
              </a:rPr>
              <a:t> </a:t>
            </a:r>
            <a:r>
              <a:rPr lang="en-ZA" b="0" i="0" u="none" strike="noStrike" baseline="0" dirty="0" smtClean="0">
                <a:solidFill>
                  <a:srgbClr val="000000"/>
                </a:solidFill>
                <a:latin typeface="OpenSans"/>
              </a:rPr>
              <a:t>Standard Code for Information Interchange (ASCII) and Unicode. The presentation</a:t>
            </a:r>
          </a:p>
          <a:p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layer can also be conceived as supporting data compression and encryption.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3805962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i="0" u="none" strike="noStrike" baseline="0" dirty="0" smtClean="0">
                <a:solidFill>
                  <a:srgbClr val="000000"/>
                </a:solidFill>
                <a:latin typeface="OpenSans-Bold"/>
              </a:rPr>
              <a:t>Layer 7—Application</a:t>
            </a:r>
            <a:br>
              <a:rPr lang="en-ZA" b="1" i="0" u="none" strike="noStrike" baseline="0" dirty="0" smtClean="0">
                <a:solidFill>
                  <a:srgbClr val="000000"/>
                </a:solidFill>
                <a:latin typeface="OpenSans-Bold"/>
              </a:rPr>
            </a:br>
            <a:endParaRPr lang="en-ZA" dirty="0"/>
          </a:p>
        </p:txBody>
      </p:sp>
      <p:sp>
        <p:nvSpPr>
          <p:cNvPr id="3" name="Rectangle 2"/>
          <p:cNvSpPr/>
          <p:nvPr/>
        </p:nvSpPr>
        <p:spPr>
          <a:xfrm>
            <a:off x="838200" y="2179796"/>
            <a:ext cx="6096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The </a:t>
            </a:r>
            <a:r>
              <a:rPr lang="en-GB" i="0" u="none" strike="noStrike" baseline="0" dirty="0" smtClean="0">
                <a:latin typeface="OpenSans-Bold"/>
              </a:rPr>
              <a:t>application layer (layer 7) </a:t>
            </a:r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is at the top of the OSI stack. An application layer</a:t>
            </a:r>
            <a:r>
              <a:rPr lang="en-GB" dirty="0">
                <a:solidFill>
                  <a:srgbClr val="000000"/>
                </a:solidFill>
                <a:latin typeface="OpenSans"/>
              </a:rPr>
              <a:t> </a:t>
            </a:r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protocol doesn’t encapsulate any other protocols or provide services to any</a:t>
            </a:r>
          </a:p>
          <a:p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protocol. Application-layer protocols provide an interface for software programs</a:t>
            </a:r>
            <a:r>
              <a:rPr lang="en-GB" b="0" i="0" u="none" strike="noStrike" dirty="0" smtClean="0">
                <a:solidFill>
                  <a:srgbClr val="000000"/>
                </a:solidFill>
                <a:latin typeface="OpenSans"/>
              </a:rPr>
              <a:t> </a:t>
            </a:r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on network hosts that have established a communications channel through the</a:t>
            </a:r>
          </a:p>
          <a:p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lower-level protocols to exchange data.</a:t>
            </a:r>
          </a:p>
          <a:p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More widely, upper-layer protocols provide most of the services that make a</a:t>
            </a:r>
            <a:r>
              <a:rPr lang="en-GB" b="0" i="0" u="none" strike="noStrike" dirty="0" smtClean="0">
                <a:solidFill>
                  <a:srgbClr val="000000"/>
                </a:solidFill>
                <a:latin typeface="OpenSans"/>
              </a:rPr>
              <a:t> </a:t>
            </a:r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network useful, rather than just functional, including web browsing, email and</a:t>
            </a:r>
          </a:p>
          <a:p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communications, directory lookup, remote printing, and database services.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308682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i="0" u="none" strike="noStrike" baseline="0" dirty="0" smtClean="0">
                <a:latin typeface="OpenSans-Bold"/>
              </a:rPr>
              <a:t>OSI Model Summary</a:t>
            </a:r>
            <a:r>
              <a:rPr lang="en-ZA" b="1" i="0" u="none" strike="noStrike" baseline="0" dirty="0" smtClean="0">
                <a:solidFill>
                  <a:srgbClr val="002C7D"/>
                </a:solidFill>
                <a:latin typeface="OpenSans-Bold"/>
              </a:rPr>
              <a:t/>
            </a:r>
            <a:br>
              <a:rPr lang="en-ZA" b="1" i="0" u="none" strike="noStrike" baseline="0" dirty="0" smtClean="0">
                <a:solidFill>
                  <a:srgbClr val="002C7D"/>
                </a:solidFill>
                <a:latin typeface="OpenSans-Bold"/>
              </a:rPr>
            </a:br>
            <a:endParaRPr lang="en-ZA" dirty="0"/>
          </a:p>
        </p:txBody>
      </p:sp>
      <p:sp>
        <p:nvSpPr>
          <p:cNvPr id="3" name="Rectangle 2"/>
          <p:cNvSpPr/>
          <p:nvPr/>
        </p:nvSpPr>
        <p:spPr>
          <a:xfrm>
            <a:off x="838200" y="1690688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The following image summarizes the OSI model, listing the PDUs at each layer,</a:t>
            </a:r>
            <a:r>
              <a:rPr lang="en-GB" b="0" i="0" u="none" strike="noStrike" dirty="0" smtClean="0">
                <a:solidFill>
                  <a:srgbClr val="000000"/>
                </a:solidFill>
                <a:latin typeface="OpenSans"/>
              </a:rPr>
              <a:t> </a:t>
            </a:r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along with the types of devices that work at each layer.</a:t>
            </a:r>
          </a:p>
          <a:p>
            <a:endParaRPr lang="en-Z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6823" y="3335322"/>
            <a:ext cx="6058754" cy="3884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344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i="0" u="none" strike="noStrike" baseline="0" dirty="0" smtClean="0">
                <a:solidFill>
                  <a:srgbClr val="002C7D"/>
                </a:solidFill>
                <a:latin typeface="OpenSans-Bold"/>
              </a:rPr>
              <a:t>LESSON INTRODUCTION</a:t>
            </a:r>
            <a:endParaRPr lang="en-ZA" dirty="0"/>
          </a:p>
        </p:txBody>
      </p:sp>
      <p:sp>
        <p:nvSpPr>
          <p:cNvPr id="3" name="Rectangle 2"/>
          <p:cNvSpPr/>
          <p:nvPr/>
        </p:nvSpPr>
        <p:spPr>
          <a:xfrm>
            <a:off x="838200" y="1853780"/>
            <a:ext cx="6096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b="0" i="0" u="none" strike="noStrike" baseline="0" dirty="0" smtClean="0">
                <a:latin typeface="OpenSans"/>
              </a:rPr>
              <a:t>This lesson uses the OSI model to give you an overview of the technologies that</a:t>
            </a:r>
          </a:p>
          <a:p>
            <a:r>
              <a:rPr lang="en-GB" b="0" i="0" u="none" strike="noStrike" baseline="0" dirty="0" smtClean="0">
                <a:latin typeface="OpenSans"/>
              </a:rPr>
              <a:t>you will be studying in the rest of the course. You will compare the functions of</a:t>
            </a:r>
          </a:p>
          <a:p>
            <a:r>
              <a:rPr lang="en-GB" b="0" i="0" u="none" strike="noStrike" baseline="0" dirty="0" smtClean="0">
                <a:latin typeface="OpenSans"/>
              </a:rPr>
              <a:t>these layers in the OSI model and apply those concepts to the installation and</a:t>
            </a:r>
          </a:p>
          <a:p>
            <a:r>
              <a:rPr lang="en-GB" b="0" i="0" u="none" strike="noStrike" baseline="0" dirty="0" smtClean="0">
                <a:latin typeface="OpenSans"/>
              </a:rPr>
              <a:t>configuration of a small office/home office network.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120420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0" i="0" u="none" strike="noStrike" baseline="0" dirty="0" smtClean="0">
                <a:latin typeface="OpenSans"/>
              </a:rPr>
              <a:t>Open Systems Interconnection (OSI) model</a:t>
            </a:r>
            <a:endParaRPr lang="en-ZA" dirty="0"/>
          </a:p>
        </p:txBody>
      </p:sp>
      <p:sp>
        <p:nvSpPr>
          <p:cNvPr id="3" name="Rectangle 2"/>
          <p:cNvSpPr/>
          <p:nvPr/>
        </p:nvSpPr>
        <p:spPr>
          <a:xfrm>
            <a:off x="838200" y="2610683"/>
            <a:ext cx="6096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>
                <a:latin typeface="OpenSans"/>
              </a:rPr>
              <a:t>T</a:t>
            </a:r>
            <a:r>
              <a:rPr lang="en-GB" b="0" i="0" u="none" strike="noStrike" baseline="0" dirty="0" smtClean="0">
                <a:latin typeface="OpenSans"/>
              </a:rPr>
              <a:t>he Open Systems Interconnection (OSI) model breaks the data</a:t>
            </a:r>
            <a:r>
              <a:rPr lang="en-GB" b="0" i="0" u="none" strike="noStrike" dirty="0" smtClean="0">
                <a:latin typeface="OpenSans"/>
              </a:rPr>
              <a:t> </a:t>
            </a:r>
            <a:r>
              <a:rPr lang="en-GB" b="0" i="0" u="none" strike="noStrike" baseline="0" dirty="0" smtClean="0">
                <a:latin typeface="OpenSans"/>
              </a:rPr>
              <a:t>communication process into discrete layers. Being able to identify the OSI layers</a:t>
            </a:r>
            <a:r>
              <a:rPr lang="en-GB" b="0" i="0" u="none" strike="noStrike" dirty="0" smtClean="0">
                <a:latin typeface="OpenSans"/>
              </a:rPr>
              <a:t> </a:t>
            </a:r>
            <a:r>
              <a:rPr lang="en-GB" b="0" i="0" u="none" strike="noStrike" baseline="0" dirty="0" smtClean="0">
                <a:latin typeface="OpenSans"/>
              </a:rPr>
              <a:t>and compare the functions of devices and protocols working at each layer will help</a:t>
            </a:r>
            <a:r>
              <a:rPr lang="en-GB" b="0" i="0" u="none" strike="noStrike" dirty="0" smtClean="0">
                <a:latin typeface="OpenSans"/>
              </a:rPr>
              <a:t> </a:t>
            </a:r>
            <a:r>
              <a:rPr lang="en-GB" b="0" i="0" u="none" strike="noStrike" baseline="0" dirty="0" smtClean="0">
                <a:latin typeface="OpenSans"/>
              </a:rPr>
              <a:t>you to plan, implement and troubleshoot networks.</a:t>
            </a:r>
          </a:p>
          <a:p>
            <a:endParaRPr lang="en-GB" b="0" i="0" u="none" strike="noStrike" baseline="0" dirty="0" smtClean="0">
              <a:latin typeface="OpenSans"/>
            </a:endParaRPr>
          </a:p>
          <a:p>
            <a:r>
              <a:rPr lang="en-GB" b="0" i="0" u="none" strike="noStrike" baseline="0" dirty="0" smtClean="0">
                <a:latin typeface="OpenSans"/>
              </a:rPr>
              <a:t>A network is two or more computer systems that are linked by a transmission</a:t>
            </a:r>
            <a:r>
              <a:rPr lang="en-GB" b="0" i="0" u="none" strike="noStrike" dirty="0" smtClean="0">
                <a:latin typeface="OpenSans"/>
              </a:rPr>
              <a:t> </a:t>
            </a:r>
            <a:r>
              <a:rPr lang="en-GB" b="0" i="0" u="none" strike="noStrike" baseline="0" dirty="0" smtClean="0">
                <a:latin typeface="OpenSans"/>
              </a:rPr>
              <a:t>medium and share one or more protocols that enable them to exchange data. You</a:t>
            </a:r>
          </a:p>
          <a:p>
            <a:r>
              <a:rPr lang="en-GB" b="0" i="0" u="none" strike="noStrike" baseline="0" dirty="0" smtClean="0">
                <a:latin typeface="OpenSans"/>
              </a:rPr>
              <a:t>can think of any network in terms of nodes and links. The nodes are devices that</a:t>
            </a:r>
            <a:r>
              <a:rPr lang="en-GB" b="0" i="0" u="none" strike="noStrike" dirty="0" smtClean="0">
                <a:latin typeface="OpenSans"/>
              </a:rPr>
              <a:t> </a:t>
            </a:r>
            <a:r>
              <a:rPr lang="en-GB" b="0" i="0" u="none" strike="noStrike" baseline="0" dirty="0" smtClean="0">
                <a:latin typeface="OpenSans"/>
              </a:rPr>
              <a:t>send, receive, and forward data and the links are the communications pathways</a:t>
            </a:r>
          </a:p>
          <a:p>
            <a:r>
              <a:rPr lang="en-ZA" b="0" i="0" u="none" strike="noStrike" baseline="0" dirty="0" smtClean="0">
                <a:latin typeface="OpenSans"/>
              </a:rPr>
              <a:t>between them.</a:t>
            </a:r>
            <a:endParaRPr lang="en-GB" b="0" i="0" u="none" strike="noStrike" baseline="0" dirty="0" smtClean="0">
              <a:latin typeface="OpenSans"/>
            </a:endParaRP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248104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0" i="0" u="none" strike="noStrike" baseline="0" dirty="0" smtClean="0">
                <a:latin typeface="OpenSans"/>
              </a:rPr>
              <a:t>Open Systems Interconnection (OSI) model</a:t>
            </a:r>
            <a:endParaRPr lang="en-ZA" dirty="0"/>
          </a:p>
        </p:txBody>
      </p:sp>
      <p:sp>
        <p:nvSpPr>
          <p:cNvPr id="4" name="Rectangle 3"/>
          <p:cNvSpPr/>
          <p:nvPr/>
        </p:nvSpPr>
        <p:spPr>
          <a:xfrm>
            <a:off x="838200" y="2538189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The International Organization for Standardization (ISO) developed the </a:t>
            </a:r>
            <a:r>
              <a:rPr lang="en-GB" i="0" u="none" strike="noStrike" baseline="0" dirty="0" smtClean="0">
                <a:latin typeface="OpenSans-Bold"/>
              </a:rPr>
              <a:t>Open Systems</a:t>
            </a:r>
          </a:p>
          <a:p>
            <a:r>
              <a:rPr lang="en-GB" i="0" u="none" strike="noStrike" baseline="0" dirty="0" smtClean="0">
                <a:latin typeface="OpenSans-Bold"/>
              </a:rPr>
              <a:t>Interconnection (OSI) reference model </a:t>
            </a:r>
            <a:r>
              <a:rPr lang="en-GB" i="0" u="none" strike="noStrike" baseline="0" dirty="0" smtClean="0">
                <a:latin typeface="OpenSans"/>
              </a:rPr>
              <a:t> </a:t>
            </a:r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to promote</a:t>
            </a:r>
          </a:p>
          <a:p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understanding of how components in a network system work.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085625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0" i="0" u="none" strike="noStrike" baseline="0" dirty="0" smtClean="0">
                <a:latin typeface="OpenSans"/>
              </a:rPr>
              <a:t>Open Systems Interconnection (OSI) model</a:t>
            </a:r>
            <a:endParaRPr lang="en-ZA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8934" y="1690688"/>
            <a:ext cx="5635133" cy="4515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1955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i="0" u="none" strike="noStrike" baseline="0" dirty="0" smtClean="0">
                <a:latin typeface="OpenSans-Bold"/>
              </a:rPr>
              <a:t>Data Encapsulation and </a:t>
            </a:r>
            <a:r>
              <a:rPr lang="en-ZA" i="0" u="none" strike="noStrike" baseline="0" dirty="0" err="1" smtClean="0">
                <a:latin typeface="OpenSans-Bold"/>
              </a:rPr>
              <a:t>Decapsulation</a:t>
            </a:r>
            <a:r>
              <a:rPr lang="en-ZA" b="1" i="0" u="none" strike="noStrike" baseline="0" dirty="0" smtClean="0">
                <a:solidFill>
                  <a:srgbClr val="002C7D"/>
                </a:solidFill>
                <a:latin typeface="OpenSans-Bold"/>
              </a:rPr>
              <a:t/>
            </a:r>
            <a:br>
              <a:rPr lang="en-ZA" b="1" i="0" u="none" strike="noStrike" baseline="0" dirty="0" smtClean="0">
                <a:solidFill>
                  <a:srgbClr val="002C7D"/>
                </a:solidFill>
                <a:latin typeface="OpenSans-Bold"/>
              </a:rPr>
            </a:br>
            <a:endParaRPr lang="en-ZA" dirty="0"/>
          </a:p>
        </p:txBody>
      </p:sp>
      <p:sp>
        <p:nvSpPr>
          <p:cNvPr id="3" name="Rectangle 2"/>
          <p:cNvSpPr/>
          <p:nvPr/>
        </p:nvSpPr>
        <p:spPr>
          <a:xfrm>
            <a:off x="838200" y="1690688"/>
            <a:ext cx="6096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A network protocol is a set of rules for exchanging data in a structured format.</a:t>
            </a:r>
          </a:p>
          <a:p>
            <a:r>
              <a:rPr lang="en-GB" b="0" i="0" u="none" strike="noStrike" baseline="0" dirty="0" smtClean="0">
                <a:solidFill>
                  <a:srgbClr val="000000"/>
                </a:solidFill>
                <a:latin typeface="OpenSans"/>
              </a:rPr>
              <a:t>A network protocol has two principal functions:</a:t>
            </a:r>
          </a:p>
          <a:p>
            <a:r>
              <a:rPr lang="en-GB" b="1" dirty="0"/>
              <a:t>Addressing</a:t>
            </a:r>
            <a:r>
              <a:rPr lang="en-GB" dirty="0"/>
              <a:t>—Describing where data messages should go. At each layer, </a:t>
            </a:r>
            <a:r>
              <a:rPr lang="en-GB" dirty="0" smtClean="0"/>
              <a:t>there are </a:t>
            </a:r>
            <a:r>
              <a:rPr lang="en-GB" dirty="0"/>
              <a:t>different mechanisms for identifying nodes and rules for how they can </a:t>
            </a:r>
            <a:r>
              <a:rPr lang="en-GB" dirty="0" smtClean="0"/>
              <a:t>send </a:t>
            </a:r>
            <a:r>
              <a:rPr lang="en-ZA" dirty="0" smtClean="0"/>
              <a:t>and </a:t>
            </a:r>
            <a:r>
              <a:rPr lang="en-ZA" dirty="0"/>
              <a:t>receive messages.</a:t>
            </a:r>
          </a:p>
          <a:p>
            <a:r>
              <a:rPr lang="en-GB" b="1" dirty="0"/>
              <a:t>• Encapsulation</a:t>
            </a:r>
            <a:r>
              <a:rPr lang="en-GB" dirty="0"/>
              <a:t>—Describing how data messages should be packaged </a:t>
            </a:r>
            <a:r>
              <a:rPr lang="en-GB" dirty="0" smtClean="0"/>
              <a:t>for transmission</a:t>
            </a:r>
            <a:r>
              <a:rPr lang="en-GB" dirty="0"/>
              <a:t>. Encapsulation is like an envelope for a letter, with the </a:t>
            </a:r>
            <a:r>
              <a:rPr lang="en-GB" dirty="0" smtClean="0"/>
              <a:t>distinction that </a:t>
            </a:r>
            <a:r>
              <a:rPr lang="en-GB" dirty="0"/>
              <a:t>each layer requires its own envelope. At each layer, the protocol adds </a:t>
            </a:r>
            <a:r>
              <a:rPr lang="en-GB" dirty="0" smtClean="0"/>
              <a:t>fields in </a:t>
            </a:r>
            <a:r>
              <a:rPr lang="en-GB" dirty="0"/>
              <a:t>a header to whatever data (payload) it receives from an application or </a:t>
            </a:r>
            <a:r>
              <a:rPr lang="en-GB" dirty="0" smtClean="0"/>
              <a:t>other </a:t>
            </a:r>
            <a:r>
              <a:rPr lang="en-ZA" dirty="0" smtClean="0"/>
              <a:t>protocol</a:t>
            </a:r>
            <a:r>
              <a:rPr lang="en-ZA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56639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/>
              <a:t>Data Encapsulation and </a:t>
            </a:r>
            <a:r>
              <a:rPr lang="en-ZA" b="1" dirty="0" err="1"/>
              <a:t>Decapsulation</a:t>
            </a:r>
            <a:endParaRPr lang="en-ZA" dirty="0"/>
          </a:p>
        </p:txBody>
      </p:sp>
      <p:sp>
        <p:nvSpPr>
          <p:cNvPr id="3" name="Rectangle 2"/>
          <p:cNvSpPr/>
          <p:nvPr/>
        </p:nvSpPr>
        <p:spPr>
          <a:xfrm>
            <a:off x="838200" y="2262707"/>
            <a:ext cx="6096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b="0" i="0" u="none" strike="noStrike" baseline="0" dirty="0" smtClean="0">
                <a:latin typeface="OpenSans"/>
              </a:rPr>
              <a:t>A network will involve the use of many different protocols operating at different</a:t>
            </a:r>
            <a:r>
              <a:rPr lang="en-GB" b="0" i="0" u="none" strike="noStrike" dirty="0" smtClean="0">
                <a:latin typeface="OpenSans"/>
              </a:rPr>
              <a:t> </a:t>
            </a:r>
            <a:r>
              <a:rPr lang="en-GB" b="0" i="0" u="none" strike="noStrike" baseline="0" dirty="0" smtClean="0">
                <a:latin typeface="OpenSans"/>
              </a:rPr>
              <a:t>layers of the OSI model. At each layer, for two nodes to communicate they must be</a:t>
            </a:r>
          </a:p>
          <a:p>
            <a:r>
              <a:rPr lang="en-GB" b="0" i="0" u="none" strike="noStrike" baseline="0" dirty="0" smtClean="0">
                <a:latin typeface="OpenSans"/>
              </a:rPr>
              <a:t>running the same protocol. The protocol running at each layer communicates with</a:t>
            </a:r>
            <a:r>
              <a:rPr lang="en-GB" b="0" i="0" u="none" strike="noStrike" dirty="0" smtClean="0">
                <a:latin typeface="OpenSans"/>
              </a:rPr>
              <a:t> </a:t>
            </a:r>
            <a:r>
              <a:rPr lang="en-GB" b="0" i="0" u="none" strike="noStrike" baseline="0" dirty="0" smtClean="0">
                <a:latin typeface="OpenSans"/>
              </a:rPr>
              <a:t>its equivalent (or peer) layer on the other node. This communication </a:t>
            </a:r>
            <a:r>
              <a:rPr lang="en-GB" b="0" i="1" u="none" strike="noStrike" baseline="0" dirty="0" smtClean="0">
                <a:latin typeface="OpenSans-Italic"/>
              </a:rPr>
              <a:t>between </a:t>
            </a:r>
            <a:r>
              <a:rPr lang="en-GB" b="0" i="0" u="none" strike="noStrike" baseline="0" dirty="0" smtClean="0">
                <a:latin typeface="OpenSans"/>
              </a:rPr>
              <a:t>nodes</a:t>
            </a:r>
          </a:p>
          <a:p>
            <a:r>
              <a:rPr lang="en-GB" b="0" i="0" u="none" strike="noStrike" baseline="0" dirty="0" smtClean="0">
                <a:latin typeface="OpenSans"/>
              </a:rPr>
              <a:t>at the same layer is described as a same layer interaction. To transmit or receive a</a:t>
            </a:r>
            <a:r>
              <a:rPr lang="en-GB" b="0" i="0" u="none" strike="noStrike" dirty="0" smtClean="0">
                <a:latin typeface="OpenSans"/>
              </a:rPr>
              <a:t> </a:t>
            </a:r>
            <a:r>
              <a:rPr lang="en-GB" b="0" i="0" u="none" strike="noStrike" baseline="0" dirty="0" smtClean="0">
                <a:latin typeface="OpenSans"/>
              </a:rPr>
              <a:t>communication, </a:t>
            </a:r>
            <a:r>
              <a:rPr lang="en-GB" b="0" i="1" u="none" strike="noStrike" baseline="0" dirty="0" smtClean="0">
                <a:latin typeface="OpenSans-Italic"/>
              </a:rPr>
              <a:t>on </a:t>
            </a:r>
            <a:r>
              <a:rPr lang="en-GB" b="0" i="0" u="none" strike="noStrike" baseline="0" dirty="0" smtClean="0">
                <a:latin typeface="OpenSans"/>
              </a:rPr>
              <a:t>each node, each layer provides services for the layer above and</a:t>
            </a:r>
          </a:p>
          <a:p>
            <a:r>
              <a:rPr lang="en-GB" b="0" i="0" u="none" strike="noStrike" baseline="0" dirty="0" smtClean="0">
                <a:latin typeface="OpenSans"/>
              </a:rPr>
              <a:t>uses the services of the layer below. This is referred to as adjacent layer interaction.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5349586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/>
              <a:t>Data Encapsulation and </a:t>
            </a:r>
            <a:r>
              <a:rPr lang="en-ZA" b="1" dirty="0" err="1"/>
              <a:t>Decapsulation</a:t>
            </a:r>
            <a:endParaRPr lang="en-ZA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124468"/>
            <a:ext cx="7642789" cy="4733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3061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1949</Words>
  <Application>Microsoft Office PowerPoint</Application>
  <PresentationFormat>Widescreen</PresentationFormat>
  <Paragraphs>109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</vt:lpstr>
      <vt:lpstr>Calibri</vt:lpstr>
      <vt:lpstr>Calibri Light</vt:lpstr>
      <vt:lpstr>OpenSans</vt:lpstr>
      <vt:lpstr>OpenSans-Bold</vt:lpstr>
      <vt:lpstr>OpenSans-Italic</vt:lpstr>
      <vt:lpstr>Office Theme</vt:lpstr>
      <vt:lpstr>Comptia Network Plus  </vt:lpstr>
      <vt:lpstr>LESSON INTRODUCTION</vt:lpstr>
      <vt:lpstr>LESSON INTRODUCTION</vt:lpstr>
      <vt:lpstr>Open Systems Interconnection (OSI) model</vt:lpstr>
      <vt:lpstr>Open Systems Interconnection (OSI) model</vt:lpstr>
      <vt:lpstr>Open Systems Interconnection (OSI) model</vt:lpstr>
      <vt:lpstr>Data Encapsulation and Decapsulation </vt:lpstr>
      <vt:lpstr>Data Encapsulation and Decapsulation</vt:lpstr>
      <vt:lpstr>Data Encapsulation and Decapsulation</vt:lpstr>
      <vt:lpstr>Data Encapsulation and Decapsulation</vt:lpstr>
      <vt:lpstr>Data Encapsulation and Decapsulation</vt:lpstr>
      <vt:lpstr>Layer 1—Physical</vt:lpstr>
      <vt:lpstr>Layer 2—Data Link </vt:lpstr>
      <vt:lpstr>Layer 2—Data Link</vt:lpstr>
      <vt:lpstr>Layer 3—Network </vt:lpstr>
      <vt:lpstr>Layer 3—Network</vt:lpstr>
      <vt:lpstr>Layer 3—Network</vt:lpstr>
      <vt:lpstr>Layer 4—Transport </vt:lpstr>
      <vt:lpstr>Layer 4—Transport </vt:lpstr>
      <vt:lpstr>Layer 4—Transport</vt:lpstr>
      <vt:lpstr>Layer 5—Session </vt:lpstr>
      <vt:lpstr>Layer 6—Presentation </vt:lpstr>
      <vt:lpstr>Layer 7—Application </vt:lpstr>
      <vt:lpstr>OSI Model Summary 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Comptia Network Plus  Lesson 1 introduction</dc:title>
  <dc:creator>HP</dc:creator>
  <cp:lastModifiedBy>HP</cp:lastModifiedBy>
  <cp:revision>11</cp:revision>
  <dcterms:created xsi:type="dcterms:W3CDTF">2024-08-05T14:17:25Z</dcterms:created>
  <dcterms:modified xsi:type="dcterms:W3CDTF">2024-08-05T15:58:22Z</dcterms:modified>
</cp:coreProperties>
</file>