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1367" y="1534350"/>
            <a:ext cx="2887979" cy="5981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502062"/>
            <a:ext cx="4088765" cy="369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22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3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 spc="-10"/>
              <a:t>第一册第五课</a:t>
            </a:r>
            <a:endParaRPr sz="3750"/>
          </a:p>
        </p:txBody>
      </p:sp>
      <p:sp>
        <p:nvSpPr>
          <p:cNvPr id="3" name="object 3" descr=""/>
          <p:cNvSpPr txBox="1"/>
          <p:nvPr/>
        </p:nvSpPr>
        <p:spPr>
          <a:xfrm>
            <a:off x="1361367" y="2259425"/>
            <a:ext cx="145796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10">
                <a:latin typeface="Microsoft YaHei"/>
                <a:cs typeface="Microsoft YaHei"/>
              </a:rPr>
              <a:t>你是哪国人</a:t>
            </a:r>
            <a:endParaRPr sz="2250">
              <a:latin typeface="Microsoft YaHei"/>
              <a:cs typeface="Microsoft YaHe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74063" y="2211650"/>
            <a:ext cx="6014085" cy="1315085"/>
            <a:chOff x="1374063" y="2211650"/>
            <a:chExt cx="6014085" cy="1315085"/>
          </a:xfrm>
        </p:grpSpPr>
        <p:sp>
          <p:nvSpPr>
            <p:cNvPr id="5" name="object 5" descr=""/>
            <p:cNvSpPr/>
            <p:nvPr/>
          </p:nvSpPr>
          <p:spPr>
            <a:xfrm>
              <a:off x="1374063" y="2976562"/>
              <a:ext cx="605155" cy="114300"/>
            </a:xfrm>
            <a:custGeom>
              <a:avLst/>
              <a:gdLst/>
              <a:ahLst/>
              <a:cxnLst/>
              <a:rect l="l" t="t" r="r" b="b"/>
              <a:pathLst>
                <a:path w="605155" h="114300">
                  <a:moveTo>
                    <a:pt x="604837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604837" y="114300"/>
                  </a:lnTo>
                  <a:lnTo>
                    <a:pt x="6048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5792" y="2211650"/>
              <a:ext cx="3012342" cy="131447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361367" y="3428650"/>
            <a:ext cx="17227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YaHei"/>
                <a:cs typeface="Microsoft YaHei"/>
              </a:rPr>
              <a:t>Private</a:t>
            </a:r>
            <a:r>
              <a:rPr dirty="0" sz="1200" spc="-20">
                <a:latin typeface="Microsoft YaHei"/>
                <a:cs typeface="Microsoft YaHei"/>
              </a:rPr>
              <a:t> </a:t>
            </a:r>
            <a:r>
              <a:rPr dirty="0" sz="1200">
                <a:latin typeface="Microsoft YaHei"/>
                <a:cs typeface="Microsoft YaHei"/>
              </a:rPr>
              <a:t>teacher:</a:t>
            </a:r>
            <a:r>
              <a:rPr dirty="0" sz="1200" spc="-25">
                <a:latin typeface="Microsoft YaHei"/>
                <a:cs typeface="Microsoft YaHei"/>
              </a:rPr>
              <a:t> </a:t>
            </a:r>
            <a:r>
              <a:rPr dirty="0" sz="1200" spc="-35">
                <a:latin typeface="Arial Black"/>
                <a:cs typeface="Arial Black"/>
              </a:rPr>
              <a:t>Shan</a:t>
            </a:r>
            <a:r>
              <a:rPr dirty="0" sz="1200" spc="-145">
                <a:latin typeface="Arial Black"/>
                <a:cs typeface="Arial Black"/>
              </a:rPr>
              <a:t> </a:t>
            </a:r>
            <a:r>
              <a:rPr dirty="0" sz="1200" spc="-50">
                <a:latin typeface="Arial Black"/>
                <a:cs typeface="Arial Black"/>
              </a:rPr>
              <a:t>S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302037"/>
            <a:ext cx="4614545" cy="3695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小游戏 - 匹配国旗与其对应的国家名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361" y="1149896"/>
            <a:ext cx="927924" cy="6186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4985" y="1165990"/>
            <a:ext cx="909958" cy="6073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2636" y="1165999"/>
            <a:ext cx="1012326" cy="60738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2113" y="1165999"/>
            <a:ext cx="919859" cy="6110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599" y="2704301"/>
            <a:ext cx="927923" cy="6186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2604" y="2704301"/>
            <a:ext cx="909953" cy="6066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2636" y="2704301"/>
            <a:ext cx="1012325" cy="6065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42112" y="2704301"/>
            <a:ext cx="909954" cy="60663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277973" y="2132200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Microsoft YaHei"/>
                <a:cs typeface="Microsoft YaHei"/>
              </a:rPr>
              <a:t>中国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72791" y="3799151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Microsoft YaHei"/>
                <a:cs typeface="Microsoft YaHei"/>
              </a:rPr>
              <a:t>法国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97146" y="3799151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Microsoft YaHei"/>
                <a:cs typeface="Microsoft YaHei"/>
              </a:rPr>
              <a:t>奥地利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197146" y="2129609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Microsoft YaHei"/>
                <a:cs typeface="Microsoft YaHei"/>
              </a:rPr>
              <a:t>西班牙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27545" y="2144087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Microsoft YaHei"/>
                <a:cs typeface="Microsoft YaHei"/>
              </a:rPr>
              <a:t>德国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246164" y="3811038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Microsoft YaHei"/>
                <a:cs typeface="Microsoft YaHei"/>
              </a:rPr>
              <a:t>意大利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322918" y="3811038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Microsoft YaHei"/>
                <a:cs typeface="Microsoft YaHei"/>
              </a:rPr>
              <a:t>荷兰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322918" y="2141496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Microsoft YaHei"/>
                <a:cs typeface="Microsoft YaHei"/>
              </a:rPr>
              <a:t>英国</a:t>
            </a:r>
            <a:endParaRPr sz="12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00809" y="0"/>
            <a:ext cx="5043805" cy="4795520"/>
            <a:chOff x="4100809" y="0"/>
            <a:chExt cx="5043805" cy="4795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799" y="0"/>
              <a:ext cx="5029199" cy="13334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007190" y="1144751"/>
              <a:ext cx="0" cy="3651250"/>
            </a:xfrm>
            <a:custGeom>
              <a:avLst/>
              <a:gdLst/>
              <a:ahLst/>
              <a:cxnLst/>
              <a:rect l="l" t="t" r="r" b="b"/>
              <a:pathLst>
                <a:path w="0" h="3651250">
                  <a:moveTo>
                    <a:pt x="0" y="0"/>
                  </a:moveTo>
                  <a:lnTo>
                    <a:pt x="0" y="3650729"/>
                  </a:lnTo>
                </a:path>
              </a:pathLst>
            </a:custGeom>
            <a:ln w="5715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00809" y="2228361"/>
              <a:ext cx="466090" cy="1068070"/>
            </a:xfrm>
            <a:custGeom>
              <a:avLst/>
              <a:gdLst/>
              <a:ahLst/>
              <a:cxnLst/>
              <a:rect l="l" t="t" r="r" b="b"/>
              <a:pathLst>
                <a:path w="466089" h="1068070">
                  <a:moveTo>
                    <a:pt x="198512" y="342900"/>
                  </a:moveTo>
                  <a:lnTo>
                    <a:pt x="86321" y="342900"/>
                  </a:lnTo>
                  <a:lnTo>
                    <a:pt x="77512" y="391050"/>
                  </a:lnTo>
                  <a:lnTo>
                    <a:pt x="67796" y="439669"/>
                  </a:lnTo>
                  <a:lnTo>
                    <a:pt x="57146" y="488899"/>
                  </a:lnTo>
                  <a:lnTo>
                    <a:pt x="45556" y="538755"/>
                  </a:lnTo>
                  <a:lnTo>
                    <a:pt x="33071" y="589047"/>
                  </a:lnTo>
                  <a:lnTo>
                    <a:pt x="19646" y="639965"/>
                  </a:lnTo>
                  <a:lnTo>
                    <a:pt x="66455" y="677915"/>
                  </a:lnTo>
                  <a:lnTo>
                    <a:pt x="109839" y="714973"/>
                  </a:lnTo>
                  <a:lnTo>
                    <a:pt x="149798" y="751138"/>
                  </a:lnTo>
                  <a:lnTo>
                    <a:pt x="186334" y="786409"/>
                  </a:lnTo>
                  <a:lnTo>
                    <a:pt x="156399" y="827078"/>
                  </a:lnTo>
                  <a:lnTo>
                    <a:pt x="122800" y="866225"/>
                  </a:lnTo>
                  <a:lnTo>
                    <a:pt x="85534" y="903849"/>
                  </a:lnTo>
                  <a:lnTo>
                    <a:pt x="44601" y="939948"/>
                  </a:lnTo>
                  <a:lnTo>
                    <a:pt x="0" y="974521"/>
                  </a:lnTo>
                  <a:lnTo>
                    <a:pt x="80365" y="1067993"/>
                  </a:lnTo>
                  <a:lnTo>
                    <a:pt x="123633" y="1030463"/>
                  </a:lnTo>
                  <a:lnTo>
                    <a:pt x="163901" y="991696"/>
                  </a:lnTo>
                  <a:lnTo>
                    <a:pt x="201168" y="951691"/>
                  </a:lnTo>
                  <a:lnTo>
                    <a:pt x="235435" y="910448"/>
                  </a:lnTo>
                  <a:lnTo>
                    <a:pt x="266700" y="867968"/>
                  </a:lnTo>
                  <a:lnTo>
                    <a:pt x="423208" y="867968"/>
                  </a:lnTo>
                  <a:lnTo>
                    <a:pt x="395884" y="837010"/>
                  </a:lnTo>
                  <a:lnTo>
                    <a:pt x="363142" y="801440"/>
                  </a:lnTo>
                  <a:lnTo>
                    <a:pt x="325640" y="762000"/>
                  </a:lnTo>
                  <a:lnTo>
                    <a:pt x="340110" y="722376"/>
                  </a:lnTo>
                  <a:lnTo>
                    <a:pt x="353360" y="680241"/>
                  </a:lnTo>
                  <a:lnTo>
                    <a:pt x="354268" y="676871"/>
                  </a:lnTo>
                  <a:lnTo>
                    <a:pt x="235153" y="676871"/>
                  </a:lnTo>
                  <a:lnTo>
                    <a:pt x="220117" y="662846"/>
                  </a:lnTo>
                  <a:lnTo>
                    <a:pt x="199429" y="645172"/>
                  </a:lnTo>
                  <a:lnTo>
                    <a:pt x="173086" y="623850"/>
                  </a:lnTo>
                  <a:lnTo>
                    <a:pt x="141084" y="598881"/>
                  </a:lnTo>
                  <a:lnTo>
                    <a:pt x="153731" y="549281"/>
                  </a:lnTo>
                  <a:lnTo>
                    <a:pt x="165949" y="498109"/>
                  </a:lnTo>
                  <a:lnTo>
                    <a:pt x="177738" y="445365"/>
                  </a:lnTo>
                  <a:lnTo>
                    <a:pt x="189096" y="391050"/>
                  </a:lnTo>
                  <a:lnTo>
                    <a:pt x="198512" y="342900"/>
                  </a:lnTo>
                  <a:close/>
                </a:path>
                <a:path w="466089" h="1068070">
                  <a:moveTo>
                    <a:pt x="423208" y="867968"/>
                  </a:moveTo>
                  <a:lnTo>
                    <a:pt x="266700" y="867968"/>
                  </a:lnTo>
                  <a:lnTo>
                    <a:pt x="287685" y="891743"/>
                  </a:lnTo>
                  <a:lnTo>
                    <a:pt x="310159" y="919611"/>
                  </a:lnTo>
                  <a:lnTo>
                    <a:pt x="334201" y="951691"/>
                  </a:lnTo>
                  <a:lnTo>
                    <a:pt x="359562" y="987628"/>
                  </a:lnTo>
                  <a:lnTo>
                    <a:pt x="447078" y="896543"/>
                  </a:lnTo>
                  <a:lnTo>
                    <a:pt x="423863" y="868711"/>
                  </a:lnTo>
                  <a:lnTo>
                    <a:pt x="423208" y="867968"/>
                  </a:lnTo>
                  <a:close/>
                </a:path>
                <a:path w="466089" h="1068070">
                  <a:moveTo>
                    <a:pt x="411023" y="326821"/>
                  </a:moveTo>
                  <a:lnTo>
                    <a:pt x="301231" y="326821"/>
                  </a:lnTo>
                  <a:lnTo>
                    <a:pt x="295655" y="389221"/>
                  </a:lnTo>
                  <a:lnTo>
                    <a:pt x="288791" y="447491"/>
                  </a:lnTo>
                  <a:lnTo>
                    <a:pt x="280638" y="501629"/>
                  </a:lnTo>
                  <a:lnTo>
                    <a:pt x="271197" y="551637"/>
                  </a:lnTo>
                  <a:lnTo>
                    <a:pt x="260469" y="597513"/>
                  </a:lnTo>
                  <a:lnTo>
                    <a:pt x="248454" y="639258"/>
                  </a:lnTo>
                  <a:lnTo>
                    <a:pt x="235153" y="676871"/>
                  </a:lnTo>
                  <a:lnTo>
                    <a:pt x="354268" y="676871"/>
                  </a:lnTo>
                  <a:lnTo>
                    <a:pt x="365391" y="635592"/>
                  </a:lnTo>
                  <a:lnTo>
                    <a:pt x="376202" y="588430"/>
                  </a:lnTo>
                  <a:lnTo>
                    <a:pt x="385794" y="538755"/>
                  </a:lnTo>
                  <a:lnTo>
                    <a:pt x="394166" y="486567"/>
                  </a:lnTo>
                  <a:lnTo>
                    <a:pt x="401318" y="431865"/>
                  </a:lnTo>
                  <a:lnTo>
                    <a:pt x="407250" y="374650"/>
                  </a:lnTo>
                  <a:lnTo>
                    <a:pt x="411023" y="326821"/>
                  </a:lnTo>
                  <a:close/>
                </a:path>
                <a:path w="466089" h="1068070">
                  <a:moveTo>
                    <a:pt x="13093" y="239318"/>
                  </a:moveTo>
                  <a:lnTo>
                    <a:pt x="13093" y="345274"/>
                  </a:lnTo>
                  <a:lnTo>
                    <a:pt x="34636" y="346025"/>
                  </a:lnTo>
                  <a:lnTo>
                    <a:pt x="54022" y="345878"/>
                  </a:lnTo>
                  <a:lnTo>
                    <a:pt x="71250" y="344835"/>
                  </a:lnTo>
                  <a:lnTo>
                    <a:pt x="86321" y="342900"/>
                  </a:lnTo>
                  <a:lnTo>
                    <a:pt x="198512" y="342900"/>
                  </a:lnTo>
                  <a:lnTo>
                    <a:pt x="200025" y="335165"/>
                  </a:lnTo>
                  <a:lnTo>
                    <a:pt x="224432" y="334194"/>
                  </a:lnTo>
                  <a:lnTo>
                    <a:pt x="249437" y="332479"/>
                  </a:lnTo>
                  <a:lnTo>
                    <a:pt x="275037" y="330022"/>
                  </a:lnTo>
                  <a:lnTo>
                    <a:pt x="301231" y="326821"/>
                  </a:lnTo>
                  <a:lnTo>
                    <a:pt x="411023" y="326821"/>
                  </a:lnTo>
                  <a:lnTo>
                    <a:pt x="411962" y="314921"/>
                  </a:lnTo>
                  <a:lnTo>
                    <a:pt x="424461" y="314438"/>
                  </a:lnTo>
                  <a:lnTo>
                    <a:pt x="437556" y="312986"/>
                  </a:lnTo>
                  <a:lnTo>
                    <a:pt x="451246" y="310565"/>
                  </a:lnTo>
                  <a:lnTo>
                    <a:pt x="465531" y="307174"/>
                  </a:lnTo>
                  <a:lnTo>
                    <a:pt x="465531" y="239649"/>
                  </a:lnTo>
                  <a:lnTo>
                    <a:pt x="33710" y="239649"/>
                  </a:lnTo>
                  <a:lnTo>
                    <a:pt x="13093" y="239318"/>
                  </a:lnTo>
                  <a:close/>
                </a:path>
                <a:path w="466089" h="1068070">
                  <a:moveTo>
                    <a:pt x="147637" y="0"/>
                  </a:moveTo>
                  <a:lnTo>
                    <a:pt x="139349" y="53554"/>
                  </a:lnTo>
                  <a:lnTo>
                    <a:pt x="131159" y="103728"/>
                  </a:lnTo>
                  <a:lnTo>
                    <a:pt x="123064" y="150521"/>
                  </a:lnTo>
                  <a:lnTo>
                    <a:pt x="115066" y="193931"/>
                  </a:lnTo>
                  <a:lnTo>
                    <a:pt x="107162" y="233959"/>
                  </a:lnTo>
                  <a:lnTo>
                    <a:pt x="56261" y="238867"/>
                  </a:lnTo>
                  <a:lnTo>
                    <a:pt x="33710" y="239649"/>
                  </a:lnTo>
                  <a:lnTo>
                    <a:pt x="465531" y="239649"/>
                  </a:lnTo>
                  <a:lnTo>
                    <a:pt x="465531" y="228302"/>
                  </a:lnTo>
                  <a:lnTo>
                    <a:pt x="238351" y="228302"/>
                  </a:lnTo>
                  <a:lnTo>
                    <a:pt x="219075" y="228003"/>
                  </a:lnTo>
                  <a:lnTo>
                    <a:pt x="230533" y="167878"/>
                  </a:lnTo>
                  <a:lnTo>
                    <a:pt x="240504" y="111920"/>
                  </a:lnTo>
                  <a:lnTo>
                    <a:pt x="248987" y="60126"/>
                  </a:lnTo>
                  <a:lnTo>
                    <a:pt x="255981" y="12496"/>
                  </a:lnTo>
                  <a:lnTo>
                    <a:pt x="147637" y="0"/>
                  </a:lnTo>
                  <a:close/>
                </a:path>
                <a:path w="466089" h="1068070">
                  <a:moveTo>
                    <a:pt x="417906" y="127990"/>
                  </a:moveTo>
                  <a:lnTo>
                    <a:pt x="310756" y="127990"/>
                  </a:lnTo>
                  <a:lnTo>
                    <a:pt x="311125" y="150521"/>
                  </a:lnTo>
                  <a:lnTo>
                    <a:pt x="311130" y="150836"/>
                  </a:lnTo>
                  <a:lnTo>
                    <a:pt x="310461" y="174128"/>
                  </a:lnTo>
                  <a:lnTo>
                    <a:pt x="305993" y="222046"/>
                  </a:lnTo>
                  <a:lnTo>
                    <a:pt x="259262" y="227410"/>
                  </a:lnTo>
                  <a:lnTo>
                    <a:pt x="238351" y="228302"/>
                  </a:lnTo>
                  <a:lnTo>
                    <a:pt x="465531" y="228302"/>
                  </a:lnTo>
                  <a:lnTo>
                    <a:pt x="465531" y="211340"/>
                  </a:lnTo>
                  <a:lnTo>
                    <a:pt x="417906" y="211340"/>
                  </a:lnTo>
                  <a:lnTo>
                    <a:pt x="417906" y="127990"/>
                  </a:lnTo>
                  <a:close/>
                </a:path>
                <a:path w="466089" h="1068070">
                  <a:moveTo>
                    <a:pt x="465531" y="204787"/>
                  </a:moveTo>
                  <a:lnTo>
                    <a:pt x="451839" y="207654"/>
                  </a:lnTo>
                  <a:lnTo>
                    <a:pt x="439337" y="209702"/>
                  </a:lnTo>
                  <a:lnTo>
                    <a:pt x="428026" y="210931"/>
                  </a:lnTo>
                  <a:lnTo>
                    <a:pt x="417906" y="211340"/>
                  </a:lnTo>
                  <a:lnTo>
                    <a:pt x="465531" y="211340"/>
                  </a:lnTo>
                  <a:lnTo>
                    <a:pt x="465531" y="20478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521104" y="2237290"/>
              <a:ext cx="658495" cy="1054735"/>
            </a:xfrm>
            <a:custGeom>
              <a:avLst/>
              <a:gdLst/>
              <a:ahLst/>
              <a:cxnLst/>
              <a:rect l="l" t="t" r="r" b="b"/>
              <a:pathLst>
                <a:path w="658495" h="1054735">
                  <a:moveTo>
                    <a:pt x="402424" y="0"/>
                  </a:moveTo>
                  <a:lnTo>
                    <a:pt x="296456" y="1193"/>
                  </a:lnTo>
                  <a:lnTo>
                    <a:pt x="296456" y="280390"/>
                  </a:lnTo>
                  <a:lnTo>
                    <a:pt x="201206" y="314325"/>
                  </a:lnTo>
                  <a:lnTo>
                    <a:pt x="201206" y="126796"/>
                  </a:lnTo>
                  <a:lnTo>
                    <a:pt x="94056" y="126796"/>
                  </a:lnTo>
                  <a:lnTo>
                    <a:pt x="94056" y="350634"/>
                  </a:lnTo>
                  <a:lnTo>
                    <a:pt x="0" y="383971"/>
                  </a:lnTo>
                  <a:lnTo>
                    <a:pt x="19634" y="488746"/>
                  </a:lnTo>
                  <a:lnTo>
                    <a:pt x="94056" y="463156"/>
                  </a:lnTo>
                  <a:lnTo>
                    <a:pt x="94056" y="934643"/>
                  </a:lnTo>
                  <a:lnTo>
                    <a:pt x="100009" y="988067"/>
                  </a:lnTo>
                  <a:lnTo>
                    <a:pt x="130332" y="1031195"/>
                  </a:lnTo>
                  <a:lnTo>
                    <a:pt x="174421" y="1048943"/>
                  </a:lnTo>
                  <a:lnTo>
                    <a:pt x="246900" y="1052961"/>
                  </a:lnTo>
                  <a:lnTo>
                    <a:pt x="312942" y="1053967"/>
                  </a:lnTo>
                  <a:lnTo>
                    <a:pt x="398856" y="1054303"/>
                  </a:lnTo>
                  <a:lnTo>
                    <a:pt x="459818" y="1053669"/>
                  </a:lnTo>
                  <a:lnTo>
                    <a:pt x="508763" y="1051771"/>
                  </a:lnTo>
                  <a:lnTo>
                    <a:pt x="570598" y="1044181"/>
                  </a:lnTo>
                  <a:lnTo>
                    <a:pt x="617761" y="1012423"/>
                  </a:lnTo>
                  <a:lnTo>
                    <a:pt x="638873" y="969749"/>
                  </a:lnTo>
                  <a:lnTo>
                    <a:pt x="653460" y="890715"/>
                  </a:lnTo>
                  <a:lnTo>
                    <a:pt x="658406" y="836409"/>
                  </a:lnTo>
                  <a:lnTo>
                    <a:pt x="553631" y="789978"/>
                  </a:lnTo>
                  <a:lnTo>
                    <a:pt x="553259" y="808528"/>
                  </a:lnTo>
                  <a:lnTo>
                    <a:pt x="552145" y="829643"/>
                  </a:lnTo>
                  <a:lnTo>
                    <a:pt x="547687" y="879576"/>
                  </a:lnTo>
                  <a:lnTo>
                    <a:pt x="539419" y="922435"/>
                  </a:lnTo>
                  <a:lnTo>
                    <a:pt x="483166" y="945578"/>
                  </a:lnTo>
                  <a:lnTo>
                    <a:pt x="440322" y="946750"/>
                  </a:lnTo>
                  <a:lnTo>
                    <a:pt x="383374" y="947140"/>
                  </a:lnTo>
                  <a:lnTo>
                    <a:pt x="317223" y="946731"/>
                  </a:lnTo>
                  <a:lnTo>
                    <a:pt x="267590" y="945503"/>
                  </a:lnTo>
                  <a:lnTo>
                    <a:pt x="217881" y="940600"/>
                  </a:lnTo>
                  <a:lnTo>
                    <a:pt x="201206" y="909040"/>
                  </a:lnTo>
                  <a:lnTo>
                    <a:pt x="201206" y="426250"/>
                  </a:lnTo>
                  <a:lnTo>
                    <a:pt x="296456" y="392315"/>
                  </a:lnTo>
                  <a:lnTo>
                    <a:pt x="296456" y="839990"/>
                  </a:lnTo>
                  <a:lnTo>
                    <a:pt x="402424" y="839990"/>
                  </a:lnTo>
                  <a:lnTo>
                    <a:pt x="402424" y="354799"/>
                  </a:lnTo>
                  <a:lnTo>
                    <a:pt x="506006" y="320281"/>
                  </a:lnTo>
                  <a:lnTo>
                    <a:pt x="502899" y="370091"/>
                  </a:lnTo>
                  <a:lnTo>
                    <a:pt x="498672" y="419854"/>
                  </a:lnTo>
                  <a:lnTo>
                    <a:pt x="493327" y="469568"/>
                  </a:lnTo>
                  <a:lnTo>
                    <a:pt x="486864" y="519234"/>
                  </a:lnTo>
                  <a:lnTo>
                    <a:pt x="479283" y="568852"/>
                  </a:lnTo>
                  <a:lnTo>
                    <a:pt x="470584" y="618422"/>
                  </a:lnTo>
                  <a:lnTo>
                    <a:pt x="460768" y="667943"/>
                  </a:lnTo>
                  <a:lnTo>
                    <a:pt x="564946" y="701878"/>
                  </a:lnTo>
                  <a:lnTo>
                    <a:pt x="573053" y="662444"/>
                  </a:lnTo>
                  <a:lnTo>
                    <a:pt x="580490" y="621210"/>
                  </a:lnTo>
                  <a:lnTo>
                    <a:pt x="587259" y="578174"/>
                  </a:lnTo>
                  <a:lnTo>
                    <a:pt x="593359" y="533338"/>
                  </a:lnTo>
                  <a:lnTo>
                    <a:pt x="598791" y="486702"/>
                  </a:lnTo>
                  <a:lnTo>
                    <a:pt x="603553" y="438264"/>
                  </a:lnTo>
                  <a:lnTo>
                    <a:pt x="607647" y="388027"/>
                  </a:lnTo>
                  <a:lnTo>
                    <a:pt x="611072" y="335989"/>
                  </a:lnTo>
                  <a:lnTo>
                    <a:pt x="613828" y="282151"/>
                  </a:lnTo>
                  <a:lnTo>
                    <a:pt x="615915" y="226513"/>
                  </a:lnTo>
                  <a:lnTo>
                    <a:pt x="617334" y="169075"/>
                  </a:lnTo>
                  <a:lnTo>
                    <a:pt x="402424" y="242290"/>
                  </a:lnTo>
                  <a:lnTo>
                    <a:pt x="4024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123458" y="2226941"/>
              <a:ext cx="1005205" cy="433070"/>
            </a:xfrm>
            <a:custGeom>
              <a:avLst/>
              <a:gdLst/>
              <a:ahLst/>
              <a:cxnLst/>
              <a:rect l="l" t="t" r="r" b="b"/>
              <a:pathLst>
                <a:path w="1005204" h="433069">
                  <a:moveTo>
                    <a:pt x="514946" y="0"/>
                  </a:moveTo>
                  <a:lnTo>
                    <a:pt x="404812" y="29171"/>
                  </a:lnTo>
                  <a:lnTo>
                    <a:pt x="419028" y="55808"/>
                  </a:lnTo>
                  <a:lnTo>
                    <a:pt x="431903" y="82149"/>
                  </a:lnTo>
                  <a:lnTo>
                    <a:pt x="443436" y="108196"/>
                  </a:lnTo>
                  <a:lnTo>
                    <a:pt x="453631" y="133946"/>
                  </a:lnTo>
                  <a:lnTo>
                    <a:pt x="0" y="133946"/>
                  </a:lnTo>
                  <a:lnTo>
                    <a:pt x="0" y="432790"/>
                  </a:lnTo>
                  <a:lnTo>
                    <a:pt x="111328" y="432790"/>
                  </a:lnTo>
                  <a:lnTo>
                    <a:pt x="111328" y="242887"/>
                  </a:lnTo>
                  <a:lnTo>
                    <a:pt x="894156" y="242887"/>
                  </a:lnTo>
                  <a:lnTo>
                    <a:pt x="894156" y="432790"/>
                  </a:lnTo>
                  <a:lnTo>
                    <a:pt x="1004887" y="432790"/>
                  </a:lnTo>
                  <a:lnTo>
                    <a:pt x="1004887" y="133946"/>
                  </a:lnTo>
                  <a:lnTo>
                    <a:pt x="574471" y="133946"/>
                  </a:lnTo>
                  <a:lnTo>
                    <a:pt x="560707" y="96778"/>
                  </a:lnTo>
                  <a:lnTo>
                    <a:pt x="546200" y="62063"/>
                  </a:lnTo>
                  <a:lnTo>
                    <a:pt x="530946" y="29803"/>
                  </a:lnTo>
                  <a:lnTo>
                    <a:pt x="5149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301457" y="2545433"/>
              <a:ext cx="809625" cy="750570"/>
            </a:xfrm>
            <a:custGeom>
              <a:avLst/>
              <a:gdLst/>
              <a:ahLst/>
              <a:cxnLst/>
              <a:rect l="l" t="t" r="r" b="b"/>
              <a:pathLst>
                <a:path w="809625" h="750570">
                  <a:moveTo>
                    <a:pt x="11132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475" y="668759"/>
                  </a:lnTo>
                  <a:lnTo>
                    <a:pt x="25895" y="708126"/>
                  </a:lnTo>
                  <a:lnTo>
                    <a:pt x="56699" y="731788"/>
                  </a:lnTo>
                  <a:lnTo>
                    <a:pt x="97332" y="743839"/>
                  </a:lnTo>
                  <a:lnTo>
                    <a:pt x="163057" y="747842"/>
                  </a:lnTo>
                  <a:lnTo>
                    <a:pt x="217885" y="749095"/>
                  </a:lnTo>
                  <a:lnTo>
                    <a:pt x="287357" y="749848"/>
                  </a:lnTo>
                  <a:lnTo>
                    <a:pt x="371475" y="750100"/>
                  </a:lnTo>
                  <a:lnTo>
                    <a:pt x="445492" y="749950"/>
                  </a:lnTo>
                  <a:lnTo>
                    <a:pt x="508795" y="749503"/>
                  </a:lnTo>
                  <a:lnTo>
                    <a:pt x="561382" y="748758"/>
                  </a:lnTo>
                  <a:lnTo>
                    <a:pt x="603254" y="747716"/>
                  </a:lnTo>
                  <a:lnTo>
                    <a:pt x="654850" y="744740"/>
                  </a:lnTo>
                  <a:lnTo>
                    <a:pt x="695772" y="734910"/>
                  </a:lnTo>
                  <a:lnTo>
                    <a:pt x="741722" y="702025"/>
                  </a:lnTo>
                  <a:lnTo>
                    <a:pt x="767020" y="658567"/>
                  </a:lnTo>
                  <a:lnTo>
                    <a:pt x="789083" y="593749"/>
                  </a:lnTo>
                  <a:lnTo>
                    <a:pt x="797715" y="550960"/>
                  </a:lnTo>
                  <a:lnTo>
                    <a:pt x="804562" y="500880"/>
                  </a:lnTo>
                  <a:lnTo>
                    <a:pt x="809625" y="443509"/>
                  </a:lnTo>
                  <a:lnTo>
                    <a:pt x="701281" y="408381"/>
                  </a:lnTo>
                  <a:lnTo>
                    <a:pt x="699102" y="439170"/>
                  </a:lnTo>
                  <a:lnTo>
                    <a:pt x="696144" y="469625"/>
                  </a:lnTo>
                  <a:lnTo>
                    <a:pt x="687882" y="529526"/>
                  </a:lnTo>
                  <a:lnTo>
                    <a:pt x="679099" y="576857"/>
                  </a:lnTo>
                  <a:lnTo>
                    <a:pt x="660908" y="616945"/>
                  </a:lnTo>
                  <a:lnTo>
                    <a:pt x="624691" y="637877"/>
                  </a:lnTo>
                  <a:lnTo>
                    <a:pt x="575723" y="640558"/>
                  </a:lnTo>
                  <a:lnTo>
                    <a:pt x="536676" y="641451"/>
                  </a:lnTo>
                  <a:lnTo>
                    <a:pt x="450576" y="642566"/>
                  </a:lnTo>
                  <a:lnTo>
                    <a:pt x="367906" y="642937"/>
                  </a:lnTo>
                  <a:lnTo>
                    <a:pt x="291321" y="642711"/>
                  </a:lnTo>
                  <a:lnTo>
                    <a:pt x="229695" y="642034"/>
                  </a:lnTo>
                  <a:lnTo>
                    <a:pt x="183024" y="640904"/>
                  </a:lnTo>
                  <a:lnTo>
                    <a:pt x="134543" y="637286"/>
                  </a:lnTo>
                  <a:lnTo>
                    <a:pt x="111328" y="604240"/>
                  </a:lnTo>
                  <a:lnTo>
                    <a:pt x="111328" y="386359"/>
                  </a:lnTo>
                  <a:lnTo>
                    <a:pt x="171193" y="373974"/>
                  </a:lnTo>
                  <a:lnTo>
                    <a:pt x="229149" y="360828"/>
                  </a:lnTo>
                  <a:lnTo>
                    <a:pt x="285194" y="346921"/>
                  </a:lnTo>
                  <a:lnTo>
                    <a:pt x="339330" y="332253"/>
                  </a:lnTo>
                  <a:lnTo>
                    <a:pt x="391556" y="316825"/>
                  </a:lnTo>
                  <a:lnTo>
                    <a:pt x="441872" y="300635"/>
                  </a:lnTo>
                  <a:lnTo>
                    <a:pt x="490278" y="283686"/>
                  </a:lnTo>
                  <a:lnTo>
                    <a:pt x="536774" y="265975"/>
                  </a:lnTo>
                  <a:lnTo>
                    <a:pt x="581360" y="247504"/>
                  </a:lnTo>
                  <a:lnTo>
                    <a:pt x="624035" y="228272"/>
                  </a:lnTo>
                  <a:lnTo>
                    <a:pt x="664801" y="208280"/>
                  </a:lnTo>
                  <a:lnTo>
                    <a:pt x="703656" y="187528"/>
                  </a:lnTo>
                  <a:lnTo>
                    <a:pt x="642937" y="94653"/>
                  </a:lnTo>
                  <a:lnTo>
                    <a:pt x="600758" y="117102"/>
                  </a:lnTo>
                  <a:lnTo>
                    <a:pt x="557350" y="138341"/>
                  </a:lnTo>
                  <a:lnTo>
                    <a:pt x="512712" y="158370"/>
                  </a:lnTo>
                  <a:lnTo>
                    <a:pt x="466843" y="177189"/>
                  </a:lnTo>
                  <a:lnTo>
                    <a:pt x="419745" y="194798"/>
                  </a:lnTo>
                  <a:lnTo>
                    <a:pt x="371417" y="211197"/>
                  </a:lnTo>
                  <a:lnTo>
                    <a:pt x="321859" y="226385"/>
                  </a:lnTo>
                  <a:lnTo>
                    <a:pt x="271071" y="240362"/>
                  </a:lnTo>
                  <a:lnTo>
                    <a:pt x="219053" y="253129"/>
                  </a:lnTo>
                  <a:lnTo>
                    <a:pt x="165805" y="264685"/>
                  </a:lnTo>
                  <a:lnTo>
                    <a:pt x="111328" y="275031"/>
                  </a:lnTo>
                  <a:lnTo>
                    <a:pt x="111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8800" y="281304"/>
            <a:ext cx="273812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2069464" algn="l"/>
              </a:tabLst>
            </a:pPr>
            <a:r>
              <a:rPr dirty="0"/>
              <a:t>学一学：</a:t>
            </a:r>
            <a:r>
              <a:rPr dirty="0" spc="-50"/>
              <a:t>他</a:t>
            </a:r>
            <a:r>
              <a:rPr dirty="0"/>
              <a:t>	</a:t>
            </a:r>
            <a:r>
              <a:rPr dirty="0" spc="-50"/>
              <a:t>她</a:t>
            </a:r>
            <a:r>
              <a:rPr dirty="0"/>
              <a:t>	它 </a:t>
            </a:r>
            <a:r>
              <a:rPr dirty="0" sz="2400" spc="-25" b="0">
                <a:latin typeface="Microsoft YaHei"/>
                <a:cs typeface="Microsoft YaHei"/>
              </a:rPr>
              <a:t>tā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3157640" y="1196282"/>
            <a:ext cx="0" cy="3651250"/>
          </a:xfrm>
          <a:custGeom>
            <a:avLst/>
            <a:gdLst/>
            <a:ahLst/>
            <a:cxnLst/>
            <a:rect l="l" t="t" r="r" b="b"/>
            <a:pathLst>
              <a:path w="0" h="3651250">
                <a:moveTo>
                  <a:pt x="0" y="0"/>
                </a:moveTo>
                <a:lnTo>
                  <a:pt x="0" y="3650729"/>
                </a:lnTo>
              </a:path>
            </a:pathLst>
          </a:custGeom>
          <a:ln w="57150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107934" y="2222407"/>
            <a:ext cx="1070610" cy="1074420"/>
            <a:chOff x="1107934" y="2222407"/>
            <a:chExt cx="1070610" cy="1074420"/>
          </a:xfrm>
        </p:grpSpPr>
        <p:sp>
          <p:nvSpPr>
            <p:cNvPr id="12" name="object 12" descr=""/>
            <p:cNvSpPr/>
            <p:nvPr/>
          </p:nvSpPr>
          <p:spPr>
            <a:xfrm>
              <a:off x="1107934" y="2222407"/>
              <a:ext cx="335280" cy="1074420"/>
            </a:xfrm>
            <a:custGeom>
              <a:avLst/>
              <a:gdLst/>
              <a:ahLst/>
              <a:cxnLst/>
              <a:rect l="l" t="t" r="r" b="b"/>
              <a:pathLst>
                <a:path w="335280" h="1074420">
                  <a:moveTo>
                    <a:pt x="226809" y="0"/>
                  </a:moveTo>
                  <a:lnTo>
                    <a:pt x="208682" y="53567"/>
                  </a:lnTo>
                  <a:lnTo>
                    <a:pt x="189542" y="105206"/>
                  </a:lnTo>
                  <a:lnTo>
                    <a:pt x="169391" y="154915"/>
                  </a:lnTo>
                  <a:lnTo>
                    <a:pt x="148228" y="202695"/>
                  </a:lnTo>
                  <a:lnTo>
                    <a:pt x="126053" y="248546"/>
                  </a:lnTo>
                  <a:lnTo>
                    <a:pt x="102866" y="292469"/>
                  </a:lnTo>
                  <a:lnTo>
                    <a:pt x="78668" y="334462"/>
                  </a:lnTo>
                  <a:lnTo>
                    <a:pt x="53457" y="374526"/>
                  </a:lnTo>
                  <a:lnTo>
                    <a:pt x="27234" y="412661"/>
                  </a:lnTo>
                  <a:lnTo>
                    <a:pt x="0" y="448868"/>
                  </a:lnTo>
                  <a:lnTo>
                    <a:pt x="52387" y="559600"/>
                  </a:lnTo>
                  <a:lnTo>
                    <a:pt x="69239" y="539949"/>
                  </a:lnTo>
                  <a:lnTo>
                    <a:pt x="87656" y="516731"/>
                  </a:lnTo>
                  <a:lnTo>
                    <a:pt x="107639" y="489941"/>
                  </a:lnTo>
                  <a:lnTo>
                    <a:pt x="129184" y="459574"/>
                  </a:lnTo>
                  <a:lnTo>
                    <a:pt x="129184" y="1073950"/>
                  </a:lnTo>
                  <a:lnTo>
                    <a:pt x="235140" y="1073950"/>
                  </a:lnTo>
                  <a:lnTo>
                    <a:pt x="235140" y="272059"/>
                  </a:lnTo>
                  <a:lnTo>
                    <a:pt x="276224" y="179781"/>
                  </a:lnTo>
                  <a:lnTo>
                    <a:pt x="295310" y="134128"/>
                  </a:lnTo>
                  <a:lnTo>
                    <a:pt x="311494" y="92419"/>
                  </a:lnTo>
                  <a:lnTo>
                    <a:pt x="324775" y="54656"/>
                  </a:lnTo>
                  <a:lnTo>
                    <a:pt x="335152" y="20840"/>
                  </a:lnTo>
                  <a:lnTo>
                    <a:pt x="2268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96065" y="2236099"/>
              <a:ext cx="782320" cy="1052195"/>
            </a:xfrm>
            <a:custGeom>
              <a:avLst/>
              <a:gdLst/>
              <a:ahLst/>
              <a:cxnLst/>
              <a:rect l="l" t="t" r="r" b="b"/>
              <a:pathLst>
                <a:path w="782319" h="1052195">
                  <a:moveTo>
                    <a:pt x="470293" y="0"/>
                  </a:moveTo>
                  <a:lnTo>
                    <a:pt x="364324" y="0"/>
                  </a:lnTo>
                  <a:lnTo>
                    <a:pt x="364324" y="294678"/>
                  </a:lnTo>
                  <a:lnTo>
                    <a:pt x="211924" y="344690"/>
                  </a:lnTo>
                  <a:lnTo>
                    <a:pt x="211924" y="107149"/>
                  </a:lnTo>
                  <a:lnTo>
                    <a:pt x="105956" y="107149"/>
                  </a:lnTo>
                  <a:lnTo>
                    <a:pt x="105956" y="380403"/>
                  </a:lnTo>
                  <a:lnTo>
                    <a:pt x="0" y="415531"/>
                  </a:lnTo>
                  <a:lnTo>
                    <a:pt x="11899" y="521500"/>
                  </a:lnTo>
                  <a:lnTo>
                    <a:pt x="105956" y="492328"/>
                  </a:lnTo>
                  <a:lnTo>
                    <a:pt x="105956" y="922731"/>
                  </a:lnTo>
                  <a:lnTo>
                    <a:pt x="114738" y="979808"/>
                  </a:lnTo>
                  <a:lnTo>
                    <a:pt x="141084" y="1020063"/>
                  </a:lnTo>
                  <a:lnTo>
                    <a:pt x="181567" y="1043952"/>
                  </a:lnTo>
                  <a:lnTo>
                    <a:pt x="232765" y="1051915"/>
                  </a:lnTo>
                  <a:lnTo>
                    <a:pt x="620306" y="1051915"/>
                  </a:lnTo>
                  <a:lnTo>
                    <a:pt x="682448" y="1040753"/>
                  </a:lnTo>
                  <a:lnTo>
                    <a:pt x="729551" y="1007275"/>
                  </a:lnTo>
                  <a:lnTo>
                    <a:pt x="762515" y="942532"/>
                  </a:lnTo>
                  <a:lnTo>
                    <a:pt x="774030" y="895091"/>
                  </a:lnTo>
                  <a:lnTo>
                    <a:pt x="782231" y="837603"/>
                  </a:lnTo>
                  <a:lnTo>
                    <a:pt x="676275" y="794740"/>
                  </a:lnTo>
                  <a:lnTo>
                    <a:pt x="671898" y="836676"/>
                  </a:lnTo>
                  <a:lnTo>
                    <a:pt x="666519" y="870797"/>
                  </a:lnTo>
                  <a:lnTo>
                    <a:pt x="652754" y="915593"/>
                  </a:lnTo>
                  <a:lnTo>
                    <a:pt x="618877" y="942941"/>
                  </a:lnTo>
                  <a:lnTo>
                    <a:pt x="603046" y="944765"/>
                  </a:lnTo>
                  <a:lnTo>
                    <a:pt x="232765" y="944765"/>
                  </a:lnTo>
                  <a:lnTo>
                    <a:pt x="226809" y="941882"/>
                  </a:lnTo>
                  <a:lnTo>
                    <a:pt x="214896" y="930376"/>
                  </a:lnTo>
                  <a:lnTo>
                    <a:pt x="211924" y="924318"/>
                  </a:lnTo>
                  <a:lnTo>
                    <a:pt x="211924" y="454228"/>
                  </a:lnTo>
                  <a:lnTo>
                    <a:pt x="364324" y="407200"/>
                  </a:lnTo>
                  <a:lnTo>
                    <a:pt x="364324" y="841171"/>
                  </a:lnTo>
                  <a:lnTo>
                    <a:pt x="470293" y="841171"/>
                  </a:lnTo>
                  <a:lnTo>
                    <a:pt x="470293" y="370281"/>
                  </a:lnTo>
                  <a:lnTo>
                    <a:pt x="627456" y="320281"/>
                  </a:lnTo>
                  <a:lnTo>
                    <a:pt x="626314" y="365209"/>
                  </a:lnTo>
                  <a:lnTo>
                    <a:pt x="623228" y="411886"/>
                  </a:lnTo>
                  <a:lnTo>
                    <a:pt x="618197" y="460312"/>
                  </a:lnTo>
                  <a:lnTo>
                    <a:pt x="611222" y="510487"/>
                  </a:lnTo>
                  <a:lnTo>
                    <a:pt x="602303" y="562412"/>
                  </a:lnTo>
                  <a:lnTo>
                    <a:pt x="591442" y="616087"/>
                  </a:lnTo>
                  <a:lnTo>
                    <a:pt x="578637" y="671512"/>
                  </a:lnTo>
                  <a:lnTo>
                    <a:pt x="676275" y="701878"/>
                  </a:lnTo>
                  <a:lnTo>
                    <a:pt x="686374" y="655763"/>
                  </a:lnTo>
                  <a:lnTo>
                    <a:pt x="695677" y="609206"/>
                  </a:lnTo>
                  <a:lnTo>
                    <a:pt x="704182" y="562206"/>
                  </a:lnTo>
                  <a:lnTo>
                    <a:pt x="711890" y="514763"/>
                  </a:lnTo>
                  <a:lnTo>
                    <a:pt x="718801" y="466877"/>
                  </a:lnTo>
                  <a:lnTo>
                    <a:pt x="724915" y="418548"/>
                  </a:lnTo>
                  <a:lnTo>
                    <a:pt x="730233" y="369776"/>
                  </a:lnTo>
                  <a:lnTo>
                    <a:pt x="734753" y="320560"/>
                  </a:lnTo>
                  <a:lnTo>
                    <a:pt x="738477" y="270902"/>
                  </a:lnTo>
                  <a:lnTo>
                    <a:pt x="741404" y="220801"/>
                  </a:lnTo>
                  <a:lnTo>
                    <a:pt x="743534" y="170256"/>
                  </a:lnTo>
                  <a:lnTo>
                    <a:pt x="470293" y="259549"/>
                  </a:lnTo>
                  <a:lnTo>
                    <a:pt x="470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430389" y="1222416"/>
            <a:ext cx="448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latin typeface="Microsoft YaHei"/>
                <a:cs typeface="Microsoft YaHei"/>
              </a:rPr>
              <a:t>tā</a:t>
            </a:r>
            <a:endParaRPr sz="3600">
              <a:latin typeface="Microsoft YaHei"/>
              <a:cs typeface="Microsoft YaHe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23678" y="1229732"/>
            <a:ext cx="448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latin typeface="Microsoft YaHei"/>
                <a:cs typeface="Microsoft YaHei"/>
              </a:rPr>
              <a:t>tā</a:t>
            </a:r>
            <a:endParaRPr sz="3600">
              <a:latin typeface="Microsoft YaHei"/>
              <a:cs typeface="Microsoft YaHe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413308" y="1258992"/>
            <a:ext cx="4489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latin typeface="Microsoft YaHei"/>
                <a:cs typeface="Microsoft YaHei"/>
              </a:rPr>
              <a:t>tā</a:t>
            </a:r>
            <a:endParaRPr sz="3600">
              <a:latin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8800" y="302037"/>
            <a:ext cx="885190" cy="369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spc="-20" b="1">
                <a:latin typeface="Microsoft YaHei"/>
                <a:cs typeface="Microsoft YaHei"/>
              </a:rPr>
              <a:t>写一写</a:t>
            </a:r>
            <a:endParaRPr sz="2250">
              <a:latin typeface="Microsoft YaHei"/>
              <a:cs typeface="Microsoft YaHe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118167" y="395662"/>
            <a:ext cx="3940810" cy="4521835"/>
            <a:chOff x="3118167" y="395662"/>
            <a:chExt cx="3940810" cy="4521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8168" y="395662"/>
              <a:ext cx="3940453" cy="5758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8167" y="1021715"/>
              <a:ext cx="3940454" cy="5758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8167" y="1654759"/>
              <a:ext cx="3940454" cy="57588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8180" y="2403364"/>
              <a:ext cx="3940467" cy="25139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1.</a:t>
            </a:r>
            <a:r>
              <a:rPr dirty="0" spc="-20"/>
              <a:t> 中国国旗：红色与五星的故事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1143000"/>
            <a:ext cx="2540088" cy="169339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70390" y="1143348"/>
            <a:ext cx="12446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红色：热血的象征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1765617"/>
            <a:ext cx="190500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1949年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10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月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1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日新中国成立，为了这一天，无数先烈奋斗与牺牲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的象征。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70390" y="293058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五星排列寓意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70390" y="3552856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五颗星紧密围绕，象征着全国各族人民在中国共产党领导下，团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结一致，共同奋斗。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00844" y="1143348"/>
            <a:ext cx="15494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Microsoft YaHei"/>
                <a:cs typeface="Microsoft YaHei"/>
              </a:rPr>
              <a:t>黄色五角星颜色的象征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00844" y="1837014"/>
            <a:ext cx="13639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黄色象征光明与希望。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00844" y="293058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星形设计意义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400844" y="3552856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五角星的几何形状传递出坚定与平衡的信息，寓意国家稳定与发展 。</a:t>
            </a:r>
            <a:endParaRPr sz="1050">
              <a:latin typeface="Microsoft YaHei"/>
              <a:cs typeface="Microsoft YaHe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8225" y="2368727"/>
            <a:ext cx="1603485" cy="1332128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571500" y="0"/>
            <a:ext cx="8572500" cy="4940935"/>
            <a:chOff x="571500" y="0"/>
            <a:chExt cx="8572500" cy="494093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" y="2923362"/>
              <a:ext cx="2540088" cy="20170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938" y="0"/>
              <a:ext cx="1839061" cy="1138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02062"/>
            <a:ext cx="4660265" cy="3695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2.</a:t>
            </a:r>
            <a:r>
              <a:rPr dirty="0" spc="-20"/>
              <a:t> 西班牙国旗：王朝色彩与国徽之谜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王朝色彩起源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1765617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红黄两色源自卡斯蒂利亚与阿拉贡王朝，象征着西班牙历史上的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两大王国。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293058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颜色象征意义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70390" y="3552856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红色代表勇气与激情，黄色象征财富与权力，共同体现了西班牙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民族精神。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0844" y="1143348"/>
            <a:ext cx="189865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狮子：力量与勇气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狮子象征着西班牙的勇敢与力量</a:t>
            </a:r>
            <a:endParaRPr sz="105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800"/>
              </a:lnSpc>
              <a:spcBef>
                <a:spcPts val="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，源自古代伊比利亚半岛上的贵族家族徽章，体现了西班牙人民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的坚韧不拔和战斗精神。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00844" y="2930588"/>
            <a:ext cx="1898650" cy="1491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城堡：智慧与防御</a:t>
            </a:r>
            <a:endParaRPr sz="120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900"/>
              </a:lnSpc>
              <a:spcBef>
                <a:spcPts val="88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城堡代表了智慧与防御，反映了西班牙历史上的战略重要性和对知识的尊重，是抵御外敌、守护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家园的象征。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71500" y="0"/>
            <a:ext cx="8572500" cy="5068570"/>
            <a:chOff x="571500" y="0"/>
            <a:chExt cx="8572500" cy="506857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140396"/>
              <a:ext cx="2540088" cy="16955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796" y="2911322"/>
              <a:ext cx="2530792" cy="21567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968" y="950890"/>
              <a:ext cx="1202334" cy="8000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3135" y="2265768"/>
              <a:ext cx="1190617" cy="8000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9546" y="0"/>
              <a:ext cx="2004453" cy="113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3.</a:t>
            </a:r>
            <a:r>
              <a:rPr dirty="0" spc="-20"/>
              <a:t> 德国国旗：黑红金的自由之歌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黑红金的起源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1765617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5">
                <a:solidFill>
                  <a:srgbClr val="666666"/>
                </a:solidFill>
                <a:latin typeface="Microsoft YaHei"/>
                <a:cs typeface="Microsoft YaHei"/>
              </a:rPr>
              <a:t>黑红金三色源于</a:t>
            </a: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19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世纪初的自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由主义运动，象征着对自由、平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等和民主的渴望。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2930588"/>
            <a:ext cx="7874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反抗的象征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70390" y="3573163"/>
            <a:ext cx="1898650" cy="458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在纳粹统治期间被禁止，成为反抗压迫、追求解放的标志。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0844" y="1143348"/>
            <a:ext cx="189865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统一的象征</a:t>
            </a:r>
            <a:endParaRPr sz="1200">
              <a:latin typeface="Microsoft YaHei"/>
              <a:cs typeface="Microsoft YaHei"/>
            </a:endParaRPr>
          </a:p>
          <a:p>
            <a:pPr marL="12700" marR="5080">
              <a:lnSpc>
                <a:spcPct val="135300"/>
              </a:lnSpc>
              <a:spcBef>
                <a:spcPts val="955"/>
              </a:spcBef>
            </a:pP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1990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年两德统一后，黑红金三色旗成为国家统一与民主的象征</a:t>
            </a:r>
            <a:endParaRPr sz="1050">
              <a:latin typeface="Microsoft YaHei"/>
              <a:cs typeface="Microsoft YaHei"/>
            </a:endParaRPr>
          </a:p>
          <a:p>
            <a:pPr marL="12700" marR="5080">
              <a:lnSpc>
                <a:spcPct val="134300"/>
              </a:lnSpc>
              <a:spcBef>
                <a:spcPts val="1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，承载着全体德国人民对自由与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和平的共同追求 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00844" y="2930588"/>
            <a:ext cx="1898650" cy="1491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国际舞台的形象</a:t>
            </a:r>
            <a:endParaRPr sz="120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900"/>
              </a:lnSpc>
              <a:spcBef>
                <a:spcPts val="88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在全球赛事与外交场合中，德国国旗展现了国家的自信与开放，成为德国精神与价值观的国际传播者。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71500" y="0"/>
            <a:ext cx="8572500" cy="4434205"/>
            <a:chOff x="571500" y="0"/>
            <a:chExt cx="8572500" cy="44342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123543"/>
              <a:ext cx="2540088" cy="17123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3004045"/>
              <a:ext cx="2540088" cy="14300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9546" y="0"/>
              <a:ext cx="2004453" cy="113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02062"/>
            <a:ext cx="5231765" cy="3695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4.</a:t>
            </a:r>
            <a:r>
              <a:rPr dirty="0" spc="-20"/>
              <a:t> 英国国旗：米字旗与英联邦的历史文化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2054225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Microsoft YaHei"/>
                <a:cs typeface="Microsoft YaHei"/>
              </a:rPr>
              <a:t>米字图案之圣乔治十字</a:t>
            </a:r>
            <a:endParaRPr sz="120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900"/>
              </a:lnSpc>
              <a:spcBef>
                <a:spcPts val="96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英格兰的守护神圣乔治的十字架，白色背景上的红色正交十字，最早</a:t>
            </a: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出现在13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世纪，象征着基督教信仰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与骑士精神。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2930588"/>
            <a:ext cx="2031364" cy="1502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Microsoft YaHei"/>
                <a:cs typeface="Microsoft YaHei"/>
              </a:rPr>
              <a:t>米字图案之圣安德鲁十字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苏格兰的守护神圣安德鲁的斜十字</a:t>
            </a:r>
            <a:endParaRPr sz="1050">
              <a:latin typeface="Microsoft YaHei"/>
              <a:cs typeface="Microsoft YaHei"/>
            </a:endParaRPr>
          </a:p>
          <a:p>
            <a:pPr marL="12700" marR="5080">
              <a:lnSpc>
                <a:spcPct val="134800"/>
              </a:lnSpc>
              <a:spcBef>
                <a:spcPts val="5"/>
              </a:spcBef>
            </a:pP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，蓝色背景上的白色</a:t>
            </a: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X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形十字，反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映了苏格兰独立战争中的英勇与牺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牲。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00844" y="1143348"/>
            <a:ext cx="190246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6510" indent="-4445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Microsoft YaHei"/>
                <a:cs typeface="Microsoft YaHei"/>
              </a:rPr>
              <a:t>米字图案之圣帕特里克十字</a:t>
            </a:r>
            <a:endParaRPr sz="1200">
              <a:latin typeface="Microsoft YaHei"/>
              <a:cs typeface="Microsoft YaHei"/>
            </a:endParaRPr>
          </a:p>
          <a:p>
            <a:pPr algn="ctr" marL="16510" marR="5080" indent="-635">
              <a:lnSpc>
                <a:spcPct val="134900"/>
              </a:lnSpc>
              <a:spcBef>
                <a:spcPts val="96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爱尔兰的守护神圣帕特里克的十</a:t>
            </a: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字，加入于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1801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年，代表了爱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尔兰与联合王国的融合，尽管历史复杂，但象征着共同的未来。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00844" y="2930588"/>
            <a:ext cx="7874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英联邦纽带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0844" y="3552857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米字旗作为英联邦国家的共同符号，强化了成员国间的联系，体现了共享的历史与价值观。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71500" y="1123543"/>
            <a:ext cx="2540635" cy="3679190"/>
            <a:chOff x="571500" y="1123543"/>
            <a:chExt cx="2540635" cy="36791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123543"/>
              <a:ext cx="2540088" cy="17144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4000500"/>
              <a:ext cx="1209446" cy="8017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8230" y="3004045"/>
              <a:ext cx="1063358" cy="8810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3003603"/>
              <a:ext cx="1210894" cy="88144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16475" y="3029338"/>
            <a:ext cx="2146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6475" y="4033502"/>
            <a:ext cx="2146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06616" y="2981027"/>
            <a:ext cx="2146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39546" y="0"/>
            <a:ext cx="2004453" cy="1131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5.</a:t>
            </a:r>
            <a:r>
              <a:rPr dirty="0" spc="-20"/>
              <a:t> 法国国旗：三色旗的革命精神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9398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蓝白红的诞生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1784151"/>
            <a:ext cx="2074545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1789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年法国大革命期间，蓝白红三色首次作为革命象征出现，代表巴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黎国民自卫军的旗帜。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2930588"/>
            <a:ext cx="12446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蓝色：自由的呼唤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70390" y="3651222"/>
            <a:ext cx="2031364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蓝色代表自由，源于巴黎市徽，象征着启蒙思想的光芒，激发人民追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求自由的勇气。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0844" y="1143348"/>
            <a:ext cx="189865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白色： 平等的理想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白色象征平等，承袭自法国王室</a:t>
            </a:r>
            <a:endParaRPr sz="105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800"/>
              </a:lnSpc>
              <a:spcBef>
                <a:spcPts val="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，但在革命中被赋予新的意义，表达所有公民在法律面前一律平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等的理念。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00844" y="2930588"/>
            <a:ext cx="12903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红色： 博爱的力量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400844" y="3552857"/>
            <a:ext cx="1898650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红色寓意博爱，源自圣马丁的传说，强调团结互助，展现法国人对同胞及全人类的深切关怀。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65772" y="0"/>
            <a:ext cx="8578850" cy="4862830"/>
            <a:chOff x="565772" y="0"/>
            <a:chExt cx="8578850" cy="486283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72" y="2895104"/>
              <a:ext cx="2545816" cy="19676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72" y="1127512"/>
              <a:ext cx="2545816" cy="171042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3111" y="2404942"/>
              <a:ext cx="1044682" cy="12416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939" y="0"/>
              <a:ext cx="1839060" cy="1138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02062"/>
            <a:ext cx="5316855" cy="3695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6.</a:t>
            </a:r>
            <a:r>
              <a:rPr dirty="0" spc="-20"/>
              <a:t> 奥地利国旗： 奥地利红白红条纹的历史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13970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哈布斯堡王朝的记忆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1784151"/>
            <a:ext cx="2031364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奥地利国旗的红白红条纹，源自哈布斯堡王朝时期，象征着勇气与和平，承载着深厚的历史底蕴。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2930588"/>
            <a:ext cx="2031364" cy="131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颜色背后的象征</a:t>
            </a:r>
            <a:endParaRPr sz="120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5300"/>
              </a:lnSpc>
              <a:spcBef>
                <a:spcPts val="118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红色代表勇气与力量，白色象征纯洁与和平，条纹排列体现了奥地利人民对自由与秩序的追求。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00844" y="1143348"/>
            <a:ext cx="189865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维也纳的城市风景</a:t>
            </a:r>
            <a:endParaRPr sz="1200">
              <a:latin typeface="Microsoft YaHei"/>
              <a:cs typeface="Microsoft YaHei"/>
            </a:endParaRPr>
          </a:p>
          <a:p>
            <a:pPr algn="just" marL="12700" marR="5080">
              <a:lnSpc>
                <a:spcPct val="134900"/>
              </a:lnSpc>
              <a:spcBef>
                <a:spcPts val="96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在维也纳的街头巷尾，奥地利国旗随风飘扬，这成为城市中一道亮丽的风景线，彰显着民族自豪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感。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65772" y="0"/>
            <a:ext cx="8578850" cy="4875530"/>
            <a:chOff x="565772" y="0"/>
            <a:chExt cx="8578850" cy="48755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99" y="3045345"/>
              <a:ext cx="2540088" cy="1533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72" y="1119581"/>
              <a:ext cx="2540085" cy="16933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5290" y="2763534"/>
              <a:ext cx="1977700" cy="21116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9546" y="0"/>
              <a:ext cx="2004453" cy="113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02062"/>
            <a:ext cx="4658995" cy="3695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7.</a:t>
            </a:r>
            <a:r>
              <a:rPr dirty="0" spc="-20"/>
              <a:t> 意大利国旗：绿白红的自然与爱国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1143348"/>
            <a:ext cx="109220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绿白红三色起源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70390" y="1784151"/>
            <a:ext cx="2031364" cy="675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5300"/>
              </a:lnSpc>
              <a:spcBef>
                <a:spcPts val="9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绿白红三色源于意大利文艺复兴时期，象征着希望、信仰与爱，后成</a:t>
            </a:r>
            <a:r>
              <a:rPr dirty="0" sz="1050" spc="-15">
                <a:solidFill>
                  <a:srgbClr val="666666"/>
                </a:solidFill>
                <a:latin typeface="Microsoft YaHei"/>
                <a:cs typeface="Microsoft YaHei"/>
              </a:rPr>
              <a:t>为民族独立运动的旗帜。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70390" y="2930588"/>
            <a:ext cx="1933575" cy="807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绿色：自然景观映射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绿色代表阿尔卑斯山脉的森林 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00844" y="1143348"/>
            <a:ext cx="1442720" cy="515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5" b="1">
                <a:latin typeface="Microsoft YaHei"/>
                <a:cs typeface="Microsoft YaHei"/>
              </a:rPr>
              <a:t>白色： 自然景观映射</a:t>
            </a:r>
            <a:endParaRPr sz="1200">
              <a:latin typeface="Microsoft YaHei"/>
              <a:cs typeface="Microsoft YaHe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00844" y="1817690"/>
            <a:ext cx="17995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白色象征亚平宁山脉的雪峰 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400844" y="2930588"/>
            <a:ext cx="2298065" cy="797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04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红色： 人文的映射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红色则映照意大利人民的热情与勇气。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65772" y="0"/>
            <a:ext cx="8578850" cy="5023485"/>
            <a:chOff x="565772" y="0"/>
            <a:chExt cx="8578850" cy="50234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772" y="1127513"/>
              <a:ext cx="2545816" cy="17101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3544" y="2117808"/>
              <a:ext cx="1881181" cy="8207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7361" y="3894422"/>
              <a:ext cx="2053285" cy="11289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7823" y="3850944"/>
              <a:ext cx="1881174" cy="1172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5438" y="2927642"/>
              <a:ext cx="1666476" cy="20755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4939" y="0"/>
              <a:ext cx="1839060" cy="1138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58800" y="502062"/>
            <a:ext cx="5174615" cy="21418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50" b="1">
                <a:latin typeface="Microsoft YaHei"/>
                <a:cs typeface="Microsoft YaHei"/>
              </a:rPr>
              <a:t>8.</a:t>
            </a:r>
            <a:r>
              <a:rPr dirty="0" sz="2250" spc="-20" b="1">
                <a:latin typeface="Microsoft YaHei"/>
                <a:cs typeface="Microsoft YaHei"/>
              </a:rPr>
              <a:t> 荷兰国旗：橙色文化变迁</a:t>
            </a:r>
            <a:endParaRPr sz="2250">
              <a:latin typeface="Microsoft YaHei"/>
              <a:cs typeface="Microsoft YaHei"/>
            </a:endParaRPr>
          </a:p>
          <a:p>
            <a:pPr marL="3124200">
              <a:lnSpc>
                <a:spcPct val="100000"/>
              </a:lnSpc>
              <a:spcBef>
                <a:spcPts val="2345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01</a:t>
            </a:r>
            <a:endParaRPr sz="1200">
              <a:latin typeface="Microsoft YaHei"/>
              <a:cs typeface="Microsoft YaHei"/>
            </a:endParaRPr>
          </a:p>
          <a:p>
            <a:pPr marL="3124200">
              <a:lnSpc>
                <a:spcPct val="100000"/>
              </a:lnSpc>
              <a:spcBef>
                <a:spcPts val="975"/>
              </a:spcBef>
            </a:pPr>
            <a:r>
              <a:rPr dirty="0" sz="1200" spc="-10" b="1">
                <a:latin typeface="Microsoft YaHei"/>
                <a:cs typeface="Microsoft YaHei"/>
              </a:rPr>
              <a:t>橙色的起源</a:t>
            </a:r>
            <a:endParaRPr sz="1200">
              <a:latin typeface="Microsoft YaHei"/>
              <a:cs typeface="Microsoft YaHei"/>
            </a:endParaRPr>
          </a:p>
          <a:p>
            <a:pPr algn="just" marL="3124200" marR="5080">
              <a:lnSpc>
                <a:spcPct val="134900"/>
              </a:lnSpc>
              <a:spcBef>
                <a:spcPts val="955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荷兰国旗原为橙白蓝三色，橙色代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表拿骚家族，奥兰治·</a:t>
            </a:r>
            <a:r>
              <a:rPr dirty="0" sz="1050" spc="-25">
                <a:solidFill>
                  <a:srgbClr val="666666"/>
                </a:solidFill>
                <a:latin typeface="Microsoft YaHei"/>
                <a:cs typeface="Microsoft YaHei"/>
              </a:rPr>
              <a:t>拿骚家族。在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当地语言中，奥兰治是“橙色”的意思。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70390" y="2930588"/>
            <a:ext cx="2074545" cy="1713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02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橙色改为红色</a:t>
            </a:r>
            <a:endParaRPr sz="1200">
              <a:latin typeface="Microsoft YaHei"/>
              <a:cs typeface="Microsoft YaHei"/>
            </a:endParaRPr>
          </a:p>
          <a:p>
            <a:pPr marL="12700" marR="5080">
              <a:lnSpc>
                <a:spcPct val="135000"/>
              </a:lnSpc>
              <a:spcBef>
                <a:spcPts val="920"/>
              </a:spcBef>
            </a:pP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因为在航行和战争中，相对较浅的橙色不容易区分，因此红色逐渐取</a:t>
            </a: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代橙色。</a:t>
            </a:r>
            <a:r>
              <a:rPr dirty="0" sz="1050" spc="-10">
                <a:solidFill>
                  <a:srgbClr val="666666"/>
                </a:solidFill>
                <a:latin typeface="Microsoft YaHei"/>
                <a:cs typeface="Microsoft YaHei"/>
              </a:rPr>
              <a:t>1630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年，荷兰宣布将橙色更改为红色。从此，红白蓝三色横条成为了荷兰国旗的颜色。</a:t>
            </a:r>
            <a:endParaRPr sz="1050">
              <a:latin typeface="Microsoft YaHei"/>
              <a:cs typeface="Microsoft Ya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00844" y="1143348"/>
            <a:ext cx="1898650" cy="106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0773C"/>
                </a:solidFill>
                <a:latin typeface="Microsoft YaHei"/>
                <a:cs typeface="Microsoft YaHei"/>
              </a:rPr>
              <a:t>03</a:t>
            </a:r>
            <a:endParaRPr sz="12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200" spc="-10" b="1">
                <a:latin typeface="Microsoft YaHei"/>
                <a:cs typeface="Microsoft YaHei"/>
              </a:rPr>
              <a:t>国王节的橙色海洋</a:t>
            </a:r>
            <a:endParaRPr sz="1200">
              <a:latin typeface="Microsoft YaHei"/>
              <a:cs typeface="Microsoft YaHei"/>
            </a:endParaRPr>
          </a:p>
          <a:p>
            <a:pPr marL="12700" marR="5080">
              <a:lnSpc>
                <a:spcPct val="135300"/>
              </a:lnSpc>
              <a:spcBef>
                <a:spcPts val="885"/>
              </a:spcBef>
            </a:pPr>
            <a:r>
              <a:rPr dirty="0" sz="1050">
                <a:solidFill>
                  <a:srgbClr val="666666"/>
                </a:solidFill>
                <a:latin typeface="Microsoft YaHei"/>
                <a:cs typeface="Microsoft YaHei"/>
              </a:rPr>
              <a:t>每年4月27</a:t>
            </a:r>
            <a:r>
              <a:rPr dirty="0" sz="1050" spc="-20">
                <a:solidFill>
                  <a:srgbClr val="666666"/>
                </a:solidFill>
                <a:latin typeface="Microsoft YaHei"/>
                <a:cs typeface="Microsoft YaHei"/>
              </a:rPr>
              <a:t>日，荷兰人身着橙色庆祝国王节，展现国家自豪感。</a:t>
            </a:r>
            <a:endParaRPr sz="1050">
              <a:latin typeface="Microsoft YaHei"/>
              <a:cs typeface="Microsoft YaHe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5772" y="0"/>
            <a:ext cx="8578850" cy="4685030"/>
            <a:chOff x="565772" y="0"/>
            <a:chExt cx="8578850" cy="468503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6391" y="580847"/>
              <a:ext cx="1133938" cy="1133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772" y="1119581"/>
              <a:ext cx="2545816" cy="171836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421" y="3034792"/>
              <a:ext cx="1948033" cy="1602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584" y="2972625"/>
              <a:ext cx="2800323" cy="171222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413879" y="0"/>
              <a:ext cx="1730375" cy="1043305"/>
            </a:xfrm>
            <a:custGeom>
              <a:avLst/>
              <a:gdLst/>
              <a:ahLst/>
              <a:cxnLst/>
              <a:rect l="l" t="t" r="r" b="b"/>
              <a:pathLst>
                <a:path w="1730375" h="1043305">
                  <a:moveTo>
                    <a:pt x="1730121" y="0"/>
                  </a:moveTo>
                  <a:lnTo>
                    <a:pt x="0" y="0"/>
                  </a:lnTo>
                  <a:lnTo>
                    <a:pt x="0" y="1042987"/>
                  </a:lnTo>
                  <a:lnTo>
                    <a:pt x="1730121" y="1042987"/>
                  </a:lnTo>
                  <a:lnTo>
                    <a:pt x="17301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913634" y="22990"/>
            <a:ext cx="735965" cy="750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7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hé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lán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</a:pPr>
            <a:r>
              <a:rPr dirty="0" sz="2800" spc="-45" b="1">
                <a:latin typeface="Microsoft JhengHei"/>
                <a:cs typeface="Microsoft JhengHei"/>
              </a:rPr>
              <a:t>荷兰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PptxGenJS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dc:subject>PptxGenJS Presentation</dc:subject>
  <dc:title>PptxGenJS Presentation</dc:title>
  <dcterms:created xsi:type="dcterms:W3CDTF">2024-12-16T16:22:19Z</dcterms:created>
  <dcterms:modified xsi:type="dcterms:W3CDTF">2024-12-16T16:22:19Z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2024-12-16T00:00:00Z</vt:filetime>
  </property>
  <property fmtid="{D5CDD505-2E9C-101B-9397-08002B2CF9AE}" pid="5" name="Producer">
    <vt:lpwstr>Adobe PDF Library 24.5.96</vt:lpwstr>
  </property>
</Properties>
</file>