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4" r:id="rId6"/>
    <p:sldId id="261" r:id="rId7"/>
    <p:sldId id="262" r:id="rId8"/>
    <p:sldId id="265" r:id="rId9"/>
    <p:sldId id="263" r:id="rId10"/>
    <p:sldId id="267" r:id="rId11"/>
    <p:sldId id="268" r:id="rId12"/>
    <p:sldId id="266" r:id="rId13"/>
    <p:sldId id="27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46"/>
    <p:restoredTop sz="79774"/>
  </p:normalViewPr>
  <p:slideViewPr>
    <p:cSldViewPr snapToGrid="0">
      <p:cViewPr varScale="1">
        <p:scale>
          <a:sx n="123" d="100"/>
          <a:sy n="123" d="100"/>
        </p:scale>
        <p:origin x="253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EFEABE-87B0-4732-A0F4-820BBFE567DF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0C9784B-C5E9-47A6-B60F-CE00587731B9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4000" baseline="0" dirty="0"/>
            <a:t>Who is your favourite character?</a:t>
          </a:r>
          <a:endParaRPr lang="en-US" sz="4000" dirty="0"/>
        </a:p>
      </dgm:t>
    </dgm:pt>
    <dgm:pt modelId="{294E097F-1335-41E0-9A9B-5C8A9F1624CA}" type="parTrans" cxnId="{ACD43185-9827-4C6C-9745-FE35E20B8923}">
      <dgm:prSet/>
      <dgm:spPr/>
      <dgm:t>
        <a:bodyPr/>
        <a:lstStyle/>
        <a:p>
          <a:endParaRPr lang="en-US"/>
        </a:p>
      </dgm:t>
    </dgm:pt>
    <dgm:pt modelId="{E0A2559D-FCCE-438B-9450-948C270527CB}" type="sibTrans" cxnId="{ACD43185-9827-4C6C-9745-FE35E20B8923}">
      <dgm:prSet/>
      <dgm:spPr/>
      <dgm:t>
        <a:bodyPr/>
        <a:lstStyle/>
        <a:p>
          <a:endParaRPr lang="en-US"/>
        </a:p>
      </dgm:t>
    </dgm:pt>
    <dgm:pt modelId="{43A931BD-A881-4F49-932E-01352915FFA0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4000" baseline="0" dirty="0"/>
            <a:t>What do you like about them?</a:t>
          </a:r>
          <a:endParaRPr lang="en-US" sz="4000" dirty="0"/>
        </a:p>
      </dgm:t>
    </dgm:pt>
    <dgm:pt modelId="{58B4CB6D-13E1-43A6-9372-E23B7BE0095F}" type="parTrans" cxnId="{304B539E-20FE-43CA-B5CF-2B4D7E69E40E}">
      <dgm:prSet/>
      <dgm:spPr/>
      <dgm:t>
        <a:bodyPr/>
        <a:lstStyle/>
        <a:p>
          <a:endParaRPr lang="en-US"/>
        </a:p>
      </dgm:t>
    </dgm:pt>
    <dgm:pt modelId="{4EE0842E-E10D-403D-B992-FD7772609367}" type="sibTrans" cxnId="{304B539E-20FE-43CA-B5CF-2B4D7E69E40E}">
      <dgm:prSet/>
      <dgm:spPr/>
      <dgm:t>
        <a:bodyPr/>
        <a:lstStyle/>
        <a:p>
          <a:endParaRPr lang="en-US"/>
        </a:p>
      </dgm:t>
    </dgm:pt>
    <dgm:pt modelId="{13397327-612E-4FBD-8764-CD42DF8019A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3600" i="1" baseline="0" dirty="0"/>
            <a:t>Favourite memorable scene</a:t>
          </a:r>
          <a:endParaRPr lang="en-US" sz="3600" dirty="0"/>
        </a:p>
      </dgm:t>
    </dgm:pt>
    <dgm:pt modelId="{4CDB52B8-93AF-42E7-8F96-165DAA45687C}" type="parTrans" cxnId="{82664E4A-2485-40BD-8145-ED9D31A56D60}">
      <dgm:prSet/>
      <dgm:spPr/>
      <dgm:t>
        <a:bodyPr/>
        <a:lstStyle/>
        <a:p>
          <a:endParaRPr lang="en-US"/>
        </a:p>
      </dgm:t>
    </dgm:pt>
    <dgm:pt modelId="{955BBFE5-254A-4F0D-8E7E-1579FE096865}" type="sibTrans" cxnId="{82664E4A-2485-40BD-8145-ED9D31A56D60}">
      <dgm:prSet/>
      <dgm:spPr/>
      <dgm:t>
        <a:bodyPr/>
        <a:lstStyle/>
        <a:p>
          <a:endParaRPr lang="en-US"/>
        </a:p>
      </dgm:t>
    </dgm:pt>
    <dgm:pt modelId="{D292136D-C7D8-4584-9D05-E645FEB22282}" type="pres">
      <dgm:prSet presAssocID="{2CEFEABE-87B0-4732-A0F4-820BBFE567DF}" presName="root" presStyleCnt="0">
        <dgm:presLayoutVars>
          <dgm:dir/>
          <dgm:resizeHandles val="exact"/>
        </dgm:presLayoutVars>
      </dgm:prSet>
      <dgm:spPr/>
    </dgm:pt>
    <dgm:pt modelId="{C9F74CF4-1587-41F2-B31D-1842EDFF4C2A}" type="pres">
      <dgm:prSet presAssocID="{80C9784B-C5E9-47A6-B60F-CE00587731B9}" presName="compNode" presStyleCnt="0"/>
      <dgm:spPr/>
    </dgm:pt>
    <dgm:pt modelId="{2621DDE9-3A3C-4265-B1A1-9E13FD1B673A}" type="pres">
      <dgm:prSet presAssocID="{80C9784B-C5E9-47A6-B60F-CE00587731B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outline with solid fill"/>
        </a:ext>
      </dgm:extLst>
    </dgm:pt>
    <dgm:pt modelId="{00D26E2A-3758-4745-B6A5-2F6C53D92EE6}" type="pres">
      <dgm:prSet presAssocID="{80C9784B-C5E9-47A6-B60F-CE00587731B9}" presName="iconSpace" presStyleCnt="0"/>
      <dgm:spPr/>
    </dgm:pt>
    <dgm:pt modelId="{C208FCFF-8BAE-4EF8-BF1F-C384C43C3C7F}" type="pres">
      <dgm:prSet presAssocID="{80C9784B-C5E9-47A6-B60F-CE00587731B9}" presName="parTx" presStyleLbl="revTx" presStyleIdx="0" presStyleCnt="4" custScaleX="85443">
        <dgm:presLayoutVars>
          <dgm:chMax val="0"/>
          <dgm:chPref val="0"/>
        </dgm:presLayoutVars>
      </dgm:prSet>
      <dgm:spPr/>
    </dgm:pt>
    <dgm:pt modelId="{FC7E3329-6ACD-431E-BCE7-F2F4B575FAC3}" type="pres">
      <dgm:prSet presAssocID="{80C9784B-C5E9-47A6-B60F-CE00587731B9}" presName="txSpace" presStyleCnt="0"/>
      <dgm:spPr/>
    </dgm:pt>
    <dgm:pt modelId="{5C106080-0430-4E11-ABCE-E35B0A3D9A97}" type="pres">
      <dgm:prSet presAssocID="{80C9784B-C5E9-47A6-B60F-CE00587731B9}" presName="desTx" presStyleLbl="revTx" presStyleIdx="1" presStyleCnt="4">
        <dgm:presLayoutVars/>
      </dgm:prSet>
      <dgm:spPr/>
    </dgm:pt>
    <dgm:pt modelId="{C65E0C92-C7C5-4E2C-8AC6-A85010059809}" type="pres">
      <dgm:prSet presAssocID="{E0A2559D-FCCE-438B-9450-948C270527CB}" presName="sibTrans" presStyleCnt="0"/>
      <dgm:spPr/>
    </dgm:pt>
    <dgm:pt modelId="{2651C71C-42C1-4F37-BFD9-1717998FC125}" type="pres">
      <dgm:prSet presAssocID="{43A931BD-A881-4F49-932E-01352915FFA0}" presName="compNode" presStyleCnt="0"/>
      <dgm:spPr/>
    </dgm:pt>
    <dgm:pt modelId="{4697C704-6539-4DEF-A546-AC44A3878CD4}" type="pres">
      <dgm:prSet presAssocID="{43A931BD-A881-4F49-932E-01352915FFA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el Face Outline"/>
        </a:ext>
      </dgm:extLst>
    </dgm:pt>
    <dgm:pt modelId="{6D44A623-B70F-4921-9591-FA45BC8D6FAF}" type="pres">
      <dgm:prSet presAssocID="{43A931BD-A881-4F49-932E-01352915FFA0}" presName="iconSpace" presStyleCnt="0"/>
      <dgm:spPr/>
    </dgm:pt>
    <dgm:pt modelId="{150CDF68-89C4-4346-8E21-B236991EF031}" type="pres">
      <dgm:prSet presAssocID="{43A931BD-A881-4F49-932E-01352915FFA0}" presName="parTx" presStyleLbl="revTx" presStyleIdx="2" presStyleCnt="4">
        <dgm:presLayoutVars>
          <dgm:chMax val="0"/>
          <dgm:chPref val="0"/>
        </dgm:presLayoutVars>
      </dgm:prSet>
      <dgm:spPr/>
    </dgm:pt>
    <dgm:pt modelId="{FADF5E03-3F5F-466F-B82F-F93D04C5A518}" type="pres">
      <dgm:prSet presAssocID="{43A931BD-A881-4F49-932E-01352915FFA0}" presName="txSpace" presStyleCnt="0"/>
      <dgm:spPr/>
    </dgm:pt>
    <dgm:pt modelId="{8E43A1D3-3596-4E9A-A249-AE6E93B19BD9}" type="pres">
      <dgm:prSet presAssocID="{43A931BD-A881-4F49-932E-01352915FFA0}" presName="desTx" presStyleLbl="revTx" presStyleIdx="3" presStyleCnt="4">
        <dgm:presLayoutVars/>
      </dgm:prSet>
      <dgm:spPr/>
    </dgm:pt>
  </dgm:ptLst>
  <dgm:cxnLst>
    <dgm:cxn modelId="{02391113-9B70-BA4D-B2BA-374947A651CC}" type="presOf" srcId="{2CEFEABE-87B0-4732-A0F4-820BBFE567DF}" destId="{D292136D-C7D8-4584-9D05-E645FEB22282}" srcOrd="0" destOrd="0" presId="urn:microsoft.com/office/officeart/2018/5/layout/CenteredIconLabelDescriptionList"/>
    <dgm:cxn modelId="{1160F515-86D9-ED47-8BA8-A0BD5F4550E3}" type="presOf" srcId="{80C9784B-C5E9-47A6-B60F-CE00587731B9}" destId="{C208FCFF-8BAE-4EF8-BF1F-C384C43C3C7F}" srcOrd="0" destOrd="0" presId="urn:microsoft.com/office/officeart/2018/5/layout/CenteredIconLabelDescriptionList"/>
    <dgm:cxn modelId="{82664E4A-2485-40BD-8145-ED9D31A56D60}" srcId="{43A931BD-A881-4F49-932E-01352915FFA0}" destId="{13397327-612E-4FBD-8764-CD42DF8019AD}" srcOrd="0" destOrd="0" parTransId="{4CDB52B8-93AF-42E7-8F96-165DAA45687C}" sibTransId="{955BBFE5-254A-4F0D-8E7E-1579FE096865}"/>
    <dgm:cxn modelId="{ACD43185-9827-4C6C-9745-FE35E20B8923}" srcId="{2CEFEABE-87B0-4732-A0F4-820BBFE567DF}" destId="{80C9784B-C5E9-47A6-B60F-CE00587731B9}" srcOrd="0" destOrd="0" parTransId="{294E097F-1335-41E0-9A9B-5C8A9F1624CA}" sibTransId="{E0A2559D-FCCE-438B-9450-948C270527CB}"/>
    <dgm:cxn modelId="{304B539E-20FE-43CA-B5CF-2B4D7E69E40E}" srcId="{2CEFEABE-87B0-4732-A0F4-820BBFE567DF}" destId="{43A931BD-A881-4F49-932E-01352915FFA0}" srcOrd="1" destOrd="0" parTransId="{58B4CB6D-13E1-43A6-9372-E23B7BE0095F}" sibTransId="{4EE0842E-E10D-403D-B992-FD7772609367}"/>
    <dgm:cxn modelId="{2B717FC7-ED63-1D46-B293-8A818743DC96}" type="presOf" srcId="{43A931BD-A881-4F49-932E-01352915FFA0}" destId="{150CDF68-89C4-4346-8E21-B236991EF031}" srcOrd="0" destOrd="0" presId="urn:microsoft.com/office/officeart/2018/5/layout/CenteredIconLabelDescriptionList"/>
    <dgm:cxn modelId="{1547DDE5-9B59-7A44-ACDF-6E8B40694721}" type="presOf" srcId="{13397327-612E-4FBD-8764-CD42DF8019AD}" destId="{8E43A1D3-3596-4E9A-A249-AE6E93B19BD9}" srcOrd="0" destOrd="0" presId="urn:microsoft.com/office/officeart/2018/5/layout/CenteredIconLabelDescriptionList"/>
    <dgm:cxn modelId="{1824D035-4559-0947-8001-4FAC8A2344CC}" type="presParOf" srcId="{D292136D-C7D8-4584-9D05-E645FEB22282}" destId="{C9F74CF4-1587-41F2-B31D-1842EDFF4C2A}" srcOrd="0" destOrd="0" presId="urn:microsoft.com/office/officeart/2018/5/layout/CenteredIconLabelDescriptionList"/>
    <dgm:cxn modelId="{E42A8DE5-9E79-FD4E-B594-B30EB9629ABA}" type="presParOf" srcId="{C9F74CF4-1587-41F2-B31D-1842EDFF4C2A}" destId="{2621DDE9-3A3C-4265-B1A1-9E13FD1B673A}" srcOrd="0" destOrd="0" presId="urn:microsoft.com/office/officeart/2018/5/layout/CenteredIconLabelDescriptionList"/>
    <dgm:cxn modelId="{553E66FD-B29A-A145-B07D-05FE15940A9C}" type="presParOf" srcId="{C9F74CF4-1587-41F2-B31D-1842EDFF4C2A}" destId="{00D26E2A-3758-4745-B6A5-2F6C53D92EE6}" srcOrd="1" destOrd="0" presId="urn:microsoft.com/office/officeart/2018/5/layout/CenteredIconLabelDescriptionList"/>
    <dgm:cxn modelId="{AB350EB1-7087-0D46-82D4-15ED950B5C9B}" type="presParOf" srcId="{C9F74CF4-1587-41F2-B31D-1842EDFF4C2A}" destId="{C208FCFF-8BAE-4EF8-BF1F-C384C43C3C7F}" srcOrd="2" destOrd="0" presId="urn:microsoft.com/office/officeart/2018/5/layout/CenteredIconLabelDescriptionList"/>
    <dgm:cxn modelId="{9889E3E2-BEC7-A04D-81FD-1A4A9943F23D}" type="presParOf" srcId="{C9F74CF4-1587-41F2-B31D-1842EDFF4C2A}" destId="{FC7E3329-6ACD-431E-BCE7-F2F4B575FAC3}" srcOrd="3" destOrd="0" presId="urn:microsoft.com/office/officeart/2018/5/layout/CenteredIconLabelDescriptionList"/>
    <dgm:cxn modelId="{8DDC1FC2-F01E-7548-B7FF-81F0E94FC5F4}" type="presParOf" srcId="{C9F74CF4-1587-41F2-B31D-1842EDFF4C2A}" destId="{5C106080-0430-4E11-ABCE-E35B0A3D9A97}" srcOrd="4" destOrd="0" presId="urn:microsoft.com/office/officeart/2018/5/layout/CenteredIconLabelDescriptionList"/>
    <dgm:cxn modelId="{D0DEDA0A-6A06-A640-BC6C-A10684763096}" type="presParOf" srcId="{D292136D-C7D8-4584-9D05-E645FEB22282}" destId="{C65E0C92-C7C5-4E2C-8AC6-A85010059809}" srcOrd="1" destOrd="0" presId="urn:microsoft.com/office/officeart/2018/5/layout/CenteredIconLabelDescriptionList"/>
    <dgm:cxn modelId="{025CDBEF-369C-024B-9247-D9745DEE3799}" type="presParOf" srcId="{D292136D-C7D8-4584-9D05-E645FEB22282}" destId="{2651C71C-42C1-4F37-BFD9-1717998FC125}" srcOrd="2" destOrd="0" presId="urn:microsoft.com/office/officeart/2018/5/layout/CenteredIconLabelDescriptionList"/>
    <dgm:cxn modelId="{53EA6426-9060-8140-A56B-91BF4502A299}" type="presParOf" srcId="{2651C71C-42C1-4F37-BFD9-1717998FC125}" destId="{4697C704-6539-4DEF-A546-AC44A3878CD4}" srcOrd="0" destOrd="0" presId="urn:microsoft.com/office/officeart/2018/5/layout/CenteredIconLabelDescriptionList"/>
    <dgm:cxn modelId="{E10B902E-EEE9-044B-89AD-508F69FE36DC}" type="presParOf" srcId="{2651C71C-42C1-4F37-BFD9-1717998FC125}" destId="{6D44A623-B70F-4921-9591-FA45BC8D6FAF}" srcOrd="1" destOrd="0" presId="urn:microsoft.com/office/officeart/2018/5/layout/CenteredIconLabelDescriptionList"/>
    <dgm:cxn modelId="{7FB7ED77-2B63-D544-9370-5628E5EC0CD7}" type="presParOf" srcId="{2651C71C-42C1-4F37-BFD9-1717998FC125}" destId="{150CDF68-89C4-4346-8E21-B236991EF031}" srcOrd="2" destOrd="0" presId="urn:microsoft.com/office/officeart/2018/5/layout/CenteredIconLabelDescriptionList"/>
    <dgm:cxn modelId="{427D07A5-53ED-1745-876E-4CE5E00FEAA6}" type="presParOf" srcId="{2651C71C-42C1-4F37-BFD9-1717998FC125}" destId="{FADF5E03-3F5F-466F-B82F-F93D04C5A518}" srcOrd="3" destOrd="0" presId="urn:microsoft.com/office/officeart/2018/5/layout/CenteredIconLabelDescriptionList"/>
    <dgm:cxn modelId="{71054168-5511-1241-BE68-A929572AD040}" type="presParOf" srcId="{2651C71C-42C1-4F37-BFD9-1717998FC125}" destId="{8E43A1D3-3596-4E9A-A249-AE6E93B19BD9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3D1D29-C0C5-4C0F-BCDF-4EC004CE310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0AF57D5-44F9-47B1-A725-BD170C1E9364}">
      <dgm:prSet/>
      <dgm:spPr/>
      <dgm:t>
        <a:bodyPr/>
        <a:lstStyle/>
        <a:p>
          <a:r>
            <a:rPr lang="en-GB"/>
            <a:t>Which prepositions do you hear?</a:t>
          </a:r>
          <a:endParaRPr lang="en-US"/>
        </a:p>
      </dgm:t>
    </dgm:pt>
    <dgm:pt modelId="{AB6402C4-0438-426C-A994-03B8EBBEA656}" type="parTrans" cxnId="{7F4F6627-2DBD-483B-8863-B449908AC978}">
      <dgm:prSet/>
      <dgm:spPr/>
      <dgm:t>
        <a:bodyPr/>
        <a:lstStyle/>
        <a:p>
          <a:endParaRPr lang="en-US"/>
        </a:p>
      </dgm:t>
    </dgm:pt>
    <dgm:pt modelId="{DCE46254-4D71-4DFE-97DA-E30EE686F4D4}" type="sibTrans" cxnId="{7F4F6627-2DBD-483B-8863-B449908AC978}">
      <dgm:prSet/>
      <dgm:spPr/>
      <dgm:t>
        <a:bodyPr/>
        <a:lstStyle/>
        <a:p>
          <a:endParaRPr lang="en-US"/>
        </a:p>
      </dgm:t>
    </dgm:pt>
    <dgm:pt modelId="{4B636684-68E9-41F1-85C5-4DB6B0E4E06E}">
      <dgm:prSet/>
      <dgm:spPr/>
      <dgm:t>
        <a:bodyPr/>
        <a:lstStyle/>
        <a:p>
          <a:r>
            <a:rPr lang="en-GB"/>
            <a:t>How do they help make the dialogue clearer?</a:t>
          </a:r>
          <a:endParaRPr lang="en-US"/>
        </a:p>
      </dgm:t>
    </dgm:pt>
    <dgm:pt modelId="{57E46712-0B7C-44D3-8FFF-8FC2F528C48B}" type="parTrans" cxnId="{C006914D-8EB0-47AF-917F-F14D38A1AA10}">
      <dgm:prSet/>
      <dgm:spPr/>
      <dgm:t>
        <a:bodyPr/>
        <a:lstStyle/>
        <a:p>
          <a:endParaRPr lang="en-US"/>
        </a:p>
      </dgm:t>
    </dgm:pt>
    <dgm:pt modelId="{D815C445-7451-496D-9AA0-B0B14B432E68}" type="sibTrans" cxnId="{C006914D-8EB0-47AF-917F-F14D38A1AA10}">
      <dgm:prSet/>
      <dgm:spPr/>
      <dgm:t>
        <a:bodyPr/>
        <a:lstStyle/>
        <a:p>
          <a:endParaRPr lang="en-US"/>
        </a:p>
      </dgm:t>
    </dgm:pt>
    <dgm:pt modelId="{5AEC7564-7799-ED4F-ABB6-27F41ECC0457}" type="pres">
      <dgm:prSet presAssocID="{0B3D1D29-C0C5-4C0F-BCDF-4EC004CE31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99C28A0-841C-2B4F-A31B-7B710A8F4890}" type="pres">
      <dgm:prSet presAssocID="{40AF57D5-44F9-47B1-A725-BD170C1E9364}" presName="hierRoot1" presStyleCnt="0"/>
      <dgm:spPr/>
    </dgm:pt>
    <dgm:pt modelId="{1F7C559E-090E-A04C-86DB-5F4327CB27A4}" type="pres">
      <dgm:prSet presAssocID="{40AF57D5-44F9-47B1-A725-BD170C1E9364}" presName="composite" presStyleCnt="0"/>
      <dgm:spPr/>
    </dgm:pt>
    <dgm:pt modelId="{14742F33-3B92-4542-A149-232128038DE7}" type="pres">
      <dgm:prSet presAssocID="{40AF57D5-44F9-47B1-A725-BD170C1E9364}" presName="background" presStyleLbl="node0" presStyleIdx="0" presStyleCnt="2"/>
      <dgm:spPr/>
    </dgm:pt>
    <dgm:pt modelId="{E550B908-6B32-6A44-B24D-98662CF84CAB}" type="pres">
      <dgm:prSet presAssocID="{40AF57D5-44F9-47B1-A725-BD170C1E9364}" presName="text" presStyleLbl="fgAcc0" presStyleIdx="0" presStyleCnt="2">
        <dgm:presLayoutVars>
          <dgm:chPref val="3"/>
        </dgm:presLayoutVars>
      </dgm:prSet>
      <dgm:spPr/>
    </dgm:pt>
    <dgm:pt modelId="{E5CF7086-443A-A344-BA04-0DF6B33A3EE6}" type="pres">
      <dgm:prSet presAssocID="{40AF57D5-44F9-47B1-A725-BD170C1E9364}" presName="hierChild2" presStyleCnt="0"/>
      <dgm:spPr/>
    </dgm:pt>
    <dgm:pt modelId="{FEC52ED1-E913-1249-9313-0999AA782A6F}" type="pres">
      <dgm:prSet presAssocID="{4B636684-68E9-41F1-85C5-4DB6B0E4E06E}" presName="hierRoot1" presStyleCnt="0"/>
      <dgm:spPr/>
    </dgm:pt>
    <dgm:pt modelId="{2FB4DE33-DC59-9241-963C-1DD546DC787A}" type="pres">
      <dgm:prSet presAssocID="{4B636684-68E9-41F1-85C5-4DB6B0E4E06E}" presName="composite" presStyleCnt="0"/>
      <dgm:spPr/>
    </dgm:pt>
    <dgm:pt modelId="{10722A8E-D579-DB41-8FDD-C1E4488DE857}" type="pres">
      <dgm:prSet presAssocID="{4B636684-68E9-41F1-85C5-4DB6B0E4E06E}" presName="background" presStyleLbl="node0" presStyleIdx="1" presStyleCnt="2"/>
      <dgm:spPr/>
    </dgm:pt>
    <dgm:pt modelId="{2A98767F-FB64-0949-A6C2-68E1158A6B10}" type="pres">
      <dgm:prSet presAssocID="{4B636684-68E9-41F1-85C5-4DB6B0E4E06E}" presName="text" presStyleLbl="fgAcc0" presStyleIdx="1" presStyleCnt="2">
        <dgm:presLayoutVars>
          <dgm:chPref val="3"/>
        </dgm:presLayoutVars>
      </dgm:prSet>
      <dgm:spPr/>
    </dgm:pt>
    <dgm:pt modelId="{93A5AA19-6C6D-8D47-9022-A63441F17FEF}" type="pres">
      <dgm:prSet presAssocID="{4B636684-68E9-41F1-85C5-4DB6B0E4E06E}" presName="hierChild2" presStyleCnt="0"/>
      <dgm:spPr/>
    </dgm:pt>
  </dgm:ptLst>
  <dgm:cxnLst>
    <dgm:cxn modelId="{BEA78E05-2F5C-C64C-9243-708D3B05066C}" type="presOf" srcId="{0B3D1D29-C0C5-4C0F-BCDF-4EC004CE310B}" destId="{5AEC7564-7799-ED4F-ABB6-27F41ECC0457}" srcOrd="0" destOrd="0" presId="urn:microsoft.com/office/officeart/2005/8/layout/hierarchy1"/>
    <dgm:cxn modelId="{7F4F6627-2DBD-483B-8863-B449908AC978}" srcId="{0B3D1D29-C0C5-4C0F-BCDF-4EC004CE310B}" destId="{40AF57D5-44F9-47B1-A725-BD170C1E9364}" srcOrd="0" destOrd="0" parTransId="{AB6402C4-0438-426C-A994-03B8EBBEA656}" sibTransId="{DCE46254-4D71-4DFE-97DA-E30EE686F4D4}"/>
    <dgm:cxn modelId="{C006914D-8EB0-47AF-917F-F14D38A1AA10}" srcId="{0B3D1D29-C0C5-4C0F-BCDF-4EC004CE310B}" destId="{4B636684-68E9-41F1-85C5-4DB6B0E4E06E}" srcOrd="1" destOrd="0" parTransId="{57E46712-0B7C-44D3-8FFF-8FC2F528C48B}" sibTransId="{D815C445-7451-496D-9AA0-B0B14B432E68}"/>
    <dgm:cxn modelId="{097E69AF-C1F9-8E4F-AA76-C9CDBB231500}" type="presOf" srcId="{40AF57D5-44F9-47B1-A725-BD170C1E9364}" destId="{E550B908-6B32-6A44-B24D-98662CF84CAB}" srcOrd="0" destOrd="0" presId="urn:microsoft.com/office/officeart/2005/8/layout/hierarchy1"/>
    <dgm:cxn modelId="{430C0CBA-EFA1-3B49-80E6-B7DA6877BC9D}" type="presOf" srcId="{4B636684-68E9-41F1-85C5-4DB6B0E4E06E}" destId="{2A98767F-FB64-0949-A6C2-68E1158A6B10}" srcOrd="0" destOrd="0" presId="urn:microsoft.com/office/officeart/2005/8/layout/hierarchy1"/>
    <dgm:cxn modelId="{0248BDEC-4305-4747-95E7-2B7E972D58F6}" type="presParOf" srcId="{5AEC7564-7799-ED4F-ABB6-27F41ECC0457}" destId="{D99C28A0-841C-2B4F-A31B-7B710A8F4890}" srcOrd="0" destOrd="0" presId="urn:microsoft.com/office/officeart/2005/8/layout/hierarchy1"/>
    <dgm:cxn modelId="{635FBAFD-B305-9D4C-8194-C8A04D61DE07}" type="presParOf" srcId="{D99C28A0-841C-2B4F-A31B-7B710A8F4890}" destId="{1F7C559E-090E-A04C-86DB-5F4327CB27A4}" srcOrd="0" destOrd="0" presId="urn:microsoft.com/office/officeart/2005/8/layout/hierarchy1"/>
    <dgm:cxn modelId="{8C7F7764-AB24-C449-ACDA-74CEA4A5CCA0}" type="presParOf" srcId="{1F7C559E-090E-A04C-86DB-5F4327CB27A4}" destId="{14742F33-3B92-4542-A149-232128038DE7}" srcOrd="0" destOrd="0" presId="urn:microsoft.com/office/officeart/2005/8/layout/hierarchy1"/>
    <dgm:cxn modelId="{654A3F1F-705C-FD41-8E2F-DBEACEC43499}" type="presParOf" srcId="{1F7C559E-090E-A04C-86DB-5F4327CB27A4}" destId="{E550B908-6B32-6A44-B24D-98662CF84CAB}" srcOrd="1" destOrd="0" presId="urn:microsoft.com/office/officeart/2005/8/layout/hierarchy1"/>
    <dgm:cxn modelId="{0983DB09-1582-CB45-A1F6-EA33019B2300}" type="presParOf" srcId="{D99C28A0-841C-2B4F-A31B-7B710A8F4890}" destId="{E5CF7086-443A-A344-BA04-0DF6B33A3EE6}" srcOrd="1" destOrd="0" presId="urn:microsoft.com/office/officeart/2005/8/layout/hierarchy1"/>
    <dgm:cxn modelId="{A24CEEC0-22D3-5840-BF96-5ABD8CD1427A}" type="presParOf" srcId="{5AEC7564-7799-ED4F-ABB6-27F41ECC0457}" destId="{FEC52ED1-E913-1249-9313-0999AA782A6F}" srcOrd="1" destOrd="0" presId="urn:microsoft.com/office/officeart/2005/8/layout/hierarchy1"/>
    <dgm:cxn modelId="{51C52985-AAC5-5341-8635-DA42C5CCA125}" type="presParOf" srcId="{FEC52ED1-E913-1249-9313-0999AA782A6F}" destId="{2FB4DE33-DC59-9241-963C-1DD546DC787A}" srcOrd="0" destOrd="0" presId="urn:microsoft.com/office/officeart/2005/8/layout/hierarchy1"/>
    <dgm:cxn modelId="{B46C71DD-D97E-804B-A3DB-7C6D26CFDF5F}" type="presParOf" srcId="{2FB4DE33-DC59-9241-963C-1DD546DC787A}" destId="{10722A8E-D579-DB41-8FDD-C1E4488DE857}" srcOrd="0" destOrd="0" presId="urn:microsoft.com/office/officeart/2005/8/layout/hierarchy1"/>
    <dgm:cxn modelId="{EEBDF386-66EA-8445-92DC-D49CF926A608}" type="presParOf" srcId="{2FB4DE33-DC59-9241-963C-1DD546DC787A}" destId="{2A98767F-FB64-0949-A6C2-68E1158A6B10}" srcOrd="1" destOrd="0" presId="urn:microsoft.com/office/officeart/2005/8/layout/hierarchy1"/>
    <dgm:cxn modelId="{3A8EFBAE-ED78-064E-A5CD-80DDF011FB48}" type="presParOf" srcId="{FEC52ED1-E913-1249-9313-0999AA782A6F}" destId="{93A5AA19-6C6D-8D47-9022-A63441F17FE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1DDE9-3A3C-4265-B1A1-9E13FD1B673A}">
      <dsp:nvSpPr>
        <dsp:cNvPr id="0" name=""/>
        <dsp:cNvSpPr/>
      </dsp:nvSpPr>
      <dsp:spPr>
        <a:xfrm>
          <a:off x="2192399" y="141021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8FCFF-8BAE-4EF8-BF1F-C384C43C3C7F}">
      <dsp:nvSpPr>
        <dsp:cNvPr id="0" name=""/>
        <dsp:cNvSpPr/>
      </dsp:nvSpPr>
      <dsp:spPr>
        <a:xfrm>
          <a:off x="1057058" y="1850595"/>
          <a:ext cx="3153818" cy="174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4000" kern="1200" baseline="0" dirty="0"/>
            <a:t>Who is your favourite character?</a:t>
          </a:r>
          <a:endParaRPr lang="en-US" sz="4000" kern="1200" dirty="0"/>
        </a:p>
      </dsp:txBody>
      <dsp:txXfrm>
        <a:off x="1057058" y="1850595"/>
        <a:ext cx="3153818" cy="1741500"/>
      </dsp:txXfrm>
    </dsp:sp>
    <dsp:sp modelId="{5C106080-0430-4E11-ABCE-E35B0A3D9A97}">
      <dsp:nvSpPr>
        <dsp:cNvPr id="0" name=""/>
        <dsp:cNvSpPr/>
      </dsp:nvSpPr>
      <dsp:spPr>
        <a:xfrm>
          <a:off x="788399" y="3683990"/>
          <a:ext cx="4320000" cy="1051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7C704-6539-4DEF-A546-AC44A3878CD4}">
      <dsp:nvSpPr>
        <dsp:cNvPr id="0" name=""/>
        <dsp:cNvSpPr/>
      </dsp:nvSpPr>
      <dsp:spPr>
        <a:xfrm>
          <a:off x="7268399" y="141021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CDF68-89C4-4346-8E21-B236991EF031}">
      <dsp:nvSpPr>
        <dsp:cNvPr id="0" name=""/>
        <dsp:cNvSpPr/>
      </dsp:nvSpPr>
      <dsp:spPr>
        <a:xfrm>
          <a:off x="5864399" y="1850595"/>
          <a:ext cx="4320000" cy="174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4000" kern="1200" baseline="0" dirty="0"/>
            <a:t>What do you like about them?</a:t>
          </a:r>
          <a:endParaRPr lang="en-US" sz="4000" kern="1200" dirty="0"/>
        </a:p>
      </dsp:txBody>
      <dsp:txXfrm>
        <a:off x="5864399" y="1850595"/>
        <a:ext cx="4320000" cy="1741500"/>
      </dsp:txXfrm>
    </dsp:sp>
    <dsp:sp modelId="{8E43A1D3-3596-4E9A-A249-AE6E93B19BD9}">
      <dsp:nvSpPr>
        <dsp:cNvPr id="0" name=""/>
        <dsp:cNvSpPr/>
      </dsp:nvSpPr>
      <dsp:spPr>
        <a:xfrm>
          <a:off x="5864399" y="3683990"/>
          <a:ext cx="4320000" cy="1051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i="1" kern="1200" baseline="0" dirty="0"/>
            <a:t>Favourite memorable scene</a:t>
          </a:r>
          <a:endParaRPr lang="en-US" sz="3600" kern="1200" dirty="0"/>
        </a:p>
      </dsp:txBody>
      <dsp:txXfrm>
        <a:off x="5864399" y="3683990"/>
        <a:ext cx="4320000" cy="1051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42F33-3B92-4542-A149-232128038DE7}">
      <dsp:nvSpPr>
        <dsp:cNvPr id="0" name=""/>
        <dsp:cNvSpPr/>
      </dsp:nvSpPr>
      <dsp:spPr>
        <a:xfrm>
          <a:off x="1172" y="267452"/>
          <a:ext cx="4113795" cy="2612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50B908-6B32-6A44-B24D-98662CF84CAB}">
      <dsp:nvSpPr>
        <dsp:cNvPr id="0" name=""/>
        <dsp:cNvSpPr/>
      </dsp:nvSpPr>
      <dsp:spPr>
        <a:xfrm>
          <a:off x="458260" y="701686"/>
          <a:ext cx="4113795" cy="2612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/>
            <a:t>Which prepositions do you hear?</a:t>
          </a:r>
          <a:endParaRPr lang="en-US" sz="4100" kern="1200"/>
        </a:p>
      </dsp:txBody>
      <dsp:txXfrm>
        <a:off x="534770" y="778196"/>
        <a:ext cx="3960775" cy="2459240"/>
      </dsp:txXfrm>
    </dsp:sp>
    <dsp:sp modelId="{10722A8E-D579-DB41-8FDD-C1E4488DE857}">
      <dsp:nvSpPr>
        <dsp:cNvPr id="0" name=""/>
        <dsp:cNvSpPr/>
      </dsp:nvSpPr>
      <dsp:spPr>
        <a:xfrm>
          <a:off x="5029144" y="267452"/>
          <a:ext cx="4113795" cy="2612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8767F-FB64-0949-A6C2-68E1158A6B10}">
      <dsp:nvSpPr>
        <dsp:cNvPr id="0" name=""/>
        <dsp:cNvSpPr/>
      </dsp:nvSpPr>
      <dsp:spPr>
        <a:xfrm>
          <a:off x="5486232" y="701686"/>
          <a:ext cx="4113795" cy="2612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/>
            <a:t>How do they help make the dialogue clearer?</a:t>
          </a:r>
          <a:endParaRPr lang="en-US" sz="4100" kern="1200"/>
        </a:p>
      </dsp:txBody>
      <dsp:txXfrm>
        <a:off x="5562742" y="778196"/>
        <a:ext cx="3960775" cy="2459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B7B8-0B02-614F-A7C8-7434B2D8687D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A9F84-7DF8-9345-8216-A31F382BC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56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A9F84-7DF8-9345-8216-A31F382BCFF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504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In– in a specific place, in a month (august)</a:t>
            </a:r>
          </a:p>
          <a:p>
            <a:r>
              <a:rPr lang="en-GB" dirty="0"/>
              <a:t>On – specific date, location </a:t>
            </a:r>
          </a:p>
          <a:p>
            <a:r>
              <a:rPr lang="en-GB" dirty="0"/>
              <a:t>At – specific location, used in place</a:t>
            </a:r>
          </a:p>
          <a:p>
            <a:r>
              <a:rPr lang="en-GB" dirty="0"/>
              <a:t>By – at the side of, next to </a:t>
            </a:r>
          </a:p>
          <a:p>
            <a:r>
              <a:rPr lang="en-GB" dirty="0"/>
              <a:t>Before/After – before a time, after (a time)</a:t>
            </a:r>
          </a:p>
          <a:p>
            <a:r>
              <a:rPr lang="en-GB" dirty="0"/>
              <a:t>To – direction of the movement, something ends</a:t>
            </a:r>
          </a:p>
          <a:p>
            <a:r>
              <a:rPr lang="en-GB" dirty="0"/>
              <a:t>From – direction of movement, something starts</a:t>
            </a:r>
          </a:p>
          <a:p>
            <a:r>
              <a:rPr lang="en-GB" dirty="0"/>
              <a:t>With – being together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A9F84-7DF8-9345-8216-A31F382BCFF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409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A9F84-7DF8-9345-8216-A31F382BCFF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700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7A9F84-7DF8-9345-8216-A31F382BCFF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111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/>
              <a:t>To, At</a:t>
            </a:r>
          </a:p>
          <a:p>
            <a:pPr marL="228600" indent="-228600">
              <a:buAutoNum type="arabicPeriod"/>
            </a:pPr>
            <a:r>
              <a:rPr lang="en-GB" dirty="0"/>
              <a:t>By</a:t>
            </a:r>
          </a:p>
          <a:p>
            <a:pPr marL="228600" indent="-228600">
              <a:buAutoNum type="arabicPeriod"/>
            </a:pPr>
            <a:r>
              <a:rPr lang="en-GB" dirty="0"/>
              <a:t>After</a:t>
            </a:r>
          </a:p>
          <a:p>
            <a:pPr marL="228600" indent="-228600">
              <a:buAutoNum type="arabicPeriod"/>
            </a:pPr>
            <a:r>
              <a:rPr lang="en-GB" dirty="0"/>
              <a:t>By/In, At</a:t>
            </a:r>
          </a:p>
          <a:p>
            <a:pPr marL="228600" indent="-228600">
              <a:buAutoNum type="arabicPeriod"/>
            </a:pPr>
            <a:r>
              <a:rPr lang="en-GB" dirty="0"/>
              <a:t>From</a:t>
            </a:r>
          </a:p>
          <a:p>
            <a:pPr marL="228600" indent="-228600">
              <a:buAutoNum type="arabicPeriod"/>
            </a:pPr>
            <a:r>
              <a:rPr lang="en-GB" dirty="0"/>
              <a:t>At/On, In</a:t>
            </a:r>
          </a:p>
          <a:p>
            <a:pPr marL="228600" indent="-228600">
              <a:buAutoNum type="arabicPeriod"/>
            </a:pPr>
            <a:r>
              <a:rPr lang="en-GB" dirty="0"/>
              <a:t>In</a:t>
            </a:r>
          </a:p>
          <a:p>
            <a:pPr marL="228600" indent="-228600">
              <a:buAutoNum type="arabicPeriod"/>
            </a:pPr>
            <a:r>
              <a:rPr lang="en-GB" dirty="0"/>
              <a:t>By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A9F84-7DF8-9345-8216-A31F382BCFF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577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t">
              <a:buFont typeface="+mj-lt"/>
              <a:buAutoNum type="arabicPeriod"/>
            </a:pPr>
            <a:r>
              <a:rPr lang="en-HK" b="1" i="0" dirty="0">
                <a:solidFill>
                  <a:srgbClr val="FFFFFF"/>
                </a:solidFill>
                <a:effectLst/>
                <a:latin typeface="-apple-system"/>
              </a:rPr>
              <a:t>What is happening in the background?</a:t>
            </a:r>
            <a:br>
              <a:rPr lang="en-HK" b="0" i="0" dirty="0">
                <a:solidFill>
                  <a:srgbClr val="FFFFFF"/>
                </a:solidFill>
                <a:effectLst/>
                <a:latin typeface="-apple-system"/>
              </a:rPr>
            </a:br>
            <a:r>
              <a:rPr lang="en-HK" b="1" i="0" dirty="0">
                <a:solidFill>
                  <a:srgbClr val="FFFFFF"/>
                </a:solidFill>
                <a:effectLst/>
                <a:latin typeface="-apple-system"/>
              </a:rPr>
              <a:t>Answer:</a:t>
            </a:r>
            <a:r>
              <a:rPr lang="en-HK" b="0" i="0" dirty="0">
                <a:solidFill>
                  <a:srgbClr val="FFFFFF"/>
                </a:solidFill>
                <a:effectLst/>
                <a:latin typeface="-apple-system"/>
              </a:rPr>
              <a:t> </a:t>
            </a:r>
            <a:r>
              <a:rPr lang="en-HK" b="0" i="1" dirty="0">
                <a:solidFill>
                  <a:srgbClr val="FFFFFF"/>
                </a:solidFill>
                <a:effectLst/>
                <a:latin typeface="-apple-system"/>
              </a:rPr>
              <a:t>People are rushing in the background.</a:t>
            </a:r>
            <a:endParaRPr lang="en-HK" b="0" i="0" dirty="0">
              <a:solidFill>
                <a:srgbClr val="FFFFFF"/>
              </a:solidFill>
              <a:effectLst/>
              <a:latin typeface="-apple-system"/>
            </a:endParaRPr>
          </a:p>
          <a:p>
            <a:pPr algn="l" fontAlgn="t">
              <a:buFont typeface="+mj-lt"/>
              <a:buAutoNum type="arabicPeriod"/>
            </a:pPr>
            <a:r>
              <a:rPr lang="en-HK" b="1" i="0" dirty="0">
                <a:solidFill>
                  <a:srgbClr val="FFFFFF"/>
                </a:solidFill>
                <a:effectLst/>
                <a:latin typeface="-apple-system"/>
              </a:rPr>
              <a:t>Where are people rushing to?</a:t>
            </a:r>
            <a:br>
              <a:rPr lang="en-HK" b="0" i="0" dirty="0">
                <a:solidFill>
                  <a:srgbClr val="FFFFFF"/>
                </a:solidFill>
                <a:effectLst/>
                <a:latin typeface="-apple-system"/>
              </a:rPr>
            </a:br>
            <a:r>
              <a:rPr lang="en-HK" b="1" i="0" dirty="0">
                <a:solidFill>
                  <a:srgbClr val="FFFFFF"/>
                </a:solidFill>
                <a:effectLst/>
                <a:latin typeface="-apple-system"/>
              </a:rPr>
              <a:t>Answer:</a:t>
            </a:r>
            <a:r>
              <a:rPr lang="en-HK" b="0" i="0" dirty="0">
                <a:solidFill>
                  <a:srgbClr val="FFFFFF"/>
                </a:solidFill>
                <a:effectLst/>
                <a:latin typeface="-apple-system"/>
              </a:rPr>
              <a:t> </a:t>
            </a:r>
            <a:r>
              <a:rPr lang="en-HK" b="0" i="1" dirty="0">
                <a:solidFill>
                  <a:srgbClr val="FFFFFF"/>
                </a:solidFill>
                <a:effectLst/>
                <a:latin typeface="-apple-system"/>
              </a:rPr>
              <a:t>People are rushing to their trains.</a:t>
            </a:r>
            <a:endParaRPr lang="en-HK" b="0" i="0" dirty="0">
              <a:solidFill>
                <a:srgbClr val="FFFFFF"/>
              </a:solidFill>
              <a:effectLst/>
              <a:latin typeface="-apple-system"/>
            </a:endParaRPr>
          </a:p>
          <a:p>
            <a:pPr algn="l" fontAlgn="t">
              <a:buFont typeface="+mj-lt"/>
              <a:buAutoNum type="arabicPeriod"/>
            </a:pPr>
            <a:r>
              <a:rPr lang="en-HK" b="1" i="0" dirty="0">
                <a:solidFill>
                  <a:srgbClr val="FFFFFF"/>
                </a:solidFill>
                <a:effectLst/>
                <a:latin typeface="-apple-system"/>
              </a:rPr>
              <a:t>What are they waiting for?</a:t>
            </a:r>
            <a:br>
              <a:rPr lang="en-HK" b="0" i="0" dirty="0">
                <a:solidFill>
                  <a:srgbClr val="FFFFFF"/>
                </a:solidFill>
                <a:effectLst/>
                <a:latin typeface="-apple-system"/>
              </a:rPr>
            </a:br>
            <a:r>
              <a:rPr lang="en-HK" b="1" i="0" dirty="0">
                <a:solidFill>
                  <a:srgbClr val="FFFFFF"/>
                </a:solidFill>
                <a:effectLst/>
                <a:latin typeface="-apple-system"/>
              </a:rPr>
              <a:t>Answer:</a:t>
            </a:r>
            <a:r>
              <a:rPr lang="en-HK" b="0" i="0" dirty="0">
                <a:solidFill>
                  <a:srgbClr val="FFFFFF"/>
                </a:solidFill>
                <a:effectLst/>
                <a:latin typeface="-apple-system"/>
              </a:rPr>
              <a:t> </a:t>
            </a:r>
            <a:r>
              <a:rPr lang="en-HK" b="0" i="1" dirty="0">
                <a:solidFill>
                  <a:srgbClr val="FFFFFF"/>
                </a:solidFill>
                <a:effectLst/>
                <a:latin typeface="-apple-system"/>
              </a:rPr>
              <a:t>They are waiting for friends.</a:t>
            </a:r>
            <a:endParaRPr lang="en-HK" b="0" i="0" dirty="0">
              <a:solidFill>
                <a:srgbClr val="FFFFFF"/>
              </a:solidFill>
              <a:effectLst/>
              <a:latin typeface="-apple-system"/>
            </a:endParaRPr>
          </a:p>
          <a:p>
            <a:pPr algn="l" fontAlgn="t">
              <a:buFont typeface="+mj-lt"/>
              <a:buAutoNum type="arabicPeriod"/>
            </a:pPr>
            <a:r>
              <a:rPr lang="en-HK" b="1" i="0" dirty="0">
                <a:solidFill>
                  <a:srgbClr val="FFFFFF"/>
                </a:solidFill>
                <a:effectLst/>
                <a:latin typeface="-apple-system"/>
              </a:rPr>
              <a:t>Where does Serena walk in?</a:t>
            </a:r>
            <a:br>
              <a:rPr lang="en-HK" b="0" i="0" dirty="0">
                <a:solidFill>
                  <a:srgbClr val="FFFFFF"/>
                </a:solidFill>
                <a:effectLst/>
                <a:latin typeface="-apple-system"/>
              </a:rPr>
            </a:br>
            <a:r>
              <a:rPr lang="en-HK" b="1" i="0" dirty="0">
                <a:solidFill>
                  <a:srgbClr val="FFFFFF"/>
                </a:solidFill>
                <a:effectLst/>
                <a:latin typeface="-apple-system"/>
              </a:rPr>
              <a:t>Answer:</a:t>
            </a:r>
            <a:r>
              <a:rPr lang="en-HK" b="0" i="0" dirty="0">
                <a:solidFill>
                  <a:srgbClr val="FFFFFF"/>
                </a:solidFill>
                <a:effectLst/>
                <a:latin typeface="-apple-system"/>
              </a:rPr>
              <a:t> </a:t>
            </a:r>
            <a:r>
              <a:rPr lang="en-HK" b="0" i="1" dirty="0">
                <a:solidFill>
                  <a:srgbClr val="FFFFFF"/>
                </a:solidFill>
                <a:effectLst/>
                <a:latin typeface="-apple-system"/>
              </a:rPr>
              <a:t>Serena walks in at Grand Central Station.</a:t>
            </a:r>
            <a:endParaRPr lang="en-HK" b="0" i="0" dirty="0">
              <a:solidFill>
                <a:srgbClr val="FFFFFF"/>
              </a:solidFill>
              <a:effectLst/>
              <a:latin typeface="-apple-system"/>
            </a:endParaRPr>
          </a:p>
          <a:p>
            <a:pPr algn="l" fontAlgn="t">
              <a:buFont typeface="+mj-lt"/>
              <a:buAutoNum type="arabicPeriod"/>
            </a:pPr>
            <a:r>
              <a:rPr lang="en-HK" b="1" i="0" dirty="0">
                <a:solidFill>
                  <a:srgbClr val="FFFFFF"/>
                </a:solidFill>
                <a:effectLst/>
                <a:latin typeface="-apple-system"/>
              </a:rPr>
              <a:t>Who does Rufus call over?</a:t>
            </a:r>
            <a:br>
              <a:rPr lang="en-HK" b="0" i="0" dirty="0">
                <a:solidFill>
                  <a:srgbClr val="FFFFFF"/>
                </a:solidFill>
                <a:effectLst/>
                <a:latin typeface="-apple-system"/>
              </a:rPr>
            </a:br>
            <a:r>
              <a:rPr lang="en-HK" b="1" i="0" dirty="0">
                <a:solidFill>
                  <a:srgbClr val="FFFFFF"/>
                </a:solidFill>
                <a:effectLst/>
                <a:latin typeface="-apple-system"/>
              </a:rPr>
              <a:t>Answer:</a:t>
            </a:r>
            <a:r>
              <a:rPr lang="en-HK" b="0" i="0" dirty="0">
                <a:solidFill>
                  <a:srgbClr val="FFFFFF"/>
                </a:solidFill>
                <a:effectLst/>
                <a:latin typeface="-apple-system"/>
              </a:rPr>
              <a:t> </a:t>
            </a:r>
            <a:r>
              <a:rPr lang="en-HK" b="0" i="1" dirty="0">
                <a:solidFill>
                  <a:srgbClr val="FFFFFF"/>
                </a:solidFill>
                <a:effectLst/>
                <a:latin typeface="-apple-system"/>
              </a:rPr>
              <a:t>Rufus calls over Dan and Jenny.</a:t>
            </a:r>
            <a:endParaRPr lang="en-HK" b="0" i="0" dirty="0">
              <a:solidFill>
                <a:srgbClr val="FFFFFF"/>
              </a:solidFill>
              <a:effectLst/>
              <a:latin typeface="-apple-system"/>
            </a:endParaRPr>
          </a:p>
          <a:p>
            <a:pPr algn="l" fontAlgn="t">
              <a:buFont typeface="+mj-lt"/>
              <a:buAutoNum type="arabicPeriod"/>
            </a:pPr>
            <a:r>
              <a:rPr lang="en-HK" b="1" i="0" dirty="0">
                <a:solidFill>
                  <a:srgbClr val="FFFFFF"/>
                </a:solidFill>
                <a:effectLst/>
                <a:latin typeface="-apple-system"/>
              </a:rPr>
              <a:t>What does Gossip Girl say Serena is spotted at?</a:t>
            </a:r>
            <a:br>
              <a:rPr lang="en-HK" b="0" i="0" dirty="0">
                <a:solidFill>
                  <a:srgbClr val="FFFFFF"/>
                </a:solidFill>
                <a:effectLst/>
                <a:latin typeface="-apple-system"/>
              </a:rPr>
            </a:br>
            <a:r>
              <a:rPr lang="en-HK" b="1" i="0" dirty="0">
                <a:solidFill>
                  <a:srgbClr val="FFFFFF"/>
                </a:solidFill>
                <a:effectLst/>
                <a:latin typeface="-apple-system"/>
              </a:rPr>
              <a:t>Answer:</a:t>
            </a:r>
            <a:r>
              <a:rPr lang="en-HK" b="0" i="0" dirty="0">
                <a:solidFill>
                  <a:srgbClr val="FFFFFF"/>
                </a:solidFill>
                <a:effectLst/>
                <a:latin typeface="-apple-system"/>
              </a:rPr>
              <a:t> </a:t>
            </a:r>
            <a:r>
              <a:rPr lang="en-HK" b="0" i="1" dirty="0">
                <a:solidFill>
                  <a:srgbClr val="FFFFFF"/>
                </a:solidFill>
                <a:effectLst/>
                <a:latin typeface="-apple-system"/>
              </a:rPr>
              <a:t>Serena is spotted at Grand Central.</a:t>
            </a:r>
            <a:endParaRPr lang="en-HK" b="0" i="0" dirty="0">
              <a:solidFill>
                <a:srgbClr val="FFFFFF"/>
              </a:solidFill>
              <a:effectLst/>
              <a:latin typeface="-apple-system"/>
            </a:endParaRPr>
          </a:p>
          <a:p>
            <a:pPr algn="l" fontAlgn="t">
              <a:buFont typeface="+mj-lt"/>
              <a:buAutoNum type="arabicPeriod"/>
            </a:pPr>
            <a:r>
              <a:rPr lang="en-HK" b="1" i="0" dirty="0">
                <a:solidFill>
                  <a:srgbClr val="FFFFFF"/>
                </a:solidFill>
                <a:effectLst/>
                <a:latin typeface="-apple-system"/>
              </a:rPr>
              <a:t>What does Rufus put his arms around?</a:t>
            </a:r>
            <a:br>
              <a:rPr lang="en-HK" b="0" i="0" dirty="0">
                <a:solidFill>
                  <a:srgbClr val="FFFFFF"/>
                </a:solidFill>
                <a:effectLst/>
                <a:latin typeface="-apple-system"/>
              </a:rPr>
            </a:br>
            <a:r>
              <a:rPr lang="en-HK" b="1" i="0" dirty="0">
                <a:solidFill>
                  <a:srgbClr val="FFFFFF"/>
                </a:solidFill>
                <a:effectLst/>
                <a:latin typeface="-apple-system"/>
              </a:rPr>
              <a:t>Answer:</a:t>
            </a:r>
            <a:r>
              <a:rPr lang="en-HK" b="0" i="0" dirty="0">
                <a:solidFill>
                  <a:srgbClr val="FFFFFF"/>
                </a:solidFill>
                <a:effectLst/>
                <a:latin typeface="-apple-system"/>
              </a:rPr>
              <a:t> </a:t>
            </a:r>
            <a:r>
              <a:rPr lang="en-HK" b="0" i="1" dirty="0">
                <a:solidFill>
                  <a:srgbClr val="FFFFFF"/>
                </a:solidFill>
                <a:effectLst/>
                <a:latin typeface="-apple-system"/>
              </a:rPr>
              <a:t>Rufus puts his arms around Jenny.</a:t>
            </a:r>
            <a:endParaRPr lang="en-HK" b="0" i="0" dirty="0">
              <a:solidFill>
                <a:srgbClr val="FFFFFF"/>
              </a:solidFill>
              <a:effectLst/>
              <a:latin typeface="-apple-system"/>
            </a:endParaRPr>
          </a:p>
          <a:p>
            <a:pPr algn="l" fontAlgn="t">
              <a:buFont typeface="+mj-lt"/>
              <a:buAutoNum type="arabicPeriod"/>
            </a:pPr>
            <a:r>
              <a:rPr lang="en-HK" b="1" i="0" dirty="0">
                <a:solidFill>
                  <a:srgbClr val="FFFFFF"/>
                </a:solidFill>
                <a:effectLst/>
                <a:latin typeface="-apple-system"/>
              </a:rPr>
              <a:t>What does Gossip Girl say everyone is talking about?</a:t>
            </a:r>
            <a:br>
              <a:rPr lang="en-HK" b="0" i="0" dirty="0">
                <a:solidFill>
                  <a:srgbClr val="FFFFFF"/>
                </a:solidFill>
                <a:effectLst/>
                <a:latin typeface="-apple-system"/>
              </a:rPr>
            </a:br>
            <a:r>
              <a:rPr lang="en-HK" b="1" i="0" dirty="0">
                <a:solidFill>
                  <a:srgbClr val="FFFFFF"/>
                </a:solidFill>
                <a:effectLst/>
                <a:latin typeface="-apple-system"/>
              </a:rPr>
              <a:t>Answer:</a:t>
            </a:r>
            <a:r>
              <a:rPr lang="en-HK" b="0" i="0" dirty="0">
                <a:solidFill>
                  <a:srgbClr val="FFFFFF"/>
                </a:solidFill>
                <a:effectLst/>
                <a:latin typeface="-apple-system"/>
              </a:rPr>
              <a:t> </a:t>
            </a:r>
            <a:r>
              <a:rPr lang="en-HK" b="0" i="1" dirty="0">
                <a:solidFill>
                  <a:srgbClr val="FFFFFF"/>
                </a:solidFill>
                <a:effectLst/>
                <a:latin typeface="-apple-system"/>
              </a:rPr>
              <a:t>Everyone is talking about Serena.</a:t>
            </a:r>
            <a:endParaRPr lang="en-HK" b="0" i="0" dirty="0">
              <a:solidFill>
                <a:srgbClr val="FFFFFF"/>
              </a:solidFill>
              <a:effectLst/>
              <a:latin typeface="-apple-system"/>
            </a:endParaRPr>
          </a:p>
          <a:p>
            <a:pPr algn="l" fontAlgn="t">
              <a:buFont typeface="+mj-lt"/>
              <a:buAutoNum type="arabicPeriod"/>
            </a:pPr>
            <a:r>
              <a:rPr lang="en-HK" b="1" i="0" dirty="0">
                <a:solidFill>
                  <a:srgbClr val="FFFFFF"/>
                </a:solidFill>
                <a:effectLst/>
                <a:latin typeface="-apple-system"/>
              </a:rPr>
              <a:t>Where does Rufus say he is cooking?</a:t>
            </a:r>
            <a:br>
              <a:rPr lang="en-HK" b="0" i="0" dirty="0">
                <a:solidFill>
                  <a:srgbClr val="FFFFFF"/>
                </a:solidFill>
                <a:effectLst/>
                <a:latin typeface="-apple-system"/>
              </a:rPr>
            </a:br>
            <a:r>
              <a:rPr lang="en-HK" b="1" i="0" dirty="0">
                <a:solidFill>
                  <a:srgbClr val="FFFFFF"/>
                </a:solidFill>
                <a:effectLst/>
                <a:latin typeface="-apple-system"/>
              </a:rPr>
              <a:t>Answer:</a:t>
            </a:r>
            <a:r>
              <a:rPr lang="en-HK" b="0" i="0" dirty="0">
                <a:solidFill>
                  <a:srgbClr val="FFFFFF"/>
                </a:solidFill>
                <a:effectLst/>
                <a:latin typeface="-apple-system"/>
              </a:rPr>
              <a:t> </a:t>
            </a:r>
            <a:r>
              <a:rPr lang="en-HK" b="0" i="1" dirty="0">
                <a:solidFill>
                  <a:srgbClr val="FFFFFF"/>
                </a:solidFill>
                <a:effectLst/>
                <a:latin typeface="-apple-system"/>
              </a:rPr>
              <a:t>Rufus says he is cooking at home.</a:t>
            </a:r>
            <a:endParaRPr lang="en-HK" b="0" i="0" dirty="0">
              <a:solidFill>
                <a:srgbClr val="FFFFFF"/>
              </a:solidFill>
              <a:effectLst/>
              <a:latin typeface="-apple-system"/>
            </a:endParaRPr>
          </a:p>
          <a:p>
            <a:pPr algn="l" fontAlgn="t">
              <a:buFont typeface="+mj-lt"/>
              <a:buAutoNum type="arabicPeriod"/>
            </a:pPr>
            <a:r>
              <a:rPr lang="en-HK" b="1" i="0" dirty="0">
                <a:solidFill>
                  <a:srgbClr val="FFFFFF"/>
                </a:solidFill>
                <a:effectLst/>
                <a:latin typeface="-apple-system"/>
              </a:rPr>
              <a:t>What does Rufus ask about Dan and Jenny’s weekend?</a:t>
            </a:r>
            <a:br>
              <a:rPr lang="en-HK" b="0" i="0" dirty="0">
                <a:solidFill>
                  <a:srgbClr val="FFFFFF"/>
                </a:solidFill>
                <a:effectLst/>
                <a:latin typeface="-apple-system"/>
              </a:rPr>
            </a:br>
            <a:r>
              <a:rPr lang="en-HK" b="1" i="0" dirty="0">
                <a:solidFill>
                  <a:srgbClr val="FFFFFF"/>
                </a:solidFill>
                <a:effectLst/>
                <a:latin typeface="-apple-system"/>
              </a:rPr>
              <a:t>Answer:</a:t>
            </a:r>
            <a:r>
              <a:rPr lang="en-HK" b="0" i="0" dirty="0">
                <a:solidFill>
                  <a:srgbClr val="FFFFFF"/>
                </a:solidFill>
                <a:effectLst/>
                <a:latin typeface="-apple-system"/>
              </a:rPr>
              <a:t> </a:t>
            </a:r>
            <a:r>
              <a:rPr lang="en-HK" b="0" i="1" dirty="0">
                <a:solidFill>
                  <a:srgbClr val="FFFFFF"/>
                </a:solidFill>
                <a:effectLst/>
                <a:latin typeface="-apple-system"/>
              </a:rPr>
              <a:t>Rufus asks about their weekend.</a:t>
            </a:r>
            <a:endParaRPr lang="en-HK" b="0" i="0" dirty="0">
              <a:solidFill>
                <a:srgbClr val="FFFFFF"/>
              </a:solidFill>
              <a:effectLst/>
              <a:latin typeface="-apple-system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A9F84-7DF8-9345-8216-A31F382BCFF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512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A9F84-7DF8-9345-8216-A31F382BCFF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389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A9F84-7DF8-9345-8216-A31F382BCFF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792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9/20/24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nezapping.com/gossip-girl-in-arrivo-reboot-serie-2020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n.wikipedia.org/wiki/Gossip_Girl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presentation-png/download/13329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AV0vTrupJQ?feature=oembed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AV0vTrupJQ?feature=oembed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omw.net.au/technology/it/designing_professional_elearning/index.s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9E8A3474-A3A2-4200-9E98-3433E3D19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5A698B-F644-41A9-BD67-6316EDB7A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A916D8B-8E5E-442C-93D2-F10B32496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E444B8DA-C76F-4B2F-AFC5-37872641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7E2B20CB-FF0A-40D4-9C62-172DA9BB9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35E7CCC3-B903-495C-835D-87A78FB05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504875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247B288C-E4C5-DB54-623F-0839D94B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84790" y="1124690"/>
            <a:ext cx="4699531" cy="4598777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584170D1-B32B-4D7D-AA30-9D84747A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70" y="981884"/>
            <a:ext cx="504875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9151FF2A-715F-652F-766F-4D3AE2227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68816" y="1859182"/>
            <a:ext cx="4773664" cy="312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78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49E97-B1D4-22E0-171C-BEA644573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148" y="115129"/>
            <a:ext cx="10986052" cy="905288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Read And Highlight The Prepositions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4BB9E5-C687-8F51-517C-A7FCBF4A2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147" y="887897"/>
            <a:ext cx="11154003" cy="5722454"/>
          </a:xfrm>
        </p:spPr>
        <p:txBody>
          <a:bodyPr numCol="2"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HK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SETTING: [INT GRAND CENTRAL STATION, Serena walks in, a girl watches her and takes a photo with her cell phone]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HK" sz="1800" b="1" i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Gossip Girl (Voice Over): Hey Upper East Siders, Gossip Girl here... and I have the biggest news ever. One of my many sources, Melanie91, sends us this: Spotted at Grand Central, bags in hand: Serena van der </a:t>
            </a:r>
            <a:r>
              <a:rPr lang="en-HK" sz="1800" b="1" i="1" kern="100" dirty="0" err="1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Woodsen</a:t>
            </a:r>
            <a:r>
              <a:rPr lang="en-HK" sz="1800" b="1" i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 Was it only a year ago our It-Girl mysteriously disappeared for quote 'boarding school'? And just as suddenly she's back. Don't believe me? See for yourselves: Lucky for us, Melanie91 sent proof. Thanks for the photo, Mel!</a:t>
            </a:r>
            <a:endParaRPr lang="en-HK" sz="18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HK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[Rufus takes a look around the station and finds his son and daughter, he walks up and hugs them]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HK" sz="18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Rufus:</a:t>
            </a:r>
            <a:r>
              <a:rPr lang="en-HK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Dan, Jenny! Over here!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HK" sz="18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Jenny:</a:t>
            </a:r>
            <a:r>
              <a:rPr lang="en-HK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Hey, dad!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HK" sz="18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Rufus:</a:t>
            </a:r>
            <a:r>
              <a:rPr lang="en-HK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Hey, hey! You made it. Welcome back! How was your weekend? How was your mom?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HK" sz="18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Dan:</a:t>
            </a:r>
            <a:r>
              <a:rPr lang="en-HK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She's fine.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HK" sz="18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Jenny:</a:t>
            </a:r>
            <a:r>
              <a:rPr lang="en-HK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Good... fine, I guess.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HK" sz="18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Dan:</a:t>
            </a:r>
            <a:r>
              <a:rPr lang="en-HK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She's good and fine.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HK" sz="18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Rufus:</a:t>
            </a:r>
            <a:r>
              <a:rPr lang="en-HK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Like 'Maybe I should never have left Manhattan' fine or 'Taking a time-out from my marriage was the best idea I've ever had' fine?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HK" sz="18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Dan:</a:t>
            </a:r>
            <a:r>
              <a:rPr lang="en-HK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Dad, you know… I'm starving.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HK" sz="18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Rufus:</a:t>
            </a:r>
            <a:r>
              <a:rPr lang="en-HK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Let's go home. I'm cooking. Caprese salad with a little mozzarella di Bufala... yeah, I'm </a:t>
            </a:r>
            <a:r>
              <a:rPr lang="en-HK" sz="1800" kern="100" dirty="0" err="1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gonna</a:t>
            </a:r>
            <a:r>
              <a:rPr lang="en-HK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make you guys...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HK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[Rufus puts an arms around Jenny and they walk off, Dan turns around and notices Serena]</a:t>
            </a:r>
          </a:p>
        </p:txBody>
      </p:sp>
      <p:pic>
        <p:nvPicPr>
          <p:cNvPr id="13" name="Graphic 12" descr="Pen with solid fill">
            <a:extLst>
              <a:ext uri="{FF2B5EF4-FFF2-40B4-BE49-F238E27FC236}">
                <a16:creationId xmlns:a16="http://schemas.microsoft.com/office/drawing/2014/main" id="{24062772-D9EA-C5BD-21B4-11396C68D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07622" y="101351"/>
            <a:ext cx="1279579" cy="127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85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49E97-B1D4-22E0-171C-BEA644573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147" y="119270"/>
            <a:ext cx="10986051" cy="848139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Read And Highlight The Prepositions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4BB9E5-C687-8F51-517C-A7FCBF4A2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148" y="967409"/>
            <a:ext cx="10986052" cy="5642941"/>
          </a:xfrm>
        </p:spPr>
        <p:txBody>
          <a:bodyPr numCol="2"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HK" b="1" i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Gossip Girl (Voice Over): Spotted: Lonely Boy… can't believe the love of his life has returned. If only she knew who he was. But everyone knows Serena. And everyone is talking.</a:t>
            </a:r>
            <a:endParaRPr lang="en-HK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HK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SETTING: [EXT NEW YORK - Several people are standing in the streets, looking at the newest 'Gossip Girl' entry on their cell phones]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HK" b="1" i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Gossip Girl (Voice Over): Wonder what Blair Waldorf thinks. Sure, they're BFFs but we always thought Blair's boyfriend Nate had a thing for Serena.</a:t>
            </a:r>
            <a:endParaRPr lang="en-HK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HK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SETTING: [INT HOME OF THE WALDORFS - BATHROOM - Blair takes a look at a new text message: 'Serena is Back!!', she leaves the bathroom and rejoins a party, her mother, Eleanor, is talking to a friend]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HK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Eleanor:</a:t>
            </a:r>
            <a:r>
              <a:rPr lang="en-HK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...I have to design a dress for this woman.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HK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[Eleanor turns to Blair]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HK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Eleanor:</a:t>
            </a:r>
            <a:r>
              <a:rPr lang="en-HK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Blair, if you're </a:t>
            </a:r>
            <a:r>
              <a:rPr lang="en-HK" kern="100" dirty="0" err="1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gonna</a:t>
            </a:r>
            <a:r>
              <a:rPr lang="en-HK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to wear one of my designs tell me about it so we can at least get it properly fitted.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HK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[Blair looks down at her outfit and grimaces at the slight jab at her weight, but doesn't let her mother know it.]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HK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Blair:</a:t>
            </a:r>
            <a:r>
              <a:rPr lang="en-HK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Thanks, mom. I’ll keep that in mind. Great party.</a:t>
            </a:r>
          </a:p>
        </p:txBody>
      </p:sp>
      <p:pic>
        <p:nvPicPr>
          <p:cNvPr id="3" name="Graphic 2" descr="Pen with solid fill">
            <a:extLst>
              <a:ext uri="{FF2B5EF4-FFF2-40B4-BE49-F238E27FC236}">
                <a16:creationId xmlns:a16="http://schemas.microsoft.com/office/drawing/2014/main" id="{43D30510-4FD4-8B4B-01D6-2DC25AC75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07622" y="101351"/>
            <a:ext cx="1279579" cy="127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96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70B49-14FC-9949-BF7D-3D3BA7B91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435" y="168965"/>
            <a:ext cx="10641495" cy="1050235"/>
          </a:xfrm>
        </p:spPr>
        <p:txBody>
          <a:bodyPr>
            <a:norm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Writing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E2380-891C-E334-F4DF-FFDF1ED87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435" y="1219200"/>
            <a:ext cx="6639339" cy="5141843"/>
          </a:xfrm>
        </p:spPr>
        <p:txBody>
          <a:bodyPr>
            <a:normAutofit/>
          </a:bodyPr>
          <a:lstStyle/>
          <a:p>
            <a:r>
              <a:rPr lang="en-GB" sz="3600" dirty="0"/>
              <a:t>Write a short paragraph about your favourite scene from Gossip Girl </a:t>
            </a:r>
          </a:p>
          <a:p>
            <a:r>
              <a:rPr lang="en-GB" sz="3600" dirty="0"/>
              <a:t>Use at least 6 different prepositions </a:t>
            </a:r>
          </a:p>
          <a:p>
            <a:r>
              <a:rPr lang="en-GB" sz="3600" dirty="0"/>
              <a:t>Describe what happens in the scene, who the characters are, where the characters are and what are they doing.</a:t>
            </a:r>
          </a:p>
        </p:txBody>
      </p:sp>
      <p:pic>
        <p:nvPicPr>
          <p:cNvPr id="7" name="Graphic 6" descr="Pencil">
            <a:extLst>
              <a:ext uri="{FF2B5EF4-FFF2-40B4-BE49-F238E27FC236}">
                <a16:creationId xmlns:a16="http://schemas.microsoft.com/office/drawing/2014/main" id="{6417081F-C06D-BA3B-A292-D756BEFB4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12664" y="1854659"/>
            <a:ext cx="3148681" cy="314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22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C04FA5E-9397-403D-8733-45505DDB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FD307B-577B-86CF-8E90-DE0438BD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004" y="1480929"/>
            <a:ext cx="5607908" cy="32543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000" cap="all" dirty="0"/>
              <a:t>Scene – Blair feeds the ducks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09E1F823-C239-4ACC-923A-5C958E00E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0817DDF7-06E9-4C7C-84DF-2240A6536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5" name="Content Placeholder 4" descr="A white board with black writing&#10;&#10;Description automatically generated">
            <a:extLst>
              <a:ext uri="{FF2B5EF4-FFF2-40B4-BE49-F238E27FC236}">
                <a16:creationId xmlns:a16="http://schemas.microsoft.com/office/drawing/2014/main" id="{BF05230C-A54C-1D27-3774-B4FBBE594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333" t="-200" r="335" b="12410"/>
          <a:stretch/>
        </p:blipFill>
        <p:spPr>
          <a:xfrm>
            <a:off x="1155560" y="1129353"/>
            <a:ext cx="3914583" cy="45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05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B73C468-D875-4A8E-A540-E43BF8232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A9D282-DCFB-2A3E-0108-EF9DF7771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885" y="634028"/>
            <a:ext cx="4798243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700" b="1" cap="all"/>
              <a:t>Present Your Paragraph</a:t>
            </a: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B4734F2F-19FC-4D35-9BDE-5CEAD57D9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27878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D97A8A26-FD96-4968-A34A-727382AC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7" name="Content Placeholder 6" descr="A blue person pointing at a whiteboard&#10;&#10;Description automatically generated">
            <a:extLst>
              <a:ext uri="{FF2B5EF4-FFF2-40B4-BE49-F238E27FC236}">
                <a16:creationId xmlns:a16="http://schemas.microsoft.com/office/drawing/2014/main" id="{165BD3D6-8F05-6D8F-71BC-93E5944171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71403" y="1425173"/>
            <a:ext cx="4207669" cy="420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31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6207E-DDEA-1725-F90D-202E462D8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8722"/>
            <a:ext cx="9601200" cy="1485900"/>
          </a:xfrm>
        </p:spPr>
        <p:txBody>
          <a:bodyPr>
            <a:norm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Gossip Girl - Introduction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C8B57A-8E79-31AD-E83A-04B3684CED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190060"/>
              </p:ext>
            </p:extLst>
          </p:nvPr>
        </p:nvGraphicFramePr>
        <p:xfrm>
          <a:off x="875489" y="1524001"/>
          <a:ext cx="10972799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5935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6207E-DDEA-1725-F90D-202E462D8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7650"/>
            <a:ext cx="9601200" cy="742950"/>
          </a:xfrm>
        </p:spPr>
        <p:txBody>
          <a:bodyPr/>
          <a:lstStyle/>
          <a:p>
            <a:pPr algn="ctr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Pilot S1 Ep 1 – Opening Scene</a:t>
            </a:r>
          </a:p>
        </p:txBody>
      </p:sp>
      <p:pic>
        <p:nvPicPr>
          <p:cNvPr id="10" name="Online Media 9" descr="Gossip Girl - Episode.1 Season.1">
            <a:hlinkClick r:id="" action="ppaction://media"/>
            <a:extLst>
              <a:ext uri="{FF2B5EF4-FFF2-40B4-BE49-F238E27FC236}">
                <a16:creationId xmlns:a16="http://schemas.microsoft.com/office/drawing/2014/main" id="{8F32A818-4820-C257-D23F-D3836EC4FF5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95130" y="990600"/>
            <a:ext cx="11251096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2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C159B63-C56D-4E4E-8B07-40A1346DC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0FF317-B799-5F77-33DC-48F99AE6F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901" y="243192"/>
            <a:ext cx="10746002" cy="865338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What Are Prepositions?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DEF201-077E-444A-A3F0-66E14253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407D0-B813-F473-0B90-C75619058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901" y="1108530"/>
            <a:ext cx="10746003" cy="1979227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Franklin Gothic Book" panose="020B0503020102020204" pitchFamily="34" charset="0"/>
              </a:rPr>
              <a:t>Prepositions are words that show the relationship between a noun (or pronoun) and other words in a sentence</a:t>
            </a:r>
          </a:p>
          <a:p>
            <a:r>
              <a:rPr lang="en-GB" sz="3200" dirty="0">
                <a:latin typeface="Franklin Gothic Book" panose="020B0503020102020204" pitchFamily="34" charset="0"/>
              </a:rPr>
              <a:t>They often indicate place, time, direction or manner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907BB2A5-1AEF-E895-FD4F-76E7125B6A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4383805"/>
              </p:ext>
            </p:extLst>
          </p:nvPr>
        </p:nvGraphicFramePr>
        <p:xfrm>
          <a:off x="967901" y="3034748"/>
          <a:ext cx="11016575" cy="335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659">
                  <a:extLst>
                    <a:ext uri="{9D8B030D-6E8A-4147-A177-3AD203B41FA5}">
                      <a16:colId xmlns:a16="http://schemas.microsoft.com/office/drawing/2014/main" val="1541596499"/>
                    </a:ext>
                  </a:extLst>
                </a:gridCol>
                <a:gridCol w="2656008">
                  <a:extLst>
                    <a:ext uri="{9D8B030D-6E8A-4147-A177-3AD203B41FA5}">
                      <a16:colId xmlns:a16="http://schemas.microsoft.com/office/drawing/2014/main" val="1057087916"/>
                    </a:ext>
                  </a:extLst>
                </a:gridCol>
                <a:gridCol w="2945454">
                  <a:extLst>
                    <a:ext uri="{9D8B030D-6E8A-4147-A177-3AD203B41FA5}">
                      <a16:colId xmlns:a16="http://schemas.microsoft.com/office/drawing/2014/main" val="2050677233"/>
                    </a:ext>
                  </a:extLst>
                </a:gridCol>
                <a:gridCol w="2945454">
                  <a:extLst>
                    <a:ext uri="{9D8B030D-6E8A-4147-A177-3AD203B41FA5}">
                      <a16:colId xmlns:a16="http://schemas.microsoft.com/office/drawing/2014/main" val="3438722764"/>
                    </a:ext>
                  </a:extLst>
                </a:gridCol>
              </a:tblGrid>
              <a:tr h="622852">
                <a:tc>
                  <a:txBody>
                    <a:bodyPr/>
                    <a:lstStyle/>
                    <a:p>
                      <a:pPr algn="ctr"/>
                      <a:r>
                        <a:rPr lang="en-GB" sz="3300" i="1" dirty="0"/>
                        <a:t>Place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i="1" dirty="0"/>
                        <a:t>Time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i="1" dirty="0"/>
                        <a:t>Direction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i="1" dirty="0"/>
                        <a:t>Manner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3129950129"/>
                  </a:ext>
                </a:extLst>
              </a:tr>
              <a:tr h="268690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300" dirty="0"/>
                        <a:t>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300" dirty="0"/>
                        <a:t>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300" dirty="0"/>
                        <a:t>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300" dirty="0"/>
                        <a:t>By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300" dirty="0"/>
                        <a:t>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300" dirty="0"/>
                        <a:t>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300" dirty="0"/>
                        <a:t>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300" dirty="0"/>
                        <a:t>Before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300" dirty="0"/>
                        <a:t>After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300" dirty="0"/>
                        <a:t>To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300" dirty="0"/>
                        <a:t>From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300" dirty="0"/>
                        <a:t>By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300" dirty="0"/>
                        <a:t>With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290026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64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159B63-C56D-4E4E-8B07-40A1346DC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FA8402-123E-B996-F8E3-6EDEAEF01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902" y="700392"/>
            <a:ext cx="3523938" cy="5514142"/>
          </a:xfrm>
        </p:spPr>
        <p:txBody>
          <a:bodyPr>
            <a:norm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Which is the preposition?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DEF201-077E-444A-A3F0-66E14253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37041-0FC2-A6C2-0507-FC932C84B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047" y="700391"/>
            <a:ext cx="7270340" cy="5514142"/>
          </a:xfrm>
        </p:spPr>
        <p:txBody>
          <a:bodyPr>
            <a:normAutofit/>
          </a:bodyPr>
          <a:lstStyle/>
          <a:p>
            <a:r>
              <a:rPr lang="en-GB" sz="3200" dirty="0"/>
              <a:t>She is at the café. </a:t>
            </a:r>
          </a:p>
          <a:p>
            <a:r>
              <a:rPr lang="en-GB" sz="3200" dirty="0"/>
              <a:t>He is at the train station. </a:t>
            </a:r>
          </a:p>
          <a:p>
            <a:r>
              <a:rPr lang="en-GB" sz="3200" dirty="0"/>
              <a:t>Blair is on the bus. </a:t>
            </a:r>
          </a:p>
          <a:p>
            <a:r>
              <a:rPr lang="en-GB" sz="3200" dirty="0"/>
              <a:t>He walked from Central to Admiralty.</a:t>
            </a:r>
          </a:p>
          <a:p>
            <a:r>
              <a:rPr lang="en-GB" sz="3200" dirty="0"/>
              <a:t>Serena returns after a mysterious absence. </a:t>
            </a:r>
          </a:p>
          <a:p>
            <a:r>
              <a:rPr lang="en-GB" sz="3200" dirty="0"/>
              <a:t>I take photos with my camera. </a:t>
            </a:r>
          </a:p>
          <a:p>
            <a:r>
              <a:rPr lang="en-GB" sz="3200" dirty="0"/>
              <a:t>She prefers to travel by train rather than by car.</a:t>
            </a:r>
          </a:p>
        </p:txBody>
      </p:sp>
    </p:spTree>
    <p:extLst>
      <p:ext uri="{BB962C8B-B14F-4D97-AF65-F5344CB8AC3E}">
        <p14:creationId xmlns:p14="http://schemas.microsoft.com/office/powerpoint/2010/main" val="1649629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534B7-6605-8CD6-1445-436FCB466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Listen for the Specific Words – </a:t>
            </a:r>
            <a:b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In, On, At, Before, After, From, To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4ED681-FCD4-A9C1-7499-DF779E5AA9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526690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377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6207E-DDEA-1725-F90D-202E462D8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7650"/>
            <a:ext cx="9601200" cy="742950"/>
          </a:xfrm>
        </p:spPr>
        <p:txBody>
          <a:bodyPr/>
          <a:lstStyle/>
          <a:p>
            <a:pPr algn="ctr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Pilot S1 Ep 1 – Opening Scene</a:t>
            </a:r>
          </a:p>
        </p:txBody>
      </p:sp>
      <p:pic>
        <p:nvPicPr>
          <p:cNvPr id="10" name="Online Media 9" descr="Gossip Girl - Episode.1 Season.1">
            <a:hlinkClick r:id="" action="ppaction://media"/>
            <a:extLst>
              <a:ext uri="{FF2B5EF4-FFF2-40B4-BE49-F238E27FC236}">
                <a16:creationId xmlns:a16="http://schemas.microsoft.com/office/drawing/2014/main" id="{8F32A818-4820-C257-D23F-D3836EC4FF5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95130" y="990600"/>
            <a:ext cx="11251096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0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F7206-D16D-A078-FC04-7767BDABC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247650"/>
            <a:ext cx="10552043" cy="905289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Gap Fill: By, In, On, After, At, To, From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FA1B0-5D22-4CD5-B319-C7F4AB2E0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0" y="1152939"/>
            <a:ext cx="10844142" cy="5457411"/>
          </a:xfrm>
        </p:spPr>
        <p:txBody>
          <a:bodyPr>
            <a:normAutofit/>
          </a:bodyPr>
          <a:lstStyle/>
          <a:p>
            <a:r>
              <a:rPr lang="en-HK" sz="3200" b="0" i="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She arrived </a:t>
            </a:r>
            <a:r>
              <a:rPr lang="en-HK" sz="3200" b="1" i="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______</a:t>
            </a:r>
            <a:r>
              <a:rPr lang="en-HK" sz="3200" b="0" i="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 the party </a:t>
            </a:r>
            <a:r>
              <a:rPr lang="en-HK" sz="3200" b="1" i="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_______</a:t>
            </a:r>
            <a:r>
              <a:rPr lang="en-HK" sz="3200" b="0" i="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 7 PM.</a:t>
            </a:r>
          </a:p>
          <a:p>
            <a:r>
              <a:rPr lang="en-HK" sz="3200" b="0" i="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He likes to travel </a:t>
            </a:r>
            <a:r>
              <a:rPr lang="en-HK" sz="3200" b="1" i="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______</a:t>
            </a:r>
            <a:r>
              <a:rPr lang="en-HK" sz="3200" b="0" i="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 bus instead of </a:t>
            </a:r>
            <a:r>
              <a:rPr lang="en-HK" sz="3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the</a:t>
            </a:r>
            <a:r>
              <a:rPr lang="en-HK" sz="3200" b="0" i="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 car.</a:t>
            </a:r>
          </a:p>
          <a:p>
            <a:r>
              <a:rPr lang="en-HK" sz="3200" b="0" i="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The dog ran outside ______ the rain stopped.</a:t>
            </a:r>
          </a:p>
          <a:p>
            <a:r>
              <a:rPr lang="en-HK" sz="3200" b="0" i="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I will meet you </a:t>
            </a:r>
            <a:r>
              <a:rPr lang="en-HK" sz="3200" b="1" i="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____</a:t>
            </a:r>
            <a:r>
              <a:rPr lang="en-HK" sz="3200" b="0" i="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 the coffee shop </a:t>
            </a:r>
            <a:r>
              <a:rPr lang="en-HK" sz="3200" b="1" i="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____</a:t>
            </a:r>
            <a:r>
              <a:rPr lang="en-HK" sz="3200" b="0" i="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 our usual time.</a:t>
            </a:r>
          </a:p>
          <a:p>
            <a:r>
              <a:rPr lang="en-HK" sz="3200" b="0" i="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She borrowed a book </a:t>
            </a:r>
            <a:r>
              <a:rPr lang="en-HK" sz="3200" b="1" i="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_____</a:t>
            </a:r>
            <a:r>
              <a:rPr lang="en-HK" sz="3200" b="0" i="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 her friend.</a:t>
            </a:r>
          </a:p>
          <a:p>
            <a:r>
              <a:rPr lang="en-HK" sz="3200" b="0" i="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We had a picnic ______ the beach ____ the summer. </a:t>
            </a:r>
          </a:p>
          <a:p>
            <a:r>
              <a:rPr lang="en-HK" sz="3200" b="0" i="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She called her mom </a:t>
            </a:r>
            <a:r>
              <a:rPr lang="en-HK" sz="3200" b="1" i="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______</a:t>
            </a:r>
            <a:r>
              <a:rPr lang="en-HK" sz="3200" b="0" i="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 the evening.</a:t>
            </a:r>
          </a:p>
          <a:p>
            <a:r>
              <a:rPr lang="en-HK" sz="3200" b="0" i="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The painting was done </a:t>
            </a:r>
            <a:r>
              <a:rPr lang="en-HK" sz="3200" b="1" i="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_____</a:t>
            </a:r>
            <a:r>
              <a:rPr lang="en-HK" sz="3200" b="0" i="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 a famous artist.</a:t>
            </a:r>
          </a:p>
        </p:txBody>
      </p:sp>
    </p:spTree>
    <p:extLst>
      <p:ext uri="{BB962C8B-B14F-4D97-AF65-F5344CB8AC3E}">
        <p14:creationId xmlns:p14="http://schemas.microsoft.com/office/powerpoint/2010/main" val="2121200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59601-A10C-7B76-5A3C-79C29BC89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844" y="126011"/>
            <a:ext cx="10527242" cy="1093304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latin typeface="Calibri" panose="020F0502020204030204" pitchFamily="34" charset="0"/>
                <a:cs typeface="Calibri" panose="020F0502020204030204" pitchFamily="34" charset="0"/>
              </a:rPr>
              <a:t>In Detail Analysis Questions:</a:t>
            </a:r>
            <a:br>
              <a:rPr lang="en-GB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b="1" dirty="0">
                <a:latin typeface="Calibri" panose="020F0502020204030204" pitchFamily="34" charset="0"/>
                <a:cs typeface="Calibri" panose="020F0502020204030204" pitchFamily="34" charset="0"/>
              </a:rPr>
              <a:t>Use Prepositions In Your Answers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7E2D8A-19BE-48A0-889C-CCAC02348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29AF5A-3D51-488E-C6E7-12F43BDE1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610" r="16610"/>
          <a:stretch/>
        </p:blipFill>
        <p:spPr>
          <a:xfrm>
            <a:off x="989844" y="1376789"/>
            <a:ext cx="3311462" cy="524774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47C12-0BAF-1706-8BC1-6F9AC37D8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4455" y="1219314"/>
            <a:ext cx="7408762" cy="5405222"/>
          </a:xfrm>
        </p:spPr>
        <p:txBody>
          <a:bodyPr numCol="2">
            <a:normAutofit/>
          </a:bodyPr>
          <a:lstStyle/>
          <a:p>
            <a:r>
              <a:rPr lang="en-GB" sz="2400" dirty="0"/>
              <a:t>What is happening in the background?</a:t>
            </a:r>
          </a:p>
          <a:p>
            <a:r>
              <a:rPr lang="en-GB" sz="2400" dirty="0"/>
              <a:t>Where are people rushing to?</a:t>
            </a:r>
          </a:p>
          <a:p>
            <a:r>
              <a:rPr lang="en-GB" sz="2400" dirty="0"/>
              <a:t>What are they waiting for?</a:t>
            </a:r>
          </a:p>
          <a:p>
            <a:r>
              <a:rPr lang="en-GB" sz="2400" dirty="0"/>
              <a:t>Where does Serena walk in?</a:t>
            </a:r>
          </a:p>
          <a:p>
            <a:r>
              <a:rPr lang="en-GB" sz="2400" dirty="0"/>
              <a:t>Who does Rufus call over?</a:t>
            </a:r>
          </a:p>
          <a:p>
            <a:r>
              <a:rPr lang="en-GB" sz="2400" dirty="0"/>
              <a:t>What does Gossip Girl say Serena is spotted at?</a:t>
            </a:r>
          </a:p>
          <a:p>
            <a:r>
              <a:rPr lang="en-GB" sz="2400" dirty="0"/>
              <a:t>What does Rufus put his arms around?</a:t>
            </a:r>
          </a:p>
          <a:p>
            <a:r>
              <a:rPr lang="en-GB" sz="2400" dirty="0"/>
              <a:t>What does Gossip Girl say everyone is talking about?</a:t>
            </a:r>
          </a:p>
          <a:p>
            <a:r>
              <a:rPr lang="en-GB" sz="2400" dirty="0"/>
              <a:t>Where does Rufus say he is cooking?</a:t>
            </a:r>
          </a:p>
          <a:p>
            <a:r>
              <a:rPr lang="en-GB" sz="2400" dirty="0"/>
              <a:t>What does Rufus ask about Dan and Jenny’s weekend?</a:t>
            </a:r>
          </a:p>
        </p:txBody>
      </p:sp>
    </p:spTree>
    <p:extLst>
      <p:ext uri="{BB962C8B-B14F-4D97-AF65-F5344CB8AC3E}">
        <p14:creationId xmlns:p14="http://schemas.microsoft.com/office/powerpoint/2010/main" val="305541733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491</TotalTime>
  <Words>1201</Words>
  <Application>Microsoft Macintosh PowerPoint</Application>
  <PresentationFormat>Widescreen</PresentationFormat>
  <Paragraphs>121</Paragraphs>
  <Slides>14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-apple-system</vt:lpstr>
      <vt:lpstr>Aptos</vt:lpstr>
      <vt:lpstr>Arial</vt:lpstr>
      <vt:lpstr>Calibri</vt:lpstr>
      <vt:lpstr>Franklin Gothic Book</vt:lpstr>
      <vt:lpstr>Crop</vt:lpstr>
      <vt:lpstr>PowerPoint Presentation</vt:lpstr>
      <vt:lpstr>Gossip Girl - Introduction</vt:lpstr>
      <vt:lpstr>Pilot S1 Ep 1 – Opening Scene</vt:lpstr>
      <vt:lpstr>What Are Prepositions?</vt:lpstr>
      <vt:lpstr>Which is the preposition?</vt:lpstr>
      <vt:lpstr>Listen for the Specific Words –  In, On, At, Before, After, From, To</vt:lpstr>
      <vt:lpstr>Pilot S1 Ep 1 – Opening Scene</vt:lpstr>
      <vt:lpstr>Gap Fill: By, In, On, After, At, To, From</vt:lpstr>
      <vt:lpstr>In Detail Analysis Questions: Use Prepositions In Your Answers</vt:lpstr>
      <vt:lpstr>Read And Highlight The Prepositions</vt:lpstr>
      <vt:lpstr>Read And Highlight The Prepositions</vt:lpstr>
      <vt:lpstr>Writing Task</vt:lpstr>
      <vt:lpstr>Scene – Blair feeds the ducks</vt:lpstr>
      <vt:lpstr>Present Your Paragraph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Melanie Ngai</dc:creator>
  <cp:lastModifiedBy>Melanie Ngai</cp:lastModifiedBy>
  <cp:revision>26</cp:revision>
  <dcterms:created xsi:type="dcterms:W3CDTF">2024-09-17T08:50:08Z</dcterms:created>
  <dcterms:modified xsi:type="dcterms:W3CDTF">2024-09-20T02:58:27Z</dcterms:modified>
</cp:coreProperties>
</file>