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  <p:sldMasterId id="2147483659" r:id="rId2"/>
    <p:sldMasterId id="2147483664" r:id="rId3"/>
  </p:sldMasterIdLst>
  <p:notesMasterIdLst>
    <p:notesMasterId r:id="rId37"/>
  </p:notesMasterIdLst>
  <p:sldIdLst>
    <p:sldId id="256" r:id="rId4"/>
    <p:sldId id="296" r:id="rId5"/>
    <p:sldId id="323" r:id="rId6"/>
    <p:sldId id="325" r:id="rId7"/>
    <p:sldId id="326" r:id="rId8"/>
    <p:sldId id="259" r:id="rId9"/>
    <p:sldId id="330" r:id="rId10"/>
    <p:sldId id="329" r:id="rId11"/>
    <p:sldId id="328" r:id="rId12"/>
    <p:sldId id="302" r:id="rId13"/>
    <p:sldId id="327" r:id="rId14"/>
    <p:sldId id="331" r:id="rId15"/>
    <p:sldId id="332" r:id="rId16"/>
    <p:sldId id="333" r:id="rId17"/>
    <p:sldId id="297" r:id="rId18"/>
    <p:sldId id="298" r:id="rId19"/>
    <p:sldId id="299" r:id="rId20"/>
    <p:sldId id="300" r:id="rId21"/>
    <p:sldId id="301" r:id="rId22"/>
    <p:sldId id="303" r:id="rId23"/>
    <p:sldId id="308" r:id="rId24"/>
    <p:sldId id="304" r:id="rId25"/>
    <p:sldId id="305" r:id="rId26"/>
    <p:sldId id="306" r:id="rId27"/>
    <p:sldId id="307" r:id="rId28"/>
    <p:sldId id="309" r:id="rId29"/>
    <p:sldId id="311" r:id="rId30"/>
    <p:sldId id="312" r:id="rId31"/>
    <p:sldId id="313" r:id="rId32"/>
    <p:sldId id="314" r:id="rId33"/>
    <p:sldId id="316" r:id="rId34"/>
    <p:sldId id="334" r:id="rId35"/>
    <p:sldId id="335" r:id="rId36"/>
  </p:sldIdLst>
  <p:sldSz cx="9144000" cy="5143500" type="screen16x9"/>
  <p:notesSz cx="6858000" cy="9144000"/>
  <p:embeddedFontLst>
    <p:embeddedFont>
      <p:font typeface="Cinzel"/>
      <p:regular r:id="rId38"/>
      <p:bold r:id="rId39"/>
    </p:embeddedFont>
    <p:embeddedFont>
      <p:font typeface="Libre Baskerville" panose="02000000000000000000" pitchFamily="2" charset="0"/>
      <p:regular r:id="rId40"/>
      <p:bold r:id="rId41"/>
      <p:italic r:id="rId42"/>
    </p:embeddedFont>
    <p:embeddedFont>
      <p:font typeface="Roboto Slab" pitchFamily="2" charset="0"/>
      <p:regular r:id="rId43"/>
      <p:bold r:id="rId44"/>
    </p:embeddedFont>
    <p:embeddedFont>
      <p:font typeface="Source Sans Pro" panose="020B050303040302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1B173"/>
    <a:srgbClr val="5F6A48"/>
    <a:srgbClr val="94773D"/>
    <a:srgbClr val="8D6D39"/>
    <a:srgbClr val="0E0B02"/>
    <a:srgbClr val="D7C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ECFCF9-EB90-4EA4-BA1D-B0166F391BF1}">
  <a:tblStyle styleId="{83ECFCF9-EB90-4EA4-BA1D-B0166F391B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E74B0BC-8218-4BC4-B384-D648047DA53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2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microsoft.com/office/2016/11/relationships/changesInfo" Target="changesInfos/changesInfo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7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7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9749e9be7e20f004" providerId="LiveId" clId="{E002CF52-8924-4528-AB20-0C092D1098AE}"/>
    <pc:docChg chg="undo redo modSld">
      <pc:chgData name="" userId="9749e9be7e20f004" providerId="LiveId" clId="{E002CF52-8924-4528-AB20-0C092D1098AE}" dt="2023-06-07T01:24:27.957" v="132" actId="20577"/>
      <pc:docMkLst>
        <pc:docMk/>
      </pc:docMkLst>
      <pc:sldChg chg="modSp">
        <pc:chgData name="" userId="9749e9be7e20f004" providerId="LiveId" clId="{E002CF52-8924-4528-AB20-0C092D1098AE}" dt="2023-06-07T01:24:27.957" v="132" actId="20577"/>
        <pc:sldMkLst>
          <pc:docMk/>
          <pc:sldMk cId="2438971597" sldId="317"/>
        </pc:sldMkLst>
        <pc:spChg chg="mod">
          <ac:chgData name="" userId="9749e9be7e20f004" providerId="LiveId" clId="{E002CF52-8924-4528-AB20-0C092D1098AE}" dt="2023-06-07T01:24:27.957" v="132" actId="20577"/>
          <ac:spMkLst>
            <pc:docMk/>
            <pc:sldMk cId="2438971597" sldId="317"/>
            <ac:spMk id="111" creationId="{00000000-0000-0000-0000-000000000000}"/>
          </ac:spMkLst>
        </pc:spChg>
      </pc:sldChg>
      <pc:sldChg chg="modSp">
        <pc:chgData name="" userId="9749e9be7e20f004" providerId="LiveId" clId="{E002CF52-8924-4528-AB20-0C092D1098AE}" dt="2023-06-07T01:24:23.253" v="122" actId="1036"/>
        <pc:sldMkLst>
          <pc:docMk/>
          <pc:sldMk cId="3071715430" sldId="322"/>
        </pc:sldMkLst>
        <pc:picChg chg="mod">
          <ac:chgData name="" userId="9749e9be7e20f004" providerId="LiveId" clId="{E002CF52-8924-4528-AB20-0C092D1098AE}" dt="2023-06-07T01:24:23.253" v="122" actId="1036"/>
          <ac:picMkLst>
            <pc:docMk/>
            <pc:sldMk cId="3071715430" sldId="322"/>
            <ac:picMk id="10" creationId="{289C57E4-012F-47D2-9463-309EDC2B32F3}"/>
          </ac:picMkLst>
        </pc:picChg>
      </pc:sldChg>
      <pc:sldChg chg="modSp">
        <pc:chgData name="" userId="9749e9be7e20f004" providerId="LiveId" clId="{E002CF52-8924-4528-AB20-0C092D1098AE}" dt="2023-06-07T01:24:22.439" v="121" actId="1035"/>
        <pc:sldMkLst>
          <pc:docMk/>
          <pc:sldMk cId="1792835551" sldId="335"/>
        </pc:sldMkLst>
        <pc:picChg chg="mod">
          <ac:chgData name="" userId="9749e9be7e20f004" providerId="LiveId" clId="{E002CF52-8924-4528-AB20-0C092D1098AE}" dt="2023-06-07T01:24:22.439" v="121" actId="1035"/>
          <ac:picMkLst>
            <pc:docMk/>
            <pc:sldMk cId="1792835551" sldId="335"/>
            <ac:picMk id="1030" creationId="{5CDF9D96-5059-D612-8419-D2A1B49A63BD}"/>
          </ac:picMkLst>
        </pc:picChg>
      </pc:sldChg>
    </pc:docChg>
  </pc:docChgLst>
  <pc:docChgLst>
    <pc:chgData name="James Dauray" userId="9749e9be7e20f004" providerId="LiveId" clId="{8BBBC440-9C63-4254-9E9C-DE6041BBB4A6}"/>
    <pc:docChg chg="modSld">
      <pc:chgData name="James Dauray" userId="9749e9be7e20f004" providerId="LiveId" clId="{8BBBC440-9C63-4254-9E9C-DE6041BBB4A6}" dt="2023-05-08T15:32:38.033" v="0" actId="20577"/>
      <pc:docMkLst>
        <pc:docMk/>
      </pc:docMkLst>
      <pc:sldChg chg="modSp">
        <pc:chgData name="James Dauray" userId="9749e9be7e20f004" providerId="LiveId" clId="{8BBBC440-9C63-4254-9E9C-DE6041BBB4A6}" dt="2023-05-08T15:32:38.033" v="0" actId="20577"/>
        <pc:sldMkLst>
          <pc:docMk/>
          <pc:sldMk cId="365336412" sldId="296"/>
        </pc:sldMkLst>
        <pc:spChg chg="mod">
          <ac:chgData name="James Dauray" userId="9749e9be7e20f004" providerId="LiveId" clId="{8BBBC440-9C63-4254-9E9C-DE6041BBB4A6}" dt="2023-05-08T15:32:38.033" v="0" actId="20577"/>
          <ac:spMkLst>
            <pc:docMk/>
            <pc:sldMk cId="365336412" sldId="296"/>
            <ac:spMk id="14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Template: Cordelia by SlidesCarnival.com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2414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2820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910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8626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2451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7757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091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9502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122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841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118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145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0821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1238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364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315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53000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47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3801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286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This is actually a composite of 50 photographs taken by Stephen Wilkes at the Serengeti National Park in Tanzania.</a:t>
            </a:r>
          </a:p>
        </p:txBody>
      </p:sp>
    </p:spTree>
    <p:extLst>
      <p:ext uri="{BB962C8B-B14F-4D97-AF65-F5344CB8AC3E}">
        <p14:creationId xmlns:p14="http://schemas.microsoft.com/office/powerpoint/2010/main" val="1138559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4827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333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2821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85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368595" y="308120"/>
            <a:ext cx="7989255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368595" y="1010720"/>
            <a:ext cx="7989255" cy="3824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 lang="en-US" dirty="0"/>
          </a:p>
          <a:p>
            <a:endParaRPr dirty="0"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304801" y="308120"/>
            <a:ext cx="805305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304801" y="1010720"/>
            <a:ext cx="2419800" cy="3915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2991293" y="1010720"/>
            <a:ext cx="2758499" cy="3915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5873834" y="1010720"/>
            <a:ext cx="2419800" cy="3915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365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304801" y="308120"/>
            <a:ext cx="805305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304801" y="1010720"/>
            <a:ext cx="2419800" cy="3915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2991293" y="1010720"/>
            <a:ext cx="2758499" cy="3915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5873834" y="1010720"/>
            <a:ext cx="2419800" cy="3915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256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828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148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 hasCustomPrompt="1"/>
          </p:nvPr>
        </p:nvSpPr>
        <p:spPr>
          <a:xfrm>
            <a:off x="1224425" y="1477750"/>
            <a:ext cx="6695100" cy="3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✣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dirty="0"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160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1507" y="1075532"/>
            <a:ext cx="8153843" cy="3824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099DF3C1-4126-49F2-82D6-D6A510BEB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81757"/>
            <a:ext cx="8153843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6" r:id="rId3"/>
    <p:sldLayoutId id="214748367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 baseline="0">
          <a:solidFill>
            <a:schemeClr val="accent1"/>
          </a:solidFill>
          <a:latin typeface="Roboto Slab" panose="020B0604020202020204" charset="0"/>
          <a:ea typeface="Roboto Slab" panose="020B060402020202020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81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1507" y="1075532"/>
            <a:ext cx="8153843" cy="3824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099DF3C1-4126-49F2-82D6-D6A510BEB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81757"/>
            <a:ext cx="8153843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28967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7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 baseline="0">
          <a:solidFill>
            <a:schemeClr val="accent1"/>
          </a:solidFill>
          <a:latin typeface="Roboto Slab" panose="020B0604020202020204" charset="0"/>
          <a:ea typeface="Roboto Slab" panose="020B060402020202020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81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24425" y="1477750"/>
            <a:ext cx="66951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Libre Baskerville"/>
              <a:buChar char="✣"/>
              <a:defRPr sz="24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⨳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■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1547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1drv.ms/v/s!AgTwIH6-6UmXxWhDLzRiRLAKJvNB?e=iPpr6b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1drv.ms/v/s!AgTwIH6-6UmXh41ZYFyrNTfRw4GNTg?e=UL4BZ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nedrive.live.com/redir?resid=9749E9BE7E20F004!8937&amp;authkey=!AKZkGxa3tnAWyJU&amp;ithint=video,avi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1668300" y="123747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Science of Biology</a:t>
            </a:r>
            <a:endParaRPr dirty="0"/>
          </a:p>
        </p:txBody>
      </p:sp>
      <p:sp>
        <p:nvSpPr>
          <p:cNvPr id="3" name="Google Shape;104;p16">
            <a:extLst>
              <a:ext uri="{FF2B5EF4-FFF2-40B4-BE49-F238E27FC236}">
                <a16:creationId xmlns:a16="http://schemas.microsoft.com/office/drawing/2014/main" id="{14B96762-F3F6-42FD-93D4-153871ABF13D}"/>
              </a:ext>
            </a:extLst>
          </p:cNvPr>
          <p:cNvSpPr txBox="1">
            <a:spLocks/>
          </p:cNvSpPr>
          <p:nvPr/>
        </p:nvSpPr>
        <p:spPr>
          <a:xfrm>
            <a:off x="0" y="3677430"/>
            <a:ext cx="6400800" cy="1237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“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Science is 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way of thinking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much more than it is a body of knowledge.”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- Louis Pasteur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A473F2-F5E2-555B-AAFA-1093DB272DEF}"/>
              </a:ext>
            </a:extLst>
          </p:cNvPr>
          <p:cNvSpPr/>
          <p:nvPr/>
        </p:nvSpPr>
        <p:spPr>
          <a:xfrm>
            <a:off x="7179468" y="2746231"/>
            <a:ext cx="1750219" cy="500063"/>
          </a:xfrm>
          <a:prstGeom prst="roundRect">
            <a:avLst/>
          </a:prstGeom>
          <a:solidFill>
            <a:schemeClr val="accent6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By teacher Vicky</a:t>
            </a:r>
          </a:p>
        </p:txBody>
      </p:sp>
    </p:spTree>
    <p:extLst>
      <p:ext uri="{BB962C8B-B14F-4D97-AF65-F5344CB8AC3E}">
        <p14:creationId xmlns:p14="http://schemas.microsoft.com/office/powerpoint/2010/main" val="413727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D3FF3-5496-42E9-B1A8-E355D2515D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 smtClean="0">
                <a:ln>
                  <a:noFill/>
                </a:ln>
                <a:solidFill>
                  <a:srgbClr val="926940"/>
                </a:solidFill>
                <a:effectLst/>
                <a:uLnTx/>
                <a:uFillTx/>
                <a:latin typeface="Cinzel"/>
                <a:sym typeface="Cinze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" sz="1200" b="0" i="0" u="none" strike="noStrike" kern="0" cap="none" spc="0" normalizeH="0" baseline="0" noProof="0">
              <a:ln>
                <a:noFill/>
              </a:ln>
              <a:solidFill>
                <a:srgbClr val="926940"/>
              </a:solidFill>
              <a:effectLst/>
              <a:uLnTx/>
              <a:uFillTx/>
              <a:latin typeface="Cinzel"/>
              <a:sym typeface="Cinzel"/>
            </a:endParaRPr>
          </a:p>
        </p:txBody>
      </p:sp>
      <p:sp>
        <p:nvSpPr>
          <p:cNvPr id="6" name="Google Shape;86;p16">
            <a:extLst>
              <a:ext uri="{FF2B5EF4-FFF2-40B4-BE49-F238E27FC236}">
                <a16:creationId xmlns:a16="http://schemas.microsoft.com/office/drawing/2014/main" id="{87864BD2-4D70-46DB-84FE-9CB986A757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858741"/>
          </a:xfrm>
          <a:prstGeom prst="rect">
            <a:avLst/>
          </a:prstGeom>
          <a:solidFill>
            <a:srgbClr val="A4ACB7">
              <a:alpha val="7000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population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includes all members of a species that live in the same area at the same time.</a:t>
            </a:r>
          </a:p>
          <a:p>
            <a:pPr lvl="4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80665A1-676D-4C13-87DF-E17B248CDE4D}"/>
              </a:ext>
            </a:extLst>
          </p:cNvPr>
          <p:cNvSpPr/>
          <p:nvPr/>
        </p:nvSpPr>
        <p:spPr>
          <a:xfrm>
            <a:off x="437323" y="3085106"/>
            <a:ext cx="2003728" cy="1470991"/>
          </a:xfrm>
          <a:prstGeom prst="ellipse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0322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523CE0-54DA-4300-A9D9-0802FAC4743A}"/>
              </a:ext>
            </a:extLst>
          </p:cNvPr>
          <p:cNvSpPr/>
          <p:nvPr/>
        </p:nvSpPr>
        <p:spPr>
          <a:xfrm>
            <a:off x="2329732" y="1614116"/>
            <a:ext cx="3506525" cy="731520"/>
          </a:xfrm>
          <a:prstGeom prst="ellipse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0322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656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D3FF3-5496-42E9-B1A8-E355D2515D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 smtClean="0">
                <a:ln>
                  <a:noFill/>
                </a:ln>
                <a:solidFill>
                  <a:srgbClr val="926940"/>
                </a:solidFill>
                <a:effectLst/>
                <a:uLnTx/>
                <a:uFillTx/>
                <a:latin typeface="Cinzel"/>
                <a:sym typeface="Cinze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" sz="1200" b="0" i="0" u="none" strike="noStrike" kern="0" cap="none" spc="0" normalizeH="0" baseline="0" noProof="0">
              <a:ln>
                <a:noFill/>
              </a:ln>
              <a:solidFill>
                <a:srgbClr val="926940"/>
              </a:solidFill>
              <a:effectLst/>
              <a:uLnTx/>
              <a:uFillTx/>
              <a:latin typeface="Cinzel"/>
              <a:sym typeface="Cinzel"/>
            </a:endParaRPr>
          </a:p>
        </p:txBody>
      </p:sp>
      <p:sp>
        <p:nvSpPr>
          <p:cNvPr id="6" name="Google Shape;86;p16">
            <a:extLst>
              <a:ext uri="{FF2B5EF4-FFF2-40B4-BE49-F238E27FC236}">
                <a16:creationId xmlns:a16="http://schemas.microsoft.com/office/drawing/2014/main" id="{87864BD2-4D70-46DB-84FE-9CB986A757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842838"/>
          </a:xfrm>
          <a:prstGeom prst="rect">
            <a:avLst/>
          </a:prstGeom>
          <a:solidFill>
            <a:srgbClr val="A4ACB7">
              <a:alpha val="7000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An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organism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is an individual life form.</a:t>
            </a:r>
          </a:p>
          <a:p>
            <a:pPr lvl="4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C559BB-3115-4357-9E62-D8C67CB8E06D}"/>
              </a:ext>
            </a:extLst>
          </p:cNvPr>
          <p:cNvSpPr/>
          <p:nvPr/>
        </p:nvSpPr>
        <p:spPr>
          <a:xfrm>
            <a:off x="437323" y="3085106"/>
            <a:ext cx="2003728" cy="1470991"/>
          </a:xfrm>
          <a:prstGeom prst="ellipse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0322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612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51945" y="76200"/>
            <a:ext cx="1347087" cy="249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Organism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Individual life form.</a:t>
            </a:r>
            <a:endParaRPr dirty="0"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2"/>
          </p:nvPr>
        </p:nvSpPr>
        <p:spPr>
          <a:xfrm>
            <a:off x="1399032" y="76200"/>
            <a:ext cx="1642639" cy="2764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Organ System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Group of organs that work together to perform a task.</a:t>
            </a:r>
            <a:endParaRPr dirty="0"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3"/>
          </p:nvPr>
        </p:nvSpPr>
        <p:spPr>
          <a:xfrm>
            <a:off x="3150292" y="76200"/>
            <a:ext cx="1732604" cy="2055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Organ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A self-contained structure with a vital function.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2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ea typeface="Source Sans Pro"/>
              <a:sym typeface="Source Sans Pro"/>
            </a:endParaRPr>
          </a:p>
        </p:txBody>
      </p:sp>
      <p:sp>
        <p:nvSpPr>
          <p:cNvPr id="9" name="Google Shape;143;p20">
            <a:extLst>
              <a:ext uri="{FF2B5EF4-FFF2-40B4-BE49-F238E27FC236}">
                <a16:creationId xmlns:a16="http://schemas.microsoft.com/office/drawing/2014/main" id="{90A48CCF-D33B-4CBF-A125-576AAC04CCB5}"/>
              </a:ext>
            </a:extLst>
          </p:cNvPr>
          <p:cNvSpPr txBox="1">
            <a:spLocks/>
          </p:cNvSpPr>
          <p:nvPr/>
        </p:nvSpPr>
        <p:spPr>
          <a:xfrm>
            <a:off x="5059302" y="76200"/>
            <a:ext cx="1844984" cy="189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ource Sans Pro"/>
              <a:buChar char="◎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Tissue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A group of cells that work together.</a:t>
            </a:r>
          </a:p>
        </p:txBody>
      </p:sp>
      <p:sp>
        <p:nvSpPr>
          <p:cNvPr id="6" name="Google Shape;143;p20">
            <a:extLst>
              <a:ext uri="{FF2B5EF4-FFF2-40B4-BE49-F238E27FC236}">
                <a16:creationId xmlns:a16="http://schemas.microsoft.com/office/drawing/2014/main" id="{CAFE3D02-8030-775C-C10E-47920B8CDAEA}"/>
              </a:ext>
            </a:extLst>
          </p:cNvPr>
          <p:cNvSpPr txBox="1">
            <a:spLocks/>
          </p:cNvSpPr>
          <p:nvPr/>
        </p:nvSpPr>
        <p:spPr>
          <a:xfrm>
            <a:off x="7080692" y="76199"/>
            <a:ext cx="1844984" cy="189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ource Sans Pro"/>
              <a:buChar char="◎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Cell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Smallest unit that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 can perform all the functions of life.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63238"/>
              </a:solidFill>
              <a:effectLst/>
              <a:uLnTx/>
              <a:uFillTx/>
              <a:latin typeface="Source Sans Pro"/>
              <a:ea typeface="Source Sans Pro"/>
              <a:sym typeface="Source Sans Pr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C5D644-010F-5CC4-CF63-8117E3DAC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7" y="2458283"/>
            <a:ext cx="1390721" cy="21654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646CB4-EADF-B93A-CED1-7C049AEBF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974" y="2458283"/>
            <a:ext cx="1028753" cy="21654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EB8ACF-9AAA-4B18-A4DB-4E213699B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1092" y="2458282"/>
            <a:ext cx="1352620" cy="21654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AEEE7F-B398-DD1C-F525-1A5B8FADDB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302" y="2401964"/>
            <a:ext cx="1268346" cy="26372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720A8B-94A2-6566-D644-DA828A17F8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5960" y="2399056"/>
            <a:ext cx="914447" cy="216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4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uiExpand="1" build="p"/>
      <p:bldP spid="142" grpId="0" uiExpand="1" build="p"/>
      <p:bldP spid="14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8B4CDD-FE08-DE68-5D31-EE931A26F7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3" name="Picture 2" descr="http://i.ytimg.com/vi/KOTehVjVEa4/maxresdefault.jpg">
            <a:extLst>
              <a:ext uri="{FF2B5EF4-FFF2-40B4-BE49-F238E27FC236}">
                <a16:creationId xmlns:a16="http://schemas.microsoft.com/office/drawing/2014/main" id="{498B0CC3-CC92-73CB-C0CF-B8E10060C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867" y="2233563"/>
            <a:ext cx="5173133" cy="29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s-media-cache-ak0.pinimg.com/originals/ab/d0/49/abd04916bebfe203f75e5a3c7a2743d5.jpg">
            <a:extLst>
              <a:ext uri="{FF2B5EF4-FFF2-40B4-BE49-F238E27FC236}">
                <a16:creationId xmlns:a16="http://schemas.microsoft.com/office/drawing/2014/main" id="{84714F51-8A28-A91B-52FC-28A043CA8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9425"/>
            <a:ext cx="3858768" cy="28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51;p21">
            <a:extLst>
              <a:ext uri="{FF2B5EF4-FFF2-40B4-BE49-F238E27FC236}">
                <a16:creationId xmlns:a16="http://schemas.microsoft.com/office/drawing/2014/main" id="{1A96A95F-E589-A355-89AA-D32DA95EAD1A}"/>
              </a:ext>
            </a:extLst>
          </p:cNvPr>
          <p:cNvSpPr txBox="1">
            <a:spLocks/>
          </p:cNvSpPr>
          <p:nvPr/>
        </p:nvSpPr>
        <p:spPr>
          <a:xfrm>
            <a:off x="0" y="1630646"/>
            <a:ext cx="9144000" cy="602917"/>
          </a:xfrm>
          <a:prstGeom prst="rect">
            <a:avLst/>
          </a:prstGeom>
          <a:noFill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What levels of organization are shown in these pictures?</a:t>
            </a:r>
          </a:p>
        </p:txBody>
      </p:sp>
    </p:spTree>
    <p:extLst>
      <p:ext uri="{BB962C8B-B14F-4D97-AF65-F5344CB8AC3E}">
        <p14:creationId xmlns:p14="http://schemas.microsoft.com/office/powerpoint/2010/main" val="24725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650555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4"/>
                </a:solidFill>
              </a:rPr>
              <a:t>2.</a:t>
            </a:r>
            <a:endParaRPr lang="en-US" sz="60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Scientific Method</a:t>
            </a:r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Process of gathering evidence to answer questions about the world.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609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>
            <a:off x="4738600" y="1668322"/>
            <a:ext cx="2877300" cy="28569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Scientific Method</a:t>
            </a:r>
            <a:endParaRPr lang="en-US" dirty="0"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368595" y="1010720"/>
            <a:ext cx="4554061" cy="382458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scientific method </a:t>
            </a:r>
            <a:r>
              <a:rPr lang="en-US" dirty="0"/>
              <a:t>is the sequence of steps that scientists follow, when attempting to answer a question or explain an observation.</a:t>
            </a:r>
          </a:p>
          <a:p>
            <a:pPr lvl="1"/>
            <a:r>
              <a:rPr lang="en-US" sz="2000" dirty="0"/>
              <a:t>Has been used for some of the most famous discoveries.</a:t>
            </a:r>
          </a:p>
        </p:txBody>
      </p: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15</a:t>
            </a:fld>
            <a:endParaRPr lang="en"/>
          </a:p>
        </p:txBody>
      </p:sp>
      <p:cxnSp>
        <p:nvCxnSpPr>
          <p:cNvPr id="153" name="Google Shape;153;p21"/>
          <p:cNvCxnSpPr/>
          <p:nvPr/>
        </p:nvCxnSpPr>
        <p:spPr>
          <a:xfrm rot="10800000" flipH="1">
            <a:off x="6793191" y="367851"/>
            <a:ext cx="638700" cy="1419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21"/>
          <p:cNvCxnSpPr/>
          <p:nvPr/>
        </p:nvCxnSpPr>
        <p:spPr>
          <a:xfrm rot="10800000" flipH="1">
            <a:off x="7194765" y="1515796"/>
            <a:ext cx="1377600" cy="57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21"/>
          <p:cNvCxnSpPr/>
          <p:nvPr/>
        </p:nvCxnSpPr>
        <p:spPr>
          <a:xfrm rot="10800000" flipH="1">
            <a:off x="7068779" y="1169826"/>
            <a:ext cx="716400" cy="806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0" name="Picture 2" descr="Steps of the Scientific Method">
            <a:extLst>
              <a:ext uri="{FF2B5EF4-FFF2-40B4-BE49-F238E27FC236}">
                <a16:creationId xmlns:a16="http://schemas.microsoft.com/office/drawing/2014/main" id="{80609920-1C52-4169-9E7F-4F4924F92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56" y="0"/>
            <a:ext cx="4292245" cy="51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56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Discovery of the First Vaccine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368595" y="1010720"/>
            <a:ext cx="3647145" cy="3824580"/>
          </a:xfrm>
        </p:spPr>
        <p:txBody>
          <a:bodyPr/>
          <a:lstStyle/>
          <a:p>
            <a:pPr lvl="0"/>
            <a:r>
              <a:rPr lang="en-US" dirty="0"/>
              <a:t>Smallpox was a deadly, contagious disease with a 30% fatality rate.</a:t>
            </a:r>
          </a:p>
          <a:p>
            <a:pPr lvl="0"/>
            <a:r>
              <a:rPr lang="en-US" dirty="0"/>
              <a:t>The disease is now eradicated, thanks to a doctor who employed the scientific method.</a:t>
            </a:r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16</a:t>
            </a:fld>
            <a:endParaRPr lang="en"/>
          </a:p>
        </p:txBody>
      </p:sp>
      <p:pic>
        <p:nvPicPr>
          <p:cNvPr id="3076" name="Picture 4" descr="https://cdn.vox-cdn.com/thumbor/0tClZNpjIvvECuZ-Om27UvojW8I=/0x0:3000x2400/1200x0/filters:focal(0x0:3000x2400):no_upscale()/cdn.vox-cdn.com/uploads/chorus_asset/file/22282305/GettyImages_113448227.jpg">
            <a:extLst>
              <a:ext uri="{FF2B5EF4-FFF2-40B4-BE49-F238E27FC236}">
                <a16:creationId xmlns:a16="http://schemas.microsoft.com/office/drawing/2014/main" id="{5ABC45B1-C25B-4962-9055-EBAAD5DAC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25" y="1127760"/>
            <a:ext cx="5008675" cy="400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0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ile:Aelbert Cuyp - The Dairy Maid - WGA5818.jpg">
            <a:extLst>
              <a:ext uri="{FF2B5EF4-FFF2-40B4-BE49-F238E27FC236}">
                <a16:creationId xmlns:a16="http://schemas.microsoft.com/office/drawing/2014/main" id="{61CB9F88-3D7D-48BE-A0FE-325C10BA9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1" y="0"/>
            <a:ext cx="4381499" cy="2438400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observation</a:t>
            </a:r>
            <a:r>
              <a:rPr lang="en-US" dirty="0"/>
              <a:t> is the act of viewing or noting a detail, fact, or occurrence.</a:t>
            </a:r>
          </a:p>
          <a:p>
            <a:pPr lvl="1"/>
            <a:r>
              <a:rPr lang="en-US" sz="2000" dirty="0"/>
              <a:t>Dr. Jenner observed that dairymaids who caught </a:t>
            </a:r>
            <a:r>
              <a:rPr lang="en-US" sz="2000" i="1" dirty="0"/>
              <a:t>cowpox</a:t>
            </a:r>
            <a:r>
              <a:rPr lang="en-US" sz="2000" dirty="0"/>
              <a:t> seemed to be protected from </a:t>
            </a:r>
            <a:r>
              <a:rPr lang="en-US" sz="2000" i="1" dirty="0"/>
              <a:t>smallpox</a:t>
            </a:r>
            <a:r>
              <a:rPr lang="en-US" sz="2000" dirty="0"/>
              <a:t>.</a:t>
            </a:r>
          </a:p>
        </p:txBody>
      </p: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033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>
            <a:off x="4738600" y="1668322"/>
            <a:ext cx="2877300" cy="28569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368595" y="250031"/>
            <a:ext cx="4554061" cy="4585269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hypothesis</a:t>
            </a:r>
            <a:r>
              <a:rPr lang="en-US" dirty="0"/>
              <a:t> is a testable explanation or prediction based on the observation and the scientist’s prior knowledge.</a:t>
            </a:r>
          </a:p>
          <a:p>
            <a:pPr lvl="1"/>
            <a:r>
              <a:rPr lang="en-US" sz="2000" dirty="0"/>
              <a:t>Preliminary – may be supported or rejected.</a:t>
            </a:r>
          </a:p>
          <a:p>
            <a:r>
              <a:rPr lang="en-US" dirty="0"/>
              <a:t>Dr. Jenner’s hypothesis: 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if a person was exposed to cowpox , they would become immune to smallpox</a:t>
            </a:r>
            <a:r>
              <a:rPr lang="en-US" dirty="0"/>
              <a:t>.</a:t>
            </a:r>
          </a:p>
        </p:txBody>
      </p: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18</a:t>
            </a:fld>
            <a:endParaRPr lang="en"/>
          </a:p>
        </p:txBody>
      </p:sp>
      <p:cxnSp>
        <p:nvCxnSpPr>
          <p:cNvPr id="153" name="Google Shape;153;p21"/>
          <p:cNvCxnSpPr/>
          <p:nvPr/>
        </p:nvCxnSpPr>
        <p:spPr>
          <a:xfrm rot="10800000" flipH="1">
            <a:off x="6793191" y="367851"/>
            <a:ext cx="638700" cy="1419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21"/>
          <p:cNvCxnSpPr/>
          <p:nvPr/>
        </p:nvCxnSpPr>
        <p:spPr>
          <a:xfrm rot="10800000" flipH="1">
            <a:off x="7194765" y="1515796"/>
            <a:ext cx="1377600" cy="57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21"/>
          <p:cNvCxnSpPr/>
          <p:nvPr/>
        </p:nvCxnSpPr>
        <p:spPr>
          <a:xfrm rot="10800000" flipH="1">
            <a:off x="7068779" y="1169826"/>
            <a:ext cx="716400" cy="806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0" name="Picture 2" descr="Steps of the Scientific Method">
            <a:extLst>
              <a:ext uri="{FF2B5EF4-FFF2-40B4-BE49-F238E27FC236}">
                <a16:creationId xmlns:a16="http://schemas.microsoft.com/office/drawing/2014/main" id="{80609920-1C52-4169-9E7F-4F4924F92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56" y="0"/>
            <a:ext cx="4292245" cy="51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6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 </a:t>
            </a:r>
            <a:r>
              <a:rPr lang="en-US" sz="24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experiment</a:t>
            </a: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tests the hypothesis under controlled conditions, with defined variables:</a:t>
            </a:r>
            <a:endParaRPr sz="24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425326" y="1200150"/>
            <a:ext cx="2780624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Independent Variable</a:t>
            </a:r>
            <a:endParaRPr sz="20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/>
              <a:t>New factor that is to be introduced and tested</a:t>
            </a:r>
            <a:r>
              <a:rPr lang="en" dirty="0"/>
              <a:t>.</a:t>
            </a:r>
          </a:p>
          <a:p>
            <a:pPr marL="285750" indent="-285750"/>
            <a:endParaRPr lang="en" dirty="0"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2"/>
          </p:nvPr>
        </p:nvSpPr>
        <p:spPr>
          <a:xfrm>
            <a:off x="3329992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Dependent Variable</a:t>
            </a:r>
            <a:endParaRPr sz="20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/>
              <a:t>The measured result that is influenced by the independent variable.</a:t>
            </a:r>
            <a:endParaRPr sz="2000" dirty="0"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3"/>
          </p:nvPr>
        </p:nvSpPr>
        <p:spPr>
          <a:xfrm>
            <a:off x="5873834" y="1200150"/>
            <a:ext cx="277639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Controlled Variables</a:t>
            </a:r>
            <a:endParaRPr sz="20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/>
              <a:t>Kept constant so they do not influence the dependent variable.</a:t>
            </a:r>
            <a:endParaRPr sz="2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2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0CFA2A-6BC7-4B95-B645-9D47DDC1C55B}"/>
              </a:ext>
            </a:extLst>
          </p:cNvPr>
          <p:cNvSpPr/>
          <p:nvPr/>
        </p:nvSpPr>
        <p:spPr>
          <a:xfrm>
            <a:off x="1996050" y="394335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8" name="Google Shape;140;p20">
            <a:extLst>
              <a:ext uri="{FF2B5EF4-FFF2-40B4-BE49-F238E27FC236}">
                <a16:creationId xmlns:a16="http://schemas.microsoft.com/office/drawing/2014/main" id="{EB781408-F40C-455E-91A6-E9C5121344B5}"/>
              </a:ext>
            </a:extLst>
          </p:cNvPr>
          <p:cNvSpPr txBox="1">
            <a:spLocks/>
          </p:cNvSpPr>
          <p:nvPr/>
        </p:nvSpPr>
        <p:spPr>
          <a:xfrm>
            <a:off x="786149" y="4132780"/>
            <a:ext cx="7352625" cy="702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800" b="0" i="0" u="none" strike="noStrike" cap="none" baseline="0">
                <a:solidFill>
                  <a:schemeClr val="accent1"/>
                </a:solidFill>
                <a:latin typeface="Roboto Slab" panose="020B0604020202020204" charset="0"/>
                <a:ea typeface="Roboto Slab" panose="020B060402020202020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Dr. Jenner inoculated an 8-year old child with cowpox, then, weeks later, smallpox.</a:t>
            </a:r>
          </a:p>
        </p:txBody>
      </p:sp>
    </p:spTree>
    <p:extLst>
      <p:ext uri="{BB962C8B-B14F-4D97-AF65-F5344CB8AC3E}">
        <p14:creationId xmlns:p14="http://schemas.microsoft.com/office/powerpoint/2010/main" val="287564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1" grpId="0" uiExpand="1" build="p"/>
      <p:bldP spid="142" grpId="0" uiExpand="1" build="p"/>
      <p:bldP spid="14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161841" y="135731"/>
            <a:ext cx="8196009" cy="11751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Biology </a:t>
            </a: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is the scientific study of life. </a:t>
            </a:r>
            <a:b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b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All living organisms share a set of properties:</a:t>
            </a:r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161841" y="1565910"/>
            <a:ext cx="2025099" cy="249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Order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An hierarchy of coordinated structures: cells, tissues organs, organ systems.</a:t>
            </a:r>
            <a:endParaRPr dirty="0"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2"/>
          </p:nvPr>
        </p:nvSpPr>
        <p:spPr>
          <a:xfrm>
            <a:off x="2077044" y="1565910"/>
            <a:ext cx="2122723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Response to Stimuli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Alter growth or behavior based on environmental conditions.</a:t>
            </a:r>
            <a:endParaRPr dirty="0"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3"/>
          </p:nvPr>
        </p:nvSpPr>
        <p:spPr>
          <a:xfrm>
            <a:off x="4385114" y="1565910"/>
            <a:ext cx="1590357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Reproduction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Passing genes to healthy, fertile offspring.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2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ea typeface="Source Sans Pro"/>
              <a:sym typeface="Source Sans Pro"/>
            </a:endParaRPr>
          </a:p>
        </p:txBody>
      </p:sp>
      <p:sp>
        <p:nvSpPr>
          <p:cNvPr id="9" name="Google Shape;143;p20">
            <a:extLst>
              <a:ext uri="{FF2B5EF4-FFF2-40B4-BE49-F238E27FC236}">
                <a16:creationId xmlns:a16="http://schemas.microsoft.com/office/drawing/2014/main" id="{90A48CCF-D33B-4CBF-A125-576AAC04CCB5}"/>
              </a:ext>
            </a:extLst>
          </p:cNvPr>
          <p:cNvSpPr txBox="1">
            <a:spLocks/>
          </p:cNvSpPr>
          <p:nvPr/>
        </p:nvSpPr>
        <p:spPr>
          <a:xfrm>
            <a:off x="6539921" y="1565910"/>
            <a:ext cx="1817929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ource Sans Pro"/>
              <a:buChar char="◎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Adaptation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Traits that maximize success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 in an environment.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63238"/>
              </a:solidFill>
              <a:effectLst/>
              <a:uLnTx/>
              <a:uFillTx/>
              <a:latin typeface="Source Sans Pro"/>
              <a:ea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53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uiExpand="1" build="p"/>
      <p:bldP spid="142" grpId="0" uiExpand="1" build="p"/>
      <p:bldP spid="14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>
            <a:off x="4738600" y="1668322"/>
            <a:ext cx="2877300" cy="28569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368595" y="1"/>
            <a:ext cx="2411641" cy="4835300"/>
          </a:xfrm>
        </p:spPr>
        <p:txBody>
          <a:bodyPr/>
          <a:lstStyle/>
          <a:p>
            <a:r>
              <a:rPr lang="en-US" dirty="0"/>
              <a:t>Independent variable:</a:t>
            </a:r>
            <a:br>
              <a:rPr lang="en-US" dirty="0"/>
            </a:br>
            <a:r>
              <a:rPr lang="en-US" dirty="0"/>
              <a:t>The vaccine</a:t>
            </a:r>
          </a:p>
          <a:p>
            <a:r>
              <a:rPr lang="en-US" dirty="0"/>
              <a:t>Dependent variable:</a:t>
            </a:r>
            <a:br>
              <a:rPr lang="en-US" dirty="0"/>
            </a:br>
            <a:r>
              <a:rPr lang="en-US" dirty="0"/>
              <a:t>Vulnerable or immune to smallpox</a:t>
            </a:r>
          </a:p>
          <a:p>
            <a:r>
              <a:rPr lang="en-US" dirty="0"/>
              <a:t>Constants:</a:t>
            </a:r>
            <a:br>
              <a:rPr lang="en-US" dirty="0"/>
            </a:br>
            <a:r>
              <a:rPr lang="en-US" dirty="0"/>
              <a:t>Only unexposed children used</a:t>
            </a:r>
          </a:p>
        </p:txBody>
      </p: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20</a:t>
            </a:fld>
            <a:endParaRPr lang="en"/>
          </a:p>
        </p:txBody>
      </p:sp>
      <p:cxnSp>
        <p:nvCxnSpPr>
          <p:cNvPr id="153" name="Google Shape;153;p21"/>
          <p:cNvCxnSpPr/>
          <p:nvPr/>
        </p:nvCxnSpPr>
        <p:spPr>
          <a:xfrm rot="10800000" flipH="1">
            <a:off x="6793191" y="367851"/>
            <a:ext cx="638700" cy="1419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21"/>
          <p:cNvCxnSpPr/>
          <p:nvPr/>
        </p:nvCxnSpPr>
        <p:spPr>
          <a:xfrm rot="10800000" flipH="1">
            <a:off x="7194765" y="1515796"/>
            <a:ext cx="1377600" cy="57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21"/>
          <p:cNvCxnSpPr/>
          <p:nvPr/>
        </p:nvCxnSpPr>
        <p:spPr>
          <a:xfrm rot="10800000" flipH="1">
            <a:off x="7068779" y="1169826"/>
            <a:ext cx="716400" cy="806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Picture 2" descr="Painting of Edward Jenner vaccinating a child.">
            <a:extLst>
              <a:ext uri="{FF2B5EF4-FFF2-40B4-BE49-F238E27FC236}">
                <a16:creationId xmlns:a16="http://schemas.microsoft.com/office/drawing/2014/main" id="{7D2C97EA-13DE-4F60-9DD4-2A61FE2E1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236" y="-49"/>
            <a:ext cx="64309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32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374797" y="0"/>
            <a:ext cx="8394405" cy="642190"/>
          </a:xfrm>
        </p:spPr>
        <p:txBody>
          <a:bodyPr/>
          <a:lstStyle/>
          <a:p>
            <a:pPr lvl="0"/>
            <a:r>
              <a:rPr lang="en-US" dirty="0"/>
              <a:t>Many experiments use two or more groups for comparison.</a:t>
            </a:r>
          </a:p>
          <a:p>
            <a:pPr lvl="0"/>
            <a:endParaRPr lang="en-US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21</a:t>
            </a:fld>
            <a:endParaRPr lang="en"/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DC206B7E-EF17-4B48-9576-456AB23D3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9" y="847931"/>
            <a:ext cx="4996780" cy="333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11;p17">
            <a:extLst>
              <a:ext uri="{FF2B5EF4-FFF2-40B4-BE49-F238E27FC236}">
                <a16:creationId xmlns:a16="http://schemas.microsoft.com/office/drawing/2014/main" id="{9C7B2F8C-CB62-4EB7-A3BC-CCC1D67AAF3E}"/>
              </a:ext>
            </a:extLst>
          </p:cNvPr>
          <p:cNvSpPr txBox="1">
            <a:spLocks/>
          </p:cNvSpPr>
          <p:nvPr/>
        </p:nvSpPr>
        <p:spPr>
          <a:xfrm>
            <a:off x="7048500" y="847931"/>
            <a:ext cx="2095500" cy="3331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◎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76200" indent="0">
              <a:buNone/>
            </a:pPr>
            <a:r>
              <a:rPr lang="en-US" dirty="0"/>
              <a:t>The </a:t>
            </a:r>
            <a:r>
              <a:rPr lang="en-US" b="1" dirty="0"/>
              <a:t>experimental group </a:t>
            </a:r>
            <a:r>
              <a:rPr lang="en-US" dirty="0"/>
              <a:t>receives the independent variable.</a:t>
            </a:r>
          </a:p>
          <a:p>
            <a:endParaRPr lang="en-US" dirty="0"/>
          </a:p>
        </p:txBody>
      </p:sp>
      <p:sp>
        <p:nvSpPr>
          <p:cNvPr id="9" name="Google Shape;111;p17">
            <a:extLst>
              <a:ext uri="{FF2B5EF4-FFF2-40B4-BE49-F238E27FC236}">
                <a16:creationId xmlns:a16="http://schemas.microsoft.com/office/drawing/2014/main" id="{D7D7DC80-5B28-44F0-A359-62499B8E11CF}"/>
              </a:ext>
            </a:extLst>
          </p:cNvPr>
          <p:cNvSpPr txBox="1">
            <a:spLocks/>
          </p:cNvSpPr>
          <p:nvPr/>
        </p:nvSpPr>
        <p:spPr>
          <a:xfrm>
            <a:off x="-3" y="842421"/>
            <a:ext cx="2027951" cy="3331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◎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76200" indent="0">
              <a:buNone/>
            </a:pPr>
            <a:r>
              <a:rPr lang="en-US" dirty="0"/>
              <a:t>The</a:t>
            </a:r>
            <a:r>
              <a:rPr lang="en-US" b="1" dirty="0"/>
              <a:t> control group </a:t>
            </a:r>
            <a:r>
              <a:rPr lang="en-US" dirty="0"/>
              <a:t>does not receive the independent variable.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6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uiExpand="1" build="p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>
            <a:off x="4738600" y="1668322"/>
            <a:ext cx="2877300" cy="28569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368596" y="250031"/>
            <a:ext cx="4384782" cy="4585269"/>
          </a:xfrm>
        </p:spPr>
        <p:txBody>
          <a:bodyPr/>
          <a:lstStyle/>
          <a:p>
            <a:r>
              <a:rPr lang="en-US" b="1" dirty="0"/>
              <a:t>Data</a:t>
            </a:r>
            <a:r>
              <a:rPr lang="en-US" dirty="0"/>
              <a:t> includes all of the measurements and observations made during the experiment.</a:t>
            </a:r>
          </a:p>
          <a:p>
            <a:pPr lvl="1"/>
            <a:r>
              <a:rPr lang="en-US" sz="2000" dirty="0"/>
              <a:t>The boy was inoculated 20 times with smallpox without catching it!</a:t>
            </a:r>
          </a:p>
          <a:p>
            <a:r>
              <a:rPr lang="en-US" dirty="0"/>
              <a:t>The </a:t>
            </a:r>
            <a:r>
              <a:rPr lang="en-US" b="1" dirty="0"/>
              <a:t>conclusion</a:t>
            </a:r>
            <a:r>
              <a:rPr lang="en-US" dirty="0"/>
              <a:t> states whether the hypothesis is supported by the experiment.</a:t>
            </a:r>
          </a:p>
          <a:p>
            <a:pPr lvl="1"/>
            <a:r>
              <a:rPr lang="en-US" sz="2000" dirty="0"/>
              <a:t>Jenner concluded his hypothesis was supported.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22</a:t>
            </a:fld>
            <a:endParaRPr lang="en"/>
          </a:p>
        </p:txBody>
      </p:sp>
      <p:cxnSp>
        <p:nvCxnSpPr>
          <p:cNvPr id="153" name="Google Shape;153;p21"/>
          <p:cNvCxnSpPr/>
          <p:nvPr/>
        </p:nvCxnSpPr>
        <p:spPr>
          <a:xfrm rot="10800000" flipH="1">
            <a:off x="6793191" y="367851"/>
            <a:ext cx="638700" cy="1419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21"/>
          <p:cNvCxnSpPr/>
          <p:nvPr/>
        </p:nvCxnSpPr>
        <p:spPr>
          <a:xfrm rot="10800000" flipH="1">
            <a:off x="7194765" y="1515796"/>
            <a:ext cx="1377600" cy="57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21"/>
          <p:cNvCxnSpPr/>
          <p:nvPr/>
        </p:nvCxnSpPr>
        <p:spPr>
          <a:xfrm rot="10800000" flipH="1">
            <a:off x="7068779" y="1169826"/>
            <a:ext cx="716400" cy="806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0" name="Picture 2" descr="Steps of the Scientific Method">
            <a:extLst>
              <a:ext uri="{FF2B5EF4-FFF2-40B4-BE49-F238E27FC236}">
                <a16:creationId xmlns:a16="http://schemas.microsoft.com/office/drawing/2014/main" id="{80609920-1C52-4169-9E7F-4F4924F92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56" y="0"/>
            <a:ext cx="4292245" cy="51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04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>
            <a:off x="4738600" y="1668322"/>
            <a:ext cx="2877300" cy="28569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368596" y="1"/>
            <a:ext cx="8584488" cy="1557550"/>
          </a:xfrm>
        </p:spPr>
        <p:txBody>
          <a:bodyPr/>
          <a:lstStyle/>
          <a:p>
            <a:r>
              <a:rPr lang="en-US" b="1" dirty="0"/>
              <a:t>Peer review</a:t>
            </a:r>
            <a:r>
              <a:rPr lang="en-US" dirty="0"/>
              <a:t> involves publishing the results for other scientists to review and check for error, bias, or uncontrolled variables.</a:t>
            </a:r>
          </a:p>
          <a:p>
            <a:pPr lvl="1"/>
            <a:r>
              <a:rPr lang="en-US" sz="2000" dirty="0"/>
              <a:t>Dr. Jenner submitted his study to the Royal Society for Medicine, but was told he needed more proof.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23</a:t>
            </a:fld>
            <a:endParaRPr lang="en"/>
          </a:p>
        </p:txBody>
      </p:sp>
      <p:cxnSp>
        <p:nvCxnSpPr>
          <p:cNvPr id="153" name="Google Shape;153;p21"/>
          <p:cNvCxnSpPr/>
          <p:nvPr/>
        </p:nvCxnSpPr>
        <p:spPr>
          <a:xfrm rot="10800000" flipH="1">
            <a:off x="6793191" y="367851"/>
            <a:ext cx="638700" cy="1419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21"/>
          <p:cNvCxnSpPr/>
          <p:nvPr/>
        </p:nvCxnSpPr>
        <p:spPr>
          <a:xfrm rot="10800000" flipH="1">
            <a:off x="7194765" y="1515796"/>
            <a:ext cx="1377600" cy="57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21"/>
          <p:cNvCxnSpPr/>
          <p:nvPr/>
        </p:nvCxnSpPr>
        <p:spPr>
          <a:xfrm rot="10800000" flipH="1">
            <a:off x="7068779" y="1169826"/>
            <a:ext cx="716400" cy="806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Picture 4" descr="https://bcmj.org/sites/default/files/styles/image_1050x460/public/File%3AEdward_Jenner_vaccinating_his_young_child.png?itok=LNaqtkcm">
            <a:extLst>
              <a:ext uri="{FF2B5EF4-FFF2-40B4-BE49-F238E27FC236}">
                <a16:creationId xmlns:a16="http://schemas.microsoft.com/office/drawing/2014/main" id="{24080FFE-B34A-4B2E-A14A-C14B7966E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" y="1515796"/>
            <a:ext cx="8298180" cy="36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5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>
            <a:off x="4738600" y="1668322"/>
            <a:ext cx="2877300" cy="28569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368596" y="1"/>
            <a:ext cx="8584488" cy="1557550"/>
          </a:xfrm>
        </p:spPr>
        <p:txBody>
          <a:bodyPr/>
          <a:lstStyle/>
          <a:p>
            <a:r>
              <a:rPr lang="en-US" b="1" dirty="0"/>
              <a:t>Margin of error </a:t>
            </a:r>
            <a:r>
              <a:rPr lang="en-US" dirty="0"/>
              <a:t>is an estimate of how different a result is from the actual value.</a:t>
            </a:r>
          </a:p>
          <a:p>
            <a:pPr lvl="1"/>
            <a:r>
              <a:rPr lang="en-US" sz="2000" dirty="0"/>
              <a:t>All experiments have errors in measurement, design, or other factors.</a:t>
            </a:r>
          </a:p>
          <a:p>
            <a:pPr lvl="1"/>
            <a:endParaRPr lang="en-US" sz="2000" dirty="0"/>
          </a:p>
          <a:p>
            <a:r>
              <a:rPr lang="en-US" dirty="0"/>
              <a:t>Margin of error can </a:t>
            </a:r>
            <a:br>
              <a:rPr lang="en-US" dirty="0"/>
            </a:br>
            <a:r>
              <a:rPr lang="en-US" dirty="0"/>
              <a:t>be reduced by </a:t>
            </a:r>
            <a:br>
              <a:rPr lang="en-US" dirty="0"/>
            </a:br>
            <a:r>
              <a:rPr lang="en-US" dirty="0"/>
              <a:t>increasing the </a:t>
            </a:r>
            <a:br>
              <a:rPr lang="en-US" dirty="0"/>
            </a:br>
            <a:r>
              <a:rPr lang="en-US" b="1" dirty="0"/>
              <a:t>sample size</a:t>
            </a:r>
            <a:r>
              <a:rPr lang="en-US" dirty="0"/>
              <a:t>, or </a:t>
            </a:r>
            <a:br>
              <a:rPr lang="en-US" dirty="0"/>
            </a:br>
            <a:r>
              <a:rPr lang="en-US" dirty="0"/>
              <a:t>number of </a:t>
            </a:r>
            <a:br>
              <a:rPr lang="en-US" dirty="0"/>
            </a:br>
            <a:r>
              <a:rPr lang="en-US" dirty="0"/>
              <a:t>observations used </a:t>
            </a:r>
            <a:br>
              <a:rPr lang="en-US" dirty="0"/>
            </a:br>
            <a:r>
              <a:rPr lang="en-US" dirty="0"/>
              <a:t>in an experiment or </a:t>
            </a:r>
            <a:br>
              <a:rPr lang="en-US" dirty="0"/>
            </a:br>
            <a:r>
              <a:rPr lang="en-US" dirty="0"/>
              <a:t>study.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24</a:t>
            </a:fld>
            <a:endParaRPr lang="en"/>
          </a:p>
        </p:txBody>
      </p:sp>
      <p:cxnSp>
        <p:nvCxnSpPr>
          <p:cNvPr id="153" name="Google Shape;153;p21"/>
          <p:cNvCxnSpPr/>
          <p:nvPr/>
        </p:nvCxnSpPr>
        <p:spPr>
          <a:xfrm rot="10800000" flipH="1">
            <a:off x="6793191" y="367851"/>
            <a:ext cx="638700" cy="1419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21"/>
          <p:cNvCxnSpPr/>
          <p:nvPr/>
        </p:nvCxnSpPr>
        <p:spPr>
          <a:xfrm rot="10800000" flipH="1">
            <a:off x="7194765" y="1515796"/>
            <a:ext cx="1377600" cy="57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21"/>
          <p:cNvCxnSpPr/>
          <p:nvPr/>
        </p:nvCxnSpPr>
        <p:spPr>
          <a:xfrm rot="10800000" flipH="1">
            <a:off x="7068779" y="1169826"/>
            <a:ext cx="716400" cy="806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DD04FC0-9DE1-4CA9-9EC0-5901F222D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256" y="1637026"/>
            <a:ext cx="5518744" cy="31386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1B3035-BCA1-4A6B-8F71-A60D434B4AF8}"/>
              </a:ext>
            </a:extLst>
          </p:cNvPr>
          <p:cNvSpPr txBox="1"/>
          <p:nvPr/>
        </p:nvSpPr>
        <p:spPr>
          <a:xfrm>
            <a:off x="3625256" y="4749851"/>
            <a:ext cx="5031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3% margin of error correlates with about a 1000-person sample size.</a:t>
            </a:r>
          </a:p>
        </p:txBody>
      </p:sp>
    </p:spTree>
    <p:extLst>
      <p:ext uri="{BB962C8B-B14F-4D97-AF65-F5344CB8AC3E}">
        <p14:creationId xmlns:p14="http://schemas.microsoft.com/office/powerpoint/2010/main" val="311976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creenshot 2016-02-21 at 13.43.19.png">
            <a:extLst>
              <a:ext uri="{FF2B5EF4-FFF2-40B4-BE49-F238E27FC236}">
                <a16:creationId xmlns:a16="http://schemas.microsoft.com/office/drawing/2014/main" id="{8BDDC881-B99B-48A9-A59D-69418B900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30" y="0"/>
            <a:ext cx="7719060" cy="514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1" y="0"/>
            <a:ext cx="3291839" cy="5143500"/>
          </a:xfrm>
          <a:solidFill>
            <a:srgbClr val="D7C6A2"/>
          </a:solidFill>
        </p:spPr>
        <p:txBody>
          <a:bodyPr/>
          <a:lstStyle/>
          <a:p>
            <a:r>
              <a:rPr lang="en-US" dirty="0"/>
              <a:t>Dr. Jenner was able to locate several other parents who were willing to volunteer their children.</a:t>
            </a:r>
          </a:p>
          <a:p>
            <a:r>
              <a:rPr lang="en-US" dirty="0"/>
              <a:t>The results were finally published.  Jenner called his technique vaccination after the Latin word for cow “</a:t>
            </a:r>
            <a:r>
              <a:rPr lang="en-US" i="1" dirty="0" err="1"/>
              <a:t>vacca</a:t>
            </a:r>
            <a:r>
              <a:rPr lang="en-US" dirty="0"/>
              <a:t>”.</a:t>
            </a:r>
          </a:p>
        </p:txBody>
      </p: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3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206547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Controlled 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Take place in labs or artificial environments.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Pro: Allow for full control of all variables.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Con: Some environments are difficult or impossible to recreate or simulate.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3"/>
          </p:nvPr>
        </p:nvSpPr>
        <p:spPr>
          <a:xfrm>
            <a:off x="6517654" y="121158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Natural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Take place in the real-world without manipulation.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Pro: Environment is more accurate and realistic.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Con: Some natural phenomena are hard to find.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2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0CFA2A-6BC7-4B95-B645-9D47DDC1C55B}"/>
              </a:ext>
            </a:extLst>
          </p:cNvPr>
          <p:cNvSpPr/>
          <p:nvPr/>
        </p:nvSpPr>
        <p:spPr>
          <a:xfrm>
            <a:off x="1996050" y="394335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E67E71A-FB13-432A-8091-0A154F0D5164}"/>
              </a:ext>
            </a:extLst>
          </p:cNvPr>
          <p:cNvSpPr txBox="1">
            <a:spLocks/>
          </p:cNvSpPr>
          <p:nvPr/>
        </p:nvSpPr>
        <p:spPr>
          <a:xfrm>
            <a:off x="457201" y="217650"/>
            <a:ext cx="8053050" cy="67472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800" b="0" i="0" u="none" strike="noStrike" cap="none" baseline="0">
                <a:solidFill>
                  <a:schemeClr val="accent1"/>
                </a:solidFill>
                <a:latin typeface="Roboto Slab" panose="020B0604020202020204" charset="0"/>
                <a:ea typeface="Roboto Slab" panose="020B060402020202020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Experimental Design</a:t>
            </a:r>
          </a:p>
        </p:txBody>
      </p:sp>
      <p:pic>
        <p:nvPicPr>
          <p:cNvPr id="13314" name="Picture 2" descr="Lab Chimps Are Moving to Sanctuaries — Slowly - The New York Times">
            <a:extLst>
              <a:ext uri="{FF2B5EF4-FFF2-40B4-BE49-F238E27FC236}">
                <a16:creationId xmlns:a16="http://schemas.microsoft.com/office/drawing/2014/main" id="{611CAB75-FABB-4637-A8D6-EC800E7B3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22" y="892373"/>
            <a:ext cx="3090798" cy="206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flecting On Jane Goodall&amp;#39;s Life In The Wild">
            <a:extLst>
              <a:ext uri="{FF2B5EF4-FFF2-40B4-BE49-F238E27FC236}">
                <a16:creationId xmlns:a16="http://schemas.microsoft.com/office/drawing/2014/main" id="{947AEAEC-A8C4-4F1B-A565-E9333F545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22" y="3074430"/>
            <a:ext cx="3090798" cy="19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5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uiExpand="1" build="p"/>
      <p:bldP spid="14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Bias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368595" y="1010720"/>
            <a:ext cx="8406810" cy="3824580"/>
          </a:xfrm>
        </p:spPr>
        <p:txBody>
          <a:bodyPr/>
          <a:lstStyle/>
          <a:p>
            <a:pPr lvl="0"/>
            <a:r>
              <a:rPr lang="en-US" b="1" dirty="0"/>
              <a:t>Bias</a:t>
            </a:r>
            <a:r>
              <a:rPr lang="en-US" dirty="0"/>
              <a:t> is the preference for an experiment to turn out in a certain way.</a:t>
            </a:r>
          </a:p>
          <a:p>
            <a:pPr lvl="1"/>
            <a:r>
              <a:rPr lang="en-US" dirty="0"/>
              <a:t>Bias can be caused by a desire for fame, money, or simply </a:t>
            </a:r>
            <a:r>
              <a:rPr lang="en-US" dirty="0">
                <a:hlinkClick r:id="rId3"/>
              </a:rPr>
              <a:t>protecting your job</a:t>
            </a:r>
            <a:r>
              <a:rPr lang="en-US" dirty="0"/>
              <a:t>.</a:t>
            </a:r>
          </a:p>
          <a:p>
            <a:r>
              <a:rPr lang="en-US" b="1" dirty="0"/>
              <a:t>Blind experiments </a:t>
            </a:r>
            <a:r>
              <a:rPr lang="en-US" dirty="0"/>
              <a:t>reduce bias by ensuring the test subjects do not know whether they in the experimental or control group.</a:t>
            </a:r>
          </a:p>
          <a:p>
            <a:pPr lvl="1"/>
            <a:r>
              <a:rPr lang="en-US" dirty="0"/>
              <a:t>Eliminates the </a:t>
            </a:r>
            <a:r>
              <a:rPr lang="en-US" i="1" dirty="0">
                <a:hlinkClick r:id="rId4"/>
              </a:rPr>
              <a:t>placebo effect</a:t>
            </a:r>
            <a:r>
              <a:rPr lang="en-US" dirty="0"/>
              <a:t>.</a:t>
            </a:r>
          </a:p>
          <a:p>
            <a:r>
              <a:rPr lang="en-US" b="1" dirty="0"/>
              <a:t>Double-blind experiments </a:t>
            </a:r>
            <a:r>
              <a:rPr lang="en-US" dirty="0"/>
              <a:t>prevent both scientists and subjects from knowing which is the experimental group.</a:t>
            </a:r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997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5112545" y="0"/>
            <a:ext cx="4031455" cy="5143500"/>
          </a:xfrm>
          <a:solidFill>
            <a:srgbClr val="0E0B0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Watch </a:t>
            </a:r>
            <a:r>
              <a:rPr lang="en-US" dirty="0">
                <a:solidFill>
                  <a:schemeClr val="bg1"/>
                </a:solidFill>
                <a:hlinkClick r:id="rId3"/>
              </a:rPr>
              <a:t>this experiment </a:t>
            </a:r>
            <a:r>
              <a:rPr lang="en-US" dirty="0">
                <a:solidFill>
                  <a:schemeClr val="bg1"/>
                </a:solidFill>
              </a:rPr>
              <a:t>from </a:t>
            </a:r>
            <a:r>
              <a:rPr lang="en-US" i="1" dirty="0">
                <a:solidFill>
                  <a:schemeClr val="bg1"/>
                </a:solidFill>
              </a:rPr>
              <a:t>Secrets of the Psychics</a:t>
            </a:r>
            <a:r>
              <a:rPr lang="en-US" dirty="0">
                <a:solidFill>
                  <a:schemeClr val="bg1"/>
                </a:solidFill>
              </a:rPr>
              <a:t> and identify the following: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Dependent and independent variables.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Control and experimental groups.</a:t>
            </a:r>
          </a:p>
          <a:p>
            <a:pPr marL="5334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Sample size.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Probability of success due to random chance.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14338" name="Picture 2" descr="James Randi obituary | Magic | The Guardian">
            <a:extLst>
              <a:ext uri="{FF2B5EF4-FFF2-40B4-BE49-F238E27FC236}">
                <a16:creationId xmlns:a16="http://schemas.microsoft.com/office/drawing/2014/main" id="{09B7F557-A8F9-4BDE-9B72-AFF46B8EF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3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368595" y="102380"/>
            <a:ext cx="7989255" cy="702600"/>
          </a:xfrm>
        </p:spPr>
        <p:txBody>
          <a:bodyPr/>
          <a:lstStyle/>
          <a:p>
            <a:pPr lvl="0"/>
            <a:r>
              <a:rPr lang="en-US" dirty="0"/>
              <a:t>Correlation and Causation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368594" y="804980"/>
            <a:ext cx="8722065" cy="4030320"/>
          </a:xfrm>
        </p:spPr>
        <p:txBody>
          <a:bodyPr/>
          <a:lstStyle/>
          <a:p>
            <a:pPr lvl="0"/>
            <a:r>
              <a:rPr lang="en-US" b="1" dirty="0"/>
              <a:t>Correlation </a:t>
            </a:r>
            <a:r>
              <a:rPr lang="en-US" dirty="0"/>
              <a:t>is observed when there is are statistical variables have a relationship that not be expected by chance alone.</a:t>
            </a:r>
          </a:p>
          <a:p>
            <a:pPr lvl="0"/>
            <a:r>
              <a:rPr lang="en-US" dirty="0"/>
              <a:t>Correlation suggests, but does not always mean </a:t>
            </a:r>
            <a:r>
              <a:rPr lang="en-US" b="1" dirty="0"/>
              <a:t>causation</a:t>
            </a:r>
            <a:r>
              <a:rPr lang="en-US" dirty="0"/>
              <a:t>, which occurs when one variable directly influences the other.</a:t>
            </a:r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29</a:t>
            </a:fld>
            <a:endParaRPr lang="en"/>
          </a:p>
        </p:txBody>
      </p:sp>
      <p:pic>
        <p:nvPicPr>
          <p:cNvPr id="5" name="Picture 2" descr="Image result for correlation vs causation examples">
            <a:extLst>
              <a:ext uri="{FF2B5EF4-FFF2-40B4-BE49-F238E27FC236}">
                <a16:creationId xmlns:a16="http://schemas.microsoft.com/office/drawing/2014/main" id="{26900BDF-3D16-4891-85D7-54AAB4918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94" y="2556716"/>
            <a:ext cx="6499225" cy="256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95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161841" y="176192"/>
            <a:ext cx="7571700" cy="11751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Biology </a:t>
            </a: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is the scientific study of life. </a:t>
            </a:r>
            <a:b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b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All living organisms share a set of properties:</a:t>
            </a:r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161841" y="1565910"/>
            <a:ext cx="2025099" cy="249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Homeostasis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Stable internal environment inside cells and organisms.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Temperature, pH, electrolytes, etc.</a:t>
            </a:r>
            <a:endParaRPr dirty="0"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2"/>
          </p:nvPr>
        </p:nvSpPr>
        <p:spPr>
          <a:xfrm>
            <a:off x="2077044" y="1565910"/>
            <a:ext cx="2122723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Energy Processing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Gather energy from the environment for metabolic activities.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Sunlight or consuming other organisms.</a:t>
            </a:r>
            <a:endParaRPr dirty="0"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3"/>
          </p:nvPr>
        </p:nvSpPr>
        <p:spPr>
          <a:xfrm>
            <a:off x="4385114" y="1565910"/>
            <a:ext cx="2476932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Growth and Development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Develop in a planned sequence, eventually becoming physically similar to parents.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2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ea typeface="Source Sans Pro"/>
              <a:sym typeface="Source Sans Pro"/>
            </a:endParaRPr>
          </a:p>
        </p:txBody>
      </p:sp>
      <p:sp>
        <p:nvSpPr>
          <p:cNvPr id="9" name="Google Shape;143;p20">
            <a:extLst>
              <a:ext uri="{FF2B5EF4-FFF2-40B4-BE49-F238E27FC236}">
                <a16:creationId xmlns:a16="http://schemas.microsoft.com/office/drawing/2014/main" id="{90A48CCF-D33B-4CBF-A125-576AAC04CCB5}"/>
              </a:ext>
            </a:extLst>
          </p:cNvPr>
          <p:cNvSpPr txBox="1">
            <a:spLocks/>
          </p:cNvSpPr>
          <p:nvPr/>
        </p:nvSpPr>
        <p:spPr>
          <a:xfrm>
            <a:off x="6942966" y="1565910"/>
            <a:ext cx="1844984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ource Sans Pro"/>
              <a:buChar char="◎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Evolution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Change in the gene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 pool of a population over time.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63238"/>
              </a:solidFill>
              <a:effectLst/>
              <a:uLnTx/>
              <a:uFillTx/>
              <a:latin typeface="Source Sans Pro"/>
              <a:ea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5161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uiExpand="1" build="p"/>
      <p:bldP spid="142" grpId="0" uiExpand="1" build="p"/>
      <p:bldP spid="14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ctrTitle" idx="4294967295"/>
          </p:nvPr>
        </p:nvSpPr>
        <p:spPr>
          <a:xfrm>
            <a:off x="0" y="1252131"/>
            <a:ext cx="550164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dirty="0"/>
              <a:t>Pseudoscience</a:t>
            </a:r>
            <a:endParaRPr sz="5600" b="1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434340" y="2394537"/>
            <a:ext cx="4808220" cy="2748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“False science”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Appears or claims to be scientific, but does not follow scientific practices.</a:t>
            </a:r>
            <a:endParaRPr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6805299" y="540952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cxnSpLocks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pic>
        <p:nvPicPr>
          <p:cNvPr id="18434" name="Picture 2" descr="Pin on Event Flyer Templates">
            <a:extLst>
              <a:ext uri="{FF2B5EF4-FFF2-40B4-BE49-F238E27FC236}">
                <a16:creationId xmlns:a16="http://schemas.microsoft.com/office/drawing/2014/main" id="{41C983A0-841A-4D0C-9CE4-169F77146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11279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91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Historical Pseudoscience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368594" y="1010720"/>
            <a:ext cx="8584489" cy="3824580"/>
          </a:xfrm>
        </p:spPr>
        <p:txBody>
          <a:bodyPr/>
          <a:lstStyle/>
          <a:p>
            <a:pPr lvl="0"/>
            <a:r>
              <a:rPr lang="en-US" b="1" dirty="0"/>
              <a:t>Spontaneous generation</a:t>
            </a:r>
            <a:r>
              <a:rPr lang="en-US" dirty="0"/>
              <a:t> proposed </a:t>
            </a:r>
            <a:br>
              <a:rPr lang="en-US" dirty="0"/>
            </a:br>
            <a:r>
              <a:rPr lang="en-US" dirty="0"/>
              <a:t>that life can arise from non-living matter, </a:t>
            </a:r>
            <a:br>
              <a:rPr lang="en-US" dirty="0"/>
            </a:br>
            <a:r>
              <a:rPr lang="en-US" dirty="0"/>
              <a:t>based on observations such as:</a:t>
            </a:r>
          </a:p>
          <a:p>
            <a:pPr lvl="1"/>
            <a:r>
              <a:rPr lang="en-US" sz="2000" dirty="0"/>
              <a:t>Beetles will appear in piles of animal dung.</a:t>
            </a:r>
          </a:p>
          <a:p>
            <a:pPr lvl="1"/>
            <a:r>
              <a:rPr lang="en-US" sz="2000" dirty="0"/>
              <a:t>Maggots will grow out of rotting meat.</a:t>
            </a:r>
          </a:p>
          <a:p>
            <a:pPr lvl="1"/>
            <a:r>
              <a:rPr lang="en-US" sz="2000" dirty="0"/>
              <a:t>Mice will generate from jars containing </a:t>
            </a:r>
            <a:br>
              <a:rPr lang="en-US" sz="2000" dirty="0"/>
            </a:br>
            <a:r>
              <a:rPr lang="en-US" sz="2000" dirty="0"/>
              <a:t>dirty garments and husks of wheat.</a:t>
            </a:r>
          </a:p>
          <a:p>
            <a:pPr lvl="1"/>
            <a:r>
              <a:rPr lang="en-US" sz="2000" dirty="0"/>
              <a:t>Fleas will arise from dust.</a:t>
            </a:r>
          </a:p>
          <a:p>
            <a:r>
              <a:rPr lang="en-US" dirty="0"/>
              <a:t>Considered pseudoscience because…</a:t>
            </a:r>
          </a:p>
          <a:p>
            <a:pPr lvl="1"/>
            <a:r>
              <a:rPr lang="en-US" sz="2000" dirty="0"/>
              <a:t>No formal experimental evidence.</a:t>
            </a:r>
          </a:p>
          <a:p>
            <a:pPr lvl="1"/>
            <a:r>
              <a:rPr lang="en-US" sz="2000" dirty="0"/>
              <a:t>No alternative hypotheses considered or tested.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31</a:t>
            </a:fld>
            <a:endParaRPr lang="e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1A287A-96F2-404B-AB45-8F6935A4D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191" y="1383459"/>
            <a:ext cx="2855809" cy="23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0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650555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4"/>
                </a:solidFill>
              </a:rPr>
              <a:t>3.</a:t>
            </a:r>
            <a:endParaRPr lang="en-US" sz="60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Fields of Biological Study</a:t>
            </a:r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546024" y="3011511"/>
            <a:ext cx="6153223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Branches and disciplines of biology.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9380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51945" y="76200"/>
            <a:ext cx="1545309" cy="249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Biochemistry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Life at the molecular level.</a:t>
            </a:r>
            <a:endParaRPr dirty="0"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2"/>
          </p:nvPr>
        </p:nvSpPr>
        <p:spPr>
          <a:xfrm>
            <a:off x="1597254" y="76200"/>
            <a:ext cx="1545309" cy="2764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Microbiology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Structure and function of single-celled organisms.</a:t>
            </a:r>
            <a:endParaRPr dirty="0"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3"/>
          </p:nvPr>
        </p:nvSpPr>
        <p:spPr>
          <a:xfrm>
            <a:off x="3438478" y="76200"/>
            <a:ext cx="1620824" cy="2055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Paleontology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Study of fossils and evolutionary history.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2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33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ea typeface="Source Sans Pro"/>
              <a:sym typeface="Source Sans Pro"/>
            </a:endParaRPr>
          </a:p>
        </p:txBody>
      </p:sp>
      <p:sp>
        <p:nvSpPr>
          <p:cNvPr id="9" name="Google Shape;143;p20">
            <a:extLst>
              <a:ext uri="{FF2B5EF4-FFF2-40B4-BE49-F238E27FC236}">
                <a16:creationId xmlns:a16="http://schemas.microsoft.com/office/drawing/2014/main" id="{90A48CCF-D33B-4CBF-A125-576AAC04CCB5}"/>
              </a:ext>
            </a:extLst>
          </p:cNvPr>
          <p:cNvSpPr txBox="1">
            <a:spLocks/>
          </p:cNvSpPr>
          <p:nvPr/>
        </p:nvSpPr>
        <p:spPr>
          <a:xfrm>
            <a:off x="5266944" y="76200"/>
            <a:ext cx="1637342" cy="189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ource Sans Pro"/>
              <a:buChar char="◎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Genetics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Patterns of heredity.</a:t>
            </a:r>
          </a:p>
        </p:txBody>
      </p:sp>
      <p:sp>
        <p:nvSpPr>
          <p:cNvPr id="6" name="Google Shape;143;p20">
            <a:extLst>
              <a:ext uri="{FF2B5EF4-FFF2-40B4-BE49-F238E27FC236}">
                <a16:creationId xmlns:a16="http://schemas.microsoft.com/office/drawing/2014/main" id="{CAFE3D02-8030-775C-C10E-47920B8CDAEA}"/>
              </a:ext>
            </a:extLst>
          </p:cNvPr>
          <p:cNvSpPr txBox="1">
            <a:spLocks/>
          </p:cNvSpPr>
          <p:nvPr/>
        </p:nvSpPr>
        <p:spPr>
          <a:xfrm>
            <a:off x="7080692" y="76199"/>
            <a:ext cx="1844984" cy="189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ource Sans Pro"/>
              <a:buChar char="◎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Taxonomy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Classification of organisms based on DNA and traits.</a:t>
            </a:r>
          </a:p>
        </p:txBody>
      </p:sp>
      <p:pic>
        <p:nvPicPr>
          <p:cNvPr id="1026" name="Picture 2" descr="Free clip art &quot;Caffeine molecule&quot; by J_Alves">
            <a:extLst>
              <a:ext uri="{FF2B5EF4-FFF2-40B4-BE49-F238E27FC236}">
                <a16:creationId xmlns:a16="http://schemas.microsoft.com/office/drawing/2014/main" id="{C36657C4-736D-0C98-996A-7AB784907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49938">
            <a:off x="61831" y="2334479"/>
            <a:ext cx="1435972" cy="120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B897CBB-EBAB-EA7E-F4C9-D1566D2F1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364" y="2409535"/>
            <a:ext cx="1081088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atercolor Marine Life Vector Art PNG, Conch Fossil Clipart Cartoon Marine  Life Material, Fossil Clipart, Fossil Clip Art, Fossil PNG Image For Free  Download">
            <a:extLst>
              <a:ext uri="{FF2B5EF4-FFF2-40B4-BE49-F238E27FC236}">
                <a16:creationId xmlns:a16="http://schemas.microsoft.com/office/drawing/2014/main" id="{5CDF9D96-5059-D612-8419-D2A1B49A6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882" y="2182590"/>
            <a:ext cx="1511163" cy="15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lock the Secrets of Life with DNA Cliparts">
            <a:extLst>
              <a:ext uri="{FF2B5EF4-FFF2-40B4-BE49-F238E27FC236}">
                <a16:creationId xmlns:a16="http://schemas.microsoft.com/office/drawing/2014/main" id="{ECDA9804-8A3C-80A4-7C9D-6B5911177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537" y="2076643"/>
            <a:ext cx="2031162" cy="162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D119D8-7D7B-5D69-0988-73D5F5053A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1699" y="1932890"/>
            <a:ext cx="2021385" cy="247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uiExpand="1" build="p"/>
      <p:bldP spid="142" grpId="0" uiExpand="1" build="p"/>
      <p:bldP spid="14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1;p21">
            <a:extLst>
              <a:ext uri="{FF2B5EF4-FFF2-40B4-BE49-F238E27FC236}">
                <a16:creationId xmlns:a16="http://schemas.microsoft.com/office/drawing/2014/main" id="{92F5F416-41CA-F1BB-4BA6-1FEE54E2A945}"/>
              </a:ext>
            </a:extLst>
          </p:cNvPr>
          <p:cNvSpPr txBox="1">
            <a:spLocks/>
          </p:cNvSpPr>
          <p:nvPr/>
        </p:nvSpPr>
        <p:spPr>
          <a:xfrm>
            <a:off x="4345423" y="0"/>
            <a:ext cx="4798577" cy="78492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characteristic(s) of life is/are demonstrated here?</a:t>
            </a:r>
          </a:p>
        </p:txBody>
      </p:sp>
    </p:spTree>
    <p:extLst>
      <p:ext uri="{BB962C8B-B14F-4D97-AF65-F5344CB8AC3E}">
        <p14:creationId xmlns:p14="http://schemas.microsoft.com/office/powerpoint/2010/main" val="147998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1;p21">
            <a:extLst>
              <a:ext uri="{FF2B5EF4-FFF2-40B4-BE49-F238E27FC236}">
                <a16:creationId xmlns:a16="http://schemas.microsoft.com/office/drawing/2014/main" id="{92F5F416-41CA-F1BB-4BA6-1FEE54E2A945}"/>
              </a:ext>
            </a:extLst>
          </p:cNvPr>
          <p:cNvSpPr txBox="1">
            <a:spLocks/>
          </p:cNvSpPr>
          <p:nvPr/>
        </p:nvSpPr>
        <p:spPr>
          <a:xfrm>
            <a:off x="6769916" y="0"/>
            <a:ext cx="2374084" cy="2038525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characteristic(s) of life is/are demonstrated here?</a:t>
            </a:r>
          </a:p>
        </p:txBody>
      </p:sp>
    </p:spTree>
    <p:extLst>
      <p:ext uri="{BB962C8B-B14F-4D97-AF65-F5344CB8AC3E}">
        <p14:creationId xmlns:p14="http://schemas.microsoft.com/office/powerpoint/2010/main" val="229902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650555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4"/>
                </a:solidFill>
              </a:rPr>
              <a:t>1.</a:t>
            </a:r>
            <a:endParaRPr lang="en-US" sz="60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Organization of Life</a:t>
            </a:r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Biosphere to cells.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D3FF3-5496-42E9-B1A8-E355D2515D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 smtClean="0">
                <a:ln>
                  <a:noFill/>
                </a:ln>
                <a:solidFill>
                  <a:srgbClr val="926940"/>
                </a:solidFill>
                <a:effectLst/>
                <a:uLnTx/>
                <a:uFillTx/>
                <a:latin typeface="Cinzel"/>
                <a:sym typeface="Cinze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" sz="1200" b="0" i="0" u="none" strike="noStrike" kern="0" cap="none" spc="0" normalizeH="0" baseline="0" noProof="0">
              <a:ln>
                <a:noFill/>
              </a:ln>
              <a:solidFill>
                <a:srgbClr val="926940"/>
              </a:solidFill>
              <a:effectLst/>
              <a:uLnTx/>
              <a:uFillTx/>
              <a:latin typeface="Cinzel"/>
              <a:sym typeface="Cinzel"/>
            </a:endParaRPr>
          </a:p>
        </p:txBody>
      </p:sp>
      <p:sp>
        <p:nvSpPr>
          <p:cNvPr id="6" name="Google Shape;86;p16">
            <a:extLst>
              <a:ext uri="{FF2B5EF4-FFF2-40B4-BE49-F238E27FC236}">
                <a16:creationId xmlns:a16="http://schemas.microsoft.com/office/drawing/2014/main" id="{87864BD2-4D70-46DB-84FE-9CB986A757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858741"/>
          </a:xfrm>
          <a:prstGeom prst="rect">
            <a:avLst/>
          </a:prstGeom>
          <a:solidFill>
            <a:srgbClr val="0E0405">
              <a:alpha val="4600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The </a:t>
            </a:r>
            <a:r>
              <a:rPr lang="en-US" sz="2000" b="1" dirty="0">
                <a:solidFill>
                  <a:schemeClr val="bg1"/>
                </a:solidFill>
              </a:rPr>
              <a:t>biosphere</a:t>
            </a:r>
            <a:r>
              <a:rPr lang="en-US" sz="2000" dirty="0">
                <a:solidFill>
                  <a:schemeClr val="bg1"/>
                </a:solidFill>
              </a:rPr>
              <a:t> includes all parts of the Earth – surface, atmosphere, and oceans, occupied by life.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49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D3FF3-5496-42E9-B1A8-E355D2515D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 smtClean="0">
                <a:ln>
                  <a:noFill/>
                </a:ln>
                <a:solidFill>
                  <a:srgbClr val="926940"/>
                </a:solidFill>
                <a:effectLst/>
                <a:uLnTx/>
                <a:uFillTx/>
                <a:latin typeface="Cinzel"/>
                <a:sym typeface="Cinze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" sz="1200" b="0" i="0" u="none" strike="noStrike" kern="0" cap="none" spc="0" normalizeH="0" baseline="0" noProof="0">
              <a:ln>
                <a:noFill/>
              </a:ln>
              <a:solidFill>
                <a:srgbClr val="926940"/>
              </a:solidFill>
              <a:effectLst/>
              <a:uLnTx/>
              <a:uFillTx/>
              <a:latin typeface="Cinzel"/>
              <a:sym typeface="Cinzel"/>
            </a:endParaRPr>
          </a:p>
        </p:txBody>
      </p:sp>
      <p:sp>
        <p:nvSpPr>
          <p:cNvPr id="6" name="Google Shape;86;p16">
            <a:extLst>
              <a:ext uri="{FF2B5EF4-FFF2-40B4-BE49-F238E27FC236}">
                <a16:creationId xmlns:a16="http://schemas.microsoft.com/office/drawing/2014/main" id="{87864BD2-4D70-46DB-84FE-9CB986A757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858741"/>
          </a:xfrm>
          <a:prstGeom prst="rect">
            <a:avLst/>
          </a:prstGeom>
          <a:solidFill>
            <a:srgbClr val="A4ACB7">
              <a:alpha val="7000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sz="2000" dirty="0"/>
              <a:t>The</a:t>
            </a:r>
            <a:r>
              <a:rPr lang="en-US" sz="2000" b="1" dirty="0"/>
              <a:t> ecosystem </a:t>
            </a:r>
            <a:r>
              <a:rPr lang="en-US" sz="2000" dirty="0"/>
              <a:t>includes the biological community and surrounding physical environment. 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03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D3FF3-5496-42E9-B1A8-E355D2515D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 smtClean="0">
                <a:ln>
                  <a:noFill/>
                </a:ln>
                <a:solidFill>
                  <a:srgbClr val="926940"/>
                </a:solidFill>
                <a:effectLst/>
                <a:uLnTx/>
                <a:uFillTx/>
                <a:latin typeface="Cinzel"/>
                <a:sym typeface="Cinze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" sz="1200" b="0" i="0" u="none" strike="noStrike" kern="0" cap="none" spc="0" normalizeH="0" baseline="0" noProof="0">
              <a:ln>
                <a:noFill/>
              </a:ln>
              <a:solidFill>
                <a:srgbClr val="926940"/>
              </a:solidFill>
              <a:effectLst/>
              <a:uLnTx/>
              <a:uFillTx/>
              <a:latin typeface="Cinzel"/>
              <a:sym typeface="Cinzel"/>
            </a:endParaRPr>
          </a:p>
        </p:txBody>
      </p:sp>
      <p:sp>
        <p:nvSpPr>
          <p:cNvPr id="6" name="Google Shape;86;p16">
            <a:extLst>
              <a:ext uri="{FF2B5EF4-FFF2-40B4-BE49-F238E27FC236}">
                <a16:creationId xmlns:a16="http://schemas.microsoft.com/office/drawing/2014/main" id="{87864BD2-4D70-46DB-84FE-9CB986A757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858741"/>
          </a:xfrm>
          <a:prstGeom prst="rect">
            <a:avLst/>
          </a:prstGeom>
          <a:solidFill>
            <a:srgbClr val="A4ACB7">
              <a:alpha val="7000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sz="2000" dirty="0"/>
              <a:t>The </a:t>
            </a:r>
            <a:r>
              <a:rPr lang="en-US" sz="2000" b="1" dirty="0"/>
              <a:t>biological community </a:t>
            </a:r>
            <a:r>
              <a:rPr lang="en-US" sz="2000" dirty="0"/>
              <a:t>is made of all the populations living and interacting in one area.</a:t>
            </a:r>
          </a:p>
          <a:p>
            <a:pPr lvl="4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1653F85-13BE-4C2B-A803-130DA995DCF4}"/>
              </a:ext>
            </a:extLst>
          </p:cNvPr>
          <p:cNvSpPr/>
          <p:nvPr/>
        </p:nvSpPr>
        <p:spPr>
          <a:xfrm>
            <a:off x="-95416" y="1141011"/>
            <a:ext cx="8977023" cy="3756992"/>
          </a:xfrm>
          <a:prstGeom prst="ellipse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0322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labella template">
  <a:themeElements>
    <a:clrScheme name="Custom 347">
      <a:dk1>
        <a:srgbClr val="403228"/>
      </a:dk1>
      <a:lt1>
        <a:srgbClr val="FFFFFF"/>
      </a:lt1>
      <a:dk2>
        <a:srgbClr val="926940"/>
      </a:dk2>
      <a:lt2>
        <a:srgbClr val="F3EFEA"/>
      </a:lt2>
      <a:accent1>
        <a:srgbClr val="261408"/>
      </a:accent1>
      <a:accent2>
        <a:srgbClr val="8E5025"/>
      </a:accent2>
      <a:accent3>
        <a:srgbClr val="B68C68"/>
      </a:accent3>
      <a:accent4>
        <a:srgbClr val="E8DAC2"/>
      </a:accent4>
      <a:accent5>
        <a:srgbClr val="8E2525"/>
      </a:accent5>
      <a:accent6>
        <a:srgbClr val="B67068"/>
      </a:accent6>
      <a:hlink>
        <a:srgbClr val="40322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1239</Words>
  <Application>Microsoft Office PowerPoint</Application>
  <PresentationFormat>On-screen Show (16:9)</PresentationFormat>
  <Paragraphs>175</Paragraphs>
  <Slides>33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Source Sans Pro</vt:lpstr>
      <vt:lpstr>Roboto Slab</vt:lpstr>
      <vt:lpstr>Cinzel</vt:lpstr>
      <vt:lpstr>Arial</vt:lpstr>
      <vt:lpstr>Libre Baskerville</vt:lpstr>
      <vt:lpstr>Cordelia template</vt:lpstr>
      <vt:lpstr>1_Cordelia template</vt:lpstr>
      <vt:lpstr>Dolabella template</vt:lpstr>
      <vt:lpstr>The Science of Biology</vt:lpstr>
      <vt:lpstr>Biology is the scientific study of life.    All living organisms share a set of properties:</vt:lpstr>
      <vt:lpstr>Biology is the scientific study of life.    All living organisms share a set of properties:</vt:lpstr>
      <vt:lpstr>PowerPoint Presentation</vt:lpstr>
      <vt:lpstr>PowerPoint Presentation</vt:lpstr>
      <vt:lpstr>1. Organization of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Scientific Method</vt:lpstr>
      <vt:lpstr>Scientific Method</vt:lpstr>
      <vt:lpstr>Discovery of the First Vaccine</vt:lpstr>
      <vt:lpstr>PowerPoint Presentation</vt:lpstr>
      <vt:lpstr>PowerPoint Presentation</vt:lpstr>
      <vt:lpstr>An experiment tests the hypothesis under controlled conditions, with defined variables: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Bias</vt:lpstr>
      <vt:lpstr>PowerPoint Presentation</vt:lpstr>
      <vt:lpstr>Correlation and Causation</vt:lpstr>
      <vt:lpstr>Pseudoscience</vt:lpstr>
      <vt:lpstr>Historical Pseudoscience</vt:lpstr>
      <vt:lpstr>3. Fields of Biological Study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Nature of Science</dc:title>
  <dc:creator>J Dauray</dc:creator>
  <cp:lastModifiedBy>ASUS</cp:lastModifiedBy>
  <cp:revision>33</cp:revision>
  <dcterms:modified xsi:type="dcterms:W3CDTF">2024-11-12T03:04:25Z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2286297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S10.3.1</vt:lpwstr>
  </property>
</Properties>
</file>