
<file path=[Content_Types].xml><?xml version="1.0" encoding="utf-8"?>
<Types xmlns="http://schemas.openxmlformats.org/package/2006/content-types">
  <Default Extension="1" ContentType="image/jpeg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815" r:id="rId1"/>
  </p:sldMasterIdLst>
  <p:sldIdLst>
    <p:sldId id="256" r:id="rId2"/>
    <p:sldId id="257" r:id="rId3"/>
    <p:sldId id="268" r:id="rId4"/>
    <p:sldId id="267" r:id="rId5"/>
    <p:sldId id="269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61" d="100"/>
          <a:sy n="61" d="100"/>
        </p:scale>
        <p:origin x="1440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52829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39187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5550983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524179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20011635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829568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945479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70865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25256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31735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4/30/2026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68148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4/30/2026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7859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4/30/2026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9177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4/30/2026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60961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4/30/2026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28048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4/30/2026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21732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4/30/2026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99718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16" r:id="rId1"/>
    <p:sldLayoutId id="2147483817" r:id="rId2"/>
    <p:sldLayoutId id="2147483818" r:id="rId3"/>
    <p:sldLayoutId id="2147483819" r:id="rId4"/>
    <p:sldLayoutId id="2147483820" r:id="rId5"/>
    <p:sldLayoutId id="2147483821" r:id="rId6"/>
    <p:sldLayoutId id="2147483822" r:id="rId7"/>
    <p:sldLayoutId id="2147483823" r:id="rId8"/>
    <p:sldLayoutId id="2147483824" r:id="rId9"/>
    <p:sldLayoutId id="2147483825" r:id="rId10"/>
    <p:sldLayoutId id="2147483826" r:id="rId11"/>
    <p:sldLayoutId id="2147483827" r:id="rId12"/>
    <p:sldLayoutId id="2147483828" r:id="rId13"/>
    <p:sldLayoutId id="2147483829" r:id="rId14"/>
    <p:sldLayoutId id="2147483830" r:id="rId15"/>
    <p:sldLayoutId id="2147483831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publicdomainpictures.net/view-image.php?image=60407&amp;picture=all-tucked-in-child-sleep-nap-peace" TargetMode="External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rawpixel.com/search/kids%20eating%20fruit" TargetMode="External"/><Relationship Id="rId4" Type="http://schemas.openxmlformats.org/officeDocument/2006/relationships/image" Target="../media/image7.1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publicdomainpictures.net/en/view-image.php?image=184869&amp;picture=a-laugh-every-day-176" TargetMode="Externa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www.publicdomainpictures.net/en/view-image.php?image=84668&amp;picture=girl-002" TargetMode="Externa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leadersproject.org/category/glossary/assessment-materials/" TargetMode="External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Relationship Id="rId5" Type="http://schemas.openxmlformats.org/officeDocument/2006/relationships/hyperlink" Target="https://freesvg.org/business-team-brainstorming" TargetMode="Externa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publicdomainpictures.net/view-image.php?image=60407&amp;picture=all-tucked-in-child-sleep-nap-peace" TargetMode="External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Relationship Id="rId5" Type="http://schemas.openxmlformats.org/officeDocument/2006/relationships/hyperlink" Target="https://vi.pngtree.com/so/study/2" TargetMode="External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98143" y="609600"/>
            <a:ext cx="6347713" cy="1320800"/>
          </a:xfrm>
        </p:spPr>
        <p:txBody>
          <a:bodyPr>
            <a:normAutofit/>
          </a:bodyPr>
          <a:lstStyle/>
          <a:p>
            <a:pPr algn="ctr"/>
            <a:r>
              <a:rPr sz="4000" b="1" dirty="0">
                <a:solidFill>
                  <a:schemeClr val="accent2">
                    <a:lumMod val="50000"/>
                  </a:schemeClr>
                </a:solidFill>
                <a:latin typeface="Algerian" panose="04020705040A02060702" pitchFamily="82" charset="0"/>
              </a:rPr>
              <a:t>Welcome to English Class!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27746" y="1713186"/>
            <a:ext cx="7386239" cy="4908331"/>
          </a:xfrm>
        </p:spPr>
        <p:txBody>
          <a:bodyPr>
            <a:noAutofit/>
          </a:bodyPr>
          <a:lstStyle/>
          <a:p>
            <a:endParaRPr lang="en-US" sz="1100" dirty="0">
              <a:solidFill>
                <a:srgbClr val="00B050"/>
              </a:solidFill>
              <a:latin typeface="Copperplate Gothic Bold" panose="020E0705020206020404" pitchFamily="34" charset="0"/>
              <a:ea typeface="Cascadia Mono SemiBold" panose="020B0609020000020004" pitchFamily="49" charset="0"/>
              <a:cs typeface="Cascadia Mono SemiBold" panose="020B0609020000020004" pitchFamily="49" charset="0"/>
            </a:endParaRPr>
          </a:p>
          <a:p>
            <a:pPr algn="ctr">
              <a:buFont typeface="Wingdings" panose="05000000000000000000" pitchFamily="2" charset="2"/>
              <a:buChar char="v"/>
            </a:pPr>
            <a:r>
              <a:rPr sz="3600" b="1" dirty="0">
                <a:solidFill>
                  <a:srgbClr val="7030A0"/>
                </a:solidFill>
                <a:latin typeface="Copperplate Gothic Bold" panose="020E0705020206020404" pitchFamily="34" charset="0"/>
                <a:ea typeface="Cascadia Mono SemiBold" panose="020B0609020000020004" pitchFamily="49" charset="0"/>
                <a:cs typeface="Cascadia Mono SemiBold" panose="020B0609020000020004" pitchFamily="49" charset="0"/>
              </a:rPr>
              <a:t>Hello! I’m </a:t>
            </a:r>
            <a:r>
              <a:rPr lang="en-US" sz="3600" b="1" dirty="0">
                <a:solidFill>
                  <a:srgbClr val="7030A0"/>
                </a:solidFill>
                <a:latin typeface="Copperplate Gothic Bold" panose="020E0705020206020404" pitchFamily="34" charset="0"/>
                <a:ea typeface="Cascadia Mono SemiBold" panose="020B0609020000020004" pitchFamily="49" charset="0"/>
                <a:cs typeface="Cascadia Mono SemiBold" panose="020B0609020000020004" pitchFamily="49" charset="0"/>
              </a:rPr>
              <a:t>Teacher Shing</a:t>
            </a:r>
            <a:r>
              <a:rPr sz="3600" b="1" dirty="0">
                <a:solidFill>
                  <a:srgbClr val="7030A0"/>
                </a:solidFill>
                <a:latin typeface="Copperplate Gothic Bold" panose="020E0705020206020404" pitchFamily="34" charset="0"/>
                <a:ea typeface="Cascadia Mono SemiBold" panose="020B0609020000020004" pitchFamily="49" charset="0"/>
                <a:cs typeface="Cascadia Mono SemiBold" panose="020B0609020000020004" pitchFamily="49" charset="0"/>
              </a:rPr>
              <a:t>👋</a:t>
            </a:r>
            <a:endParaRPr lang="en-US" sz="3600" b="1" dirty="0">
              <a:solidFill>
                <a:srgbClr val="7030A0"/>
              </a:solidFill>
              <a:latin typeface="Copperplate Gothic Bold" panose="020E0705020206020404" pitchFamily="34" charset="0"/>
              <a:ea typeface="Cascadia Mono SemiBold" panose="020B0609020000020004" pitchFamily="49" charset="0"/>
              <a:cs typeface="Cascadia Mono SemiBold" panose="020B0609020000020004" pitchFamily="49" charset="0"/>
            </a:endParaRPr>
          </a:p>
          <a:p>
            <a:pPr algn="ctr">
              <a:buFont typeface="Wingdings" panose="05000000000000000000" pitchFamily="2" charset="2"/>
              <a:buChar char="v"/>
            </a:pPr>
            <a:r>
              <a:rPr sz="3600" b="1" dirty="0">
                <a:solidFill>
                  <a:srgbClr val="7030A0"/>
                </a:solidFill>
                <a:latin typeface="Copperplate Gothic Bold" panose="020E0705020206020404" pitchFamily="34" charset="0"/>
                <a:ea typeface="Cascadia Mono SemiBold" panose="020B0609020000020004" pitchFamily="49" charset="0"/>
                <a:cs typeface="Cascadia Mono SemiBold" panose="020B0609020000020004" pitchFamily="49" charset="0"/>
              </a:rPr>
              <a:t>Today we will learn </a:t>
            </a:r>
            <a:endParaRPr lang="en-US" sz="3600" b="1" dirty="0">
              <a:solidFill>
                <a:srgbClr val="7030A0"/>
              </a:solidFill>
              <a:latin typeface="Copperplate Gothic Bold" panose="020E0705020206020404" pitchFamily="34" charset="0"/>
              <a:ea typeface="Cascadia Mono SemiBold" panose="020B0609020000020004" pitchFamily="49" charset="0"/>
              <a:cs typeface="Cascadia Mono SemiBold" panose="020B0609020000020004" pitchFamily="49" charset="0"/>
            </a:endParaRPr>
          </a:p>
          <a:p>
            <a:pPr marL="0" indent="0" algn="ctr">
              <a:buNone/>
            </a:pPr>
            <a:r>
              <a:rPr sz="3600" b="1" dirty="0">
                <a:solidFill>
                  <a:srgbClr val="7030A0"/>
                </a:solidFill>
                <a:latin typeface="Copperplate Gothic Bold" panose="020E0705020206020404" pitchFamily="34" charset="0"/>
                <a:ea typeface="Cascadia Mono SemiBold" panose="020B0609020000020004" pitchFamily="49" charset="0"/>
                <a:cs typeface="Cascadia Mono SemiBold" panose="020B0609020000020004" pitchFamily="49" charset="0"/>
              </a:rPr>
              <a:t>about Daily Routine.</a:t>
            </a:r>
          </a:p>
          <a:p>
            <a:endParaRPr lang="en-US" sz="1200" b="1" dirty="0">
              <a:solidFill>
                <a:srgbClr val="7030A0"/>
              </a:solidFill>
              <a:latin typeface="Copperplate Gothic Bold" panose="020E0705020206020404" pitchFamily="34" charset="0"/>
              <a:ea typeface="Cascadia Mono SemiBold" panose="020B0609020000020004" pitchFamily="49" charset="0"/>
              <a:cs typeface="Cascadia Mono SemiBold" panose="020B0609020000020004" pitchFamily="49" charset="0"/>
            </a:endParaRPr>
          </a:p>
          <a:p>
            <a:pPr algn="ctr">
              <a:buFont typeface="Wingdings" panose="05000000000000000000" pitchFamily="2" charset="2"/>
              <a:buChar char="v"/>
            </a:pPr>
            <a:r>
              <a:rPr sz="3600" b="1" dirty="0">
                <a:solidFill>
                  <a:srgbClr val="7030A0"/>
                </a:solidFill>
                <a:latin typeface="Copperplate Gothic Bold" panose="020E0705020206020404" pitchFamily="34" charset="0"/>
                <a:ea typeface="Cascadia Mono SemiBold" panose="020B0609020000020004" pitchFamily="49" charset="0"/>
                <a:cs typeface="Cascadia Mono SemiBold" panose="020B0609020000020004" pitchFamily="49" charset="0"/>
              </a:rPr>
              <a:t>Don't worry about mistakes </a:t>
            </a:r>
            <a:r>
              <a:rPr sz="3600" dirty="0">
                <a:solidFill>
                  <a:srgbClr val="00B050"/>
                </a:solidFill>
                <a:latin typeface="Cascadia Mono SemiBold" panose="020B0609020000020004" pitchFamily="49" charset="0"/>
                <a:ea typeface="Cascadia Mono SemiBold" panose="020B0609020000020004" pitchFamily="49" charset="0"/>
                <a:cs typeface="Cascadia Mono SemiBold" panose="020B0609020000020004" pitchFamily="49" charset="0"/>
              </a:rPr>
              <a:t>😊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777766"/>
          </a:xfrm>
        </p:spPr>
        <p:txBody>
          <a:bodyPr/>
          <a:lstStyle/>
          <a:p>
            <a:pPr algn="ctr"/>
            <a:r>
              <a:rPr b="1" dirty="0">
                <a:solidFill>
                  <a:schemeClr val="accent2">
                    <a:lumMod val="50000"/>
                  </a:schemeClr>
                </a:solidFill>
                <a:latin typeface="Algerian" panose="04020705040A02060702" pitchFamily="82" charset="0"/>
              </a:rPr>
              <a:t>More Practice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98" y="1502980"/>
            <a:ext cx="7178567" cy="5013434"/>
          </a:xfrm>
        </p:spPr>
        <p:txBody>
          <a:bodyPr>
            <a:normAutofit fontScale="92500"/>
          </a:bodyPr>
          <a:lstStyle/>
          <a:p>
            <a:pPr marL="0" indent="0" algn="ctr">
              <a:buNone/>
            </a:pPr>
            <a:r>
              <a:rPr sz="3200" dirty="0">
                <a:solidFill>
                  <a:srgbClr val="7030A0"/>
                </a:solidFill>
                <a:latin typeface="Copperplate Gothic Bold" panose="020E0705020206020404" pitchFamily="34" charset="0"/>
              </a:rPr>
              <a:t>What do you do in the evening?</a:t>
            </a:r>
          </a:p>
          <a:p>
            <a:endParaRPr sz="1200" dirty="0">
              <a:solidFill>
                <a:srgbClr val="7030A0"/>
              </a:solidFill>
              <a:latin typeface="Copperplate Gothic Bold" panose="020E0705020206020404" pitchFamily="34" charset="0"/>
            </a:endParaRPr>
          </a:p>
          <a:p>
            <a:pPr marL="0" indent="0" algn="ctr">
              <a:buNone/>
            </a:pPr>
            <a:r>
              <a:rPr sz="3200" dirty="0">
                <a:solidFill>
                  <a:srgbClr val="7030A0"/>
                </a:solidFill>
                <a:latin typeface="Copperplate Gothic Bold" panose="020E0705020206020404" pitchFamily="34" charset="0"/>
              </a:rPr>
              <a:t>Example:</a:t>
            </a:r>
          </a:p>
          <a:p>
            <a:pPr marL="0" indent="0" algn="ctr">
              <a:buNone/>
            </a:pPr>
            <a:r>
              <a:rPr sz="3200" dirty="0">
                <a:solidFill>
                  <a:srgbClr val="7030A0"/>
                </a:solidFill>
                <a:latin typeface="Copperplate Gothic Bold" panose="020E0705020206020404" pitchFamily="34" charset="0"/>
              </a:rPr>
              <a:t>I study </a:t>
            </a:r>
            <a:r>
              <a:rPr sz="3200" dirty="0">
                <a:solidFill>
                  <a:schemeClr val="accent2">
                    <a:lumMod val="50000"/>
                  </a:schemeClr>
                </a:solidFill>
                <a:latin typeface="Copperplate Gothic Bold" panose="020E0705020206020404" pitchFamily="34" charset="0"/>
              </a:rPr>
              <a:t>in</a:t>
            </a:r>
            <a:r>
              <a:rPr sz="3200" dirty="0">
                <a:solidFill>
                  <a:srgbClr val="7030A0"/>
                </a:solidFill>
                <a:latin typeface="Copperplate Gothic Bold" panose="020E0705020206020404" pitchFamily="34" charset="0"/>
              </a:rPr>
              <a:t> the evening</a:t>
            </a:r>
          </a:p>
          <a:p>
            <a:pPr marL="0" indent="0" algn="ctr">
              <a:buNone/>
            </a:pPr>
            <a:r>
              <a:rPr sz="3200" dirty="0">
                <a:solidFill>
                  <a:srgbClr val="7030A0"/>
                </a:solidFill>
                <a:latin typeface="Copperplate Gothic Bold" panose="020E0705020206020404" pitchFamily="34" charset="0"/>
              </a:rPr>
              <a:t>I watch TV </a:t>
            </a:r>
            <a:r>
              <a:rPr sz="3200" dirty="0">
                <a:solidFill>
                  <a:schemeClr val="accent2">
                    <a:lumMod val="50000"/>
                  </a:schemeClr>
                </a:solidFill>
                <a:latin typeface="Copperplate Gothic Bold" panose="020E0705020206020404" pitchFamily="34" charset="0"/>
              </a:rPr>
              <a:t>in</a:t>
            </a:r>
            <a:r>
              <a:rPr sz="3200" dirty="0">
                <a:solidFill>
                  <a:srgbClr val="7030A0"/>
                </a:solidFill>
                <a:latin typeface="Copperplate Gothic Bold" panose="020E0705020206020404" pitchFamily="34" charset="0"/>
              </a:rPr>
              <a:t> the evening</a:t>
            </a:r>
            <a:endParaRPr lang="en-US" sz="3200" dirty="0">
              <a:solidFill>
                <a:srgbClr val="7030A0"/>
              </a:solidFill>
              <a:latin typeface="Copperplate Gothic Bold" panose="020E0705020206020404" pitchFamily="34" charset="0"/>
            </a:endParaRPr>
          </a:p>
          <a:p>
            <a:pPr marL="0" indent="0" algn="ctr">
              <a:buNone/>
            </a:pPr>
            <a:endParaRPr lang="en-US" sz="2800" dirty="0">
              <a:solidFill>
                <a:schemeClr val="accent2">
                  <a:lumMod val="50000"/>
                </a:schemeClr>
              </a:solidFill>
              <a:latin typeface="Copperplate Gothic Bold" panose="020E0705020206020404" pitchFamily="34" charset="0"/>
            </a:endParaRPr>
          </a:p>
          <a:p>
            <a:pPr marL="0" indent="0" algn="ctr">
              <a:buNone/>
            </a:pPr>
            <a:r>
              <a:rPr lang="en-US" sz="2800" dirty="0">
                <a:solidFill>
                  <a:schemeClr val="accent2">
                    <a:lumMod val="50000"/>
                  </a:schemeClr>
                </a:solidFill>
                <a:latin typeface="Copperplate Gothic Bold" panose="020E0705020206020404" pitchFamily="34" charset="0"/>
              </a:rPr>
              <a:t>Remember to use ‘IN’ </a:t>
            </a:r>
            <a:r>
              <a:rPr lang="en-US" sz="2600" i="0" dirty="0">
                <a:solidFill>
                  <a:schemeClr val="accent2">
                    <a:lumMod val="50000"/>
                  </a:schemeClr>
                </a:solidFill>
                <a:effectLst/>
                <a:latin typeface="Gadugi" panose="020B0502040204020203" pitchFamily="34" charset="0"/>
                <a:ea typeface="Gadugi" panose="020B0502040204020203" pitchFamily="34" charset="0"/>
              </a:rPr>
              <a:t>to indicate longer, general periods of time, such as parts of the day, months, years, seasons, decades, </a:t>
            </a:r>
            <a:r>
              <a:rPr lang="en-US" sz="2600" dirty="0">
                <a:solidFill>
                  <a:schemeClr val="accent2">
                    <a:lumMod val="50000"/>
                  </a:schemeClr>
                </a:solidFill>
                <a:latin typeface="Gadugi" panose="020B0502040204020203" pitchFamily="34" charset="0"/>
                <a:ea typeface="Gadugi" panose="020B0502040204020203" pitchFamily="34" charset="0"/>
              </a:rPr>
              <a:t>and </a:t>
            </a:r>
            <a:r>
              <a:rPr lang="en-US" sz="2600" i="0" dirty="0">
                <a:solidFill>
                  <a:schemeClr val="accent2">
                    <a:lumMod val="50000"/>
                  </a:schemeClr>
                </a:solidFill>
                <a:effectLst/>
                <a:latin typeface="Gadugi" panose="020B0502040204020203" pitchFamily="34" charset="0"/>
                <a:ea typeface="Gadugi" panose="020B0502040204020203" pitchFamily="34" charset="0"/>
              </a:rPr>
              <a:t>centuries, </a:t>
            </a:r>
            <a:endParaRPr sz="2600" dirty="0">
              <a:solidFill>
                <a:schemeClr val="accent2">
                  <a:lumMod val="50000"/>
                </a:schemeClr>
              </a:solidFill>
              <a:latin typeface="Gadugi" panose="020B0502040204020203" pitchFamily="34" charset="0"/>
              <a:ea typeface="Gadugi" panose="020B0502040204020203" pitchFamily="34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714703"/>
          </a:xfrm>
        </p:spPr>
        <p:txBody>
          <a:bodyPr>
            <a:normAutofit/>
          </a:bodyPr>
          <a:lstStyle/>
          <a:p>
            <a:pPr algn="ctr"/>
            <a:r>
              <a:rPr sz="4000" dirty="0">
                <a:solidFill>
                  <a:schemeClr val="accent2">
                    <a:lumMod val="50000"/>
                  </a:schemeClr>
                </a:solidFill>
                <a:latin typeface="Algerian" panose="04020705040A02060702" pitchFamily="82" charset="0"/>
              </a:rPr>
              <a:t>Fun Game!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99" y="2160590"/>
            <a:ext cx="6347714" cy="4271741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sz="3600" dirty="0">
              <a:solidFill>
                <a:srgbClr val="7030A0"/>
              </a:solidFill>
              <a:latin typeface="Copperplate Gothic Bold" panose="020E0705020206020404" pitchFamily="34" charset="0"/>
            </a:endParaRPr>
          </a:p>
          <a:p>
            <a:pPr marL="0" indent="0">
              <a:buNone/>
            </a:pPr>
            <a:r>
              <a:rPr sz="3600" dirty="0">
                <a:solidFill>
                  <a:srgbClr val="7030A0"/>
                </a:solidFill>
                <a:latin typeface="Copperplate Gothic Bold" panose="020E0705020206020404" pitchFamily="34" charset="0"/>
              </a:rPr>
              <a:t>What is this?</a:t>
            </a:r>
          </a:p>
          <a:p>
            <a:pPr marL="0" indent="0">
              <a:buNone/>
            </a:pPr>
            <a:endParaRPr lang="en-US" sz="3600" dirty="0">
              <a:solidFill>
                <a:srgbClr val="7030A0"/>
              </a:solidFill>
              <a:latin typeface="Copperplate Gothic Bold" panose="020E0705020206020404" pitchFamily="34" charset="0"/>
            </a:endParaRPr>
          </a:p>
          <a:p>
            <a:pPr marL="0" indent="0">
              <a:buNone/>
            </a:pPr>
            <a:r>
              <a:rPr lang="en-US" sz="1600" dirty="0">
                <a:solidFill>
                  <a:schemeClr val="bg2">
                    <a:lumMod val="25000"/>
                  </a:schemeClr>
                </a:solidFill>
                <a:latin typeface="Copperplate Gothic Bold" panose="020E0705020206020404" pitchFamily="34" charset="0"/>
              </a:rPr>
              <a:t>									</a:t>
            </a:r>
            <a:r>
              <a:rPr sz="1600" dirty="0">
                <a:solidFill>
                  <a:schemeClr val="bg2">
                    <a:lumMod val="25000"/>
                  </a:schemeClr>
                </a:solidFill>
                <a:latin typeface="Copperplate Gothic Bold" panose="020E0705020206020404" pitchFamily="34" charset="0"/>
              </a:rPr>
              <a:t>(Sleep 😴)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68FAA84-0584-4510-9B06-66A58B1A5A7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4141075" y="2160589"/>
            <a:ext cx="2301765" cy="1820487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38D443AB-9E03-4E41-8794-F3119A5C158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837473B0-CC2E-450A-ABE3-18F120FF3D39}">
                <a1611:picAttrSrcUrl xmlns:a1611="http://schemas.microsoft.com/office/drawing/2016/11/main" r:id="rId5"/>
              </a:ext>
            </a:extLst>
          </a:blip>
          <a:stretch>
            <a:fillRect/>
          </a:stretch>
        </p:blipFill>
        <p:spPr>
          <a:xfrm>
            <a:off x="1021638" y="4358831"/>
            <a:ext cx="2614405" cy="1594787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81867D48-AF1E-4E11-8A16-6BCDABD7B393}"/>
              </a:ext>
            </a:extLst>
          </p:cNvPr>
          <p:cNvSpPr txBox="1"/>
          <p:nvPr/>
        </p:nvSpPr>
        <p:spPr>
          <a:xfrm>
            <a:off x="1700847" y="6079123"/>
            <a:ext cx="1563414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90C226"/>
              </a:buClr>
              <a:buSzPct val="80000"/>
              <a:buFont typeface="Wingdings 3" charset="2"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opperplate Gothic Bold" panose="020E0705020206020404" pitchFamily="34" charset="0"/>
                <a:ea typeface="+mn-ea"/>
                <a:cs typeface="+mn-cs"/>
              </a:rPr>
              <a:t>(Eat 🍽️)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725214"/>
          </a:xfrm>
        </p:spPr>
        <p:txBody>
          <a:bodyPr/>
          <a:lstStyle/>
          <a:p>
            <a:pPr algn="ctr"/>
            <a:r>
              <a:rPr dirty="0">
                <a:solidFill>
                  <a:schemeClr val="accent2">
                    <a:lumMod val="50000"/>
                  </a:schemeClr>
                </a:solidFill>
                <a:latin typeface="Algerian" panose="04020705040A02060702" pitchFamily="82" charset="0"/>
              </a:rPr>
              <a:t>Great Job!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99" y="2160590"/>
            <a:ext cx="6737132" cy="1528541"/>
          </a:xfrm>
        </p:spPr>
        <p:txBody>
          <a:bodyPr/>
          <a:lstStyle/>
          <a:p>
            <a:pPr marL="0" indent="0" algn="ctr">
              <a:buNone/>
            </a:pPr>
            <a:r>
              <a:rPr sz="4000" dirty="0">
                <a:solidFill>
                  <a:srgbClr val="7030A0"/>
                </a:solidFill>
                <a:latin typeface="Copperplate Gothic Bold" panose="020E0705020206020404" pitchFamily="34" charset="0"/>
              </a:rPr>
              <a:t>You did</a:t>
            </a:r>
            <a:r>
              <a:rPr lang="en-US" sz="4000" dirty="0">
                <a:solidFill>
                  <a:srgbClr val="7030A0"/>
                </a:solidFill>
                <a:latin typeface="Copperplate Gothic Bold" panose="020E0705020206020404" pitchFamily="34" charset="0"/>
              </a:rPr>
              <a:t> an</a:t>
            </a:r>
            <a:r>
              <a:rPr sz="4000" dirty="0">
                <a:solidFill>
                  <a:srgbClr val="7030A0"/>
                </a:solidFill>
                <a:latin typeface="Copperplate Gothic Bold" panose="020E0705020206020404" pitchFamily="34" charset="0"/>
              </a:rPr>
              <a:t> amazing today! </a:t>
            </a:r>
            <a:r>
              <a:rPr dirty="0"/>
              <a:t>👏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2868" y="609600"/>
            <a:ext cx="6347713" cy="767255"/>
          </a:xfrm>
        </p:spPr>
        <p:txBody>
          <a:bodyPr>
            <a:normAutofit/>
          </a:bodyPr>
          <a:lstStyle/>
          <a:p>
            <a:pPr algn="ctr"/>
            <a:r>
              <a:rPr sz="4400" dirty="0">
                <a:solidFill>
                  <a:schemeClr val="accent2">
                    <a:lumMod val="50000"/>
                  </a:schemeClr>
                </a:solidFill>
                <a:latin typeface="Algerian" panose="04020705040A02060702" pitchFamily="82" charset="0"/>
              </a:rPr>
              <a:t>Lesson Summary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98" y="2160591"/>
            <a:ext cx="7020911" cy="2831824"/>
          </a:xfrm>
        </p:spPr>
        <p:txBody>
          <a:bodyPr>
            <a:normAutofit/>
          </a:bodyPr>
          <a:lstStyle/>
          <a:p>
            <a:pPr algn="ctr">
              <a:buFont typeface="Wingdings" panose="05000000000000000000" pitchFamily="2" charset="2"/>
              <a:buChar char="v"/>
            </a:pPr>
            <a:r>
              <a:rPr sz="4400" dirty="0">
                <a:solidFill>
                  <a:srgbClr val="7030A0"/>
                </a:solidFill>
                <a:latin typeface="Copperplate Gothic Bold" panose="020E0705020206020404" pitchFamily="34" charset="0"/>
              </a:rPr>
              <a:t>You learned:</a:t>
            </a:r>
            <a:endParaRPr lang="en-US" sz="4400" dirty="0">
              <a:solidFill>
                <a:srgbClr val="7030A0"/>
              </a:solidFill>
              <a:latin typeface="Copperplate Gothic Bold" panose="020E0705020206020404" pitchFamily="34" charset="0"/>
            </a:endParaRPr>
          </a:p>
          <a:p>
            <a:pPr algn="ctr">
              <a:buFont typeface="Wingdings" panose="05000000000000000000" pitchFamily="2" charset="2"/>
              <a:buChar char="v"/>
            </a:pPr>
            <a:endParaRPr sz="1200" dirty="0">
              <a:solidFill>
                <a:srgbClr val="7030A0"/>
              </a:solidFill>
              <a:latin typeface="Copperplate Gothic Bold" panose="020E0705020206020404" pitchFamily="34" charset="0"/>
            </a:endParaRPr>
          </a:p>
          <a:p>
            <a:pPr marL="0" indent="0" algn="ctr">
              <a:buNone/>
            </a:pPr>
            <a:r>
              <a:rPr sz="4000" dirty="0">
                <a:solidFill>
                  <a:srgbClr val="7030A0"/>
                </a:solidFill>
                <a:latin typeface="Copperplate Gothic Bold" panose="020E0705020206020404" pitchFamily="34" charset="0"/>
              </a:rPr>
              <a:t>✔ </a:t>
            </a:r>
            <a:r>
              <a:rPr sz="4000" dirty="0">
                <a:solidFill>
                  <a:schemeClr val="accent2">
                    <a:lumMod val="50000"/>
                  </a:schemeClr>
                </a:solidFill>
                <a:latin typeface="Copperplate Gothic Bold" panose="020E0705020206020404" pitchFamily="34" charset="0"/>
              </a:rPr>
              <a:t>Daily routine words</a:t>
            </a:r>
          </a:p>
          <a:p>
            <a:pPr marL="0" indent="0" algn="ctr">
              <a:buNone/>
            </a:pPr>
            <a:r>
              <a:rPr lang="en-US" sz="4000" dirty="0">
                <a:solidFill>
                  <a:schemeClr val="accent2">
                    <a:lumMod val="50000"/>
                  </a:schemeClr>
                </a:solidFill>
                <a:latin typeface="Copperplate Gothic Bold" panose="020E0705020206020404" pitchFamily="34" charset="0"/>
              </a:rPr>
              <a:t>✔</a:t>
            </a:r>
            <a:r>
              <a:rPr sz="4000" dirty="0">
                <a:solidFill>
                  <a:schemeClr val="accent2">
                    <a:lumMod val="50000"/>
                  </a:schemeClr>
                </a:solidFill>
                <a:latin typeface="Copperplate Gothic Bold" panose="020E0705020206020404" pitchFamily="34" charset="0"/>
              </a:rPr>
              <a:t> Simple sentences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672662"/>
          </a:xfrm>
        </p:spPr>
        <p:txBody>
          <a:bodyPr>
            <a:noAutofit/>
          </a:bodyPr>
          <a:lstStyle/>
          <a:p>
            <a:pPr algn="ctr"/>
            <a:r>
              <a:rPr sz="4400" b="1" dirty="0">
                <a:solidFill>
                  <a:schemeClr val="accent2">
                    <a:lumMod val="50000"/>
                  </a:schemeClr>
                </a:solidFill>
                <a:latin typeface="Algerian" panose="04020705040A02060702" pitchFamily="82" charset="0"/>
              </a:rPr>
              <a:t>Good</a:t>
            </a:r>
            <a:r>
              <a:rPr lang="en-US" sz="4400" b="1" dirty="0">
                <a:solidFill>
                  <a:schemeClr val="accent2">
                    <a:lumMod val="50000"/>
                  </a:schemeClr>
                </a:solidFill>
                <a:latin typeface="Algerian" panose="04020705040A02060702" pitchFamily="82" charset="0"/>
              </a:rPr>
              <a:t> </a:t>
            </a:r>
            <a:r>
              <a:rPr sz="4400" b="1" dirty="0">
                <a:solidFill>
                  <a:schemeClr val="accent2">
                    <a:lumMod val="50000"/>
                  </a:schemeClr>
                </a:solidFill>
                <a:latin typeface="Algerian" panose="04020705040A02060702" pitchFamily="82" charset="0"/>
              </a:rPr>
              <a:t>bye!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99" y="1923394"/>
            <a:ext cx="6347714" cy="266962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sz="4400" b="1" dirty="0">
                <a:solidFill>
                  <a:srgbClr val="7030A0"/>
                </a:solidFill>
                <a:latin typeface="Copperplate Gothic Bold" panose="020E0705020206020404" pitchFamily="34" charset="0"/>
              </a:rPr>
              <a:t>See you next time 😊</a:t>
            </a:r>
            <a:endParaRPr lang="en-US" sz="4400" b="1" dirty="0">
              <a:solidFill>
                <a:srgbClr val="7030A0"/>
              </a:solidFill>
              <a:latin typeface="Copperplate Gothic Bold" panose="020E0705020206020404" pitchFamily="34" charset="0"/>
            </a:endParaRPr>
          </a:p>
          <a:p>
            <a:pPr marL="0" indent="0" algn="ctr">
              <a:buNone/>
            </a:pPr>
            <a:r>
              <a:rPr sz="4400" b="1" dirty="0">
                <a:solidFill>
                  <a:srgbClr val="7030A0"/>
                </a:solidFill>
                <a:latin typeface="Copperplate Gothic Bold" panose="020E0705020206020404" pitchFamily="34" charset="0"/>
              </a:rPr>
              <a:t>Bye-bye! 👋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6951" y="609600"/>
            <a:ext cx="6347714" cy="1320800"/>
          </a:xfrm>
        </p:spPr>
        <p:txBody>
          <a:bodyPr>
            <a:normAutofit/>
          </a:bodyPr>
          <a:lstStyle/>
          <a:p>
            <a:pPr algn="ctr"/>
            <a:r>
              <a:rPr sz="4000" b="1" dirty="0">
                <a:solidFill>
                  <a:schemeClr val="accent2">
                    <a:lumMod val="50000"/>
                  </a:schemeClr>
                </a:solidFill>
                <a:latin typeface="Algerian" panose="04020705040A02060702" pitchFamily="82" charset="0"/>
              </a:rPr>
              <a:t>Daily Routine Vocabulary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66951" y="2067035"/>
            <a:ext cx="6347714" cy="3724165"/>
          </a:xfrm>
        </p:spPr>
        <p:txBody>
          <a:bodyPr>
            <a:noAutofit/>
          </a:bodyPr>
          <a:lstStyle/>
          <a:p>
            <a:pPr lvl="1" algn="ctr">
              <a:buFont typeface="Wingdings" panose="05000000000000000000" pitchFamily="2" charset="2"/>
              <a:buChar char="v"/>
            </a:pPr>
            <a:r>
              <a:rPr sz="4000" b="1" dirty="0">
                <a:solidFill>
                  <a:srgbClr val="7030A0"/>
                </a:solidFill>
                <a:latin typeface="Copperplate Gothic Bold" panose="020E0705020206020404" pitchFamily="34" charset="0"/>
              </a:rPr>
              <a:t>Wake up</a:t>
            </a:r>
            <a:r>
              <a:rPr lang="en-US" sz="4000" b="1" dirty="0">
                <a:solidFill>
                  <a:srgbClr val="7030A0"/>
                </a:solidFill>
                <a:latin typeface="Copperplate Gothic Bold" panose="020E0705020206020404" pitchFamily="34" charset="0"/>
              </a:rPr>
              <a:t>  </a:t>
            </a:r>
            <a:endParaRPr sz="4000" b="1" dirty="0">
              <a:solidFill>
                <a:srgbClr val="7030A0"/>
              </a:solidFill>
              <a:latin typeface="Copperplate Gothic Bold" panose="020E0705020206020404" pitchFamily="34" charset="0"/>
            </a:endParaRPr>
          </a:p>
          <a:p>
            <a:pPr algn="ctr">
              <a:buFont typeface="Wingdings" panose="05000000000000000000" pitchFamily="2" charset="2"/>
              <a:buChar char="v"/>
            </a:pPr>
            <a:r>
              <a:rPr sz="4000" b="1" dirty="0">
                <a:solidFill>
                  <a:srgbClr val="7030A0"/>
                </a:solidFill>
                <a:latin typeface="Copperplate Gothic Bold" panose="020E0705020206020404" pitchFamily="34" charset="0"/>
              </a:rPr>
              <a:t>Eat breakfast</a:t>
            </a:r>
          </a:p>
          <a:p>
            <a:pPr algn="ctr">
              <a:buFont typeface="Wingdings" panose="05000000000000000000" pitchFamily="2" charset="2"/>
              <a:buChar char="v"/>
            </a:pPr>
            <a:r>
              <a:rPr sz="4000" b="1" dirty="0">
                <a:solidFill>
                  <a:srgbClr val="7030A0"/>
                </a:solidFill>
                <a:latin typeface="Copperplate Gothic Bold" panose="020E0705020206020404" pitchFamily="34" charset="0"/>
              </a:rPr>
              <a:t>Go to school/work</a:t>
            </a:r>
          </a:p>
          <a:p>
            <a:pPr algn="ctr">
              <a:buFont typeface="Wingdings" panose="05000000000000000000" pitchFamily="2" charset="2"/>
              <a:buChar char="v"/>
            </a:pPr>
            <a:r>
              <a:rPr sz="4000" b="1" dirty="0">
                <a:solidFill>
                  <a:srgbClr val="7030A0"/>
                </a:solidFill>
                <a:latin typeface="Copperplate Gothic Bold" panose="020E0705020206020404" pitchFamily="34" charset="0"/>
              </a:rPr>
              <a:t>Study</a:t>
            </a:r>
          </a:p>
          <a:p>
            <a:pPr algn="ctr">
              <a:buFont typeface="Wingdings" panose="05000000000000000000" pitchFamily="2" charset="2"/>
              <a:buChar char="v"/>
            </a:pPr>
            <a:r>
              <a:rPr sz="4000" b="1" dirty="0">
                <a:solidFill>
                  <a:srgbClr val="7030A0"/>
                </a:solidFill>
                <a:latin typeface="Copperplate Gothic Bold" panose="020E0705020206020404" pitchFamily="34" charset="0"/>
              </a:rPr>
              <a:t>Sleep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CA9CB624-FA2D-4B85-A1B6-13AC19EDDBAB}"/>
              </a:ext>
            </a:extLst>
          </p:cNvPr>
          <p:cNvSpPr txBox="1"/>
          <p:nvPr/>
        </p:nvSpPr>
        <p:spPr>
          <a:xfrm>
            <a:off x="1471449" y="552226"/>
            <a:ext cx="486629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54A021">
                    <a:lumMod val="50000"/>
                  </a:srgbClr>
                </a:solidFill>
                <a:effectLst/>
                <a:uLnTx/>
                <a:uFillTx/>
                <a:latin typeface="Algerian" panose="04020705040A02060702" pitchFamily="82" charset="0"/>
                <a:ea typeface="+mj-ea"/>
                <a:cs typeface="+mj-cs"/>
              </a:rPr>
              <a:t>Repeat After Me</a:t>
            </a:r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DD6A796-E8F5-4036-9960-C90803E3210F}"/>
              </a:ext>
            </a:extLst>
          </p:cNvPr>
          <p:cNvSpPr txBox="1"/>
          <p:nvPr/>
        </p:nvSpPr>
        <p:spPr>
          <a:xfrm>
            <a:off x="578069" y="1897116"/>
            <a:ext cx="3605047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028700" marR="0" lvl="1" indent="-571500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90C226"/>
              </a:buClr>
              <a:buSzPct val="80000"/>
              <a:buFont typeface="Wingdings" panose="05000000000000000000" pitchFamily="2" charset="2"/>
              <a:buChar char="v"/>
              <a:tabLst/>
              <a:defRPr/>
            </a:pP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opperplate Gothic Bold" panose="020E0705020206020404" pitchFamily="34" charset="0"/>
                <a:ea typeface="+mn-ea"/>
                <a:cs typeface="+mn-cs"/>
              </a:rPr>
              <a:t>Wake up  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F6D8C7D-45DE-4F6D-AC97-0C59B1B6D70F}"/>
              </a:ext>
            </a:extLst>
          </p:cNvPr>
          <p:cNvSpPr txBox="1"/>
          <p:nvPr/>
        </p:nvSpPr>
        <p:spPr>
          <a:xfrm>
            <a:off x="1183289" y="4252999"/>
            <a:ext cx="4779579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marR="0" lvl="0" indent="-342900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90C226"/>
              </a:buClr>
              <a:buSzPct val="80000"/>
              <a:buFont typeface="Wingdings" panose="05000000000000000000" pitchFamily="2" charset="2"/>
              <a:buChar char="v"/>
              <a:tabLst/>
              <a:defRPr/>
            </a:pP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opperplate Gothic Bold" panose="020E0705020206020404" pitchFamily="34" charset="0"/>
                <a:ea typeface="+mn-ea"/>
                <a:cs typeface="+mn-cs"/>
              </a:rPr>
              <a:t> Eat breakfast</a:t>
            </a: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F5A161C0-0F59-4AEF-971B-9DFBC3D9D11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4288221" y="1376604"/>
            <a:ext cx="2346099" cy="1748910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AD99CEC0-5712-4D72-8F9A-7C5E05CEA19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10000" b="90000" l="10000" r="90000"/>
                    </a14:imgEffect>
                  </a14:imgLayer>
                </a14:imgProps>
              </a:ext>
              <a:ext uri="{837473B0-CC2E-450A-ABE3-18F120FF3D39}">
                <a1611:picAttrSrcUrl xmlns:a1611="http://schemas.microsoft.com/office/drawing/2016/11/main" r:id="rId6"/>
              </a:ext>
            </a:extLst>
          </a:blip>
          <a:stretch>
            <a:fillRect/>
          </a:stretch>
        </p:blipFill>
        <p:spPr>
          <a:xfrm>
            <a:off x="5773683" y="3433892"/>
            <a:ext cx="2346099" cy="23460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28228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BD7DBA-6021-448A-912B-978B857389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6743" y="449572"/>
            <a:ext cx="5997347" cy="756744"/>
          </a:xfrm>
        </p:spPr>
        <p:txBody>
          <a:bodyPr>
            <a:normAutofit/>
          </a:bodyPr>
          <a:lstStyle/>
          <a:p>
            <a:pPr algn="ctr"/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54A021">
                    <a:lumMod val="50000"/>
                  </a:srgbClr>
                </a:solidFill>
                <a:effectLst/>
                <a:uLnTx/>
                <a:uFillTx/>
                <a:latin typeface="Algerian" panose="04020705040A02060702" pitchFamily="82" charset="0"/>
                <a:ea typeface="+mj-ea"/>
                <a:cs typeface="+mj-cs"/>
              </a:rPr>
              <a:t>Repeat After Me</a:t>
            </a: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E7F39E3-711A-448C-A828-0370EA09274B}"/>
              </a:ext>
            </a:extLst>
          </p:cNvPr>
          <p:cNvSpPr txBox="1"/>
          <p:nvPr/>
        </p:nvSpPr>
        <p:spPr>
          <a:xfrm>
            <a:off x="561107" y="2442437"/>
            <a:ext cx="381525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lvl="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90C226"/>
              </a:buClr>
              <a:buSzPct val="80000"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opperplate Gothic Bold" panose="020E0705020206020404" pitchFamily="34" charset="0"/>
                <a:ea typeface="+mn-ea"/>
                <a:cs typeface="+mn-cs"/>
              </a:rPr>
              <a:t>Go to school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D5CABBF3-BB43-4A10-9F65-07A56B103B5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4319754" y="1765856"/>
            <a:ext cx="2837794" cy="1915511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683A6014-7B1C-4949-BFE9-7D6F11235100}"/>
              </a:ext>
            </a:extLst>
          </p:cNvPr>
          <p:cNvSpPr txBox="1"/>
          <p:nvPr/>
        </p:nvSpPr>
        <p:spPr>
          <a:xfrm>
            <a:off x="1220515" y="4386645"/>
            <a:ext cx="3467098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lvl="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90C226"/>
              </a:buClr>
              <a:buSzPct val="80000"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opperplate Gothic Bold" panose="020E0705020206020404" pitchFamily="34" charset="0"/>
                <a:ea typeface="+mn-ea"/>
                <a:cs typeface="+mn-cs"/>
              </a:rPr>
              <a:t>Go to work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A4BBAAD4-E91E-432E-A2DE-D9BF82EA8EE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837473B0-CC2E-450A-ABE3-18F120FF3D39}">
                <a1611:picAttrSrcUrl xmlns:a1611="http://schemas.microsoft.com/office/drawing/2016/11/main" r:id="rId5"/>
              </a:ext>
            </a:extLst>
          </a:blip>
          <a:stretch>
            <a:fillRect/>
          </a:stretch>
        </p:blipFill>
        <p:spPr>
          <a:xfrm>
            <a:off x="4376363" y="3757430"/>
            <a:ext cx="1904762" cy="19047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61184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6480DD5A-BEBD-4DEB-A4D8-903366C11695}"/>
              </a:ext>
            </a:extLst>
          </p:cNvPr>
          <p:cNvSpPr txBox="1"/>
          <p:nvPr/>
        </p:nvSpPr>
        <p:spPr>
          <a:xfrm>
            <a:off x="1650124" y="384061"/>
            <a:ext cx="5221013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54A021">
                    <a:lumMod val="50000"/>
                  </a:srgbClr>
                </a:solidFill>
                <a:effectLst/>
                <a:uLnTx/>
                <a:uFillTx/>
                <a:latin typeface="Algerian" panose="04020705040A02060702" pitchFamily="82" charset="0"/>
                <a:ea typeface="+mj-ea"/>
                <a:cs typeface="+mj-cs"/>
              </a:rPr>
              <a:t>Repeat After Me</a:t>
            </a:r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C8E1812-24CB-495C-8A73-28E7BE0D91D7}"/>
              </a:ext>
            </a:extLst>
          </p:cNvPr>
          <p:cNvSpPr txBox="1"/>
          <p:nvPr/>
        </p:nvSpPr>
        <p:spPr>
          <a:xfrm>
            <a:off x="1450428" y="2044263"/>
            <a:ext cx="2582916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marR="0" lvl="0" indent="-342900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90C226"/>
              </a:buClr>
              <a:buSzPct val="80000"/>
              <a:buFont typeface="Wingdings" panose="05000000000000000000" pitchFamily="2" charset="2"/>
              <a:buChar char="v"/>
              <a:tabLst/>
              <a:defRPr/>
            </a:pP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opperplate Gothic Bold" panose="020E0705020206020404" pitchFamily="34" charset="0"/>
                <a:ea typeface="+mn-ea"/>
                <a:cs typeface="+mn-cs"/>
              </a:rPr>
              <a:t>Study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6A039FE-A9BC-42B9-B660-A1B08D29D94D}"/>
              </a:ext>
            </a:extLst>
          </p:cNvPr>
          <p:cNvSpPr txBox="1"/>
          <p:nvPr/>
        </p:nvSpPr>
        <p:spPr>
          <a:xfrm>
            <a:off x="1450428" y="4526270"/>
            <a:ext cx="2259724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marR="0" lvl="0" indent="-342900" algn="ctr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90C226"/>
              </a:buClr>
              <a:buSzPct val="80000"/>
              <a:buFont typeface="Wingdings" panose="05000000000000000000" pitchFamily="2" charset="2"/>
              <a:buChar char="v"/>
              <a:tabLst/>
              <a:defRPr/>
            </a:pP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opperplate Gothic Bold" panose="020E0705020206020404" pitchFamily="34" charset="0"/>
                <a:ea typeface="+mn-ea"/>
                <a:cs typeface="+mn-cs"/>
              </a:rPr>
              <a:t>Sleep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1DCEA36B-0604-4989-917D-4F8AC52B813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4033344" y="3877267"/>
            <a:ext cx="2659116" cy="2103119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37A80B85-9628-4E01-AB26-638906E24D0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837473B0-CC2E-450A-ABE3-18F120FF3D39}">
                <a1611:picAttrSrcUrl xmlns:a1611="http://schemas.microsoft.com/office/drawing/2016/11/main" r:id="rId5"/>
              </a:ext>
            </a:extLst>
          </a:blip>
          <a:stretch>
            <a:fillRect/>
          </a:stretch>
        </p:blipFill>
        <p:spPr>
          <a:xfrm>
            <a:off x="3890801" y="1178349"/>
            <a:ext cx="2439714" cy="24397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53569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51033" y="609600"/>
            <a:ext cx="6347713" cy="1320800"/>
          </a:xfrm>
        </p:spPr>
        <p:txBody>
          <a:bodyPr>
            <a:normAutofit/>
          </a:bodyPr>
          <a:lstStyle/>
          <a:p>
            <a:pPr algn="ctr"/>
            <a:r>
              <a:rPr lang="en-US" sz="4000" b="1" dirty="0">
                <a:solidFill>
                  <a:schemeClr val="accent2">
                    <a:lumMod val="50000"/>
                  </a:schemeClr>
                </a:solidFill>
                <a:latin typeface="Algerian" panose="04020705040A02060702" pitchFamily="82" charset="0"/>
              </a:rPr>
              <a:t>One more time </a:t>
            </a:r>
            <a:r>
              <a:rPr sz="4000" b="1" dirty="0">
                <a:solidFill>
                  <a:schemeClr val="accent2">
                    <a:lumMod val="50000"/>
                  </a:schemeClr>
                </a:solidFill>
                <a:latin typeface="Algerian" panose="04020705040A02060702" pitchFamily="82" charset="0"/>
              </a:rPr>
              <a:t>Repeat After Me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0316" y="2181610"/>
            <a:ext cx="6347714" cy="3880773"/>
          </a:xfrm>
        </p:spPr>
        <p:txBody>
          <a:bodyPr>
            <a:normAutofit/>
          </a:bodyPr>
          <a:lstStyle/>
          <a:p>
            <a:pPr algn="ctr">
              <a:buFont typeface="Wingdings" panose="05000000000000000000" pitchFamily="2" charset="2"/>
              <a:buChar char="v"/>
            </a:pPr>
            <a:r>
              <a:rPr sz="4000" b="1" dirty="0">
                <a:solidFill>
                  <a:srgbClr val="7030A0"/>
                </a:solidFill>
                <a:latin typeface="Copperplate Gothic Bold" panose="020E0705020206020404" pitchFamily="34" charset="0"/>
              </a:rPr>
              <a:t>Wake up</a:t>
            </a:r>
          </a:p>
          <a:p>
            <a:pPr algn="ctr">
              <a:buFont typeface="Wingdings" panose="05000000000000000000" pitchFamily="2" charset="2"/>
              <a:buChar char="v"/>
            </a:pPr>
            <a:r>
              <a:rPr sz="4000" b="1" dirty="0">
                <a:solidFill>
                  <a:srgbClr val="7030A0"/>
                </a:solidFill>
                <a:latin typeface="Copperplate Gothic Bold" panose="020E0705020206020404" pitchFamily="34" charset="0"/>
              </a:rPr>
              <a:t>Eat breakfast</a:t>
            </a:r>
          </a:p>
          <a:p>
            <a:pPr algn="ctr">
              <a:buFont typeface="Wingdings" panose="05000000000000000000" pitchFamily="2" charset="2"/>
              <a:buChar char="v"/>
            </a:pPr>
            <a:r>
              <a:rPr sz="4000" b="1" dirty="0">
                <a:solidFill>
                  <a:srgbClr val="7030A0"/>
                </a:solidFill>
                <a:latin typeface="Copperplate Gothic Bold" panose="020E0705020206020404" pitchFamily="34" charset="0"/>
              </a:rPr>
              <a:t>Go to school</a:t>
            </a:r>
          </a:p>
          <a:p>
            <a:pPr algn="ctr">
              <a:buFont typeface="Wingdings" panose="05000000000000000000" pitchFamily="2" charset="2"/>
              <a:buChar char="v"/>
            </a:pPr>
            <a:r>
              <a:rPr sz="4000" b="1" dirty="0">
                <a:solidFill>
                  <a:srgbClr val="7030A0"/>
                </a:solidFill>
                <a:latin typeface="Copperplate Gothic Bold" panose="020E0705020206020404" pitchFamily="34" charset="0"/>
              </a:rPr>
              <a:t>Study</a:t>
            </a:r>
          </a:p>
          <a:p>
            <a:pPr algn="ctr">
              <a:buFont typeface="Wingdings" panose="05000000000000000000" pitchFamily="2" charset="2"/>
              <a:buChar char="v"/>
            </a:pPr>
            <a:r>
              <a:rPr sz="4000" b="1" dirty="0">
                <a:solidFill>
                  <a:srgbClr val="7030A0"/>
                </a:solidFill>
                <a:latin typeface="Copperplate Gothic Bold" panose="020E0705020206020404" pitchFamily="34" charset="0"/>
              </a:rPr>
              <a:t>Sleep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sz="4000" b="1" dirty="0">
                <a:solidFill>
                  <a:schemeClr val="accent2">
                    <a:lumMod val="50000"/>
                  </a:schemeClr>
                </a:solidFill>
                <a:latin typeface="Algerian" panose="04020705040A02060702" pitchFamily="82" charset="0"/>
              </a:rPr>
              <a:t>Sentence Pattern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4701" y="1624563"/>
            <a:ext cx="6758153" cy="4471437"/>
          </a:xfrm>
        </p:spPr>
        <p:txBody>
          <a:bodyPr>
            <a:normAutofit lnSpcReduction="10000"/>
          </a:bodyPr>
          <a:lstStyle/>
          <a:p>
            <a:pPr algn="ctr">
              <a:buFont typeface="Wingdings" panose="05000000000000000000" pitchFamily="2" charset="2"/>
              <a:buChar char="v"/>
            </a:pPr>
            <a:r>
              <a:rPr sz="4000" dirty="0">
                <a:solidFill>
                  <a:schemeClr val="accent2">
                    <a:lumMod val="50000"/>
                  </a:schemeClr>
                </a:solidFill>
                <a:latin typeface="Arial Black" panose="020B0A04020102020204" pitchFamily="34" charset="0"/>
              </a:rPr>
              <a:t>I + verb + time</a:t>
            </a:r>
          </a:p>
          <a:p>
            <a:endParaRPr lang="en-US" dirty="0"/>
          </a:p>
          <a:p>
            <a:pPr marL="914400" lvl="2" indent="0">
              <a:buNone/>
            </a:pPr>
            <a:r>
              <a:rPr lang="en-US" sz="3600" b="1" dirty="0">
                <a:solidFill>
                  <a:srgbClr val="7030A0"/>
                </a:solidFill>
                <a:latin typeface="Copperplate Gothic Bold" panose="020E0705020206020404" pitchFamily="34" charset="0"/>
              </a:rPr>
              <a:t>     </a:t>
            </a:r>
            <a:r>
              <a:rPr sz="3600" b="1" dirty="0">
                <a:solidFill>
                  <a:srgbClr val="7030A0"/>
                </a:solidFill>
                <a:latin typeface="Copperplate Gothic Bold" panose="020E0705020206020404" pitchFamily="34" charset="0"/>
              </a:rPr>
              <a:t>Example:</a:t>
            </a:r>
          </a:p>
          <a:p>
            <a:r>
              <a:rPr sz="4000" b="1" dirty="0">
                <a:solidFill>
                  <a:srgbClr val="7030A0"/>
                </a:solidFill>
                <a:latin typeface="Copperplate Gothic Bold" panose="020E0705020206020404" pitchFamily="34" charset="0"/>
              </a:rPr>
              <a:t>I wake up </a:t>
            </a:r>
            <a:r>
              <a:rPr sz="4000" b="1" dirty="0">
                <a:solidFill>
                  <a:schemeClr val="accent2">
                    <a:lumMod val="50000"/>
                  </a:schemeClr>
                </a:solidFill>
                <a:latin typeface="Copperplate Gothic Bold" panose="020E0705020206020404" pitchFamily="34" charset="0"/>
              </a:rPr>
              <a:t>at</a:t>
            </a:r>
            <a:r>
              <a:rPr sz="4000" b="1" dirty="0">
                <a:solidFill>
                  <a:srgbClr val="7030A0"/>
                </a:solidFill>
                <a:latin typeface="Copperplate Gothic Bold" panose="020E0705020206020404" pitchFamily="34" charset="0"/>
              </a:rPr>
              <a:t> 7 AM</a:t>
            </a:r>
            <a:endParaRPr lang="en-US" sz="4000" b="1" dirty="0">
              <a:solidFill>
                <a:srgbClr val="7030A0"/>
              </a:solidFill>
              <a:latin typeface="Copperplate Gothic Bold" panose="020E0705020206020404" pitchFamily="34" charset="0"/>
            </a:endParaRPr>
          </a:p>
          <a:p>
            <a:endParaRPr sz="4000" b="1" dirty="0">
              <a:solidFill>
                <a:srgbClr val="7030A0"/>
              </a:solidFill>
              <a:latin typeface="Copperplate Gothic Bold" panose="020E0705020206020404" pitchFamily="34" charset="0"/>
            </a:endParaRPr>
          </a:p>
          <a:p>
            <a:r>
              <a:rPr sz="4000" b="1" dirty="0">
                <a:solidFill>
                  <a:srgbClr val="7030A0"/>
                </a:solidFill>
                <a:latin typeface="Copperplate Gothic Bold" panose="020E0705020206020404" pitchFamily="34" charset="0"/>
              </a:rPr>
              <a:t>I eat breakfast </a:t>
            </a:r>
            <a:r>
              <a:rPr sz="4000" b="1" dirty="0">
                <a:solidFill>
                  <a:schemeClr val="accent2">
                    <a:lumMod val="50000"/>
                  </a:schemeClr>
                </a:solidFill>
                <a:latin typeface="Copperplate Gothic Bold" panose="020E0705020206020404" pitchFamily="34" charset="0"/>
              </a:rPr>
              <a:t>at</a:t>
            </a:r>
            <a:r>
              <a:rPr sz="4000" b="1" dirty="0">
                <a:solidFill>
                  <a:srgbClr val="7030A0"/>
                </a:solidFill>
                <a:latin typeface="Copperplate Gothic Bold" panose="020E0705020206020404" pitchFamily="34" charset="0"/>
              </a:rPr>
              <a:t> 8 AM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8032" y="651641"/>
            <a:ext cx="6347713" cy="1320800"/>
          </a:xfrm>
        </p:spPr>
        <p:txBody>
          <a:bodyPr>
            <a:normAutofit/>
          </a:bodyPr>
          <a:lstStyle/>
          <a:p>
            <a:pPr algn="ctr"/>
            <a:r>
              <a:rPr sz="4000" b="1" dirty="0">
                <a:solidFill>
                  <a:schemeClr val="accent2">
                    <a:lumMod val="50000"/>
                  </a:schemeClr>
                </a:solidFill>
                <a:latin typeface="Algerian" panose="04020705040A02060702" pitchFamily="82" charset="0"/>
              </a:rPr>
              <a:t>Practice Time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99" y="1488613"/>
            <a:ext cx="6684580" cy="4060849"/>
          </a:xfrm>
        </p:spPr>
        <p:txBody>
          <a:bodyPr>
            <a:normAutofit/>
          </a:bodyPr>
          <a:lstStyle/>
          <a:p>
            <a:pPr algn="ctr"/>
            <a:endParaRPr lang="en-US" sz="3600" b="1" dirty="0">
              <a:solidFill>
                <a:srgbClr val="7030A0"/>
              </a:solidFill>
              <a:latin typeface="Copperplate Gothic Bold" panose="020E0705020206020404" pitchFamily="34" charset="0"/>
            </a:endParaRPr>
          </a:p>
          <a:p>
            <a:pPr algn="ctr"/>
            <a:r>
              <a:rPr sz="3600" b="1" dirty="0">
                <a:solidFill>
                  <a:schemeClr val="bg2">
                    <a:lumMod val="25000"/>
                  </a:schemeClr>
                </a:solidFill>
                <a:latin typeface="Copperplate Gothic Bold" panose="020E0705020206020404" pitchFamily="34" charset="0"/>
              </a:rPr>
              <a:t>What time do you wake up?</a:t>
            </a:r>
          </a:p>
          <a:p>
            <a:pPr algn="ctr"/>
            <a:endParaRPr lang="en-US" b="1" dirty="0">
              <a:solidFill>
                <a:srgbClr val="7030A0"/>
              </a:solidFill>
              <a:latin typeface="Copperplate Gothic Bold" panose="020E0705020206020404" pitchFamily="34" charset="0"/>
            </a:endParaRPr>
          </a:p>
          <a:p>
            <a:pPr algn="ctr"/>
            <a:r>
              <a:rPr sz="3600" b="1" dirty="0">
                <a:solidFill>
                  <a:srgbClr val="7030A0"/>
                </a:solidFill>
                <a:latin typeface="Copperplate Gothic Bold" panose="020E0705020206020404" pitchFamily="34" charset="0"/>
              </a:rPr>
              <a:t>Example:</a:t>
            </a:r>
          </a:p>
          <a:p>
            <a:pPr algn="ctr"/>
            <a:r>
              <a:rPr sz="3600" b="1" dirty="0">
                <a:solidFill>
                  <a:srgbClr val="7030A0"/>
                </a:solidFill>
                <a:latin typeface="Copperplate Gothic Bold" panose="020E0705020206020404" pitchFamily="34" charset="0"/>
              </a:rPr>
              <a:t>I wake up </a:t>
            </a:r>
            <a:r>
              <a:rPr sz="3600" b="1" dirty="0">
                <a:solidFill>
                  <a:schemeClr val="accent2">
                    <a:lumMod val="50000"/>
                  </a:schemeClr>
                </a:solidFill>
                <a:latin typeface="Copperplate Gothic Bold" panose="020E0705020206020404" pitchFamily="34" charset="0"/>
              </a:rPr>
              <a:t>at</a:t>
            </a:r>
            <a:r>
              <a:rPr sz="3600" b="1" dirty="0">
                <a:solidFill>
                  <a:srgbClr val="7030A0"/>
                </a:solidFill>
                <a:latin typeface="Copperplate Gothic Bold" panose="020E0705020206020404" pitchFamily="34" charset="0"/>
              </a:rPr>
              <a:t> 7 AM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16620" y="714703"/>
            <a:ext cx="3310760" cy="746234"/>
          </a:xfrm>
        </p:spPr>
        <p:txBody>
          <a:bodyPr>
            <a:normAutofit/>
          </a:bodyPr>
          <a:lstStyle/>
          <a:p>
            <a:r>
              <a:rPr sz="4000" b="1" dirty="0">
                <a:solidFill>
                  <a:schemeClr val="accent2">
                    <a:lumMod val="50000"/>
                  </a:schemeClr>
                </a:solidFill>
                <a:latin typeface="Algerian" panose="04020705040A02060702" pitchFamily="82" charset="0"/>
              </a:rPr>
              <a:t>Correction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40220" y="1740176"/>
            <a:ext cx="6347714" cy="3880773"/>
          </a:xfrm>
        </p:spPr>
        <p:txBody>
          <a:bodyPr>
            <a:normAutofit/>
          </a:bodyPr>
          <a:lstStyle/>
          <a:p>
            <a:pPr algn="ctr"/>
            <a:r>
              <a:rPr sz="3600" dirty="0">
                <a:solidFill>
                  <a:srgbClr val="7030A0"/>
                </a:solidFill>
                <a:latin typeface="Copperplate Gothic Bold" panose="020E0705020206020404" pitchFamily="34" charset="0"/>
              </a:rPr>
              <a:t>Say:</a:t>
            </a:r>
          </a:p>
          <a:p>
            <a:pPr algn="ctr"/>
            <a:r>
              <a:rPr sz="3600" dirty="0">
                <a:solidFill>
                  <a:srgbClr val="7030A0"/>
                </a:solidFill>
                <a:latin typeface="Copperplate Gothic Bold" panose="020E0705020206020404" pitchFamily="34" charset="0"/>
              </a:rPr>
              <a:t>I wake up at 7 AM</a:t>
            </a:r>
          </a:p>
          <a:p>
            <a:pPr algn="ctr"/>
            <a:endParaRPr sz="1200" dirty="0">
              <a:solidFill>
                <a:srgbClr val="7030A0"/>
              </a:solidFill>
              <a:latin typeface="Copperplate Gothic Bold" panose="020E0705020206020404" pitchFamily="34" charset="0"/>
            </a:endParaRPr>
          </a:p>
          <a:p>
            <a:pPr algn="ctr"/>
            <a:r>
              <a:rPr sz="3600" dirty="0">
                <a:solidFill>
                  <a:srgbClr val="7030A0"/>
                </a:solidFill>
                <a:latin typeface="Copperplate Gothic Bold" panose="020E0705020206020404" pitchFamily="34" charset="0"/>
              </a:rPr>
              <a:t>(</a:t>
            </a:r>
            <a:r>
              <a:rPr sz="3600" dirty="0">
                <a:solidFill>
                  <a:schemeClr val="accent2">
                    <a:lumMod val="50000"/>
                  </a:schemeClr>
                </a:solidFill>
                <a:latin typeface="Copperplate Gothic Bold" panose="020E0705020206020404" pitchFamily="34" charset="0"/>
              </a:rPr>
              <a:t>Remember to use 'at’</a:t>
            </a:r>
            <a:r>
              <a:rPr lang="en-US" sz="3600" dirty="0">
                <a:solidFill>
                  <a:schemeClr val="accent2">
                    <a:lumMod val="50000"/>
                  </a:schemeClr>
                </a:solidFill>
                <a:latin typeface="Copperplate Gothic Bold" panose="020E0705020206020404" pitchFamily="34" charset="0"/>
              </a:rPr>
              <a:t> to express a precise time</a:t>
            </a:r>
            <a:r>
              <a:rPr sz="3600" dirty="0">
                <a:solidFill>
                  <a:srgbClr val="7030A0"/>
                </a:solidFill>
                <a:latin typeface="Copperplate Gothic Bold" panose="020E0705020206020404" pitchFamily="34" charset="0"/>
              </a:rPr>
              <a:t>)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275</TotalTime>
  <Words>248</Words>
  <Application>Microsoft Office PowerPoint</Application>
  <PresentationFormat>On-screen Show (4:3)</PresentationFormat>
  <Paragraphs>70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4" baseType="lpstr">
      <vt:lpstr>Algerian</vt:lpstr>
      <vt:lpstr>Arial</vt:lpstr>
      <vt:lpstr>Arial Black</vt:lpstr>
      <vt:lpstr>Cascadia Mono SemiBold</vt:lpstr>
      <vt:lpstr>Copperplate Gothic Bold</vt:lpstr>
      <vt:lpstr>Gadugi</vt:lpstr>
      <vt:lpstr>Trebuchet MS</vt:lpstr>
      <vt:lpstr>Wingdings</vt:lpstr>
      <vt:lpstr>Wingdings 3</vt:lpstr>
      <vt:lpstr>Facet</vt:lpstr>
      <vt:lpstr>Welcome to English Class!</vt:lpstr>
      <vt:lpstr>Daily Routine Vocabulary</vt:lpstr>
      <vt:lpstr>PowerPoint Presentation</vt:lpstr>
      <vt:lpstr>Repeat After Me</vt:lpstr>
      <vt:lpstr>PowerPoint Presentation</vt:lpstr>
      <vt:lpstr>One more time Repeat After Me</vt:lpstr>
      <vt:lpstr>Sentence Pattern</vt:lpstr>
      <vt:lpstr>Practice Time</vt:lpstr>
      <vt:lpstr>Correction</vt:lpstr>
      <vt:lpstr>More Practice</vt:lpstr>
      <vt:lpstr>Fun Game!</vt:lpstr>
      <vt:lpstr>Great Job!</vt:lpstr>
      <vt:lpstr>Lesson Summary</vt:lpstr>
      <vt:lpstr>Good bye!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 to English Class!</dc:title>
  <dc:subject/>
  <dc:creator>Lenovo</dc:creator>
  <cp:keywords/>
  <dc:description>generated using python-pptx</dc:description>
  <cp:lastModifiedBy>MLLBRUA</cp:lastModifiedBy>
  <cp:revision>2</cp:revision>
  <dcterms:created xsi:type="dcterms:W3CDTF">2013-01-27T09:14:16Z</dcterms:created>
  <dcterms:modified xsi:type="dcterms:W3CDTF">2026-04-29T23:22:24Z</dcterms:modified>
  <cp:category/>
</cp:coreProperties>
</file>