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  <p:sldId id="295" r:id="rId3"/>
    <p:sldId id="297" r:id="rId4"/>
    <p:sldId id="298" r:id="rId5"/>
    <p:sldId id="256" r:id="rId6"/>
    <p:sldId id="257" r:id="rId7"/>
    <p:sldId id="260" r:id="rId8"/>
    <p:sldId id="258" r:id="rId9"/>
    <p:sldId id="259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9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EA763-387C-FB20-6603-057FC58771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2ACBE5-A5A9-CC58-E0F9-4DFCCAA3DA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B8348-6C1B-1B37-2182-4656A1AB7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6E95-12F4-4657-B004-74223737844E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44DD3-7D9D-82A8-D872-2FD3B51A7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C3707C-995C-E384-D963-0B5CA2039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C7A73-48D5-4894-B08E-8393BD49A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457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9ACF1-78A1-4923-2ACE-B4DC321F6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55A9CD-619B-5919-E77A-CEBDB89F23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CF45C1-AB9B-9562-464B-0866DC7E7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6E95-12F4-4657-B004-74223737844E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D61FA-2F2C-50E4-AA98-E2BB18F0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2EF0F2-B628-9D87-048B-4DD4D867A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C7A73-48D5-4894-B08E-8393BD49A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545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325A85-7CF7-7D82-EB20-150117F4B3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E741A1-23A5-ADF1-1BE1-A6A5906165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5DF64-4C51-6105-0376-1E20A9A87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6E95-12F4-4657-B004-74223737844E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212CE-0A7B-10D3-0856-42934F1FB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ADB66-7B6B-A6ED-8C35-E5B985A82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C7A73-48D5-4894-B08E-8393BD49A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606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ECBED-56FC-1A51-9131-4FC7E34D3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81E87-6CB8-E327-5372-531F98808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81571-DB20-34C7-A922-8087DD2F6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6E95-12F4-4657-B004-74223737844E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56C03-9BD0-8390-491D-B08D3E6AF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21BF4-A0F3-1D37-B53F-DE9692E90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C7A73-48D5-4894-B08E-8393BD49A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2206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E64E8-AA6E-433B-4608-16926DA23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BA6A99-0143-6849-6363-9460A95B7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A2B7E-2D42-9C71-4B80-F51D8A646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6E95-12F4-4657-B004-74223737844E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B3C720-0243-7834-06AF-FCE87FBCC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0226B9-D795-207C-A7FC-BCFA905A0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C7A73-48D5-4894-B08E-8393BD49A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494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3E534-A4DB-64C3-5C6E-A506FDAAF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67BEC-15E2-37DF-B0F8-D25C1B4D4B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DF8BC6-E6C4-49C4-9443-E663F2E467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CEE09B-6421-7E07-6FCD-5E34CCCF6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6E95-12F4-4657-B004-74223737844E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49FE0F-0BE0-D27F-DDAB-08069CA85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696074-48A5-64CE-E26D-DE42CC3BE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C7A73-48D5-4894-B08E-8393BD49A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105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24B3E-923E-BAD6-EE92-35DC616AC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C437C-A24F-B6DB-BB7D-9577D89ACE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305025-CBE7-2D7B-6B36-F15026473A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DC9178-C05E-886B-6864-41123942C1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B2FBF0-BB2A-C995-D02E-31E4B695FB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8F587F-9815-2BE0-422D-F434E3667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6E95-12F4-4657-B004-74223737844E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F28928-EFC7-EB3F-A613-74FA3306D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BF7846-0F13-0CA8-6A89-1C923AC93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C7A73-48D5-4894-B08E-8393BD49A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824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C3DB3-A01E-E666-1C97-BAF80D65B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13A96E-1409-9D6B-FF90-F5BD635D9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6E95-12F4-4657-B004-74223737844E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B6CAE1-8634-1E49-24DA-4CA1D3D60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1FBECD-4601-5935-D05F-FF6E6D941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C7A73-48D5-4894-B08E-8393BD49A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827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E43FC2-E3AA-89D1-ACE5-300014E97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6E95-12F4-4657-B004-74223737844E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CDCEDD-686C-B426-3293-B40D379CB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DB36B5-6753-D292-A081-4D6F233F7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C7A73-48D5-4894-B08E-8393BD49A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495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1B773-6C51-4B6A-1B51-453904075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27B68-E63D-FB22-BBD7-EB5112F94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C945D6-08CB-00D1-C5C3-49DB82F42E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0751A5-F124-AB86-C853-AA3A465F9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6E95-12F4-4657-B004-74223737844E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87CFF-571E-B53B-10AC-BE881C11E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A69D23-380F-4959-6483-065C4067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C7A73-48D5-4894-B08E-8393BD49A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268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8F52-1ABA-857C-F46C-B9DACB570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BA597B-6DB1-FA84-9AEF-3E55C04839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C5760E-4C7C-A15A-D859-8897A169FC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4CD2F8-F70B-7719-3DA9-C3AB82D23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6E95-12F4-4657-B004-74223737844E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D98A68-46A0-688E-520F-9898C7DEA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6C249E-DF74-E2F5-CB91-E0E693429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C7A73-48D5-4894-B08E-8393BD49A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531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83808E-30FB-3567-BB2D-7F1EAF3B5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DD7A09-0324-9E8F-A68E-CD2EFE5432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F7950A-CCD8-A9C1-1047-296CDF30C4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46E95-12F4-4657-B004-74223737844E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8F4910-8D28-99C1-9279-197D46CF5D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7D7A6-C03F-7B3C-BFA1-26615FDEF1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C7A73-48D5-4894-B08E-8393BD49A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163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5964CBE2-084A-47DF-A704-CF5F6217B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F318108-436A-05C0-04EE-AB0E162685AB}"/>
              </a:ext>
            </a:extLst>
          </p:cNvPr>
          <p:cNvSpPr txBox="1"/>
          <p:nvPr/>
        </p:nvSpPr>
        <p:spPr>
          <a:xfrm>
            <a:off x="835025" y="1999818"/>
            <a:ext cx="4826795" cy="28583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How to create a times table grid from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2 x 2 to 12 x 12 from scratch.</a:t>
            </a:r>
          </a:p>
        </p:txBody>
      </p:sp>
      <p:pic>
        <p:nvPicPr>
          <p:cNvPr id="1026" name="Picture 2" descr="La multiplication réinventée | CNRS Le journal">
            <a:extLst>
              <a:ext uri="{FF2B5EF4-FFF2-40B4-BE49-F238E27FC236}">
                <a16:creationId xmlns:a16="http://schemas.microsoft.com/office/drawing/2014/main" id="{63869894-2BE6-5DD6-3C15-D4EA1C042CD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37" r="30800" b="1"/>
          <a:stretch/>
        </p:blipFill>
        <p:spPr bwMode="auto">
          <a:xfrm>
            <a:off x="6096000" y="841375"/>
            <a:ext cx="5260975" cy="4707593"/>
          </a:xfrm>
          <a:custGeom>
            <a:avLst/>
            <a:gdLst/>
            <a:ahLst/>
            <a:cxnLst/>
            <a:rect l="l" t="t" r="r" b="b"/>
            <a:pathLst>
              <a:path w="5260975" h="4707593">
                <a:moveTo>
                  <a:pt x="0" y="0"/>
                </a:moveTo>
                <a:lnTo>
                  <a:pt x="5260975" y="0"/>
                </a:lnTo>
                <a:lnTo>
                  <a:pt x="5260975" y="3296937"/>
                </a:lnTo>
                <a:lnTo>
                  <a:pt x="5260975" y="3518571"/>
                </a:lnTo>
                <a:lnTo>
                  <a:pt x="5226503" y="3534000"/>
                </a:lnTo>
                <a:cubicBezTo>
                  <a:pt x="5219783" y="3536785"/>
                  <a:pt x="5212389" y="3538321"/>
                  <a:pt x="5206341" y="3542065"/>
                </a:cubicBezTo>
                <a:cubicBezTo>
                  <a:pt x="5178495" y="3559156"/>
                  <a:pt x="5151515" y="3577591"/>
                  <a:pt x="5123287" y="3594010"/>
                </a:cubicBezTo>
                <a:cubicBezTo>
                  <a:pt x="5094195" y="3611004"/>
                  <a:pt x="5068175" y="3631071"/>
                  <a:pt x="5048107" y="3658244"/>
                </a:cubicBezTo>
                <a:cubicBezTo>
                  <a:pt x="5029480" y="3683496"/>
                  <a:pt x="5011429" y="3709131"/>
                  <a:pt x="4992899" y="3734479"/>
                </a:cubicBezTo>
                <a:cubicBezTo>
                  <a:pt x="4988194" y="3740912"/>
                  <a:pt x="4983873" y="3748498"/>
                  <a:pt x="4977440" y="3752627"/>
                </a:cubicBezTo>
                <a:cubicBezTo>
                  <a:pt x="4964094" y="3761268"/>
                  <a:pt x="4949499" y="3768277"/>
                  <a:pt x="4935193" y="3775382"/>
                </a:cubicBezTo>
                <a:cubicBezTo>
                  <a:pt x="4922903" y="3781431"/>
                  <a:pt x="4909845" y="3785943"/>
                  <a:pt x="4897844" y="3792472"/>
                </a:cubicBezTo>
                <a:cubicBezTo>
                  <a:pt x="4888243" y="3797658"/>
                  <a:pt x="4879697" y="3804859"/>
                  <a:pt x="4870767" y="3811388"/>
                </a:cubicBezTo>
                <a:cubicBezTo>
                  <a:pt x="4862990" y="3817052"/>
                  <a:pt x="4854445" y="3821949"/>
                  <a:pt x="4847916" y="3828767"/>
                </a:cubicBezTo>
                <a:cubicBezTo>
                  <a:pt x="4831977" y="3845281"/>
                  <a:pt x="4815942" y="3861508"/>
                  <a:pt x="4796163" y="3873702"/>
                </a:cubicBezTo>
                <a:cubicBezTo>
                  <a:pt x="4776672" y="3885799"/>
                  <a:pt x="4758237" y="3899338"/>
                  <a:pt x="4738843" y="3911628"/>
                </a:cubicBezTo>
                <a:cubicBezTo>
                  <a:pt x="4719831" y="3923630"/>
                  <a:pt x="4702645" y="3936783"/>
                  <a:pt x="4692755" y="3958099"/>
                </a:cubicBezTo>
                <a:cubicBezTo>
                  <a:pt x="4688339" y="3967508"/>
                  <a:pt x="4682097" y="3977782"/>
                  <a:pt x="4673744" y="3983255"/>
                </a:cubicBezTo>
                <a:cubicBezTo>
                  <a:pt x="4661838" y="3991032"/>
                  <a:pt x="4646764" y="3993817"/>
                  <a:pt x="4633801" y="4000442"/>
                </a:cubicBezTo>
                <a:cubicBezTo>
                  <a:pt x="4618535" y="4008219"/>
                  <a:pt x="4600869" y="4014940"/>
                  <a:pt x="4590499" y="4027326"/>
                </a:cubicBezTo>
                <a:cubicBezTo>
                  <a:pt x="4581281" y="4038368"/>
                  <a:pt x="4571968" y="4047009"/>
                  <a:pt x="4559773" y="4054018"/>
                </a:cubicBezTo>
                <a:cubicBezTo>
                  <a:pt x="4551229" y="4058915"/>
                  <a:pt x="4544892" y="4067844"/>
                  <a:pt x="4536059" y="4071877"/>
                </a:cubicBezTo>
                <a:cubicBezTo>
                  <a:pt x="4524441" y="4077254"/>
                  <a:pt x="4512727" y="4081479"/>
                  <a:pt x="4502549" y="4089832"/>
                </a:cubicBezTo>
                <a:cubicBezTo>
                  <a:pt x="4491987" y="4098473"/>
                  <a:pt x="4479986" y="4105290"/>
                  <a:pt x="4468944" y="4113356"/>
                </a:cubicBezTo>
                <a:cubicBezTo>
                  <a:pt x="4463087" y="4117676"/>
                  <a:pt x="4458286" y="4123341"/>
                  <a:pt x="4452622" y="4127854"/>
                </a:cubicBezTo>
                <a:cubicBezTo>
                  <a:pt x="4442252" y="4136111"/>
                  <a:pt x="4431690" y="4144176"/>
                  <a:pt x="4421032" y="4151953"/>
                </a:cubicBezTo>
                <a:cubicBezTo>
                  <a:pt x="4410375" y="4159731"/>
                  <a:pt x="4400197" y="4168756"/>
                  <a:pt x="4388483" y="4174421"/>
                </a:cubicBezTo>
                <a:cubicBezTo>
                  <a:pt x="4368513" y="4184023"/>
                  <a:pt x="4346717" y="4189784"/>
                  <a:pt x="4327321" y="4200153"/>
                </a:cubicBezTo>
                <a:cubicBezTo>
                  <a:pt x="4307639" y="4210714"/>
                  <a:pt x="4289107" y="4223965"/>
                  <a:pt x="4271633" y="4237983"/>
                </a:cubicBezTo>
                <a:cubicBezTo>
                  <a:pt x="4257807" y="4249025"/>
                  <a:pt x="4244845" y="4259971"/>
                  <a:pt x="4227465" y="4265635"/>
                </a:cubicBezTo>
                <a:cubicBezTo>
                  <a:pt x="4217768" y="4268804"/>
                  <a:pt x="4207591" y="4275717"/>
                  <a:pt x="4201733" y="4283783"/>
                </a:cubicBezTo>
                <a:cubicBezTo>
                  <a:pt x="4189059" y="4301353"/>
                  <a:pt x="4172833" y="4313739"/>
                  <a:pt x="4154494" y="4324301"/>
                </a:cubicBezTo>
                <a:cubicBezTo>
                  <a:pt x="4130010" y="4338511"/>
                  <a:pt x="4105814" y="4353009"/>
                  <a:pt x="4081234" y="4366931"/>
                </a:cubicBezTo>
                <a:cubicBezTo>
                  <a:pt x="4066737" y="4375189"/>
                  <a:pt x="4052335" y="4383926"/>
                  <a:pt x="4036971" y="4389975"/>
                </a:cubicBezTo>
                <a:cubicBezTo>
                  <a:pt x="4005575" y="4402457"/>
                  <a:pt x="3973410" y="4413114"/>
                  <a:pt x="3941725" y="4424733"/>
                </a:cubicBezTo>
                <a:cubicBezTo>
                  <a:pt x="3931355" y="4428477"/>
                  <a:pt x="3921561" y="4433854"/>
                  <a:pt x="3910999" y="4437119"/>
                </a:cubicBezTo>
                <a:cubicBezTo>
                  <a:pt x="3899573" y="4440671"/>
                  <a:pt x="3887285" y="4441727"/>
                  <a:pt x="3875859" y="4445280"/>
                </a:cubicBezTo>
                <a:cubicBezTo>
                  <a:pt x="3856847" y="4451136"/>
                  <a:pt x="3838412" y="4458626"/>
                  <a:pt x="3819401" y="4464579"/>
                </a:cubicBezTo>
                <a:cubicBezTo>
                  <a:pt x="3782723" y="4476005"/>
                  <a:pt x="3745949" y="4486951"/>
                  <a:pt x="3709176" y="4497800"/>
                </a:cubicBezTo>
                <a:cubicBezTo>
                  <a:pt x="3701303" y="4500105"/>
                  <a:pt x="3692757" y="4500393"/>
                  <a:pt x="3684981" y="4502889"/>
                </a:cubicBezTo>
                <a:cubicBezTo>
                  <a:pt x="3664337" y="4509610"/>
                  <a:pt x="3643789" y="4516907"/>
                  <a:pt x="3623338" y="4524300"/>
                </a:cubicBezTo>
                <a:cubicBezTo>
                  <a:pt x="3610953" y="4528813"/>
                  <a:pt x="3598854" y="4534382"/>
                  <a:pt x="3586373" y="4538702"/>
                </a:cubicBezTo>
                <a:cubicBezTo>
                  <a:pt x="3576387" y="4542159"/>
                  <a:pt x="3566113" y="4544847"/>
                  <a:pt x="3555743" y="4546960"/>
                </a:cubicBezTo>
                <a:cubicBezTo>
                  <a:pt x="3546814" y="4548785"/>
                  <a:pt x="3537501" y="4548592"/>
                  <a:pt x="3528667" y="4550801"/>
                </a:cubicBezTo>
                <a:cubicBezTo>
                  <a:pt x="3504759" y="4556753"/>
                  <a:pt x="3481140" y="4563475"/>
                  <a:pt x="3457424" y="4569811"/>
                </a:cubicBezTo>
                <a:cubicBezTo>
                  <a:pt x="3447919" y="4572308"/>
                  <a:pt x="3438221" y="4574133"/>
                  <a:pt x="3429003" y="4577301"/>
                </a:cubicBezTo>
                <a:cubicBezTo>
                  <a:pt x="3404327" y="4585654"/>
                  <a:pt x="3380036" y="4595159"/>
                  <a:pt x="3355264" y="4603033"/>
                </a:cubicBezTo>
                <a:cubicBezTo>
                  <a:pt x="3334717" y="4609562"/>
                  <a:pt x="3313593" y="4614266"/>
                  <a:pt x="3292757" y="4620027"/>
                </a:cubicBezTo>
                <a:cubicBezTo>
                  <a:pt x="3283924" y="4622524"/>
                  <a:pt x="3275475" y="4626077"/>
                  <a:pt x="3266643" y="4628188"/>
                </a:cubicBezTo>
                <a:cubicBezTo>
                  <a:pt x="3246863" y="4632990"/>
                  <a:pt x="3226796" y="4637022"/>
                  <a:pt x="3206921" y="4641823"/>
                </a:cubicBezTo>
                <a:cubicBezTo>
                  <a:pt x="3195590" y="4644607"/>
                  <a:pt x="3184645" y="4649600"/>
                  <a:pt x="3173123" y="4651425"/>
                </a:cubicBezTo>
                <a:cubicBezTo>
                  <a:pt x="3145759" y="4655745"/>
                  <a:pt x="3118203" y="4658817"/>
                  <a:pt x="3090646" y="4662274"/>
                </a:cubicBezTo>
                <a:cubicBezTo>
                  <a:pt x="3062227" y="4665826"/>
                  <a:pt x="3033902" y="4669571"/>
                  <a:pt x="3005480" y="4672739"/>
                </a:cubicBezTo>
                <a:cubicBezTo>
                  <a:pt x="2989926" y="4674372"/>
                  <a:pt x="2974275" y="4674660"/>
                  <a:pt x="2958721" y="4676196"/>
                </a:cubicBezTo>
                <a:cubicBezTo>
                  <a:pt x="2945087" y="4677541"/>
                  <a:pt x="2931549" y="4680037"/>
                  <a:pt x="2917915" y="4681670"/>
                </a:cubicBezTo>
                <a:cubicBezTo>
                  <a:pt x="2906105" y="4683013"/>
                  <a:pt x="2894199" y="4683781"/>
                  <a:pt x="2882389" y="4685126"/>
                </a:cubicBezTo>
                <a:cubicBezTo>
                  <a:pt x="2863475" y="4687334"/>
                  <a:pt x="2844655" y="4689831"/>
                  <a:pt x="2825837" y="4692135"/>
                </a:cubicBezTo>
                <a:cubicBezTo>
                  <a:pt x="2817964" y="4692999"/>
                  <a:pt x="2809706" y="4695399"/>
                  <a:pt x="2802313" y="4693960"/>
                </a:cubicBezTo>
                <a:cubicBezTo>
                  <a:pt x="2783686" y="4690310"/>
                  <a:pt x="2765347" y="4691367"/>
                  <a:pt x="2746816" y="4693863"/>
                </a:cubicBezTo>
                <a:cubicBezTo>
                  <a:pt x="2740479" y="4694728"/>
                  <a:pt x="2733662" y="4694535"/>
                  <a:pt x="2727517" y="4692903"/>
                </a:cubicBezTo>
                <a:cubicBezTo>
                  <a:pt x="2714939" y="4689638"/>
                  <a:pt x="2702745" y="4685029"/>
                  <a:pt x="2690359" y="4680997"/>
                </a:cubicBezTo>
                <a:cubicBezTo>
                  <a:pt x="2689014" y="4680517"/>
                  <a:pt x="2687382" y="4680421"/>
                  <a:pt x="2685943" y="4680133"/>
                </a:cubicBezTo>
                <a:cubicBezTo>
                  <a:pt x="2677781" y="4678500"/>
                  <a:pt x="2669717" y="4676868"/>
                  <a:pt x="2661554" y="4675428"/>
                </a:cubicBezTo>
                <a:cubicBezTo>
                  <a:pt x="2657138" y="4674660"/>
                  <a:pt x="2652625" y="4674564"/>
                  <a:pt x="2648208" y="4673892"/>
                </a:cubicBezTo>
                <a:cubicBezTo>
                  <a:pt x="2631118" y="4671203"/>
                  <a:pt x="2612299" y="4675716"/>
                  <a:pt x="2597512" y="4664099"/>
                </a:cubicBezTo>
                <a:cubicBezTo>
                  <a:pt x="2587911" y="4656609"/>
                  <a:pt x="2578597" y="4658338"/>
                  <a:pt x="2568324" y="4659490"/>
                </a:cubicBezTo>
                <a:cubicBezTo>
                  <a:pt x="2560547" y="4660354"/>
                  <a:pt x="2552577" y="4660065"/>
                  <a:pt x="2544704" y="4660162"/>
                </a:cubicBezTo>
                <a:cubicBezTo>
                  <a:pt x="2530878" y="4660449"/>
                  <a:pt x="2517052" y="4660546"/>
                  <a:pt x="2503225" y="4661026"/>
                </a:cubicBezTo>
                <a:cubicBezTo>
                  <a:pt x="2498808" y="4661218"/>
                  <a:pt x="2494297" y="4663619"/>
                  <a:pt x="2489975" y="4663235"/>
                </a:cubicBezTo>
                <a:cubicBezTo>
                  <a:pt x="2470004" y="4661410"/>
                  <a:pt x="2450033" y="4658529"/>
                  <a:pt x="2430061" y="4656897"/>
                </a:cubicBezTo>
                <a:cubicBezTo>
                  <a:pt x="2418732" y="4655938"/>
                  <a:pt x="2407114" y="4657761"/>
                  <a:pt x="2395880" y="4656417"/>
                </a:cubicBezTo>
                <a:cubicBezTo>
                  <a:pt x="2382919" y="4654881"/>
                  <a:pt x="2370245" y="4650945"/>
                  <a:pt x="2357378" y="4648544"/>
                </a:cubicBezTo>
                <a:cubicBezTo>
                  <a:pt x="2353826" y="4647872"/>
                  <a:pt x="2349889" y="4648736"/>
                  <a:pt x="2346145" y="4648928"/>
                </a:cubicBezTo>
                <a:cubicBezTo>
                  <a:pt x="2341920" y="4649120"/>
                  <a:pt x="2337791" y="4649504"/>
                  <a:pt x="2333567" y="4649600"/>
                </a:cubicBezTo>
                <a:cubicBezTo>
                  <a:pt x="2320700" y="4649793"/>
                  <a:pt x="2307835" y="4649504"/>
                  <a:pt x="2294968" y="4650177"/>
                </a:cubicBezTo>
                <a:cubicBezTo>
                  <a:pt x="2287095" y="4650561"/>
                  <a:pt x="2278839" y="4654497"/>
                  <a:pt x="2271540" y="4653057"/>
                </a:cubicBezTo>
                <a:cubicBezTo>
                  <a:pt x="2256659" y="4650272"/>
                  <a:pt x="2241776" y="4656513"/>
                  <a:pt x="2226895" y="4651329"/>
                </a:cubicBezTo>
                <a:cubicBezTo>
                  <a:pt x="2222285" y="4649793"/>
                  <a:pt x="2215948" y="4653633"/>
                  <a:pt x="2210379" y="4653825"/>
                </a:cubicBezTo>
                <a:cubicBezTo>
                  <a:pt x="2196457" y="4654305"/>
                  <a:pt x="2182535" y="4654209"/>
                  <a:pt x="2168613" y="4654113"/>
                </a:cubicBezTo>
                <a:cubicBezTo>
                  <a:pt x="2156131" y="4654017"/>
                  <a:pt x="2143168" y="4655361"/>
                  <a:pt x="2131167" y="4652673"/>
                </a:cubicBezTo>
                <a:cubicBezTo>
                  <a:pt x="2118588" y="4649793"/>
                  <a:pt x="2107259" y="4650177"/>
                  <a:pt x="2095065" y="4653441"/>
                </a:cubicBezTo>
                <a:cubicBezTo>
                  <a:pt x="2086711" y="4655649"/>
                  <a:pt x="2077878" y="4655938"/>
                  <a:pt x="2069237" y="4656609"/>
                </a:cubicBezTo>
                <a:cubicBezTo>
                  <a:pt x="2059924" y="4657377"/>
                  <a:pt x="2049650" y="4655361"/>
                  <a:pt x="2041201" y="4658529"/>
                </a:cubicBezTo>
                <a:cubicBezTo>
                  <a:pt x="2016044" y="4667939"/>
                  <a:pt x="1990216" y="4669955"/>
                  <a:pt x="1963909" y="4669955"/>
                </a:cubicBezTo>
                <a:cubicBezTo>
                  <a:pt x="1959107" y="4669955"/>
                  <a:pt x="1954210" y="4668612"/>
                  <a:pt x="1949603" y="4667171"/>
                </a:cubicBezTo>
                <a:cubicBezTo>
                  <a:pt x="1922717" y="4658529"/>
                  <a:pt x="1895737" y="4659297"/>
                  <a:pt x="1868373" y="4664578"/>
                </a:cubicBezTo>
                <a:cubicBezTo>
                  <a:pt x="1862708" y="4665731"/>
                  <a:pt x="1856372" y="4665923"/>
                  <a:pt x="1850707" y="4664771"/>
                </a:cubicBezTo>
                <a:cubicBezTo>
                  <a:pt x="1834768" y="4661410"/>
                  <a:pt x="1819309" y="4655841"/>
                  <a:pt x="1803275" y="4653441"/>
                </a:cubicBezTo>
                <a:cubicBezTo>
                  <a:pt x="1776775" y="4649504"/>
                  <a:pt x="1753828" y="4662754"/>
                  <a:pt x="1730112" y="4671396"/>
                </a:cubicBezTo>
                <a:cubicBezTo>
                  <a:pt x="1707548" y="4679557"/>
                  <a:pt x="1688345" y="4697992"/>
                  <a:pt x="1661652" y="4693863"/>
                </a:cubicBezTo>
                <a:cubicBezTo>
                  <a:pt x="1658965" y="4693479"/>
                  <a:pt x="1655988" y="4696071"/>
                  <a:pt x="1653011" y="4696744"/>
                </a:cubicBezTo>
                <a:cubicBezTo>
                  <a:pt x="1644850" y="4698568"/>
                  <a:pt x="1636689" y="4700776"/>
                  <a:pt x="1628431" y="4701641"/>
                </a:cubicBezTo>
                <a:cubicBezTo>
                  <a:pt x="1618350" y="4702793"/>
                  <a:pt x="1608076" y="4702409"/>
                  <a:pt x="1597995" y="4703369"/>
                </a:cubicBezTo>
                <a:cubicBezTo>
                  <a:pt x="1585032" y="4704521"/>
                  <a:pt x="1572263" y="4707593"/>
                  <a:pt x="1559396" y="4707593"/>
                </a:cubicBezTo>
                <a:cubicBezTo>
                  <a:pt x="1549026" y="4707593"/>
                  <a:pt x="1538753" y="4704041"/>
                  <a:pt x="1528480" y="4702312"/>
                </a:cubicBezTo>
                <a:cubicBezTo>
                  <a:pt x="1513981" y="4699912"/>
                  <a:pt x="1498042" y="4700584"/>
                  <a:pt x="1485272" y="4694439"/>
                </a:cubicBezTo>
                <a:cubicBezTo>
                  <a:pt x="1471639" y="4687910"/>
                  <a:pt x="1458676" y="4684934"/>
                  <a:pt x="1444562" y="4686950"/>
                </a:cubicBezTo>
                <a:cubicBezTo>
                  <a:pt x="1439857" y="4687622"/>
                  <a:pt x="1433808" y="4691655"/>
                  <a:pt x="1431696" y="4695783"/>
                </a:cubicBezTo>
                <a:cubicBezTo>
                  <a:pt x="1426991" y="4705001"/>
                  <a:pt x="1420559" y="4706634"/>
                  <a:pt x="1411821" y="4703464"/>
                </a:cubicBezTo>
                <a:cubicBezTo>
                  <a:pt x="1404236" y="4700776"/>
                  <a:pt x="1394922" y="4699432"/>
                  <a:pt x="1389738" y="4694247"/>
                </a:cubicBezTo>
                <a:cubicBezTo>
                  <a:pt x="1375047" y="4679557"/>
                  <a:pt x="1356324" y="4679077"/>
                  <a:pt x="1338081" y="4675141"/>
                </a:cubicBezTo>
                <a:cubicBezTo>
                  <a:pt x="1326945" y="4672739"/>
                  <a:pt x="1316574" y="4672644"/>
                  <a:pt x="1305436" y="4674276"/>
                </a:cubicBezTo>
                <a:cubicBezTo>
                  <a:pt x="1281241" y="4677925"/>
                  <a:pt x="1257717" y="4672739"/>
                  <a:pt x="1234481" y="4666115"/>
                </a:cubicBezTo>
                <a:cubicBezTo>
                  <a:pt x="1219118" y="4661698"/>
                  <a:pt x="1203372" y="4659010"/>
                  <a:pt x="1188106" y="4654497"/>
                </a:cubicBezTo>
                <a:cubicBezTo>
                  <a:pt x="1176680" y="4651041"/>
                  <a:pt x="1165255" y="4646912"/>
                  <a:pt x="1154790" y="4641343"/>
                </a:cubicBezTo>
                <a:cubicBezTo>
                  <a:pt x="1139618" y="4633181"/>
                  <a:pt x="1126369" y="4620891"/>
                  <a:pt x="1107069" y="4624156"/>
                </a:cubicBezTo>
                <a:cubicBezTo>
                  <a:pt x="1090074" y="4627036"/>
                  <a:pt x="1074713" y="4620988"/>
                  <a:pt x="1059158" y="4615227"/>
                </a:cubicBezTo>
                <a:cubicBezTo>
                  <a:pt x="1047732" y="4611002"/>
                  <a:pt x="1036308" y="4606681"/>
                  <a:pt x="1024496" y="4603993"/>
                </a:cubicBezTo>
                <a:cubicBezTo>
                  <a:pt x="1010478" y="4600824"/>
                  <a:pt x="994635" y="4602169"/>
                  <a:pt x="982153" y="4596311"/>
                </a:cubicBezTo>
                <a:cubicBezTo>
                  <a:pt x="969095" y="4590166"/>
                  <a:pt x="958246" y="4594295"/>
                  <a:pt x="946628" y="4596024"/>
                </a:cubicBezTo>
                <a:cubicBezTo>
                  <a:pt x="928097" y="4598712"/>
                  <a:pt x="909661" y="4603705"/>
                  <a:pt x="890939" y="4597368"/>
                </a:cubicBezTo>
                <a:cubicBezTo>
                  <a:pt x="868184" y="4589687"/>
                  <a:pt x="845620" y="4581430"/>
                  <a:pt x="822769" y="4574133"/>
                </a:cubicBezTo>
                <a:cubicBezTo>
                  <a:pt x="813934" y="4571347"/>
                  <a:pt x="804431" y="4570195"/>
                  <a:pt x="795212" y="4568947"/>
                </a:cubicBezTo>
                <a:cubicBezTo>
                  <a:pt x="786476" y="4567891"/>
                  <a:pt x="776010" y="4570579"/>
                  <a:pt x="769288" y="4566547"/>
                </a:cubicBezTo>
                <a:cubicBezTo>
                  <a:pt x="752005" y="4556178"/>
                  <a:pt x="734243" y="4551089"/>
                  <a:pt x="714271" y="4551089"/>
                </a:cubicBezTo>
                <a:cubicBezTo>
                  <a:pt x="706781" y="4551089"/>
                  <a:pt x="699484" y="4546768"/>
                  <a:pt x="691900" y="4545999"/>
                </a:cubicBezTo>
                <a:cubicBezTo>
                  <a:pt x="681529" y="4545040"/>
                  <a:pt x="669623" y="4542447"/>
                  <a:pt x="660598" y="4546096"/>
                </a:cubicBezTo>
                <a:cubicBezTo>
                  <a:pt x="639379" y="4554737"/>
                  <a:pt x="622193" y="4547536"/>
                  <a:pt x="603662" y="4538991"/>
                </a:cubicBezTo>
                <a:cubicBezTo>
                  <a:pt x="585418" y="4530541"/>
                  <a:pt x="566215" y="4523821"/>
                  <a:pt x="546821" y="4518251"/>
                </a:cubicBezTo>
                <a:cubicBezTo>
                  <a:pt x="539524" y="4516235"/>
                  <a:pt x="530787" y="4519596"/>
                  <a:pt x="522721" y="4520267"/>
                </a:cubicBezTo>
                <a:cubicBezTo>
                  <a:pt x="519840" y="4520460"/>
                  <a:pt x="516671" y="4520748"/>
                  <a:pt x="514080" y="4519788"/>
                </a:cubicBezTo>
                <a:cubicBezTo>
                  <a:pt x="489020" y="4510570"/>
                  <a:pt x="463575" y="4503561"/>
                  <a:pt x="436404" y="4508361"/>
                </a:cubicBezTo>
                <a:cubicBezTo>
                  <a:pt x="433908" y="4508842"/>
                  <a:pt x="431123" y="4507786"/>
                  <a:pt x="428626" y="4507114"/>
                </a:cubicBezTo>
                <a:cubicBezTo>
                  <a:pt x="416432" y="4503657"/>
                  <a:pt x="404526" y="4498184"/>
                  <a:pt x="392141" y="4496936"/>
                </a:cubicBezTo>
                <a:cubicBezTo>
                  <a:pt x="361608" y="4493864"/>
                  <a:pt x="330884" y="4492615"/>
                  <a:pt x="300157" y="4490599"/>
                </a:cubicBezTo>
                <a:cubicBezTo>
                  <a:pt x="298237" y="4490503"/>
                  <a:pt x="296221" y="4490503"/>
                  <a:pt x="294493" y="4489831"/>
                </a:cubicBezTo>
                <a:cubicBezTo>
                  <a:pt x="283163" y="4485702"/>
                  <a:pt x="273274" y="4487047"/>
                  <a:pt x="263671" y="4494919"/>
                </a:cubicBezTo>
                <a:cubicBezTo>
                  <a:pt x="259447" y="4498376"/>
                  <a:pt x="253686" y="4500200"/>
                  <a:pt x="248406" y="4502121"/>
                </a:cubicBezTo>
                <a:cubicBezTo>
                  <a:pt x="240628" y="4505002"/>
                  <a:pt x="232659" y="4507786"/>
                  <a:pt x="224594" y="4509610"/>
                </a:cubicBezTo>
                <a:cubicBezTo>
                  <a:pt x="216624" y="4511338"/>
                  <a:pt x="208079" y="4513738"/>
                  <a:pt x="200398" y="4512395"/>
                </a:cubicBezTo>
                <a:cubicBezTo>
                  <a:pt x="186572" y="4509994"/>
                  <a:pt x="173417" y="4504618"/>
                  <a:pt x="159783" y="4501064"/>
                </a:cubicBezTo>
                <a:cubicBezTo>
                  <a:pt x="155079" y="4499816"/>
                  <a:pt x="149893" y="4500009"/>
                  <a:pt x="144997" y="4499912"/>
                </a:cubicBezTo>
                <a:cubicBezTo>
                  <a:pt x="133763" y="4499625"/>
                  <a:pt x="122241" y="4502409"/>
                  <a:pt x="112064" y="4494440"/>
                </a:cubicBezTo>
                <a:cubicBezTo>
                  <a:pt x="102655" y="4486951"/>
                  <a:pt x="93148" y="4489158"/>
                  <a:pt x="83259" y="4494824"/>
                </a:cubicBezTo>
                <a:cubicBezTo>
                  <a:pt x="76154" y="4498857"/>
                  <a:pt x="68090" y="4502025"/>
                  <a:pt x="60120" y="4503561"/>
                </a:cubicBezTo>
                <a:cubicBezTo>
                  <a:pt x="49174" y="4505673"/>
                  <a:pt x="38324" y="4506538"/>
                  <a:pt x="26514" y="4505289"/>
                </a:cubicBezTo>
                <a:cubicBezTo>
                  <a:pt x="18161" y="4504425"/>
                  <a:pt x="11343" y="4504041"/>
                  <a:pt x="4814" y="4498952"/>
                </a:cubicBezTo>
                <a:cubicBezTo>
                  <a:pt x="3759" y="4498184"/>
                  <a:pt x="1839" y="4497992"/>
                  <a:pt x="398" y="4498089"/>
                </a:cubicBezTo>
                <a:lnTo>
                  <a:pt x="0" y="4498087"/>
                </a:lnTo>
                <a:close/>
              </a:path>
            </a:pathLst>
          </a:custGeom>
          <a:noFill/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686A5CBB-E03B-4019-8BCD-78975D39E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94993204-9792-4E61-A83C-73D4379E2B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25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268041"/>
              </p:ext>
            </p:extLst>
          </p:nvPr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Then we fill in our 10 x table answers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(remembering both directions)</a:t>
            </a:r>
          </a:p>
        </p:txBody>
      </p:sp>
    </p:spTree>
    <p:extLst>
      <p:ext uri="{BB962C8B-B14F-4D97-AF65-F5344CB8AC3E}">
        <p14:creationId xmlns:p14="http://schemas.microsoft.com/office/powerpoint/2010/main" val="871394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120204"/>
              </p:ext>
            </p:extLst>
          </p:nvPr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Then we fill in our 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5 x table answers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(remembering both directions)</a:t>
            </a:r>
          </a:p>
        </p:txBody>
      </p:sp>
    </p:spTree>
    <p:extLst>
      <p:ext uri="{BB962C8B-B14F-4D97-AF65-F5344CB8AC3E}">
        <p14:creationId xmlns:p14="http://schemas.microsoft.com/office/powerpoint/2010/main" val="2076031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312793"/>
              </p:ext>
            </p:extLst>
          </p:nvPr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Then we fill in our 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5 x table answers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(remembering both directions)</a:t>
            </a:r>
          </a:p>
        </p:txBody>
      </p:sp>
    </p:spTree>
    <p:extLst>
      <p:ext uri="{BB962C8B-B14F-4D97-AF65-F5344CB8AC3E}">
        <p14:creationId xmlns:p14="http://schemas.microsoft.com/office/powerpoint/2010/main" val="3776029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8457973"/>
              </p:ext>
            </p:extLst>
          </p:nvPr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Then we fill in our 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4 x table answers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(this is just all of our 2 times answers doubled)</a:t>
            </a:r>
          </a:p>
        </p:txBody>
      </p:sp>
    </p:spTree>
    <p:extLst>
      <p:ext uri="{BB962C8B-B14F-4D97-AF65-F5344CB8AC3E}">
        <p14:creationId xmlns:p14="http://schemas.microsoft.com/office/powerpoint/2010/main" val="26844629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43321"/>
              </p:ext>
            </p:extLst>
          </p:nvPr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Then we fill in our 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4 x table answers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(this is just all of our 2 times answers doubled)</a:t>
            </a:r>
          </a:p>
        </p:txBody>
      </p:sp>
    </p:spTree>
    <p:extLst>
      <p:ext uri="{BB962C8B-B14F-4D97-AF65-F5344CB8AC3E}">
        <p14:creationId xmlns:p14="http://schemas.microsoft.com/office/powerpoint/2010/main" val="3366383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566961"/>
              </p:ext>
            </p:extLst>
          </p:nvPr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  <a:endParaRPr lang="en-GB" sz="2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Then we fill in our 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4 x table answers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(this is just all of our 2 times answers doubled)</a:t>
            </a:r>
          </a:p>
        </p:txBody>
      </p:sp>
    </p:spTree>
    <p:extLst>
      <p:ext uri="{BB962C8B-B14F-4D97-AF65-F5344CB8AC3E}">
        <p14:creationId xmlns:p14="http://schemas.microsoft.com/office/powerpoint/2010/main" val="40251976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130949"/>
              </p:ext>
            </p:extLst>
          </p:nvPr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Now we fill in our 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11 x table answers or our 9 x table answers</a:t>
            </a:r>
          </a:p>
        </p:txBody>
      </p:sp>
    </p:spTree>
    <p:extLst>
      <p:ext uri="{BB962C8B-B14F-4D97-AF65-F5344CB8AC3E}">
        <p14:creationId xmlns:p14="http://schemas.microsoft.com/office/powerpoint/2010/main" val="2960667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685312"/>
              </p:ext>
            </p:extLst>
          </p:nvPr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I’m going to do 11 x table answers</a:t>
            </a:r>
          </a:p>
        </p:txBody>
      </p:sp>
    </p:spTree>
    <p:extLst>
      <p:ext uri="{BB962C8B-B14F-4D97-AF65-F5344CB8AC3E}">
        <p14:creationId xmlns:p14="http://schemas.microsoft.com/office/powerpoint/2010/main" val="556158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714705"/>
              </p:ext>
            </p:extLst>
          </p:nvPr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Not many gaps to fill in  now!</a:t>
            </a:r>
          </a:p>
        </p:txBody>
      </p:sp>
    </p:spTree>
    <p:extLst>
      <p:ext uri="{BB962C8B-B14F-4D97-AF65-F5344CB8AC3E}">
        <p14:creationId xmlns:p14="http://schemas.microsoft.com/office/powerpoint/2010/main" val="14257444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Now for the 9’s using the “trick”</a:t>
            </a:r>
          </a:p>
        </p:txBody>
      </p:sp>
    </p:spTree>
    <p:extLst>
      <p:ext uri="{BB962C8B-B14F-4D97-AF65-F5344CB8AC3E}">
        <p14:creationId xmlns:p14="http://schemas.microsoft.com/office/powerpoint/2010/main" val="2091847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8B3962-CC37-3EA2-ECC7-6B462B6ED3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41" y="215714"/>
            <a:ext cx="8432178" cy="6426571"/>
          </a:xfrm>
          <a:prstGeom prst="rect">
            <a:avLst/>
          </a:prstGeom>
          <a:ln>
            <a:noFill/>
          </a:ln>
        </p:spPr>
      </p:pic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8DA64E-9076-B559-BB64-E0C9C1462F51}"/>
              </a:ext>
            </a:extLst>
          </p:cNvPr>
          <p:cNvSpPr txBox="1"/>
          <p:nvPr/>
        </p:nvSpPr>
        <p:spPr>
          <a:xfrm>
            <a:off x="1875795" y="5178243"/>
            <a:ext cx="8619333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2400" dirty="0"/>
              <a:t>3.	Large pizzas cost £8.50 each. Small pizzas cost £6.75 each.</a:t>
            </a:r>
          </a:p>
          <a:p>
            <a:r>
              <a:rPr lang="en-GB" sz="2400" dirty="0"/>
              <a:t>Five children together buy one large pizza and three small pizzas.</a:t>
            </a:r>
          </a:p>
          <a:p>
            <a:r>
              <a:rPr lang="en-GB" sz="2400" dirty="0"/>
              <a:t>They share the cost equally. How much does each child pay?</a:t>
            </a:r>
          </a:p>
          <a:p>
            <a:endParaRPr lang="en-GB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C00679-B9F2-7D4B-8DAD-C6FF5F356E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5145" y="76945"/>
            <a:ext cx="10201709" cy="3198797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2053" name="Picture 5" descr="daydreamdiaries - #9 No Calculators Allowed For human beings,...">
            <a:extLst>
              <a:ext uri="{FF2B5EF4-FFF2-40B4-BE49-F238E27FC236}">
                <a16:creationId xmlns:a16="http://schemas.microsoft.com/office/drawing/2014/main" id="{12EF3F27-8143-B6EC-2D98-DF546AD936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1101" y="2357436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94E1022-686C-FA68-2FF2-FF60146E047F}"/>
              </a:ext>
            </a:extLst>
          </p:cNvPr>
          <p:cNvSpPr txBox="1"/>
          <p:nvPr/>
        </p:nvSpPr>
        <p:spPr>
          <a:xfrm>
            <a:off x="2456597" y="3018860"/>
            <a:ext cx="7444504" cy="2308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a.	Some children go camping.  It costs £2.20 for each child to camp each night.  How much will each child have to pay for the 6 nights?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b.	There are 78 children.  Each tent takes up to 6 children.  How many tents will be needed?</a:t>
            </a:r>
          </a:p>
        </p:txBody>
      </p:sp>
    </p:spTree>
    <p:extLst>
      <p:ext uri="{BB962C8B-B14F-4D97-AF65-F5344CB8AC3E}">
        <p14:creationId xmlns:p14="http://schemas.microsoft.com/office/powerpoint/2010/main" val="12579704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E352BD-49B2-6D86-535A-8AD6744239EC}"/>
              </a:ext>
            </a:extLst>
          </p:cNvPr>
          <p:cNvSpPr txBox="1"/>
          <p:nvPr/>
        </p:nvSpPr>
        <p:spPr>
          <a:xfrm>
            <a:off x="1824249" y="495861"/>
            <a:ext cx="8543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What’s the “trick” for the answers to the 9 times table…..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E90D94-40B3-6485-F476-F3ED730E44EC}"/>
              </a:ext>
            </a:extLst>
          </p:cNvPr>
          <p:cNvSpPr txBox="1"/>
          <p:nvPr/>
        </p:nvSpPr>
        <p:spPr>
          <a:xfrm>
            <a:off x="2977484" y="1041948"/>
            <a:ext cx="6237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First write the numbers 0 to 9 in a column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31B068-D66C-1484-6F32-63EB328A2B55}"/>
              </a:ext>
            </a:extLst>
          </p:cNvPr>
          <p:cNvSpPr txBox="1"/>
          <p:nvPr/>
        </p:nvSpPr>
        <p:spPr>
          <a:xfrm>
            <a:off x="5841241" y="2263339"/>
            <a:ext cx="914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0</a:t>
            </a:r>
          </a:p>
          <a:p>
            <a:r>
              <a:rPr lang="en-GB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1</a:t>
            </a:r>
          </a:p>
          <a:p>
            <a:r>
              <a:rPr lang="en-GB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2</a:t>
            </a:r>
          </a:p>
          <a:p>
            <a:r>
              <a:rPr lang="en-GB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3</a:t>
            </a:r>
          </a:p>
          <a:p>
            <a:r>
              <a:rPr lang="en-GB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4</a:t>
            </a:r>
          </a:p>
          <a:p>
            <a:r>
              <a:rPr lang="en-GB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5</a:t>
            </a:r>
          </a:p>
          <a:p>
            <a:r>
              <a:rPr lang="en-GB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6</a:t>
            </a:r>
          </a:p>
          <a:p>
            <a:r>
              <a:rPr lang="en-GB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7</a:t>
            </a:r>
          </a:p>
          <a:p>
            <a:r>
              <a:rPr lang="en-GB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8</a:t>
            </a:r>
          </a:p>
          <a:p>
            <a:r>
              <a:rPr lang="en-GB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9</a:t>
            </a:r>
          </a:p>
          <a:p>
            <a:endParaRPr lang="en-GB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6AF6B4-19B1-EDFE-61DF-DE79A331A6BC}"/>
              </a:ext>
            </a:extLst>
          </p:cNvPr>
          <p:cNvSpPr txBox="1"/>
          <p:nvPr/>
        </p:nvSpPr>
        <p:spPr>
          <a:xfrm>
            <a:off x="6095999" y="2263339"/>
            <a:ext cx="914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9</a:t>
            </a:r>
          </a:p>
          <a:p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8</a:t>
            </a:r>
          </a:p>
          <a:p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7</a:t>
            </a:r>
          </a:p>
          <a:p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</a:p>
          <a:p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</a:p>
          <a:p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</a:p>
          <a:p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</a:p>
          <a:p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  <a:p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  <a:p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</a:p>
          <a:p>
            <a:endParaRPr lang="en-GB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611F46-D576-6228-4FFE-D3822359107A}"/>
              </a:ext>
            </a:extLst>
          </p:cNvPr>
          <p:cNvSpPr txBox="1"/>
          <p:nvPr/>
        </p:nvSpPr>
        <p:spPr>
          <a:xfrm>
            <a:off x="2607858" y="1624253"/>
            <a:ext cx="7381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Then the numbers 9 to 0 in a column next to them</a:t>
            </a:r>
          </a:p>
        </p:txBody>
      </p:sp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04F0D9ED-12BE-CF72-A269-9FCC125F5FFA}"/>
              </a:ext>
            </a:extLst>
          </p:cNvPr>
          <p:cNvSpPr/>
          <p:nvPr/>
        </p:nvSpPr>
        <p:spPr>
          <a:xfrm>
            <a:off x="7533564" y="2155747"/>
            <a:ext cx="4380932" cy="3375395"/>
          </a:xfrm>
          <a:prstGeom prst="wedgeEllipseCallou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CB6D3D-7629-8113-3F17-79C924B87755}"/>
              </a:ext>
            </a:extLst>
          </p:cNvPr>
          <p:cNvSpPr txBox="1"/>
          <p:nvPr/>
        </p:nvSpPr>
        <p:spPr>
          <a:xfrm>
            <a:off x="7616019" y="3284139"/>
            <a:ext cx="42160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>
                    <a:lumMod val="95000"/>
                  </a:schemeClr>
                </a:solidFill>
                <a:latin typeface="Comic Sans MS" panose="030F0702030302020204" pitchFamily="66" charset="0"/>
              </a:rPr>
              <a:t>These are the answers </a:t>
            </a:r>
          </a:p>
          <a:p>
            <a:pPr algn="ctr"/>
            <a:r>
              <a:rPr lang="en-GB" sz="2400" dirty="0">
                <a:solidFill>
                  <a:schemeClr val="bg1">
                    <a:lumMod val="95000"/>
                  </a:schemeClr>
                </a:solidFill>
                <a:latin typeface="Comic Sans MS" panose="030F0702030302020204" pitchFamily="66" charset="0"/>
              </a:rPr>
              <a:t>to the 9 times table </a:t>
            </a:r>
          </a:p>
          <a:p>
            <a:pPr algn="ctr"/>
            <a:r>
              <a:rPr lang="en-GB" sz="2400" dirty="0">
                <a:solidFill>
                  <a:schemeClr val="bg1">
                    <a:lumMod val="95000"/>
                  </a:schemeClr>
                </a:solidFill>
                <a:latin typeface="Comic Sans MS" panose="030F0702030302020204" pitchFamily="66" charset="0"/>
              </a:rPr>
              <a:t>up to 9 x 10</a:t>
            </a:r>
          </a:p>
        </p:txBody>
      </p:sp>
    </p:spTree>
    <p:extLst>
      <p:ext uri="{BB962C8B-B14F-4D97-AF65-F5344CB8AC3E}">
        <p14:creationId xmlns:p14="http://schemas.microsoft.com/office/powerpoint/2010/main" val="3272478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 animBg="1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443426"/>
              </p:ext>
            </p:extLst>
          </p:nvPr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Now for the 9’s using the “trick”</a:t>
            </a:r>
          </a:p>
        </p:txBody>
      </p:sp>
    </p:spTree>
    <p:extLst>
      <p:ext uri="{BB962C8B-B14F-4D97-AF65-F5344CB8AC3E}">
        <p14:creationId xmlns:p14="http://schemas.microsoft.com/office/powerpoint/2010/main" val="21739379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452809"/>
              </p:ext>
            </p:extLst>
          </p:nvPr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Now for the 3 x table</a:t>
            </a:r>
          </a:p>
        </p:txBody>
      </p:sp>
    </p:spTree>
    <p:extLst>
      <p:ext uri="{BB962C8B-B14F-4D97-AF65-F5344CB8AC3E}">
        <p14:creationId xmlns:p14="http://schemas.microsoft.com/office/powerpoint/2010/main" val="10959585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60418"/>
              </p:ext>
            </p:extLst>
          </p:nvPr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Now for the 6 x table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(this is just double the answers to the 3’s)</a:t>
            </a:r>
          </a:p>
        </p:txBody>
      </p:sp>
    </p:spTree>
    <p:extLst>
      <p:ext uri="{BB962C8B-B14F-4D97-AF65-F5344CB8AC3E}">
        <p14:creationId xmlns:p14="http://schemas.microsoft.com/office/powerpoint/2010/main" val="30577680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948751"/>
              </p:ext>
            </p:extLst>
          </p:nvPr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Now for the 6 x table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(this is just double the answers to the 3’s)</a:t>
            </a:r>
          </a:p>
        </p:txBody>
      </p:sp>
    </p:spTree>
    <p:extLst>
      <p:ext uri="{BB962C8B-B14F-4D97-AF65-F5344CB8AC3E}">
        <p14:creationId xmlns:p14="http://schemas.microsoft.com/office/powerpoint/2010/main" val="41819529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844531"/>
              </p:ext>
            </p:extLst>
          </p:nvPr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Now for the 8 x table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(this is just double the answers to the 4’s)</a:t>
            </a:r>
          </a:p>
        </p:txBody>
      </p:sp>
    </p:spTree>
    <p:extLst>
      <p:ext uri="{BB962C8B-B14F-4D97-AF65-F5344CB8AC3E}">
        <p14:creationId xmlns:p14="http://schemas.microsoft.com/office/powerpoint/2010/main" val="2629372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972773"/>
              </p:ext>
            </p:extLst>
          </p:nvPr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Now for the 8 x table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(this is just double the answers to the 4’s)</a:t>
            </a:r>
          </a:p>
        </p:txBody>
      </p:sp>
    </p:spTree>
    <p:extLst>
      <p:ext uri="{BB962C8B-B14F-4D97-AF65-F5344CB8AC3E}">
        <p14:creationId xmlns:p14="http://schemas.microsoft.com/office/powerpoint/2010/main" val="1092081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8567751"/>
              </p:ext>
            </p:extLst>
          </p:nvPr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Now for the 8 x table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(this is just double the answers to the 4’s)</a:t>
            </a:r>
          </a:p>
        </p:txBody>
      </p:sp>
    </p:spTree>
    <p:extLst>
      <p:ext uri="{BB962C8B-B14F-4D97-AF65-F5344CB8AC3E}">
        <p14:creationId xmlns:p14="http://schemas.microsoft.com/office/powerpoint/2010/main" val="26293885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252371"/>
              </p:ext>
            </p:extLst>
          </p:nvPr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Only the last few numbers to go now…..</a:t>
            </a:r>
          </a:p>
        </p:txBody>
      </p:sp>
    </p:spTree>
    <p:extLst>
      <p:ext uri="{BB962C8B-B14F-4D97-AF65-F5344CB8AC3E}">
        <p14:creationId xmlns:p14="http://schemas.microsoft.com/office/powerpoint/2010/main" val="39134810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And it’s only 3 more sums to fill in the last 4 boxes…..</a:t>
            </a:r>
          </a:p>
        </p:txBody>
      </p:sp>
    </p:spTree>
    <p:extLst>
      <p:ext uri="{BB962C8B-B14F-4D97-AF65-F5344CB8AC3E}">
        <p14:creationId xmlns:p14="http://schemas.microsoft.com/office/powerpoint/2010/main" val="1881452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8B3962-CC37-3EA2-ECC7-6B462B6ED3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41" y="215714"/>
            <a:ext cx="8432178" cy="6426571"/>
          </a:xfrm>
          <a:prstGeom prst="rect">
            <a:avLst/>
          </a:prstGeom>
          <a:ln>
            <a:noFill/>
          </a:ln>
        </p:spPr>
      </p:pic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8DA64E-9076-B559-BB64-E0C9C1462F51}"/>
              </a:ext>
            </a:extLst>
          </p:cNvPr>
          <p:cNvSpPr txBox="1"/>
          <p:nvPr/>
        </p:nvSpPr>
        <p:spPr>
          <a:xfrm>
            <a:off x="1875795" y="5178243"/>
            <a:ext cx="8619333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2400" dirty="0"/>
              <a:t>3.	Large pizzas cost £8.50 each. Small pizzas cost £6.75 each.</a:t>
            </a:r>
          </a:p>
          <a:p>
            <a:r>
              <a:rPr lang="en-GB" sz="2400" dirty="0"/>
              <a:t>Five children together buy one large pizza and three small pizzas.</a:t>
            </a:r>
          </a:p>
          <a:p>
            <a:r>
              <a:rPr lang="en-GB" sz="2400" dirty="0"/>
              <a:t>They share the cost equally. How much does each child pay?</a:t>
            </a:r>
          </a:p>
          <a:p>
            <a:endParaRPr lang="en-GB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C00679-B9F2-7D4B-8DAD-C6FF5F356E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5145" y="76945"/>
            <a:ext cx="10201709" cy="319879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94E1022-686C-FA68-2FF2-FF60146E047F}"/>
              </a:ext>
            </a:extLst>
          </p:cNvPr>
          <p:cNvSpPr txBox="1"/>
          <p:nvPr/>
        </p:nvSpPr>
        <p:spPr>
          <a:xfrm>
            <a:off x="2456597" y="3018860"/>
            <a:ext cx="7444504" cy="2308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a.	Some children go camping.  It costs £2.20 for each child to camp each night.  How much will each child have to pay for the 6 nights?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b.	There are 78 children.  Each tent takes up to 6 children.  How many tents will be needed?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4D2C86-195E-59DA-7073-3A65BEDB21B2}"/>
              </a:ext>
            </a:extLst>
          </p:cNvPr>
          <p:cNvSpPr txBox="1"/>
          <p:nvPr/>
        </p:nvSpPr>
        <p:spPr>
          <a:xfrm>
            <a:off x="4624825" y="2218039"/>
            <a:ext cx="7588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Mary and Bob = 139.8kg, so yes, the boat is safe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CA07FB-9566-615A-A158-7D52D6F07FC4}"/>
              </a:ext>
            </a:extLst>
          </p:cNvPr>
          <p:cNvSpPr txBox="1"/>
          <p:nvPr/>
        </p:nvSpPr>
        <p:spPr>
          <a:xfrm>
            <a:off x="9934101" y="3630955"/>
            <a:ext cx="23481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/>
            </a:pPr>
            <a:r>
              <a:rPr lang="en-GB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£13.20</a:t>
            </a:r>
          </a:p>
          <a:p>
            <a:pPr marL="514350" indent="-514350">
              <a:buAutoNum type="alphaLcParenR"/>
            </a:pPr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pPr marL="514350" indent="-514350">
              <a:buAutoNum type="alphaLcParenR"/>
            </a:pPr>
            <a:r>
              <a:rPr lang="en-GB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13 tents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58105E-1F48-5184-B087-1005569BC7DF}"/>
              </a:ext>
            </a:extLst>
          </p:cNvPr>
          <p:cNvSpPr txBox="1"/>
          <p:nvPr/>
        </p:nvSpPr>
        <p:spPr>
          <a:xfrm>
            <a:off x="10169512" y="5592281"/>
            <a:ext cx="2348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£5.75</a:t>
            </a:r>
          </a:p>
        </p:txBody>
      </p:sp>
    </p:spTree>
    <p:extLst>
      <p:ext uri="{BB962C8B-B14F-4D97-AF65-F5344CB8AC3E}">
        <p14:creationId xmlns:p14="http://schemas.microsoft.com/office/powerpoint/2010/main" val="28905673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7030A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7 x7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12 x 12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12 x 7</a:t>
            </a:r>
          </a:p>
          <a:p>
            <a:pPr algn="ctr"/>
            <a:endParaRPr lang="en-GB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And then we’re done.</a:t>
            </a:r>
          </a:p>
        </p:txBody>
      </p:sp>
    </p:spTree>
    <p:extLst>
      <p:ext uri="{BB962C8B-B14F-4D97-AF65-F5344CB8AC3E}">
        <p14:creationId xmlns:p14="http://schemas.microsoft.com/office/powerpoint/2010/main" val="777125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864597"/>
              </p:ext>
            </p:extLst>
          </p:nvPr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7 x7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12 x 12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12 x 7</a:t>
            </a:r>
          </a:p>
          <a:p>
            <a:pPr algn="ctr"/>
            <a:endParaRPr lang="en-GB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And then we’re done.</a:t>
            </a:r>
          </a:p>
        </p:txBody>
      </p:sp>
    </p:spTree>
    <p:extLst>
      <p:ext uri="{BB962C8B-B14F-4D97-AF65-F5344CB8AC3E}">
        <p14:creationId xmlns:p14="http://schemas.microsoft.com/office/powerpoint/2010/main" val="17855277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851537"/>
              </p:ext>
            </p:extLst>
          </p:nvPr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Our completed times table grid.</a:t>
            </a:r>
          </a:p>
        </p:txBody>
      </p:sp>
    </p:spTree>
    <p:extLst>
      <p:ext uri="{BB962C8B-B14F-4D97-AF65-F5344CB8AC3E}">
        <p14:creationId xmlns:p14="http://schemas.microsoft.com/office/powerpoint/2010/main" val="9279539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So how do we use it?</a:t>
            </a:r>
          </a:p>
        </p:txBody>
      </p:sp>
    </p:spTree>
    <p:extLst>
      <p:ext uri="{BB962C8B-B14F-4D97-AF65-F5344CB8AC3E}">
        <p14:creationId xmlns:p14="http://schemas.microsoft.com/office/powerpoint/2010/main" val="6390920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What is 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8 x 7?</a:t>
            </a:r>
          </a:p>
        </p:txBody>
      </p:sp>
    </p:spTree>
    <p:extLst>
      <p:ext uri="{BB962C8B-B14F-4D97-AF65-F5344CB8AC3E}">
        <p14:creationId xmlns:p14="http://schemas.microsoft.com/office/powerpoint/2010/main" val="38744910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What is 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8 x 7?</a:t>
            </a:r>
          </a:p>
          <a:p>
            <a:pPr algn="ctr"/>
            <a:endParaRPr lang="en-GB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First find 8 across the top</a:t>
            </a:r>
          </a:p>
        </p:txBody>
      </p:sp>
    </p:spTree>
    <p:extLst>
      <p:ext uri="{BB962C8B-B14F-4D97-AF65-F5344CB8AC3E}">
        <p14:creationId xmlns:p14="http://schemas.microsoft.com/office/powerpoint/2010/main" val="4646093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030056"/>
              </p:ext>
            </p:extLst>
          </p:nvPr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What is 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8 x 7?</a:t>
            </a:r>
          </a:p>
          <a:p>
            <a:pPr algn="ctr"/>
            <a:endParaRPr lang="en-GB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First find 8 across the top</a:t>
            </a:r>
          </a:p>
        </p:txBody>
      </p:sp>
    </p:spTree>
    <p:extLst>
      <p:ext uri="{BB962C8B-B14F-4D97-AF65-F5344CB8AC3E}">
        <p14:creationId xmlns:p14="http://schemas.microsoft.com/office/powerpoint/2010/main" val="29898561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117016"/>
              </p:ext>
            </p:extLst>
          </p:nvPr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What is 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8 x 7?</a:t>
            </a:r>
          </a:p>
          <a:p>
            <a:pPr algn="ctr"/>
            <a:endParaRPr lang="en-GB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Then find 7 down the side</a:t>
            </a:r>
          </a:p>
        </p:txBody>
      </p:sp>
    </p:spTree>
    <p:extLst>
      <p:ext uri="{BB962C8B-B14F-4D97-AF65-F5344CB8AC3E}">
        <p14:creationId xmlns:p14="http://schemas.microsoft.com/office/powerpoint/2010/main" val="24285790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389157"/>
              </p:ext>
            </p:extLst>
          </p:nvPr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28322913-84F1-B9D1-2980-D013AF2233A3}"/>
              </a:ext>
            </a:extLst>
          </p:cNvPr>
          <p:cNvSpPr/>
          <p:nvPr/>
        </p:nvSpPr>
        <p:spPr>
          <a:xfrm>
            <a:off x="6632811" y="3589358"/>
            <a:ext cx="750627" cy="791571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What is 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8 x 7?</a:t>
            </a:r>
          </a:p>
          <a:p>
            <a:pPr algn="ctr"/>
            <a:endParaRPr lang="en-GB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Then see where the 2 lines meet</a:t>
            </a:r>
          </a:p>
        </p:txBody>
      </p:sp>
    </p:spTree>
    <p:extLst>
      <p:ext uri="{BB962C8B-B14F-4D97-AF65-F5344CB8AC3E}">
        <p14:creationId xmlns:p14="http://schemas.microsoft.com/office/powerpoint/2010/main" val="19234658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719666"/>
          <a:ext cx="8020893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28322913-84F1-B9D1-2980-D013AF2233A3}"/>
              </a:ext>
            </a:extLst>
          </p:cNvPr>
          <p:cNvSpPr/>
          <p:nvPr/>
        </p:nvSpPr>
        <p:spPr>
          <a:xfrm>
            <a:off x="6632811" y="3589358"/>
            <a:ext cx="750627" cy="791571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160000" y="1637731"/>
            <a:ext cx="18060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What is 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8 x 7?</a:t>
            </a:r>
          </a:p>
          <a:p>
            <a:pPr algn="ctr"/>
            <a:endParaRPr lang="en-GB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So </a:t>
            </a:r>
          </a:p>
          <a:p>
            <a:pPr algn="ctr"/>
            <a:endParaRPr lang="en-GB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8 x 7 = 56</a:t>
            </a:r>
          </a:p>
        </p:txBody>
      </p:sp>
    </p:spTree>
    <p:extLst>
      <p:ext uri="{BB962C8B-B14F-4D97-AF65-F5344CB8AC3E}">
        <p14:creationId xmlns:p14="http://schemas.microsoft.com/office/powerpoint/2010/main" val="2339503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40EE550-E7F5-CA2C-BE1A-FCB5BCE4CA04}"/>
              </a:ext>
            </a:extLst>
          </p:cNvPr>
          <p:cNvSpPr txBox="1"/>
          <p:nvPr/>
        </p:nvSpPr>
        <p:spPr>
          <a:xfrm>
            <a:off x="1446663" y="2090172"/>
            <a:ext cx="948519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Why were some of those questions tricky?</a:t>
            </a:r>
          </a:p>
          <a:p>
            <a:pPr algn="ctr"/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What strategy can you use to help yourself when you don’t have a calculator (or mobile phone) to hand?</a:t>
            </a:r>
          </a:p>
          <a:p>
            <a:pPr algn="ctr"/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What about for those dreaded non calculator papers??</a:t>
            </a:r>
          </a:p>
        </p:txBody>
      </p:sp>
    </p:spTree>
    <p:extLst>
      <p:ext uri="{BB962C8B-B14F-4D97-AF65-F5344CB8AC3E}">
        <p14:creationId xmlns:p14="http://schemas.microsoft.com/office/powerpoint/2010/main" val="333002687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BEF2463-2998-FE32-68F5-80DEEDAEA478}"/>
              </a:ext>
            </a:extLst>
          </p:cNvPr>
          <p:cNvSpPr txBox="1"/>
          <p:nvPr/>
        </p:nvSpPr>
        <p:spPr>
          <a:xfrm>
            <a:off x="1405719" y="95534"/>
            <a:ext cx="9457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Use your times table grid to answer these questions: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933C5D-2037-3A7B-7105-C2831CD9724F}"/>
              </a:ext>
            </a:extLst>
          </p:cNvPr>
          <p:cNvSpPr txBox="1"/>
          <p:nvPr/>
        </p:nvSpPr>
        <p:spPr>
          <a:xfrm>
            <a:off x="3620069" y="1040320"/>
            <a:ext cx="609372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GB" sz="2800" dirty="0">
                <a:solidFill>
                  <a:srgbClr val="92D050"/>
                </a:solidFill>
                <a:latin typeface="Comic Sans MS" panose="030F0702030302020204" pitchFamily="66" charset="0"/>
              </a:rPr>
              <a:t>2 x 7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2800" dirty="0">
                <a:solidFill>
                  <a:srgbClr val="92D050"/>
                </a:solidFill>
                <a:latin typeface="Comic Sans MS" panose="030F0702030302020204" pitchFamily="66" charset="0"/>
              </a:rPr>
              <a:t>3 x 8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2800" dirty="0">
                <a:solidFill>
                  <a:srgbClr val="92D050"/>
                </a:solidFill>
                <a:latin typeface="Comic Sans MS" panose="030F0702030302020204" pitchFamily="66" charset="0"/>
              </a:rPr>
              <a:t>5 x 9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2800" dirty="0">
                <a:solidFill>
                  <a:srgbClr val="92D050"/>
                </a:solidFill>
                <a:latin typeface="Comic Sans MS" panose="030F0702030302020204" pitchFamily="66" charset="0"/>
              </a:rPr>
              <a:t>7 x 6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2800" dirty="0">
                <a:solidFill>
                  <a:srgbClr val="92D050"/>
                </a:solidFill>
                <a:latin typeface="Comic Sans MS" panose="030F0702030302020204" pitchFamily="66" charset="0"/>
              </a:rPr>
              <a:t>9 x 4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2800" dirty="0">
                <a:solidFill>
                  <a:srgbClr val="92D050"/>
                </a:solidFill>
                <a:latin typeface="Comic Sans MS" panose="030F0702030302020204" pitchFamily="66" charset="0"/>
              </a:rPr>
              <a:t>11 x 9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2800" dirty="0">
                <a:solidFill>
                  <a:srgbClr val="92D050"/>
                </a:solidFill>
                <a:latin typeface="Comic Sans MS" panose="030F0702030302020204" pitchFamily="66" charset="0"/>
              </a:rPr>
              <a:t>12 x 4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2800" dirty="0">
                <a:solidFill>
                  <a:srgbClr val="92D050"/>
                </a:solidFill>
                <a:latin typeface="Comic Sans MS" panose="030F0702030302020204" pitchFamily="66" charset="0"/>
              </a:rPr>
              <a:t>12 x 7 =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156022-3B5A-3478-16BF-FF18C60543FA}"/>
              </a:ext>
            </a:extLst>
          </p:cNvPr>
          <p:cNvSpPr txBox="1"/>
          <p:nvPr/>
        </p:nvSpPr>
        <p:spPr>
          <a:xfrm>
            <a:off x="4769894" y="4894350"/>
            <a:ext cx="60937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Tx/>
              <a:buAutoNum type="arabicParenR"/>
              <a:defRPr/>
            </a:pPr>
            <a:r>
              <a:rPr lang="en-GB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36 ÷ 9 =</a:t>
            </a:r>
          </a:p>
          <a:p>
            <a:pPr marL="514350" indent="-514350">
              <a:buFontTx/>
              <a:buAutoNum type="arabicParenR"/>
              <a:defRPr/>
            </a:pPr>
            <a:r>
              <a:rPr lang="en-GB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96 ÷ 8 =</a:t>
            </a:r>
          </a:p>
          <a:p>
            <a:pPr marL="514350" indent="-514350">
              <a:buFontTx/>
              <a:buAutoNum type="arabicParenR"/>
              <a:defRPr/>
            </a:pPr>
            <a:r>
              <a:rPr lang="en-GB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 56 ÷ 7 =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DA2F0231-2190-8F4C-DF04-3A32CFC227B0}"/>
              </a:ext>
            </a:extLst>
          </p:cNvPr>
          <p:cNvSpPr/>
          <p:nvPr/>
        </p:nvSpPr>
        <p:spPr>
          <a:xfrm>
            <a:off x="437866" y="4579750"/>
            <a:ext cx="4080681" cy="199302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421D4D-33B8-DD28-DB65-8B1745482666}"/>
              </a:ext>
            </a:extLst>
          </p:cNvPr>
          <p:cNvSpPr txBox="1"/>
          <p:nvPr/>
        </p:nvSpPr>
        <p:spPr>
          <a:xfrm>
            <a:off x="437866" y="5079016"/>
            <a:ext cx="37531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Comic Sans MS" panose="030F0702030302020204" pitchFamily="66" charset="0"/>
              </a:rPr>
              <a:t>Challenge questions….how could you use your times table grid to work out these?</a:t>
            </a:r>
          </a:p>
        </p:txBody>
      </p:sp>
    </p:spTree>
    <p:extLst>
      <p:ext uri="{BB962C8B-B14F-4D97-AF65-F5344CB8AC3E}">
        <p14:creationId xmlns:p14="http://schemas.microsoft.com/office/powerpoint/2010/main" val="398628910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BEF2463-2998-FE32-68F5-80DEEDAEA478}"/>
              </a:ext>
            </a:extLst>
          </p:cNvPr>
          <p:cNvSpPr txBox="1"/>
          <p:nvPr/>
        </p:nvSpPr>
        <p:spPr>
          <a:xfrm>
            <a:off x="1405719" y="95534"/>
            <a:ext cx="9457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Use your times table grid to answer these questions: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933C5D-2037-3A7B-7105-C2831CD9724F}"/>
              </a:ext>
            </a:extLst>
          </p:cNvPr>
          <p:cNvSpPr txBox="1"/>
          <p:nvPr/>
        </p:nvSpPr>
        <p:spPr>
          <a:xfrm>
            <a:off x="3087806" y="1122206"/>
            <a:ext cx="609372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GB" sz="2800">
                <a:solidFill>
                  <a:srgbClr val="92D050"/>
                </a:solidFill>
                <a:latin typeface="Comic Sans MS" panose="030F0702030302020204" pitchFamily="66" charset="0"/>
              </a:rPr>
              <a:t>2 x 7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2800">
                <a:solidFill>
                  <a:srgbClr val="92D050"/>
                </a:solidFill>
                <a:latin typeface="Comic Sans MS" panose="030F0702030302020204" pitchFamily="66" charset="0"/>
              </a:rPr>
              <a:t>3 x 8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2800">
                <a:solidFill>
                  <a:srgbClr val="92D050"/>
                </a:solidFill>
                <a:latin typeface="Comic Sans MS" panose="030F0702030302020204" pitchFamily="66" charset="0"/>
              </a:rPr>
              <a:t>5 x 9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2800">
                <a:solidFill>
                  <a:srgbClr val="92D050"/>
                </a:solidFill>
                <a:latin typeface="Comic Sans MS" panose="030F0702030302020204" pitchFamily="66" charset="0"/>
              </a:rPr>
              <a:t>7 x 6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2800">
                <a:solidFill>
                  <a:srgbClr val="92D050"/>
                </a:solidFill>
                <a:latin typeface="Comic Sans MS" panose="030F0702030302020204" pitchFamily="66" charset="0"/>
              </a:rPr>
              <a:t>9 x 4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2800">
                <a:solidFill>
                  <a:srgbClr val="92D050"/>
                </a:solidFill>
                <a:latin typeface="Comic Sans MS" panose="030F0702030302020204" pitchFamily="66" charset="0"/>
              </a:rPr>
              <a:t>11 x 9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2800">
                <a:solidFill>
                  <a:srgbClr val="92D050"/>
                </a:solidFill>
                <a:latin typeface="Comic Sans MS" panose="030F0702030302020204" pitchFamily="66" charset="0"/>
              </a:rPr>
              <a:t>12 x 4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2800">
                <a:solidFill>
                  <a:srgbClr val="92D050"/>
                </a:solidFill>
                <a:latin typeface="Comic Sans MS" panose="030F0702030302020204" pitchFamily="66" charset="0"/>
              </a:rPr>
              <a:t>12 x 7 =</a:t>
            </a:r>
            <a:endParaRPr lang="en-GB" sz="28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C1BFB2-EB72-A49E-9FE9-662B6F46E34B}"/>
              </a:ext>
            </a:extLst>
          </p:cNvPr>
          <p:cNvSpPr txBox="1"/>
          <p:nvPr/>
        </p:nvSpPr>
        <p:spPr>
          <a:xfrm>
            <a:off x="5066731" y="1122206"/>
            <a:ext cx="609372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14</a:t>
            </a: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24</a:t>
            </a: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45</a:t>
            </a: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42</a:t>
            </a: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36</a:t>
            </a: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99</a:t>
            </a: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48</a:t>
            </a: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84</a:t>
            </a:r>
          </a:p>
        </p:txBody>
      </p:sp>
    </p:spTree>
    <p:extLst>
      <p:ext uri="{BB962C8B-B14F-4D97-AF65-F5344CB8AC3E}">
        <p14:creationId xmlns:p14="http://schemas.microsoft.com/office/powerpoint/2010/main" val="82373618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BEF2463-2998-FE32-68F5-80DEEDAEA478}"/>
              </a:ext>
            </a:extLst>
          </p:cNvPr>
          <p:cNvSpPr txBox="1"/>
          <p:nvPr/>
        </p:nvSpPr>
        <p:spPr>
          <a:xfrm>
            <a:off x="1405719" y="95534"/>
            <a:ext cx="9457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Use your times table grid to answer these questions: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933C5D-2037-3A7B-7105-C2831CD9724F}"/>
              </a:ext>
            </a:extLst>
          </p:cNvPr>
          <p:cNvSpPr txBox="1"/>
          <p:nvPr/>
        </p:nvSpPr>
        <p:spPr>
          <a:xfrm>
            <a:off x="3087806" y="1122206"/>
            <a:ext cx="609372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GB" sz="2800">
                <a:solidFill>
                  <a:srgbClr val="92D050"/>
                </a:solidFill>
                <a:latin typeface="Comic Sans MS" panose="030F0702030302020204" pitchFamily="66" charset="0"/>
              </a:rPr>
              <a:t>2 x 7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2800">
                <a:solidFill>
                  <a:srgbClr val="92D050"/>
                </a:solidFill>
                <a:latin typeface="Comic Sans MS" panose="030F0702030302020204" pitchFamily="66" charset="0"/>
              </a:rPr>
              <a:t>3 x 8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2800">
                <a:solidFill>
                  <a:srgbClr val="92D050"/>
                </a:solidFill>
                <a:latin typeface="Comic Sans MS" panose="030F0702030302020204" pitchFamily="66" charset="0"/>
              </a:rPr>
              <a:t>5 x 9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2800">
                <a:solidFill>
                  <a:srgbClr val="92D050"/>
                </a:solidFill>
                <a:latin typeface="Comic Sans MS" panose="030F0702030302020204" pitchFamily="66" charset="0"/>
              </a:rPr>
              <a:t>7 x 6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2800">
                <a:solidFill>
                  <a:srgbClr val="92D050"/>
                </a:solidFill>
                <a:latin typeface="Comic Sans MS" panose="030F0702030302020204" pitchFamily="66" charset="0"/>
              </a:rPr>
              <a:t>9 x 4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2800">
                <a:solidFill>
                  <a:srgbClr val="92D050"/>
                </a:solidFill>
                <a:latin typeface="Comic Sans MS" panose="030F0702030302020204" pitchFamily="66" charset="0"/>
              </a:rPr>
              <a:t>11 x 9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2800">
                <a:solidFill>
                  <a:srgbClr val="92D050"/>
                </a:solidFill>
                <a:latin typeface="Comic Sans MS" panose="030F0702030302020204" pitchFamily="66" charset="0"/>
              </a:rPr>
              <a:t>12 x 4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2800">
                <a:solidFill>
                  <a:srgbClr val="92D050"/>
                </a:solidFill>
                <a:latin typeface="Comic Sans MS" panose="030F0702030302020204" pitchFamily="66" charset="0"/>
              </a:rPr>
              <a:t>12 x 7 =</a:t>
            </a:r>
            <a:endParaRPr lang="en-GB" sz="28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C1BFB2-EB72-A49E-9FE9-662B6F46E34B}"/>
              </a:ext>
            </a:extLst>
          </p:cNvPr>
          <p:cNvSpPr txBox="1"/>
          <p:nvPr/>
        </p:nvSpPr>
        <p:spPr>
          <a:xfrm>
            <a:off x="5066731" y="1122206"/>
            <a:ext cx="609372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14</a:t>
            </a: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24</a:t>
            </a: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45</a:t>
            </a: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42</a:t>
            </a: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36</a:t>
            </a: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99</a:t>
            </a: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48</a:t>
            </a: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84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1668321D-A435-92AF-723D-7BE4A300AEFA}"/>
              </a:ext>
            </a:extLst>
          </p:cNvPr>
          <p:cNvSpPr/>
          <p:nvPr/>
        </p:nvSpPr>
        <p:spPr>
          <a:xfrm>
            <a:off x="437866" y="4579750"/>
            <a:ext cx="4229668" cy="253073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1534E9-5C7F-12C8-6DD6-1FB02D83DB09}"/>
              </a:ext>
            </a:extLst>
          </p:cNvPr>
          <p:cNvSpPr txBox="1"/>
          <p:nvPr/>
        </p:nvSpPr>
        <p:spPr>
          <a:xfrm>
            <a:off x="304801" y="5224340"/>
            <a:ext cx="40806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  <a:latin typeface="Comic Sans MS" panose="030F0702030302020204" pitchFamily="66" charset="0"/>
              </a:rPr>
              <a:t>Challenge questions….how did you do?</a:t>
            </a:r>
          </a:p>
          <a:p>
            <a:pPr algn="ctr"/>
            <a:r>
              <a:rPr lang="en-GB" sz="2000" dirty="0">
                <a:solidFill>
                  <a:schemeClr val="bg1"/>
                </a:solidFill>
                <a:latin typeface="Comic Sans MS" panose="030F0702030302020204" pitchFamily="66" charset="0"/>
              </a:rPr>
              <a:t>Could you explain it to someone else?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0CB799-1885-4594-D7AB-FC9F7F28BD37}"/>
              </a:ext>
            </a:extLst>
          </p:cNvPr>
          <p:cNvSpPr txBox="1"/>
          <p:nvPr/>
        </p:nvSpPr>
        <p:spPr>
          <a:xfrm>
            <a:off x="4769894" y="4894350"/>
            <a:ext cx="60937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Tx/>
              <a:buAutoNum type="arabicParenR"/>
              <a:defRPr/>
            </a:pPr>
            <a:r>
              <a:rPr lang="en-GB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36 ÷ 9 = </a:t>
            </a:r>
            <a:r>
              <a:rPr lang="en-GB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6</a:t>
            </a:r>
            <a:endParaRPr lang="en-GB" sz="2400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514350" indent="-514350">
              <a:buFontTx/>
              <a:buAutoNum type="arabicParenR"/>
              <a:defRPr/>
            </a:pPr>
            <a:r>
              <a:rPr lang="en-GB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96 ÷ 8 = </a:t>
            </a:r>
            <a:r>
              <a:rPr lang="en-GB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12</a:t>
            </a:r>
          </a:p>
          <a:p>
            <a:pPr marL="514350" indent="-514350">
              <a:buFontTx/>
              <a:buAutoNum type="arabicParenR"/>
              <a:defRPr/>
            </a:pPr>
            <a:r>
              <a:rPr lang="en-GB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 56 ÷ 7 = </a:t>
            </a:r>
            <a:r>
              <a:rPr lang="en-GB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8</a:t>
            </a:r>
            <a:endParaRPr lang="en-GB" sz="24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3401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7528" y="764705"/>
            <a:ext cx="8501122" cy="566897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Imagine you were the teacher. What question would you ask to make sure a pupil understood today’s work? Try and ask a question that tests their knowledge, rather than, ‘did you understand the work?’.</a:t>
            </a:r>
          </a:p>
          <a:p>
            <a:pPr algn="ctr">
              <a:buNone/>
            </a:pPr>
            <a:endParaRPr lang="en-GB" sz="36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marL="550926" indent="-514350" algn="ctr">
              <a:buNone/>
            </a:pPr>
            <a:r>
              <a:rPr lang="en-GB" dirty="0">
                <a:solidFill>
                  <a:srgbClr val="7030A0"/>
                </a:solidFill>
                <a:latin typeface="Comic Sans MS" panose="030F0702030302020204" pitchFamily="66" charset="0"/>
              </a:rPr>
              <a:t>1.  2 minutes - think of a question and write it in your book</a:t>
            </a:r>
          </a:p>
          <a:p>
            <a:pPr marL="550926" indent="-514350" algn="ctr">
              <a:buNone/>
            </a:pPr>
            <a:r>
              <a:rPr lang="en-GB" dirty="0">
                <a:solidFill>
                  <a:srgbClr val="7030A0"/>
                </a:solidFill>
                <a:latin typeface="Comic Sans MS" panose="030F0702030302020204" pitchFamily="66" charset="0"/>
              </a:rPr>
              <a:t>2.  2 minutes – share your thoughts and your question with your partner.</a:t>
            </a:r>
          </a:p>
          <a:p>
            <a:pPr marL="550926" indent="-514350" algn="ctr">
              <a:buNone/>
            </a:pPr>
            <a:r>
              <a:rPr lang="en-GB" dirty="0">
                <a:solidFill>
                  <a:srgbClr val="7030A0"/>
                </a:solidFill>
                <a:latin typeface="Comic Sans MS" panose="030F0702030302020204" pitchFamily="66" charset="0"/>
              </a:rPr>
              <a:t>3.  Get ready to share your question with the class</a:t>
            </a:r>
          </a:p>
          <a:p>
            <a:pPr algn="ctr">
              <a:buNone/>
            </a:pPr>
            <a:endParaRPr lang="en-GB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>
              <a:buNone/>
            </a:pPr>
            <a:endParaRPr lang="en-GB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26" name="Picture 2" descr="C:\Users\Jen\AppData\Local\Microsoft\Windows\Temporary Internet Files\Content.IE5\BEWRZOFW\MC90044630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412" y="2073586"/>
            <a:ext cx="1378915" cy="1036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720116"/>
              </p:ext>
            </p:extLst>
          </p:nvPr>
        </p:nvGraphicFramePr>
        <p:xfrm>
          <a:off x="2032000" y="719666"/>
          <a:ext cx="8127996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E6FEF72-AF98-80FF-08D4-7C63A9B7CF9C}"/>
              </a:ext>
            </a:extLst>
          </p:cNvPr>
          <p:cNvSpPr txBox="1"/>
          <p:nvPr/>
        </p:nvSpPr>
        <p:spPr>
          <a:xfrm>
            <a:off x="2032000" y="177421"/>
            <a:ext cx="81279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Draw yourself a 12 x 12 grid like the one here</a:t>
            </a:r>
          </a:p>
        </p:txBody>
      </p:sp>
    </p:spTree>
    <p:extLst>
      <p:ext uri="{BB962C8B-B14F-4D97-AF65-F5344CB8AC3E}">
        <p14:creationId xmlns:p14="http://schemas.microsoft.com/office/powerpoint/2010/main" val="1207104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803193"/>
              </p:ext>
            </p:extLst>
          </p:nvPr>
        </p:nvGraphicFramePr>
        <p:xfrm>
          <a:off x="2032000" y="719666"/>
          <a:ext cx="8127996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B1D99B2-62D3-FF1E-5232-CA8E5101EB0F}"/>
              </a:ext>
            </a:extLst>
          </p:cNvPr>
          <p:cNvSpPr txBox="1"/>
          <p:nvPr/>
        </p:nvSpPr>
        <p:spPr>
          <a:xfrm>
            <a:off x="10385946" y="1514901"/>
            <a:ext cx="15831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First we fill in our 2 x table answers</a:t>
            </a:r>
          </a:p>
        </p:txBody>
      </p:sp>
    </p:spTree>
    <p:extLst>
      <p:ext uri="{BB962C8B-B14F-4D97-AF65-F5344CB8AC3E}">
        <p14:creationId xmlns:p14="http://schemas.microsoft.com/office/powerpoint/2010/main" val="2227326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719666"/>
          <a:ext cx="8127996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B1D99B2-62D3-FF1E-5232-CA8E5101EB0F}"/>
              </a:ext>
            </a:extLst>
          </p:cNvPr>
          <p:cNvSpPr txBox="1"/>
          <p:nvPr/>
        </p:nvSpPr>
        <p:spPr>
          <a:xfrm>
            <a:off x="10385946" y="1514901"/>
            <a:ext cx="15831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First we fill in our 2 x table answers</a:t>
            </a:r>
          </a:p>
        </p:txBody>
      </p:sp>
    </p:spTree>
    <p:extLst>
      <p:ext uri="{BB962C8B-B14F-4D97-AF65-F5344CB8AC3E}">
        <p14:creationId xmlns:p14="http://schemas.microsoft.com/office/powerpoint/2010/main" val="366503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502557"/>
              </p:ext>
            </p:extLst>
          </p:nvPr>
        </p:nvGraphicFramePr>
        <p:xfrm>
          <a:off x="2032000" y="719666"/>
          <a:ext cx="8127996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B4441FD-59B6-C5BC-181C-90A687769F0E}"/>
              </a:ext>
            </a:extLst>
          </p:cNvPr>
          <p:cNvSpPr txBox="1"/>
          <p:nvPr/>
        </p:nvSpPr>
        <p:spPr>
          <a:xfrm>
            <a:off x="10276764" y="1514901"/>
            <a:ext cx="170597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Remember to fill in the answers going down the columns too!</a:t>
            </a:r>
          </a:p>
        </p:txBody>
      </p:sp>
    </p:spTree>
    <p:extLst>
      <p:ext uri="{BB962C8B-B14F-4D97-AF65-F5344CB8AC3E}">
        <p14:creationId xmlns:p14="http://schemas.microsoft.com/office/powerpoint/2010/main" val="1807940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0E7471-5513-120F-9964-D635A5BEC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636956"/>
              </p:ext>
            </p:extLst>
          </p:nvPr>
        </p:nvGraphicFramePr>
        <p:xfrm>
          <a:off x="2032000" y="719666"/>
          <a:ext cx="8127996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49761288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658735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6094167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725855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9405585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7796178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64045391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19419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6271221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694134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7523530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37896147"/>
                    </a:ext>
                  </a:extLst>
                </a:gridCol>
              </a:tblGrid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07582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981245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022501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501329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4200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0860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46780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16406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140913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55864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10717"/>
                  </a:ext>
                </a:extLst>
              </a:tr>
              <a:tr h="51152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290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7D6DFC-145E-9C63-1546-B9FD6BF280EF}"/>
              </a:ext>
            </a:extLst>
          </p:cNvPr>
          <p:cNvSpPr txBox="1"/>
          <p:nvPr/>
        </p:nvSpPr>
        <p:spPr>
          <a:xfrm>
            <a:off x="10385946" y="1514901"/>
            <a:ext cx="158314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Then we fill in our 10 x table answers</a:t>
            </a:r>
          </a:p>
        </p:txBody>
      </p:sp>
    </p:spTree>
    <p:extLst>
      <p:ext uri="{BB962C8B-B14F-4D97-AF65-F5344CB8AC3E}">
        <p14:creationId xmlns:p14="http://schemas.microsoft.com/office/powerpoint/2010/main" val="1347518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</TotalTime>
  <Words>4725</Words>
  <Application>Microsoft Office PowerPoint</Application>
  <PresentationFormat>Widescreen</PresentationFormat>
  <Paragraphs>3859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Jennie McLaughlan</dc:creator>
  <cp:lastModifiedBy>Jennie McLaughlan</cp:lastModifiedBy>
  <cp:revision>2</cp:revision>
  <dcterms:created xsi:type="dcterms:W3CDTF">2023-11-05T13:02:37Z</dcterms:created>
  <dcterms:modified xsi:type="dcterms:W3CDTF">2023-11-05T16:48:09Z</dcterms:modified>
</cp:coreProperties>
</file>