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388" r:id="rId3"/>
    <p:sldId id="416" r:id="rId4"/>
    <p:sldId id="417" r:id="rId5"/>
    <p:sldId id="418" r:id="rId6"/>
    <p:sldId id="419" r:id="rId7"/>
    <p:sldId id="441" r:id="rId8"/>
    <p:sldId id="442" r:id="rId9"/>
    <p:sldId id="443" r:id="rId10"/>
    <p:sldId id="444" r:id="rId11"/>
    <p:sldId id="445" r:id="rId12"/>
    <p:sldId id="432" r:id="rId13"/>
    <p:sldId id="433" r:id="rId14"/>
    <p:sldId id="434" r:id="rId15"/>
    <p:sldId id="435" r:id="rId16"/>
    <p:sldId id="436" r:id="rId17"/>
    <p:sldId id="420" r:id="rId18"/>
    <p:sldId id="421" r:id="rId19"/>
    <p:sldId id="422" r:id="rId20"/>
    <p:sldId id="423" r:id="rId21"/>
    <p:sldId id="446" r:id="rId22"/>
    <p:sldId id="447" r:id="rId23"/>
    <p:sldId id="448" r:id="rId24"/>
    <p:sldId id="449" r:id="rId25"/>
    <p:sldId id="437" r:id="rId26"/>
    <p:sldId id="438" r:id="rId27"/>
    <p:sldId id="439" r:id="rId28"/>
    <p:sldId id="440" r:id="rId29"/>
    <p:sldId id="392" r:id="rId30"/>
    <p:sldId id="450" r:id="rId31"/>
    <p:sldId id="451" r:id="rId32"/>
    <p:sldId id="455" r:id="rId33"/>
    <p:sldId id="452" r:id="rId34"/>
    <p:sldId id="453" r:id="rId35"/>
    <p:sldId id="456" r:id="rId36"/>
    <p:sldId id="427" r:id="rId37"/>
    <p:sldId id="428"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66"/>
    <a:srgbClr val="CC66FF"/>
    <a:srgbClr val="FFFF00"/>
    <a:srgbClr val="FFFF99"/>
    <a:srgbClr val="CCFFCC"/>
    <a:srgbClr val="FF00FF"/>
    <a:srgbClr val="16BA2A"/>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153" autoAdjust="0"/>
  </p:normalViewPr>
  <p:slideViewPr>
    <p:cSldViewPr>
      <p:cViewPr varScale="1">
        <p:scale>
          <a:sx n="73" d="100"/>
          <a:sy n="73" d="100"/>
        </p:scale>
        <p:origin x="437"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91EF979-EA69-4D7A-8A2A-F7D858F9D61B}" type="datetimeFigureOut">
              <a:rPr lang="en-GB" smtClean="0"/>
              <a:t>26/11/2025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CB27360-E502-4CEC-BF11-5CEB92A55750}" type="slidenum">
              <a:rPr lang="en-GB" smtClean="0"/>
              <a:t>‹#›</a:t>
            </a:fld>
            <a:endParaRPr lang="en-GB"/>
          </a:p>
        </p:txBody>
      </p:sp>
    </p:spTree>
    <p:extLst>
      <p:ext uri="{BB962C8B-B14F-4D97-AF65-F5344CB8AC3E}">
        <p14:creationId xmlns:p14="http://schemas.microsoft.com/office/powerpoint/2010/main" val="84672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2563B5E-D80E-4258-BD0D-EFC73076FB7A}" type="slidenum">
              <a:rPr lang="en-GB" smtClean="0"/>
              <a:t>1</a:t>
            </a:fld>
            <a:endParaRPr lang="en-GB"/>
          </a:p>
        </p:txBody>
      </p:sp>
    </p:spTree>
    <p:extLst>
      <p:ext uri="{BB962C8B-B14F-4D97-AF65-F5344CB8AC3E}">
        <p14:creationId xmlns:p14="http://schemas.microsoft.com/office/powerpoint/2010/main" val="1797210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2</a:t>
            </a:fld>
            <a:endParaRPr lang="en-GB"/>
          </a:p>
        </p:txBody>
      </p:sp>
    </p:spTree>
    <p:extLst>
      <p:ext uri="{BB962C8B-B14F-4D97-AF65-F5344CB8AC3E}">
        <p14:creationId xmlns:p14="http://schemas.microsoft.com/office/powerpoint/2010/main" val="1847773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a:t>
            </a:fld>
            <a:endParaRPr lang="en-GB"/>
          </a:p>
        </p:txBody>
      </p:sp>
    </p:spTree>
    <p:extLst>
      <p:ext uri="{BB962C8B-B14F-4D97-AF65-F5344CB8AC3E}">
        <p14:creationId xmlns:p14="http://schemas.microsoft.com/office/powerpoint/2010/main" val="2730538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4</a:t>
            </a:fld>
            <a:endParaRPr lang="en-GB"/>
          </a:p>
        </p:txBody>
      </p:sp>
    </p:spTree>
    <p:extLst>
      <p:ext uri="{BB962C8B-B14F-4D97-AF65-F5344CB8AC3E}">
        <p14:creationId xmlns:p14="http://schemas.microsoft.com/office/powerpoint/2010/main" val="18715129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5</a:t>
            </a:fld>
            <a:endParaRPr lang="en-GB"/>
          </a:p>
        </p:txBody>
      </p:sp>
    </p:spTree>
    <p:extLst>
      <p:ext uri="{BB962C8B-B14F-4D97-AF65-F5344CB8AC3E}">
        <p14:creationId xmlns:p14="http://schemas.microsoft.com/office/powerpoint/2010/main" val="3006565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6</a:t>
            </a:fld>
            <a:endParaRPr lang="en-GB"/>
          </a:p>
        </p:txBody>
      </p:sp>
    </p:spTree>
    <p:extLst>
      <p:ext uri="{BB962C8B-B14F-4D97-AF65-F5344CB8AC3E}">
        <p14:creationId xmlns:p14="http://schemas.microsoft.com/office/powerpoint/2010/main" val="2396375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7</a:t>
            </a:fld>
            <a:endParaRPr lang="en-GB"/>
          </a:p>
        </p:txBody>
      </p:sp>
    </p:spTree>
    <p:extLst>
      <p:ext uri="{BB962C8B-B14F-4D97-AF65-F5344CB8AC3E}">
        <p14:creationId xmlns:p14="http://schemas.microsoft.com/office/powerpoint/2010/main" val="1051282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8</a:t>
            </a:fld>
            <a:endParaRPr lang="en-GB"/>
          </a:p>
        </p:txBody>
      </p:sp>
    </p:spTree>
    <p:extLst>
      <p:ext uri="{BB962C8B-B14F-4D97-AF65-F5344CB8AC3E}">
        <p14:creationId xmlns:p14="http://schemas.microsoft.com/office/powerpoint/2010/main" val="3269307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9</a:t>
            </a:fld>
            <a:endParaRPr lang="en-GB"/>
          </a:p>
        </p:txBody>
      </p:sp>
    </p:spTree>
    <p:extLst>
      <p:ext uri="{BB962C8B-B14F-4D97-AF65-F5344CB8AC3E}">
        <p14:creationId xmlns:p14="http://schemas.microsoft.com/office/powerpoint/2010/main" val="52411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10</a:t>
            </a:fld>
            <a:endParaRPr lang="en-GB"/>
          </a:p>
        </p:txBody>
      </p:sp>
    </p:spTree>
    <p:extLst>
      <p:ext uri="{BB962C8B-B14F-4D97-AF65-F5344CB8AC3E}">
        <p14:creationId xmlns:p14="http://schemas.microsoft.com/office/powerpoint/2010/main" val="32453821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11</a:t>
            </a:fld>
            <a:endParaRPr lang="en-GB"/>
          </a:p>
        </p:txBody>
      </p:sp>
    </p:spTree>
    <p:extLst>
      <p:ext uri="{BB962C8B-B14F-4D97-AF65-F5344CB8AC3E}">
        <p14:creationId xmlns:p14="http://schemas.microsoft.com/office/powerpoint/2010/main" val="1956199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12</a:t>
            </a:fld>
            <a:endParaRPr lang="en-GB"/>
          </a:p>
        </p:txBody>
      </p:sp>
    </p:spTree>
    <p:extLst>
      <p:ext uri="{BB962C8B-B14F-4D97-AF65-F5344CB8AC3E}">
        <p14:creationId xmlns:p14="http://schemas.microsoft.com/office/powerpoint/2010/main" val="18089019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13</a:t>
            </a:fld>
            <a:endParaRPr lang="en-GB"/>
          </a:p>
        </p:txBody>
      </p:sp>
    </p:spTree>
    <p:extLst>
      <p:ext uri="{BB962C8B-B14F-4D97-AF65-F5344CB8AC3E}">
        <p14:creationId xmlns:p14="http://schemas.microsoft.com/office/powerpoint/2010/main" val="38165305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14</a:t>
            </a:fld>
            <a:endParaRPr lang="en-GB"/>
          </a:p>
        </p:txBody>
      </p:sp>
    </p:spTree>
    <p:extLst>
      <p:ext uri="{BB962C8B-B14F-4D97-AF65-F5344CB8AC3E}">
        <p14:creationId xmlns:p14="http://schemas.microsoft.com/office/powerpoint/2010/main" val="1080921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15</a:t>
            </a:fld>
            <a:endParaRPr lang="en-GB"/>
          </a:p>
        </p:txBody>
      </p:sp>
    </p:spTree>
    <p:extLst>
      <p:ext uri="{BB962C8B-B14F-4D97-AF65-F5344CB8AC3E}">
        <p14:creationId xmlns:p14="http://schemas.microsoft.com/office/powerpoint/2010/main" val="1120852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16</a:t>
            </a:fld>
            <a:endParaRPr lang="en-GB"/>
          </a:p>
        </p:txBody>
      </p:sp>
    </p:spTree>
    <p:extLst>
      <p:ext uri="{BB962C8B-B14F-4D97-AF65-F5344CB8AC3E}">
        <p14:creationId xmlns:p14="http://schemas.microsoft.com/office/powerpoint/2010/main" val="30241587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17</a:t>
            </a:fld>
            <a:endParaRPr lang="en-GB"/>
          </a:p>
        </p:txBody>
      </p:sp>
    </p:spTree>
    <p:extLst>
      <p:ext uri="{BB962C8B-B14F-4D97-AF65-F5344CB8AC3E}">
        <p14:creationId xmlns:p14="http://schemas.microsoft.com/office/powerpoint/2010/main" val="3312588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18</a:t>
            </a:fld>
            <a:endParaRPr lang="en-GB"/>
          </a:p>
        </p:txBody>
      </p:sp>
    </p:spTree>
    <p:extLst>
      <p:ext uri="{BB962C8B-B14F-4D97-AF65-F5344CB8AC3E}">
        <p14:creationId xmlns:p14="http://schemas.microsoft.com/office/powerpoint/2010/main" val="10699795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19</a:t>
            </a:fld>
            <a:endParaRPr lang="en-GB"/>
          </a:p>
        </p:txBody>
      </p:sp>
    </p:spTree>
    <p:extLst>
      <p:ext uri="{BB962C8B-B14F-4D97-AF65-F5344CB8AC3E}">
        <p14:creationId xmlns:p14="http://schemas.microsoft.com/office/powerpoint/2010/main" val="36473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20</a:t>
            </a:fld>
            <a:endParaRPr lang="en-GB"/>
          </a:p>
        </p:txBody>
      </p:sp>
    </p:spTree>
    <p:extLst>
      <p:ext uri="{BB962C8B-B14F-4D97-AF65-F5344CB8AC3E}">
        <p14:creationId xmlns:p14="http://schemas.microsoft.com/office/powerpoint/2010/main" val="42281680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21</a:t>
            </a:fld>
            <a:endParaRPr lang="en-GB"/>
          </a:p>
        </p:txBody>
      </p:sp>
    </p:spTree>
    <p:extLst>
      <p:ext uri="{BB962C8B-B14F-4D97-AF65-F5344CB8AC3E}">
        <p14:creationId xmlns:p14="http://schemas.microsoft.com/office/powerpoint/2010/main" val="15720975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22</a:t>
            </a:fld>
            <a:endParaRPr lang="en-GB"/>
          </a:p>
        </p:txBody>
      </p:sp>
    </p:spTree>
    <p:extLst>
      <p:ext uri="{BB962C8B-B14F-4D97-AF65-F5344CB8AC3E}">
        <p14:creationId xmlns:p14="http://schemas.microsoft.com/office/powerpoint/2010/main" val="24740053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23</a:t>
            </a:fld>
            <a:endParaRPr lang="en-GB"/>
          </a:p>
        </p:txBody>
      </p:sp>
    </p:spTree>
    <p:extLst>
      <p:ext uri="{BB962C8B-B14F-4D97-AF65-F5344CB8AC3E}">
        <p14:creationId xmlns:p14="http://schemas.microsoft.com/office/powerpoint/2010/main" val="41637859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24</a:t>
            </a:fld>
            <a:endParaRPr lang="en-GB"/>
          </a:p>
        </p:txBody>
      </p:sp>
    </p:spTree>
    <p:extLst>
      <p:ext uri="{BB962C8B-B14F-4D97-AF65-F5344CB8AC3E}">
        <p14:creationId xmlns:p14="http://schemas.microsoft.com/office/powerpoint/2010/main" val="20399845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25</a:t>
            </a:fld>
            <a:endParaRPr lang="en-GB"/>
          </a:p>
        </p:txBody>
      </p:sp>
    </p:spTree>
    <p:extLst>
      <p:ext uri="{BB962C8B-B14F-4D97-AF65-F5344CB8AC3E}">
        <p14:creationId xmlns:p14="http://schemas.microsoft.com/office/powerpoint/2010/main" val="2540279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26</a:t>
            </a:fld>
            <a:endParaRPr lang="en-GB"/>
          </a:p>
        </p:txBody>
      </p:sp>
    </p:spTree>
    <p:extLst>
      <p:ext uri="{BB962C8B-B14F-4D97-AF65-F5344CB8AC3E}">
        <p14:creationId xmlns:p14="http://schemas.microsoft.com/office/powerpoint/2010/main" val="13224766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27</a:t>
            </a:fld>
            <a:endParaRPr lang="en-GB"/>
          </a:p>
        </p:txBody>
      </p:sp>
    </p:spTree>
    <p:extLst>
      <p:ext uri="{BB962C8B-B14F-4D97-AF65-F5344CB8AC3E}">
        <p14:creationId xmlns:p14="http://schemas.microsoft.com/office/powerpoint/2010/main" val="26892788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28</a:t>
            </a:fld>
            <a:endParaRPr lang="en-GB"/>
          </a:p>
        </p:txBody>
      </p:sp>
    </p:spTree>
    <p:extLst>
      <p:ext uri="{BB962C8B-B14F-4D97-AF65-F5344CB8AC3E}">
        <p14:creationId xmlns:p14="http://schemas.microsoft.com/office/powerpoint/2010/main" val="24625921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29</a:t>
            </a:fld>
            <a:endParaRPr lang="en-GB"/>
          </a:p>
        </p:txBody>
      </p:sp>
    </p:spTree>
    <p:extLst>
      <p:ext uri="{BB962C8B-B14F-4D97-AF65-F5344CB8AC3E}">
        <p14:creationId xmlns:p14="http://schemas.microsoft.com/office/powerpoint/2010/main" val="28143867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30</a:t>
            </a:fld>
            <a:endParaRPr lang="en-GB"/>
          </a:p>
        </p:txBody>
      </p:sp>
    </p:spTree>
    <p:extLst>
      <p:ext uri="{BB962C8B-B14F-4D97-AF65-F5344CB8AC3E}">
        <p14:creationId xmlns:p14="http://schemas.microsoft.com/office/powerpoint/2010/main" val="8472225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31</a:t>
            </a:fld>
            <a:endParaRPr lang="en-GB"/>
          </a:p>
        </p:txBody>
      </p:sp>
    </p:spTree>
    <p:extLst>
      <p:ext uri="{BB962C8B-B14F-4D97-AF65-F5344CB8AC3E}">
        <p14:creationId xmlns:p14="http://schemas.microsoft.com/office/powerpoint/2010/main" val="17511102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32</a:t>
            </a:fld>
            <a:endParaRPr lang="en-GB"/>
          </a:p>
        </p:txBody>
      </p:sp>
    </p:spTree>
    <p:extLst>
      <p:ext uri="{BB962C8B-B14F-4D97-AF65-F5344CB8AC3E}">
        <p14:creationId xmlns:p14="http://schemas.microsoft.com/office/powerpoint/2010/main" val="22137382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33</a:t>
            </a:fld>
            <a:endParaRPr lang="en-GB"/>
          </a:p>
        </p:txBody>
      </p:sp>
    </p:spTree>
    <p:extLst>
      <p:ext uri="{BB962C8B-B14F-4D97-AF65-F5344CB8AC3E}">
        <p14:creationId xmlns:p14="http://schemas.microsoft.com/office/powerpoint/2010/main" val="8784175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34</a:t>
            </a:fld>
            <a:endParaRPr lang="en-GB"/>
          </a:p>
        </p:txBody>
      </p:sp>
    </p:spTree>
    <p:extLst>
      <p:ext uri="{BB962C8B-B14F-4D97-AF65-F5344CB8AC3E}">
        <p14:creationId xmlns:p14="http://schemas.microsoft.com/office/powerpoint/2010/main" val="19780416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35</a:t>
            </a:fld>
            <a:endParaRPr lang="en-GB"/>
          </a:p>
        </p:txBody>
      </p:sp>
    </p:spTree>
    <p:extLst>
      <p:ext uri="{BB962C8B-B14F-4D97-AF65-F5344CB8AC3E}">
        <p14:creationId xmlns:p14="http://schemas.microsoft.com/office/powerpoint/2010/main" val="16946230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B27360-E502-4CEC-BF11-5CEB92A55750}" type="slidenum">
              <a:rPr lang="en-GB" smtClean="0"/>
              <a:t>36</a:t>
            </a:fld>
            <a:endParaRPr lang="en-GB"/>
          </a:p>
        </p:txBody>
      </p:sp>
    </p:spTree>
    <p:extLst>
      <p:ext uri="{BB962C8B-B14F-4D97-AF65-F5344CB8AC3E}">
        <p14:creationId xmlns:p14="http://schemas.microsoft.com/office/powerpoint/2010/main" val="4012374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B27360-E502-4CEC-BF11-5CEB92A55750}" type="slidenum">
              <a:rPr lang="en-GB" smtClean="0"/>
              <a:t>37</a:t>
            </a:fld>
            <a:endParaRPr lang="en-GB"/>
          </a:p>
        </p:txBody>
      </p:sp>
    </p:spTree>
    <p:extLst>
      <p:ext uri="{BB962C8B-B14F-4D97-AF65-F5344CB8AC3E}">
        <p14:creationId xmlns:p14="http://schemas.microsoft.com/office/powerpoint/2010/main" val="3040093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DEEC640-6658-4A45-9501-B7DC3DB9F036}"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3337399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EEC640-6658-4A45-9501-B7DC3DB9F036}"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1540956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EEC640-6658-4A45-9501-B7DC3DB9F036}"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2545940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EEC640-6658-4A45-9501-B7DC3DB9F036}" type="datetimeFigureOut">
              <a:rPr lang="en-GB" smtClean="0"/>
              <a:t>26/11/2025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1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DEEC640-6658-4A45-9501-B7DC3DB9F036}" type="datetimeFigureOut">
              <a:rPr lang="en-GB" smtClean="0"/>
              <a:t>26/11/2025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3119127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DEEC640-6658-4A45-9501-B7DC3DB9F036}" type="datetimeFigureOut">
              <a:rPr lang="en-GB" smtClean="0"/>
              <a:t>26/11/2025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1270691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EEC640-6658-4A45-9501-B7DC3DB9F036}" type="datetimeFigureOut">
              <a:rPr lang="en-GB" smtClean="0"/>
              <a:t>26/11/2025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1345778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EEC640-6658-4A45-9501-B7DC3DB9F036}" type="datetimeFigureOut">
              <a:rPr lang="en-GB" smtClean="0"/>
              <a:t>26/11/2025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4127446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EEC640-6658-4A45-9501-B7DC3DB9F036}" type="datetimeFigureOut">
              <a:rPr lang="en-GB" smtClean="0"/>
              <a:t>26/11/2025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1179117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EEC640-6658-4A45-9501-B7DC3DB9F036}"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1495887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EEC640-6658-4A45-9501-B7DC3DB9F036}"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B34B72-E4C9-4BFF-B044-7DA4D2072D47}" type="slidenum">
              <a:rPr lang="en-GB" smtClean="0"/>
              <a:t>‹#›</a:t>
            </a:fld>
            <a:endParaRPr lang="en-GB"/>
          </a:p>
        </p:txBody>
      </p:sp>
    </p:spTree>
    <p:extLst>
      <p:ext uri="{BB962C8B-B14F-4D97-AF65-F5344CB8AC3E}">
        <p14:creationId xmlns:p14="http://schemas.microsoft.com/office/powerpoint/2010/main" val="150372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EEC640-6658-4A45-9501-B7DC3DB9F036}" type="datetimeFigureOut">
              <a:rPr lang="en-GB" smtClean="0"/>
              <a:t>26/11/2025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B34B72-E4C9-4BFF-B044-7DA4D2072D47}" type="slidenum">
              <a:rPr lang="en-GB" smtClean="0"/>
              <a:t>‹#›</a:t>
            </a:fld>
            <a:endParaRPr lang="en-GB"/>
          </a:p>
        </p:txBody>
      </p:sp>
    </p:spTree>
    <p:extLst>
      <p:ext uri="{BB962C8B-B14F-4D97-AF65-F5344CB8AC3E}">
        <p14:creationId xmlns:p14="http://schemas.microsoft.com/office/powerpoint/2010/main" val="34721656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wmf"/><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12.jpeg"/><Relationship Id="rId7" Type="http://schemas.openxmlformats.org/officeDocument/2006/relationships/image" Target="../media/image7.wmf"/><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8.wmf"/><Relationship Id="rId11" Type="http://schemas.openxmlformats.org/officeDocument/2006/relationships/image" Target="../media/image13.wmf"/><Relationship Id="rId5" Type="http://schemas.openxmlformats.org/officeDocument/2006/relationships/image" Target="../media/image10.jpeg"/><Relationship Id="rId10" Type="http://schemas.openxmlformats.org/officeDocument/2006/relationships/image" Target="../media/image14.jpeg"/><Relationship Id="rId4" Type="http://schemas.openxmlformats.org/officeDocument/2006/relationships/image" Target="../media/image11.wmf"/><Relationship Id="rId9" Type="http://schemas.openxmlformats.org/officeDocument/2006/relationships/image" Target="../media/image5.wmf"/></Relationships>
</file>

<file path=ppt/slides/_rels/slide3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518815"/>
            <a:ext cx="9324528" cy="14700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dirty="0">
                <a:latin typeface="Century Gothic" pitchFamily="34" charset="0"/>
              </a:rPr>
              <a:t>Do you have a pet?</a:t>
            </a:r>
          </a:p>
        </p:txBody>
      </p:sp>
      <p:sp>
        <p:nvSpPr>
          <p:cNvPr id="6" name="TextBox 5"/>
          <p:cNvSpPr txBox="1"/>
          <p:nvPr/>
        </p:nvSpPr>
        <p:spPr>
          <a:xfrm>
            <a:off x="2843808" y="1755973"/>
            <a:ext cx="6264696" cy="2677656"/>
          </a:xfrm>
          <a:prstGeom prst="rect">
            <a:avLst/>
          </a:prstGeom>
          <a:noFill/>
        </p:spPr>
        <p:txBody>
          <a:bodyPr wrap="square" rtlCol="0">
            <a:spAutoFit/>
          </a:bodyPr>
          <a:lstStyle/>
          <a:p>
            <a:r>
              <a:rPr lang="en-GB" sz="2800" dirty="0">
                <a:latin typeface="Century Gothic" pitchFamily="34" charset="0"/>
              </a:rPr>
              <a:t>Objective:</a:t>
            </a:r>
          </a:p>
          <a:p>
            <a:pPr marL="457200" indent="-457200">
              <a:buFontTx/>
              <a:buChar char="-"/>
            </a:pPr>
            <a:r>
              <a:rPr lang="en-GB" sz="2800" dirty="0">
                <a:latin typeface="Century Gothic" pitchFamily="34" charset="0"/>
              </a:rPr>
              <a:t>To be able to say what pets I do or don’t have.</a:t>
            </a:r>
          </a:p>
          <a:p>
            <a:pPr marL="457200" indent="-457200">
              <a:buFontTx/>
              <a:buChar char="-"/>
            </a:pPr>
            <a:r>
              <a:rPr lang="en-GB" sz="2800" dirty="0">
                <a:latin typeface="Century Gothic" pitchFamily="34" charset="0"/>
              </a:rPr>
              <a:t>To be able to say whether you like or dislike certain animals </a:t>
            </a:r>
          </a:p>
          <a:p>
            <a:pPr marL="457200" indent="-457200">
              <a:buFontTx/>
              <a:buChar char="-"/>
            </a:pPr>
            <a:endParaRPr lang="en-GB" sz="2800" dirty="0">
              <a:latin typeface="Century Gothic" pitchFamily="34" charset="0"/>
            </a:endParaRPr>
          </a:p>
        </p:txBody>
      </p:sp>
      <p:pic>
        <p:nvPicPr>
          <p:cNvPr id="1026" name="Picture 2" descr="C:\Users\Claudia Aguiar\AppData\Local\Microsoft\Windows\Temporary Internet Files\Content.IE5\8GX8GXUV\MC900436255[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4348261"/>
            <a:ext cx="2277955" cy="227795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Claudia Aguiar\AppData\Local\Microsoft\Windows\Temporary Internet Files\Content.IE5\8GX8GXUV\MC90041748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132856"/>
            <a:ext cx="2174980" cy="25922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Claudia Aguiar\AppData\Local\Microsoft\Windows\Temporary Internet Files\Content.IE5\REGV3RI9\MC900140617[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57867" y="4345609"/>
            <a:ext cx="1656184" cy="2113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1194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
        <p:nvSpPr>
          <p:cNvPr id="2" name="TextBox 1"/>
          <p:cNvSpPr txBox="1"/>
          <p:nvPr/>
        </p:nvSpPr>
        <p:spPr>
          <a:xfrm>
            <a:off x="1628726" y="5657671"/>
            <a:ext cx="5886548" cy="1200329"/>
          </a:xfrm>
          <a:prstGeom prst="rect">
            <a:avLst/>
          </a:prstGeom>
          <a:solidFill>
            <a:srgbClr val="CC66FF"/>
          </a:solidFill>
        </p:spPr>
        <p:txBody>
          <a:bodyPr wrap="none" rtlCol="0">
            <a:spAutoFit/>
          </a:bodyPr>
          <a:lstStyle/>
          <a:p>
            <a:r>
              <a:rPr lang="en-GB" sz="7200" dirty="0">
                <a:latin typeface="Century Gothic" pitchFamily="34" charset="0"/>
              </a:rPr>
              <a:t>I have a cat.</a:t>
            </a:r>
          </a:p>
        </p:txBody>
      </p:sp>
      <p:pic>
        <p:nvPicPr>
          <p:cNvPr id="2052" name="Picture 4" descr="C:\Users\Claudia Aguiar\AppData\Local\Microsoft\Windows\Temporary Internet Files\Content.IE5\LZKBH6JP\MP90042765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947175"/>
            <a:ext cx="6342898"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617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Claudia Aguiar\AppData\Local\Microsoft\Windows\Temporary Internet Files\Content.IE5\LZKBH6JP\MC900435448[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824518"/>
            <a:ext cx="6390183" cy="50192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
        <p:nvSpPr>
          <p:cNvPr id="7" name="TextBox 6"/>
          <p:cNvSpPr txBox="1"/>
          <p:nvPr/>
        </p:nvSpPr>
        <p:spPr>
          <a:xfrm>
            <a:off x="1691680" y="5657671"/>
            <a:ext cx="6205545" cy="1200329"/>
          </a:xfrm>
          <a:prstGeom prst="rect">
            <a:avLst/>
          </a:prstGeom>
          <a:solidFill>
            <a:srgbClr val="CC66FF"/>
          </a:solidFill>
        </p:spPr>
        <p:txBody>
          <a:bodyPr wrap="none" rtlCol="0">
            <a:spAutoFit/>
          </a:bodyPr>
          <a:lstStyle/>
          <a:p>
            <a:r>
              <a:rPr lang="en-GB" sz="7200" dirty="0">
                <a:latin typeface="Century Gothic" pitchFamily="34" charset="0"/>
              </a:rPr>
              <a:t>I have a dog.</a:t>
            </a:r>
          </a:p>
        </p:txBody>
      </p:sp>
    </p:spTree>
    <p:extLst>
      <p:ext uri="{BB962C8B-B14F-4D97-AF65-F5344CB8AC3E}">
        <p14:creationId xmlns:p14="http://schemas.microsoft.com/office/powerpoint/2010/main" val="375622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Claudia Aguiar\AppData\Local\Microsoft\Windows\Temporary Internet Files\Content.IE5\8GX8GXUV\MC90009107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9866" y="836712"/>
            <a:ext cx="6750526" cy="47554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
        <p:nvSpPr>
          <p:cNvPr id="8" name="TextBox 7"/>
          <p:cNvSpPr txBox="1"/>
          <p:nvPr/>
        </p:nvSpPr>
        <p:spPr>
          <a:xfrm>
            <a:off x="1691680" y="5657671"/>
            <a:ext cx="7010252" cy="1200329"/>
          </a:xfrm>
          <a:prstGeom prst="rect">
            <a:avLst/>
          </a:prstGeom>
          <a:solidFill>
            <a:srgbClr val="CC66FF"/>
          </a:solidFill>
        </p:spPr>
        <p:txBody>
          <a:bodyPr wrap="none" rtlCol="0">
            <a:spAutoFit/>
          </a:bodyPr>
          <a:lstStyle/>
          <a:p>
            <a:r>
              <a:rPr lang="en-GB" sz="7200" dirty="0">
                <a:latin typeface="Century Gothic" pitchFamily="34" charset="0"/>
              </a:rPr>
              <a:t>I have a rabbit.</a:t>
            </a:r>
          </a:p>
        </p:txBody>
      </p:sp>
    </p:spTree>
    <p:extLst>
      <p:ext uri="{BB962C8B-B14F-4D97-AF65-F5344CB8AC3E}">
        <p14:creationId xmlns:p14="http://schemas.microsoft.com/office/powerpoint/2010/main" val="98316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Claudia Aguiar\AppData\Local\Microsoft\Windows\Temporary Internet Files\Content.IE5\REGV3RI9\MC90039143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27174" y="988788"/>
            <a:ext cx="4489654" cy="460045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
        <p:nvSpPr>
          <p:cNvPr id="7" name="TextBox 6"/>
          <p:cNvSpPr txBox="1"/>
          <p:nvPr/>
        </p:nvSpPr>
        <p:spPr>
          <a:xfrm>
            <a:off x="1691680" y="5657671"/>
            <a:ext cx="5742278" cy="1200329"/>
          </a:xfrm>
          <a:prstGeom prst="rect">
            <a:avLst/>
          </a:prstGeom>
          <a:solidFill>
            <a:srgbClr val="CC66FF"/>
          </a:solidFill>
        </p:spPr>
        <p:txBody>
          <a:bodyPr wrap="none" rtlCol="0">
            <a:spAutoFit/>
          </a:bodyPr>
          <a:lstStyle/>
          <a:p>
            <a:r>
              <a:rPr lang="en-GB" sz="7200" dirty="0">
                <a:latin typeface="Century Gothic" pitchFamily="34" charset="0"/>
              </a:rPr>
              <a:t>I have a fish.</a:t>
            </a:r>
          </a:p>
        </p:txBody>
      </p:sp>
    </p:spTree>
    <p:extLst>
      <p:ext uri="{BB962C8B-B14F-4D97-AF65-F5344CB8AC3E}">
        <p14:creationId xmlns:p14="http://schemas.microsoft.com/office/powerpoint/2010/main" val="270676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Claudia Aguiar\AppData\Local\Microsoft\Windows\Temporary Internet Files\Content.IE5\LZKBH6JP\MC900434593[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1032" y="908720"/>
            <a:ext cx="2916804" cy="44644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
        <p:nvSpPr>
          <p:cNvPr id="7" name="TextBox 6"/>
          <p:cNvSpPr txBox="1"/>
          <p:nvPr/>
        </p:nvSpPr>
        <p:spPr>
          <a:xfrm>
            <a:off x="1691680" y="5657671"/>
            <a:ext cx="6070893" cy="1200329"/>
          </a:xfrm>
          <a:prstGeom prst="rect">
            <a:avLst/>
          </a:prstGeom>
          <a:solidFill>
            <a:srgbClr val="CC66FF"/>
          </a:solidFill>
        </p:spPr>
        <p:txBody>
          <a:bodyPr wrap="none" rtlCol="0">
            <a:spAutoFit/>
          </a:bodyPr>
          <a:lstStyle/>
          <a:p>
            <a:r>
              <a:rPr lang="en-GB" sz="7200" dirty="0">
                <a:latin typeface="Century Gothic" pitchFamily="34" charset="0"/>
              </a:rPr>
              <a:t>I have a bird.</a:t>
            </a:r>
          </a:p>
        </p:txBody>
      </p:sp>
    </p:spTree>
    <p:extLst>
      <p:ext uri="{BB962C8B-B14F-4D97-AF65-F5344CB8AC3E}">
        <p14:creationId xmlns:p14="http://schemas.microsoft.com/office/powerpoint/2010/main" val="4020599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
        <p:nvSpPr>
          <p:cNvPr id="2" name="TextBox 1"/>
          <p:cNvSpPr txBox="1"/>
          <p:nvPr/>
        </p:nvSpPr>
        <p:spPr>
          <a:xfrm>
            <a:off x="1401902" y="5457418"/>
            <a:ext cx="6205545" cy="1200329"/>
          </a:xfrm>
          <a:prstGeom prst="rect">
            <a:avLst/>
          </a:prstGeom>
          <a:solidFill>
            <a:srgbClr val="CC66FF"/>
          </a:solidFill>
        </p:spPr>
        <p:txBody>
          <a:bodyPr wrap="none" rtlCol="0">
            <a:spAutoFit/>
          </a:bodyPr>
          <a:lstStyle/>
          <a:p>
            <a:r>
              <a:rPr lang="en-GB" sz="7200" dirty="0">
                <a:latin typeface="Century Gothic" pitchFamily="34" charset="0"/>
              </a:rPr>
              <a:t>I have a dog.</a:t>
            </a:r>
          </a:p>
        </p:txBody>
      </p:sp>
      <p:pic>
        <p:nvPicPr>
          <p:cNvPr id="6" name="Picture 2" descr="C:\Users\Claudia Aguiar\AppData\Local\Microsoft\Windows\Temporary Internet Files\Content.IE5\8GX8GXUV\MC90009107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9866" y="836712"/>
            <a:ext cx="6750526" cy="4755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9315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1902" y="5457418"/>
            <a:ext cx="5742278" cy="1200329"/>
          </a:xfrm>
          <a:prstGeom prst="rect">
            <a:avLst/>
          </a:prstGeom>
          <a:solidFill>
            <a:srgbClr val="CC66FF"/>
          </a:solidFill>
        </p:spPr>
        <p:txBody>
          <a:bodyPr wrap="none" rtlCol="0">
            <a:spAutoFit/>
          </a:bodyPr>
          <a:lstStyle/>
          <a:p>
            <a:r>
              <a:rPr lang="en-GB" sz="7200" dirty="0">
                <a:latin typeface="Century Gothic" pitchFamily="34" charset="0"/>
              </a:rPr>
              <a:t>I have a fish.</a:t>
            </a:r>
          </a:p>
        </p:txBody>
      </p:sp>
      <p:pic>
        <p:nvPicPr>
          <p:cNvPr id="7" name="Picture 4" descr="C:\Users\Claudia Aguiar\AppData\Local\Microsoft\Windows\Temporary Internet Files\Content.IE5\LZKBH6JP\MC900435448[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631329"/>
            <a:ext cx="6390183" cy="50192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Tree>
    <p:extLst>
      <p:ext uri="{BB962C8B-B14F-4D97-AF65-F5344CB8AC3E}">
        <p14:creationId xmlns:p14="http://schemas.microsoft.com/office/powerpoint/2010/main" val="1296059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8727" y="5517232"/>
            <a:ext cx="5886548" cy="1200329"/>
          </a:xfrm>
          <a:prstGeom prst="rect">
            <a:avLst/>
          </a:prstGeom>
          <a:solidFill>
            <a:srgbClr val="CC66FF"/>
          </a:solidFill>
        </p:spPr>
        <p:txBody>
          <a:bodyPr wrap="none" rtlCol="0">
            <a:spAutoFit/>
          </a:bodyPr>
          <a:lstStyle/>
          <a:p>
            <a:r>
              <a:rPr lang="en-GB" sz="7200" dirty="0">
                <a:latin typeface="Century Gothic" pitchFamily="34" charset="0"/>
              </a:rPr>
              <a:t>I have a cat.</a:t>
            </a:r>
          </a:p>
        </p:txBody>
      </p:sp>
      <p:pic>
        <p:nvPicPr>
          <p:cNvPr id="7" name="Picture 4" descr="C:\Users\Claudia Aguiar\AppData\Local\Microsoft\Windows\Temporary Internet Files\Content.IE5\LZKBH6JP\MP90042765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980728"/>
            <a:ext cx="5881965" cy="427361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Tree>
    <p:extLst>
      <p:ext uri="{BB962C8B-B14F-4D97-AF65-F5344CB8AC3E}">
        <p14:creationId xmlns:p14="http://schemas.microsoft.com/office/powerpoint/2010/main" val="573662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3987" y="5457418"/>
            <a:ext cx="6070893" cy="1200329"/>
          </a:xfrm>
          <a:prstGeom prst="rect">
            <a:avLst/>
          </a:prstGeom>
          <a:solidFill>
            <a:srgbClr val="CC66FF"/>
          </a:solidFill>
        </p:spPr>
        <p:txBody>
          <a:bodyPr wrap="none" rtlCol="0">
            <a:spAutoFit/>
          </a:bodyPr>
          <a:lstStyle/>
          <a:p>
            <a:r>
              <a:rPr lang="en-GB" sz="7200" dirty="0">
                <a:latin typeface="Century Gothic" pitchFamily="34" charset="0"/>
              </a:rPr>
              <a:t>I have a bird.</a:t>
            </a:r>
          </a:p>
        </p:txBody>
      </p:sp>
      <p:pic>
        <p:nvPicPr>
          <p:cNvPr id="7" name="Picture 2" descr="C:\Users\Claudia Aguiar\AppData\Local\Microsoft\Windows\Temporary Internet Files\Content.IE5\LZKBH6JP\MC900434593[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1032" y="908720"/>
            <a:ext cx="2916804" cy="44644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Tree>
    <p:extLst>
      <p:ext uri="{BB962C8B-B14F-4D97-AF65-F5344CB8AC3E}">
        <p14:creationId xmlns:p14="http://schemas.microsoft.com/office/powerpoint/2010/main" val="235475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9632" y="5517232"/>
            <a:ext cx="7010252" cy="1200329"/>
          </a:xfrm>
          <a:prstGeom prst="rect">
            <a:avLst/>
          </a:prstGeom>
          <a:solidFill>
            <a:srgbClr val="CC66FF"/>
          </a:solidFill>
        </p:spPr>
        <p:txBody>
          <a:bodyPr wrap="none" rtlCol="0">
            <a:spAutoFit/>
          </a:bodyPr>
          <a:lstStyle/>
          <a:p>
            <a:r>
              <a:rPr lang="en-GB" sz="7200" dirty="0">
                <a:latin typeface="Century Gothic" pitchFamily="34" charset="0"/>
              </a:rPr>
              <a:t>I have a rabbit.</a:t>
            </a:r>
          </a:p>
        </p:txBody>
      </p:sp>
      <p:pic>
        <p:nvPicPr>
          <p:cNvPr id="7" name="Picture 2" descr="C:\Users\Claudia Aguiar\AppData\Local\Microsoft\Windows\Temporary Internet Files\Content.IE5\REGV3RI9\MC90039143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00700" y="988788"/>
            <a:ext cx="4489654" cy="460045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Tree>
    <p:extLst>
      <p:ext uri="{BB962C8B-B14F-4D97-AF65-F5344CB8AC3E}">
        <p14:creationId xmlns:p14="http://schemas.microsoft.com/office/powerpoint/2010/main" val="1495833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714969" y="332656"/>
            <a:ext cx="6620723" cy="646331"/>
          </a:xfrm>
          <a:prstGeom prst="rect">
            <a:avLst/>
          </a:prstGeom>
          <a:solidFill>
            <a:srgbClr val="99FF66"/>
          </a:solidFill>
        </p:spPr>
        <p:txBody>
          <a:bodyPr wrap="none" rtlCol="0">
            <a:spAutoFit/>
          </a:bodyPr>
          <a:lstStyle/>
          <a:p>
            <a:r>
              <a:rPr lang="en-GB" sz="3600" dirty="0">
                <a:latin typeface="Century Gothic" pitchFamily="34" charset="0"/>
              </a:rPr>
              <a:t>Do you have a bird or a fish?</a:t>
            </a:r>
          </a:p>
        </p:txBody>
      </p:sp>
      <p:pic>
        <p:nvPicPr>
          <p:cNvPr id="11" name="Picture 2" descr="C:\Users\Claudia Aguiar\AppData\Local\Microsoft\Windows\Temporary Internet Files\Content.IE5\LZKBH6JP\MC900434593[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1484784"/>
            <a:ext cx="2916804"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301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Claudia Aguiar\AppData\Local\Microsoft\Windows\Temporary Internet Files\Content.IE5\LZKBH6JP\MP900427655[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23728" y="1916832"/>
            <a:ext cx="4955388"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91680" y="404664"/>
            <a:ext cx="6760184" cy="646331"/>
          </a:xfrm>
          <a:prstGeom prst="rect">
            <a:avLst/>
          </a:prstGeom>
          <a:solidFill>
            <a:srgbClr val="99FF66"/>
          </a:solidFill>
        </p:spPr>
        <p:txBody>
          <a:bodyPr wrap="none" rtlCol="0">
            <a:spAutoFit/>
          </a:bodyPr>
          <a:lstStyle/>
          <a:p>
            <a:r>
              <a:rPr lang="en-GB" sz="3600" dirty="0">
                <a:latin typeface="Century Gothic" pitchFamily="34" charset="0"/>
              </a:rPr>
              <a:t>Do you have a dog or a cat?</a:t>
            </a:r>
          </a:p>
        </p:txBody>
      </p:sp>
    </p:spTree>
    <p:extLst>
      <p:ext uri="{BB962C8B-B14F-4D97-AF65-F5344CB8AC3E}">
        <p14:creationId xmlns:p14="http://schemas.microsoft.com/office/powerpoint/2010/main" val="315344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Claudia Aguiar\AppData\Local\Microsoft\Windows\Temporary Internet Files\Content.IE5\REGV3RI9\MC90039143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5776" y="1844824"/>
            <a:ext cx="3744416" cy="383682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763688" y="188640"/>
            <a:ext cx="6620723" cy="646331"/>
          </a:xfrm>
          <a:prstGeom prst="rect">
            <a:avLst/>
          </a:prstGeom>
          <a:solidFill>
            <a:srgbClr val="99FF66"/>
          </a:solidFill>
        </p:spPr>
        <p:txBody>
          <a:bodyPr wrap="none" rtlCol="0">
            <a:spAutoFit/>
          </a:bodyPr>
          <a:lstStyle/>
          <a:p>
            <a:r>
              <a:rPr lang="en-GB" sz="3600" dirty="0">
                <a:latin typeface="Century Gothic" pitchFamily="34" charset="0"/>
              </a:rPr>
              <a:t>Do you have a bird or a fish?</a:t>
            </a:r>
          </a:p>
        </p:txBody>
      </p:sp>
    </p:spTree>
    <p:extLst>
      <p:ext uri="{BB962C8B-B14F-4D97-AF65-F5344CB8AC3E}">
        <p14:creationId xmlns:p14="http://schemas.microsoft.com/office/powerpoint/2010/main" val="3897798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Claudia Aguiar\AppData\Local\Microsoft\Windows\Temporary Internet Files\Content.IE5\8GX8GXUV\MC90009107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1412776"/>
            <a:ext cx="6192688" cy="43624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273661" y="116632"/>
            <a:ext cx="7322838" cy="646331"/>
          </a:xfrm>
          <a:prstGeom prst="rect">
            <a:avLst/>
          </a:prstGeom>
          <a:solidFill>
            <a:srgbClr val="99FF66"/>
          </a:solidFill>
        </p:spPr>
        <p:txBody>
          <a:bodyPr wrap="none" rtlCol="0">
            <a:spAutoFit/>
          </a:bodyPr>
          <a:lstStyle/>
          <a:p>
            <a:r>
              <a:rPr lang="en-GB" sz="3600" dirty="0">
                <a:latin typeface="Century Gothic" pitchFamily="34" charset="0"/>
              </a:rPr>
              <a:t>Do you have a dog or a rabbit?</a:t>
            </a:r>
          </a:p>
        </p:txBody>
      </p:sp>
    </p:spTree>
    <p:extLst>
      <p:ext uri="{BB962C8B-B14F-4D97-AF65-F5344CB8AC3E}">
        <p14:creationId xmlns:p14="http://schemas.microsoft.com/office/powerpoint/2010/main" val="206654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Claudia Aguiar\AppData\Local\Microsoft\Windows\Temporary Internet Files\Content.IE5\LZKBH6JP\MC900435448[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1412776"/>
            <a:ext cx="5784320" cy="454339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530875" y="188640"/>
            <a:ext cx="6688049" cy="646331"/>
          </a:xfrm>
          <a:prstGeom prst="rect">
            <a:avLst/>
          </a:prstGeom>
          <a:solidFill>
            <a:srgbClr val="99FF66"/>
          </a:solidFill>
        </p:spPr>
        <p:txBody>
          <a:bodyPr wrap="none" rtlCol="0">
            <a:spAutoFit/>
          </a:bodyPr>
          <a:lstStyle/>
          <a:p>
            <a:r>
              <a:rPr lang="en-GB" sz="3600" dirty="0">
                <a:latin typeface="Century Gothic" pitchFamily="34" charset="0"/>
              </a:rPr>
              <a:t>Do you have a fish or a dog?</a:t>
            </a:r>
          </a:p>
        </p:txBody>
      </p:sp>
    </p:spTree>
    <p:extLst>
      <p:ext uri="{BB962C8B-B14F-4D97-AF65-F5344CB8AC3E}">
        <p14:creationId xmlns:p14="http://schemas.microsoft.com/office/powerpoint/2010/main" val="190875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5448671"/>
            <a:ext cx="7952818" cy="1200329"/>
          </a:xfrm>
          <a:prstGeom prst="rect">
            <a:avLst/>
          </a:prstGeom>
          <a:solidFill>
            <a:srgbClr val="CC66FF"/>
          </a:solidFill>
        </p:spPr>
        <p:txBody>
          <a:bodyPr wrap="none" rtlCol="0">
            <a:spAutoFit/>
          </a:bodyPr>
          <a:lstStyle/>
          <a:p>
            <a:r>
              <a:rPr lang="en-GB" sz="7200" dirty="0">
                <a:latin typeface="Century Gothic" pitchFamily="34" charset="0"/>
              </a:rPr>
              <a:t>I have a hamster.</a:t>
            </a:r>
          </a:p>
        </p:txBody>
      </p:sp>
      <p:pic>
        <p:nvPicPr>
          <p:cNvPr id="6148" name="Picture 4" descr="http://www.mrjohnsons.co.uk/uploads/small/copy_hamster_nut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26" y="1052736"/>
            <a:ext cx="6000750" cy="419100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Tree>
    <p:extLst>
      <p:ext uri="{BB962C8B-B14F-4D97-AF65-F5344CB8AC3E}">
        <p14:creationId xmlns:p14="http://schemas.microsoft.com/office/powerpoint/2010/main" val="456459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75656" y="5445224"/>
            <a:ext cx="6593472" cy="1200329"/>
          </a:xfrm>
          <a:prstGeom prst="rect">
            <a:avLst/>
          </a:prstGeom>
          <a:solidFill>
            <a:srgbClr val="CC66FF"/>
          </a:solidFill>
        </p:spPr>
        <p:txBody>
          <a:bodyPr wrap="none" rtlCol="0">
            <a:spAutoFit/>
          </a:bodyPr>
          <a:lstStyle/>
          <a:p>
            <a:r>
              <a:rPr lang="en-GB" sz="7200" dirty="0">
                <a:latin typeface="Century Gothic" pitchFamily="34" charset="0"/>
              </a:rPr>
              <a:t>I have a turtle.</a:t>
            </a:r>
          </a:p>
        </p:txBody>
      </p:sp>
      <p:pic>
        <p:nvPicPr>
          <p:cNvPr id="8193" name="Picture 1" descr="C:\Users\Claudia Aguiar\AppData\Local\Microsoft\Windows\Temporary Internet Files\Content.IE5\LZKBH6JP\MC900441417[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628800"/>
            <a:ext cx="5979755" cy="33843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Tree>
    <p:extLst>
      <p:ext uri="{BB962C8B-B14F-4D97-AF65-F5344CB8AC3E}">
        <p14:creationId xmlns:p14="http://schemas.microsoft.com/office/powerpoint/2010/main" val="858529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8897" y="5469260"/>
            <a:ext cx="7335663" cy="1200329"/>
          </a:xfrm>
          <a:prstGeom prst="rect">
            <a:avLst/>
          </a:prstGeom>
          <a:solidFill>
            <a:srgbClr val="CC66FF"/>
          </a:solidFill>
        </p:spPr>
        <p:txBody>
          <a:bodyPr wrap="none" rtlCol="0">
            <a:spAutoFit/>
          </a:bodyPr>
          <a:lstStyle/>
          <a:p>
            <a:r>
              <a:rPr lang="en-GB" sz="7200" dirty="0">
                <a:latin typeface="Century Gothic" pitchFamily="34" charset="0"/>
              </a:rPr>
              <a:t>I have a mouse.</a:t>
            </a:r>
          </a:p>
        </p:txBody>
      </p:sp>
      <p:pic>
        <p:nvPicPr>
          <p:cNvPr id="7170" name="Picture 2" descr="C:\Users\Claudia Aguiar\AppData\Local\Microsoft\Windows\Temporary Internet Files\Content.IE5\LZKBH6JP\MP90031440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293635"/>
            <a:ext cx="6480720" cy="40180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Tree>
    <p:extLst>
      <p:ext uri="{BB962C8B-B14F-4D97-AF65-F5344CB8AC3E}">
        <p14:creationId xmlns:p14="http://schemas.microsoft.com/office/powerpoint/2010/main" val="286448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3648" y="5517232"/>
            <a:ext cx="6748963" cy="1200329"/>
          </a:xfrm>
          <a:prstGeom prst="rect">
            <a:avLst/>
          </a:prstGeom>
          <a:solidFill>
            <a:srgbClr val="CC66FF"/>
          </a:solidFill>
        </p:spPr>
        <p:txBody>
          <a:bodyPr wrap="none" rtlCol="0">
            <a:spAutoFit/>
          </a:bodyPr>
          <a:lstStyle/>
          <a:p>
            <a:r>
              <a:rPr lang="en-GB" sz="7200" dirty="0">
                <a:latin typeface="Century Gothic" pitchFamily="34" charset="0"/>
              </a:rPr>
              <a:t>I have a horse.</a:t>
            </a:r>
          </a:p>
        </p:txBody>
      </p:sp>
      <p:pic>
        <p:nvPicPr>
          <p:cNvPr id="7" name="Picture 3" descr="C:\Users\Claudia Aguiar\AppData\Local\Microsoft\Windows\Temporary Internet Files\Content.IE5\REGV3RI9\MC90041742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4" y="831331"/>
            <a:ext cx="5976664" cy="46260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have a pet?</a:t>
            </a:r>
          </a:p>
        </p:txBody>
      </p:sp>
    </p:spTree>
    <p:extLst>
      <p:ext uri="{BB962C8B-B14F-4D97-AF65-F5344CB8AC3E}">
        <p14:creationId xmlns:p14="http://schemas.microsoft.com/office/powerpoint/2010/main" val="2214410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255" y="5457418"/>
            <a:ext cx="7952818" cy="1200329"/>
          </a:xfrm>
          <a:prstGeom prst="rect">
            <a:avLst/>
          </a:prstGeom>
          <a:solidFill>
            <a:srgbClr val="CC66FF"/>
          </a:solidFill>
        </p:spPr>
        <p:txBody>
          <a:bodyPr wrap="none" rtlCol="0">
            <a:spAutoFit/>
          </a:bodyPr>
          <a:lstStyle/>
          <a:p>
            <a:r>
              <a:rPr lang="en-GB" sz="7200" dirty="0">
                <a:latin typeface="Century Gothic" pitchFamily="34" charset="0"/>
              </a:rPr>
              <a:t>I have a hamster.</a:t>
            </a:r>
          </a:p>
        </p:txBody>
      </p:sp>
      <p:pic>
        <p:nvPicPr>
          <p:cNvPr id="6" name="Picture 4" descr="http://www.mrjohnsons.co.uk/uploads/small/copy_hamster_nut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26" y="1052736"/>
            <a:ext cx="6000750" cy="41910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Tree>
    <p:extLst>
      <p:ext uri="{BB962C8B-B14F-4D97-AF65-F5344CB8AC3E}">
        <p14:creationId xmlns:p14="http://schemas.microsoft.com/office/powerpoint/2010/main" val="52005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5301208"/>
            <a:ext cx="6748963" cy="1200329"/>
          </a:xfrm>
          <a:prstGeom prst="rect">
            <a:avLst/>
          </a:prstGeom>
          <a:solidFill>
            <a:srgbClr val="CC66FF"/>
          </a:solidFill>
        </p:spPr>
        <p:txBody>
          <a:bodyPr wrap="none" rtlCol="0">
            <a:spAutoFit/>
          </a:bodyPr>
          <a:lstStyle/>
          <a:p>
            <a:r>
              <a:rPr lang="en-GB" sz="7200" dirty="0">
                <a:latin typeface="Century Gothic" pitchFamily="34" charset="0"/>
              </a:rPr>
              <a:t>I have a horse.</a:t>
            </a:r>
          </a:p>
        </p:txBody>
      </p:sp>
      <p:pic>
        <p:nvPicPr>
          <p:cNvPr id="6" name="Picture 1" descr="C:\Users\Claudia Aguiar\AppData\Local\Microsoft\Windows\Temporary Internet Files\Content.IE5\LZKBH6JP\MC900441417[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80" y="1628800"/>
            <a:ext cx="5979755" cy="33843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Tree>
    <p:extLst>
      <p:ext uri="{BB962C8B-B14F-4D97-AF65-F5344CB8AC3E}">
        <p14:creationId xmlns:p14="http://schemas.microsoft.com/office/powerpoint/2010/main" val="430566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1902" y="5457418"/>
            <a:ext cx="7335663" cy="1200329"/>
          </a:xfrm>
          <a:prstGeom prst="rect">
            <a:avLst/>
          </a:prstGeom>
          <a:solidFill>
            <a:srgbClr val="CC66FF"/>
          </a:solidFill>
        </p:spPr>
        <p:txBody>
          <a:bodyPr wrap="none" rtlCol="0">
            <a:spAutoFit/>
          </a:bodyPr>
          <a:lstStyle/>
          <a:p>
            <a:r>
              <a:rPr lang="en-GB" sz="7200" dirty="0">
                <a:latin typeface="Century Gothic" pitchFamily="34" charset="0"/>
              </a:rPr>
              <a:t>I have a mouse.</a:t>
            </a:r>
          </a:p>
        </p:txBody>
      </p:sp>
      <p:sp>
        <p:nvSpPr>
          <p:cNvPr id="7" name="TextBox 6"/>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pic>
        <p:nvPicPr>
          <p:cNvPr id="15363" name="Picture 3" descr="C:\Users\Claudia Aguiar\AppData\Local\Microsoft\Windows\Temporary Internet Files\Content.IE5\REGV3RI9\MC90041742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4" y="831331"/>
            <a:ext cx="5976664" cy="4626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11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7624" y="5517232"/>
            <a:ext cx="6593472" cy="1200329"/>
          </a:xfrm>
          <a:prstGeom prst="rect">
            <a:avLst/>
          </a:prstGeom>
          <a:solidFill>
            <a:srgbClr val="CC66FF"/>
          </a:solidFill>
        </p:spPr>
        <p:txBody>
          <a:bodyPr wrap="none" rtlCol="0">
            <a:spAutoFit/>
          </a:bodyPr>
          <a:lstStyle/>
          <a:p>
            <a:r>
              <a:rPr lang="en-GB" sz="7200" dirty="0">
                <a:latin typeface="Century Gothic" pitchFamily="34" charset="0"/>
              </a:rPr>
              <a:t>I have a turtle.</a:t>
            </a:r>
          </a:p>
        </p:txBody>
      </p:sp>
      <p:pic>
        <p:nvPicPr>
          <p:cNvPr id="6" name="Picture 2" descr="C:\Users\Claudia Aguiar\AppData\Local\Microsoft\Windows\Temporary Internet Files\Content.IE5\LZKBH6JP\MP90031440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293635"/>
            <a:ext cx="6480720" cy="401804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 y="116632"/>
            <a:ext cx="9144000" cy="707886"/>
          </a:xfrm>
          <a:prstGeom prst="rect">
            <a:avLst/>
          </a:prstGeom>
          <a:solidFill>
            <a:srgbClr val="7030A0"/>
          </a:solidFill>
        </p:spPr>
        <p:txBody>
          <a:bodyPr wrap="square" rtlCol="0">
            <a:spAutoFit/>
          </a:bodyPr>
          <a:lstStyle/>
          <a:p>
            <a:pPr algn="ctr"/>
            <a:r>
              <a:rPr lang="en-GB" sz="4000" b="1" dirty="0">
                <a:solidFill>
                  <a:schemeClr val="bg1"/>
                </a:solidFill>
                <a:latin typeface="Century Gothic" panose="020B0502020202020204" pitchFamily="34" charset="0"/>
              </a:rPr>
              <a:t>True or false?</a:t>
            </a:r>
          </a:p>
        </p:txBody>
      </p:sp>
    </p:spTree>
    <p:extLst>
      <p:ext uri="{BB962C8B-B14F-4D97-AF65-F5344CB8AC3E}">
        <p14:creationId xmlns:p14="http://schemas.microsoft.com/office/powerpoint/2010/main" val="25318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115616" y="260648"/>
            <a:ext cx="7245894" cy="615553"/>
          </a:xfrm>
          <a:prstGeom prst="rect">
            <a:avLst/>
          </a:prstGeom>
          <a:solidFill>
            <a:srgbClr val="99FF66"/>
          </a:solidFill>
        </p:spPr>
        <p:txBody>
          <a:bodyPr wrap="none" rtlCol="0">
            <a:spAutoFit/>
          </a:bodyPr>
          <a:lstStyle/>
          <a:p>
            <a:r>
              <a:rPr lang="en-GB" sz="3400" dirty="0">
                <a:latin typeface="Century Gothic" pitchFamily="34" charset="0"/>
              </a:rPr>
              <a:t>Do you have a turtle or a horse?</a:t>
            </a:r>
          </a:p>
        </p:txBody>
      </p:sp>
      <p:pic>
        <p:nvPicPr>
          <p:cNvPr id="4" name="Picture 1" descr="C:\Users\Claudia Aguiar\AppData\Local\Microsoft\Windows\Temporary Internet Files\Content.IE5\LZKBH6JP\MC900441417[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916832"/>
            <a:ext cx="5979755"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108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95536" y="260648"/>
            <a:ext cx="8044190" cy="646331"/>
          </a:xfrm>
          <a:prstGeom prst="rect">
            <a:avLst/>
          </a:prstGeom>
          <a:solidFill>
            <a:srgbClr val="99FF66"/>
          </a:solidFill>
        </p:spPr>
        <p:txBody>
          <a:bodyPr wrap="none" rtlCol="0">
            <a:spAutoFit/>
          </a:bodyPr>
          <a:lstStyle/>
          <a:p>
            <a:r>
              <a:rPr lang="en-GB" sz="3600" dirty="0">
                <a:latin typeface="Century Gothic" pitchFamily="34" charset="0"/>
              </a:rPr>
              <a:t>Do you have a horse or a mouse?</a:t>
            </a:r>
          </a:p>
        </p:txBody>
      </p:sp>
      <p:pic>
        <p:nvPicPr>
          <p:cNvPr id="5" name="Picture 2" descr="C:\Users\Claudia Aguiar\AppData\Local\Microsoft\Windows\Temporary Internet Files\Content.IE5\LZKBH6JP\MP90031440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293635"/>
            <a:ext cx="6480720" cy="4018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16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Claudia Aguiar\AppData\Local\Microsoft\Windows\Temporary Internet Files\Content.IE5\REGV3RI9\MC90041742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906979"/>
            <a:ext cx="5976664" cy="46260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01077" y="116632"/>
            <a:ext cx="8069838" cy="646331"/>
          </a:xfrm>
          <a:prstGeom prst="rect">
            <a:avLst/>
          </a:prstGeom>
          <a:solidFill>
            <a:srgbClr val="99FF66"/>
          </a:solidFill>
        </p:spPr>
        <p:txBody>
          <a:bodyPr wrap="none" rtlCol="0">
            <a:spAutoFit/>
          </a:bodyPr>
          <a:lstStyle/>
          <a:p>
            <a:r>
              <a:rPr lang="en-GB" sz="3600" dirty="0">
                <a:latin typeface="Century Gothic" pitchFamily="34" charset="0"/>
              </a:rPr>
              <a:t>Do you have a horse or a hamster?</a:t>
            </a:r>
          </a:p>
        </p:txBody>
      </p:sp>
    </p:spTree>
    <p:extLst>
      <p:ext uri="{BB962C8B-B14F-4D97-AF65-F5344CB8AC3E}">
        <p14:creationId xmlns:p14="http://schemas.microsoft.com/office/powerpoint/2010/main" val="239091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755576" y="332656"/>
            <a:ext cx="7992894" cy="646331"/>
          </a:xfrm>
          <a:prstGeom prst="rect">
            <a:avLst/>
          </a:prstGeom>
          <a:solidFill>
            <a:srgbClr val="99FF66"/>
          </a:solidFill>
        </p:spPr>
        <p:txBody>
          <a:bodyPr wrap="none" rtlCol="0">
            <a:spAutoFit/>
          </a:bodyPr>
          <a:lstStyle/>
          <a:p>
            <a:r>
              <a:rPr lang="en-GB" sz="3600" dirty="0">
                <a:latin typeface="Century Gothic" pitchFamily="34" charset="0"/>
              </a:rPr>
              <a:t>Do you have a turtle or a hamster?</a:t>
            </a:r>
          </a:p>
        </p:txBody>
      </p:sp>
      <p:pic>
        <p:nvPicPr>
          <p:cNvPr id="5" name="Picture 4" descr="http://www.mrjohnsons.co.uk/uploads/small/copy_hamster_nut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8777" y="1412776"/>
            <a:ext cx="600075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09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Claudia Aguiar\AppData\Local\Microsoft\Windows\Temporary Internet Files\Content.IE5\LZKBH6JP\MP90031440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152" y="2891955"/>
            <a:ext cx="2823633" cy="175065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 descr="C:\Users\Claudia Aguiar\AppData\Local\Microsoft\Windows\Temporary Internet Files\Content.IE5\LZKBH6JP\MC900441417[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55370" y="2711184"/>
            <a:ext cx="2957491" cy="167385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www.mrjohnsons.co.uk/uploads/small/copy_hamster_nutc.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84632" y="242919"/>
            <a:ext cx="2584145" cy="18048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Claudia Aguiar\AppData\Local\Microsoft\Windows\Temporary Internet Files\Content.IE5\LZKBH6JP\MC900434593[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71971" y="2438901"/>
            <a:ext cx="1449370" cy="221842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Claudia Aguiar\AppData\Local\Microsoft\Windows\Temporary Internet Files\Content.IE5\REGV3RI9\MC900391432[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917189" y="371127"/>
            <a:ext cx="2005994" cy="205549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Users\Claudia Aguiar\AppData\Local\Microsoft\Windows\Temporary Internet Files\Content.IE5\8GX8GXUV\MC900091073[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90935" y="4974903"/>
            <a:ext cx="2232248" cy="157252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Users\Claudia Aguiar\AppData\Local\Microsoft\Windows\Temporary Internet Files\Content.IE5\LZKBH6JP\MC900435448[1].wm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31044" y="5020308"/>
            <a:ext cx="1944216" cy="152711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C:\Users\Claudia Aguiar\AppData\Local\Microsoft\Windows\Temporary Internet Files\Content.IE5\LZKBH6JP\MP900427655[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2152" y="215643"/>
            <a:ext cx="2304256" cy="1674186"/>
          </a:xfrm>
          <a:prstGeom prst="rect">
            <a:avLst/>
          </a:prstGeom>
          <a:noFill/>
          <a:extLst>
            <a:ext uri="{909E8E84-426E-40DD-AFC4-6F175D3DCCD1}">
              <a14:hiddenFill xmlns:a14="http://schemas.microsoft.com/office/drawing/2010/main">
                <a:solidFill>
                  <a:srgbClr val="FFFFFF"/>
                </a:solidFill>
              </a14:hiddenFill>
            </a:ext>
          </a:extLst>
        </p:spPr>
      </p:pic>
      <p:sp>
        <p:nvSpPr>
          <p:cNvPr id="16" name="Oval 15"/>
          <p:cNvSpPr/>
          <p:nvPr/>
        </p:nvSpPr>
        <p:spPr>
          <a:xfrm>
            <a:off x="171004" y="0"/>
            <a:ext cx="2664296" cy="204771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71003" y="2708920"/>
            <a:ext cx="2914781" cy="20389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6299804" y="4900731"/>
            <a:ext cx="2664296" cy="1808883"/>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6917189" y="27276"/>
            <a:ext cx="2123728" cy="229312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306664" y="4653136"/>
            <a:ext cx="2393128" cy="224680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3628961" y="2185615"/>
            <a:ext cx="2095167" cy="278928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6083392" y="2402937"/>
            <a:ext cx="3097120" cy="2322207"/>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3344556" y="0"/>
            <a:ext cx="2664296" cy="204771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3547024" y="4653136"/>
            <a:ext cx="2393128" cy="224680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3" descr="C:\Users\Claudia Aguiar\AppData\Local\Microsoft\Windows\Temporary Internet Files\Content.IE5\REGV3RI9\MC900417426[1].wmf"/>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936027" y="5166386"/>
            <a:ext cx="1721257" cy="1332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1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1" nodeType="clickEffect">
                                  <p:stCondLst>
                                    <p:cond delay="0"/>
                                  </p:stCondLst>
                                  <p:childTnLst>
                                    <p:anim calcmode="lin" valueType="num">
                                      <p:cBhvr additive="base">
                                        <p:cTn id="10" dur="500"/>
                                        <p:tgtEl>
                                          <p:spTgt spid="19"/>
                                        </p:tgtEl>
                                        <p:attrNameLst>
                                          <p:attrName>ppt_x</p:attrName>
                                        </p:attrNameLst>
                                      </p:cBhvr>
                                      <p:tavLst>
                                        <p:tav tm="0">
                                          <p:val>
                                            <p:strVal val="ppt_x"/>
                                          </p:val>
                                        </p:tav>
                                        <p:tav tm="100000">
                                          <p:val>
                                            <p:strVal val="ppt_x"/>
                                          </p:val>
                                        </p:tav>
                                      </p:tavLst>
                                    </p:anim>
                                    <p:anim calcmode="lin" valueType="num">
                                      <p:cBhvr additive="base">
                                        <p:cTn id="11" dur="500"/>
                                        <p:tgtEl>
                                          <p:spTgt spid="19"/>
                                        </p:tgtEl>
                                        <p:attrNameLst>
                                          <p:attrName>ppt_y</p:attrName>
                                        </p:attrNameLst>
                                      </p:cBhvr>
                                      <p:tavLst>
                                        <p:tav tm="0">
                                          <p:val>
                                            <p:strVal val="ppt_y"/>
                                          </p:val>
                                        </p:tav>
                                        <p:tav tm="100000">
                                          <p:val>
                                            <p:strVal val="1+ppt_h/2"/>
                                          </p:val>
                                        </p:tav>
                                      </p:tavLst>
                                    </p:anim>
                                    <p:set>
                                      <p:cBhvr>
                                        <p:cTn id="12" dur="1" fill="hold">
                                          <p:stCondLst>
                                            <p:cond delay="499"/>
                                          </p:stCondLst>
                                        </p:cTn>
                                        <p:tgtEl>
                                          <p:spTgt spid="19"/>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20"/>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6" presetClass="exit" presetSubtype="21" fill="hold" grpId="1" nodeType="clickEffect">
                                  <p:stCondLst>
                                    <p:cond delay="0"/>
                                  </p:stCondLst>
                                  <p:childTnLst>
                                    <p:animEffect transition="out" filter="barn(inVertical)">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par>
                                <p:cTn id="26" presetID="1"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18"/>
                                        </p:tgtEl>
                                      </p:cBhvr>
                                    </p:animEffect>
                                    <p:set>
                                      <p:cBhvr>
                                        <p:cTn id="32" dur="1" fill="hold">
                                          <p:stCondLst>
                                            <p:cond delay="499"/>
                                          </p:stCondLst>
                                        </p:cTn>
                                        <p:tgtEl>
                                          <p:spTgt spid="18"/>
                                        </p:tgtEl>
                                        <p:attrNameLst>
                                          <p:attrName>style.visibility</p:attrName>
                                        </p:attrNameLst>
                                      </p:cBhvr>
                                      <p:to>
                                        <p:strVal val="hidden"/>
                                      </p:to>
                                    </p:set>
                                  </p:childTnLst>
                                </p:cTn>
                              </p:par>
                              <p:par>
                                <p:cTn id="33" presetID="1" presetClass="entr" presetSubtype="0" fill="hold" grpId="2"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42" presetClass="exit" presetSubtype="0" fill="hold" grpId="3" nodeType="clickEffect">
                                  <p:stCondLst>
                                    <p:cond delay="0"/>
                                  </p:stCondLst>
                                  <p:childTnLst>
                                    <p:animEffect transition="out" filter="fade">
                                      <p:cBhvr>
                                        <p:cTn id="38" dur="1000"/>
                                        <p:tgtEl>
                                          <p:spTgt spid="20"/>
                                        </p:tgtEl>
                                      </p:cBhvr>
                                    </p:animEffect>
                                    <p:anim calcmode="lin" valueType="num">
                                      <p:cBhvr>
                                        <p:cTn id="39" dur="1000"/>
                                        <p:tgtEl>
                                          <p:spTgt spid="20"/>
                                        </p:tgtEl>
                                        <p:attrNameLst>
                                          <p:attrName>ppt_x</p:attrName>
                                        </p:attrNameLst>
                                      </p:cBhvr>
                                      <p:tavLst>
                                        <p:tav tm="0">
                                          <p:val>
                                            <p:strVal val="ppt_x"/>
                                          </p:val>
                                        </p:tav>
                                        <p:tav tm="100000">
                                          <p:val>
                                            <p:strVal val="ppt_x"/>
                                          </p:val>
                                        </p:tav>
                                      </p:tavLst>
                                    </p:anim>
                                    <p:anim calcmode="lin" valueType="num">
                                      <p:cBhvr>
                                        <p:cTn id="40" dur="1000"/>
                                        <p:tgtEl>
                                          <p:spTgt spid="20"/>
                                        </p:tgtEl>
                                        <p:attrNameLst>
                                          <p:attrName>ppt_y</p:attrName>
                                        </p:attrNameLst>
                                      </p:cBhvr>
                                      <p:tavLst>
                                        <p:tav tm="0">
                                          <p:val>
                                            <p:strVal val="ppt_y"/>
                                          </p:val>
                                        </p:tav>
                                        <p:tav tm="100000">
                                          <p:val>
                                            <p:strVal val="ppt_y+.1"/>
                                          </p:val>
                                        </p:tav>
                                      </p:tavLst>
                                    </p:anim>
                                    <p:set>
                                      <p:cBhvr>
                                        <p:cTn id="41" dur="1" fill="hold">
                                          <p:stCondLst>
                                            <p:cond delay="999"/>
                                          </p:stCondLst>
                                        </p:cTn>
                                        <p:tgtEl>
                                          <p:spTgt spid="20"/>
                                        </p:tgtEl>
                                        <p:attrNameLst>
                                          <p:attrName>style.visibility</p:attrName>
                                        </p:attrNameLst>
                                      </p:cBhvr>
                                      <p:to>
                                        <p:strVal val="hidden"/>
                                      </p:to>
                                    </p:set>
                                  </p:childTnLst>
                                </p:cTn>
                              </p:par>
                              <p:par>
                                <p:cTn id="42" presetID="1"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22"/>
                                        </p:tgtEl>
                                      </p:cBhvr>
                                    </p:animEffect>
                                    <p:set>
                                      <p:cBhvr>
                                        <p:cTn id="48" dur="1" fill="hold">
                                          <p:stCondLst>
                                            <p:cond delay="499"/>
                                          </p:stCondLst>
                                        </p:cTn>
                                        <p:tgtEl>
                                          <p:spTgt spid="22"/>
                                        </p:tgtEl>
                                        <p:attrNameLst>
                                          <p:attrName>style.visibility</p:attrName>
                                        </p:attrNameLst>
                                      </p:cBhvr>
                                      <p:to>
                                        <p:strVal val="hidden"/>
                                      </p:to>
                                    </p:set>
                                  </p:childTnLst>
                                </p:cTn>
                              </p:par>
                              <p:par>
                                <p:cTn id="49" presetID="1"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 presetClass="exit" presetSubtype="4" fill="hold" grpId="1" nodeType="clickEffect">
                                  <p:stCondLst>
                                    <p:cond delay="0"/>
                                  </p:stCondLst>
                                  <p:childTnLst>
                                    <p:anim calcmode="lin" valueType="num">
                                      <p:cBhvr additive="base">
                                        <p:cTn id="54" dur="500"/>
                                        <p:tgtEl>
                                          <p:spTgt spid="23"/>
                                        </p:tgtEl>
                                        <p:attrNameLst>
                                          <p:attrName>ppt_x</p:attrName>
                                        </p:attrNameLst>
                                      </p:cBhvr>
                                      <p:tavLst>
                                        <p:tav tm="0">
                                          <p:val>
                                            <p:strVal val="ppt_x"/>
                                          </p:val>
                                        </p:tav>
                                        <p:tav tm="100000">
                                          <p:val>
                                            <p:strVal val="ppt_x"/>
                                          </p:val>
                                        </p:tav>
                                      </p:tavLst>
                                    </p:anim>
                                    <p:anim calcmode="lin" valueType="num">
                                      <p:cBhvr additive="base">
                                        <p:cTn id="55" dur="500"/>
                                        <p:tgtEl>
                                          <p:spTgt spid="23"/>
                                        </p:tgtEl>
                                        <p:attrNameLst>
                                          <p:attrName>ppt_y</p:attrName>
                                        </p:attrNameLst>
                                      </p:cBhvr>
                                      <p:tavLst>
                                        <p:tav tm="0">
                                          <p:val>
                                            <p:strVal val="ppt_y"/>
                                          </p:val>
                                        </p:tav>
                                        <p:tav tm="100000">
                                          <p:val>
                                            <p:strVal val="1+ppt_h/2"/>
                                          </p:val>
                                        </p:tav>
                                      </p:tavLst>
                                    </p:anim>
                                    <p:set>
                                      <p:cBhvr>
                                        <p:cTn id="56" dur="1" fill="hold">
                                          <p:stCondLst>
                                            <p:cond delay="499"/>
                                          </p:stCondLst>
                                        </p:cTn>
                                        <p:tgtEl>
                                          <p:spTgt spid="23"/>
                                        </p:tgtEl>
                                        <p:attrNameLst>
                                          <p:attrName>style.visibility</p:attrName>
                                        </p:attrNameLst>
                                      </p:cBhvr>
                                      <p:to>
                                        <p:strVal val="hidden"/>
                                      </p:to>
                                    </p:set>
                                  </p:childTnLst>
                                </p:cTn>
                              </p:par>
                              <p:par>
                                <p:cTn id="57" presetID="1"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0" presetClass="exit" presetSubtype="0" fill="hold" grpId="1" nodeType="clickEffect">
                                  <p:stCondLst>
                                    <p:cond delay="0"/>
                                  </p:stCondLst>
                                  <p:childTnLst>
                                    <p:animEffect transition="out" filter="fade">
                                      <p:cBhvr>
                                        <p:cTn id="62" dur="500"/>
                                        <p:tgtEl>
                                          <p:spTgt spid="21"/>
                                        </p:tgtEl>
                                      </p:cBhvr>
                                    </p:animEffect>
                                    <p:set>
                                      <p:cBhvr>
                                        <p:cTn id="63" dur="1" fill="hold">
                                          <p:stCondLst>
                                            <p:cond delay="499"/>
                                          </p:stCondLst>
                                        </p:cTn>
                                        <p:tgtEl>
                                          <p:spTgt spid="21"/>
                                        </p:tgtEl>
                                        <p:attrNameLst>
                                          <p:attrName>style.visibility</p:attrName>
                                        </p:attrNameLst>
                                      </p:cBhvr>
                                      <p:to>
                                        <p:strVal val="hidden"/>
                                      </p:to>
                                    </p:set>
                                  </p:childTnLst>
                                </p:cTn>
                              </p:par>
                              <p:par>
                                <p:cTn id="64" presetID="1"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2" presetClass="exit" presetSubtype="4" fill="hold" grpId="1" nodeType="clickEffect">
                                  <p:stCondLst>
                                    <p:cond delay="0"/>
                                  </p:stCondLst>
                                  <p:childTnLst>
                                    <p:anim calcmode="lin" valueType="num">
                                      <p:cBhvr additive="base">
                                        <p:cTn id="69" dur="500"/>
                                        <p:tgtEl>
                                          <p:spTgt spid="17"/>
                                        </p:tgtEl>
                                        <p:attrNameLst>
                                          <p:attrName>ppt_x</p:attrName>
                                        </p:attrNameLst>
                                      </p:cBhvr>
                                      <p:tavLst>
                                        <p:tav tm="0">
                                          <p:val>
                                            <p:strVal val="ppt_x"/>
                                          </p:val>
                                        </p:tav>
                                        <p:tav tm="100000">
                                          <p:val>
                                            <p:strVal val="ppt_x"/>
                                          </p:val>
                                        </p:tav>
                                      </p:tavLst>
                                    </p:anim>
                                    <p:anim calcmode="lin" valueType="num">
                                      <p:cBhvr additive="base">
                                        <p:cTn id="70" dur="500"/>
                                        <p:tgtEl>
                                          <p:spTgt spid="17"/>
                                        </p:tgtEl>
                                        <p:attrNameLst>
                                          <p:attrName>ppt_y</p:attrName>
                                        </p:attrNameLst>
                                      </p:cBhvr>
                                      <p:tavLst>
                                        <p:tav tm="0">
                                          <p:val>
                                            <p:strVal val="ppt_y"/>
                                          </p:val>
                                        </p:tav>
                                        <p:tav tm="100000">
                                          <p:val>
                                            <p:strVal val="1+ppt_h/2"/>
                                          </p:val>
                                        </p:tav>
                                      </p:tavLst>
                                    </p:anim>
                                    <p:set>
                                      <p:cBhvr>
                                        <p:cTn id="71" dur="1" fill="hold">
                                          <p:stCondLst>
                                            <p:cond delay="499"/>
                                          </p:stCondLst>
                                        </p:cTn>
                                        <p:tgtEl>
                                          <p:spTgt spid="17"/>
                                        </p:tgtEl>
                                        <p:attrNameLst>
                                          <p:attrName>style.visibility</p:attrName>
                                        </p:attrNameLst>
                                      </p:cBhvr>
                                      <p:to>
                                        <p:strVal val="hidden"/>
                                      </p:to>
                                    </p:set>
                                  </p:childTnLst>
                                </p:cTn>
                              </p:par>
                              <p:par>
                                <p:cTn id="72" presetID="1" presetClass="entr" presetSubtype="0"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childTnLst>
                                </p:cTn>
                              </p:par>
                            </p:childTnLst>
                          </p:cTn>
                        </p:par>
                      </p:childTnLst>
                    </p:cTn>
                  </p:par>
                  <p:par>
                    <p:cTn id="74" fill="hold">
                      <p:stCondLst>
                        <p:cond delay="indefinite"/>
                      </p:stCondLst>
                      <p:childTnLst>
                        <p:par>
                          <p:cTn id="75" fill="hold">
                            <p:stCondLst>
                              <p:cond delay="0"/>
                            </p:stCondLst>
                            <p:childTnLst>
                              <p:par>
                                <p:cTn id="76" presetID="1" presetClass="exit" presetSubtype="0" fill="hold" grpId="1" nodeType="clickEffect">
                                  <p:stCondLst>
                                    <p:cond delay="0"/>
                                  </p:stCondLst>
                                  <p:childTnLst>
                                    <p:set>
                                      <p:cBhvr>
                                        <p:cTn id="77" dur="1" fill="hold">
                                          <p:stCondLst>
                                            <p:cond delay="0"/>
                                          </p:stCondLst>
                                        </p:cTn>
                                        <p:tgtEl>
                                          <p:spTgt spid="24"/>
                                        </p:tgtEl>
                                        <p:attrNameLst>
                                          <p:attrName>style.visibility</p:attrName>
                                        </p:attrNameLst>
                                      </p:cBhvr>
                                      <p:to>
                                        <p:strVal val="hidden"/>
                                      </p:to>
                                    </p:set>
                                  </p:childTnLst>
                                </p:cTn>
                              </p:par>
                              <p:par>
                                <p:cTn id="78" presetID="1" presetClass="entr" presetSubtype="0" fill="hold" grpId="2" nodeType="withEffect">
                                  <p:stCondLst>
                                    <p:cond delay="0"/>
                                  </p:stCondLst>
                                  <p:childTnLst>
                                    <p:set>
                                      <p:cBhvr>
                                        <p:cTn id="79" dur="1" fill="hold">
                                          <p:stCondLst>
                                            <p:cond delay="0"/>
                                          </p:stCondLst>
                                        </p:cTn>
                                        <p:tgtEl>
                                          <p:spTgt spid="24"/>
                                        </p:tgtEl>
                                        <p:attrNameLst>
                                          <p:attrName>style.visibility</p:attrName>
                                        </p:attrNameLst>
                                      </p:cBhvr>
                                      <p:to>
                                        <p:strVal val="visible"/>
                                      </p:to>
                                    </p:set>
                                  </p:childTnLst>
                                </p:cTn>
                              </p:par>
                            </p:childTnLst>
                          </p:cTn>
                        </p:par>
                      </p:childTnLst>
                    </p:cTn>
                  </p:par>
                  <p:par>
                    <p:cTn id="80" fill="hold">
                      <p:stCondLst>
                        <p:cond delay="indefinite"/>
                      </p:stCondLst>
                      <p:childTnLst>
                        <p:par>
                          <p:cTn id="81" fill="hold">
                            <p:stCondLst>
                              <p:cond delay="0"/>
                            </p:stCondLst>
                            <p:childTnLst>
                              <p:par>
                                <p:cTn id="82" presetID="42" presetClass="exit" presetSubtype="0" fill="hold" grpId="3" nodeType="clickEffect">
                                  <p:stCondLst>
                                    <p:cond delay="0"/>
                                  </p:stCondLst>
                                  <p:childTnLst>
                                    <p:animEffect transition="out" filter="fade">
                                      <p:cBhvr>
                                        <p:cTn id="83" dur="1000"/>
                                        <p:tgtEl>
                                          <p:spTgt spid="24"/>
                                        </p:tgtEl>
                                      </p:cBhvr>
                                    </p:animEffect>
                                    <p:anim calcmode="lin" valueType="num">
                                      <p:cBhvr>
                                        <p:cTn id="84" dur="1000"/>
                                        <p:tgtEl>
                                          <p:spTgt spid="24"/>
                                        </p:tgtEl>
                                        <p:attrNameLst>
                                          <p:attrName>ppt_x</p:attrName>
                                        </p:attrNameLst>
                                      </p:cBhvr>
                                      <p:tavLst>
                                        <p:tav tm="0">
                                          <p:val>
                                            <p:strVal val="ppt_x"/>
                                          </p:val>
                                        </p:tav>
                                        <p:tav tm="100000">
                                          <p:val>
                                            <p:strVal val="ppt_x"/>
                                          </p:val>
                                        </p:tav>
                                      </p:tavLst>
                                    </p:anim>
                                    <p:anim calcmode="lin" valueType="num">
                                      <p:cBhvr>
                                        <p:cTn id="85" dur="1000"/>
                                        <p:tgtEl>
                                          <p:spTgt spid="24"/>
                                        </p:tgtEl>
                                        <p:attrNameLst>
                                          <p:attrName>ppt_y</p:attrName>
                                        </p:attrNameLst>
                                      </p:cBhvr>
                                      <p:tavLst>
                                        <p:tav tm="0">
                                          <p:val>
                                            <p:strVal val="ppt_y"/>
                                          </p:val>
                                        </p:tav>
                                        <p:tav tm="100000">
                                          <p:val>
                                            <p:strVal val="ppt_y+.1"/>
                                          </p:val>
                                        </p:tav>
                                      </p:tavLst>
                                    </p:anim>
                                    <p:set>
                                      <p:cBhvr>
                                        <p:cTn id="86" dur="1" fill="hold">
                                          <p:stCondLst>
                                            <p:cond delay="9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0" grpId="2" animBg="1"/>
      <p:bldP spid="20" grpId="3" animBg="1"/>
      <p:bldP spid="21" grpId="0" animBg="1"/>
      <p:bldP spid="21" grpId="1" animBg="1"/>
      <p:bldP spid="22" grpId="0" animBg="1"/>
      <p:bldP spid="22" grpId="1" animBg="1"/>
      <p:bldP spid="23" grpId="0" animBg="1"/>
      <p:bldP spid="23" grpId="1" animBg="1"/>
      <p:bldP spid="24" grpId="0" animBg="1"/>
      <p:bldP spid="24" grpId="1" animBg="1"/>
      <p:bldP spid="24" grpId="2" animBg="1"/>
      <p:bldP spid="24" grpId="3"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like horses?</a:t>
            </a:r>
          </a:p>
        </p:txBody>
      </p:sp>
      <p:sp>
        <p:nvSpPr>
          <p:cNvPr id="4" name="Rectangle 3"/>
          <p:cNvSpPr/>
          <p:nvPr/>
        </p:nvSpPr>
        <p:spPr>
          <a:xfrm>
            <a:off x="5652120" y="1412776"/>
            <a:ext cx="2592288" cy="1800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 like horse</a:t>
            </a:r>
            <a:r>
              <a:rPr lang="en-GB" sz="3600" b="1" u="sng" dirty="0">
                <a:solidFill>
                  <a:schemeClr val="tx1"/>
                </a:solidFill>
                <a:latin typeface="Century Gothic" panose="020B0502020202020204" pitchFamily="34" charset="0"/>
              </a:rPr>
              <a:t>s</a:t>
            </a:r>
            <a:r>
              <a:rPr lang="en-GB" sz="3600" b="1" dirty="0">
                <a:solidFill>
                  <a:schemeClr val="tx1"/>
                </a:solidFill>
                <a:latin typeface="Century Gothic" panose="020B0502020202020204" pitchFamily="34" charset="0"/>
              </a:rPr>
              <a:t>.</a:t>
            </a:r>
          </a:p>
        </p:txBody>
      </p:sp>
      <p:sp>
        <p:nvSpPr>
          <p:cNvPr id="5" name="Rectangle 4"/>
          <p:cNvSpPr/>
          <p:nvPr/>
        </p:nvSpPr>
        <p:spPr>
          <a:xfrm>
            <a:off x="5647658" y="4005064"/>
            <a:ext cx="2592288" cy="1800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I </a:t>
            </a:r>
            <a:r>
              <a:rPr lang="en-GB" sz="3600" b="1" u="sng" dirty="0">
                <a:solidFill>
                  <a:schemeClr val="bg1"/>
                </a:solidFill>
                <a:latin typeface="Century Gothic" panose="020B0502020202020204" pitchFamily="34" charset="0"/>
              </a:rPr>
              <a:t>don’t</a:t>
            </a:r>
            <a:r>
              <a:rPr lang="en-GB" sz="3600" b="1" dirty="0">
                <a:solidFill>
                  <a:schemeClr val="bg1"/>
                </a:solidFill>
                <a:latin typeface="Century Gothic" panose="020B0502020202020204" pitchFamily="34" charset="0"/>
              </a:rPr>
              <a:t> like horse</a:t>
            </a:r>
            <a:r>
              <a:rPr lang="en-GB" sz="3600" b="1" u="sng" dirty="0">
                <a:solidFill>
                  <a:schemeClr val="bg1"/>
                </a:solidFill>
                <a:latin typeface="Century Gothic" panose="020B0502020202020204" pitchFamily="34" charset="0"/>
              </a:rPr>
              <a:t>s</a:t>
            </a:r>
            <a:r>
              <a:rPr lang="en-GB" sz="3600" b="1" dirty="0">
                <a:solidFill>
                  <a:schemeClr val="bg1"/>
                </a:solidFill>
                <a:latin typeface="Century Gothic" panose="020B0502020202020204" pitchFamily="34" charset="0"/>
              </a:rPr>
              <a:t>.</a:t>
            </a:r>
          </a:p>
        </p:txBody>
      </p:sp>
      <p:pic>
        <p:nvPicPr>
          <p:cNvPr id="6" name="Picture 5" descr="C:\Users\Claudia Aguiar\AppData\Local\Microsoft\Windows\Temporary Internet Files\Content.IE5\REGV3RI9\MC90041742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1179177"/>
            <a:ext cx="5976664" cy="4626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290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like rabbits?</a:t>
            </a:r>
          </a:p>
        </p:txBody>
      </p:sp>
      <p:sp>
        <p:nvSpPr>
          <p:cNvPr id="4" name="Rectangle 3"/>
          <p:cNvSpPr/>
          <p:nvPr/>
        </p:nvSpPr>
        <p:spPr>
          <a:xfrm>
            <a:off x="5652120" y="1412776"/>
            <a:ext cx="2592288" cy="1800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 like rabbit</a:t>
            </a:r>
            <a:r>
              <a:rPr lang="en-GB" sz="3600" b="1" u="sng" dirty="0">
                <a:solidFill>
                  <a:schemeClr val="tx1"/>
                </a:solidFill>
                <a:latin typeface="Century Gothic" panose="020B0502020202020204" pitchFamily="34" charset="0"/>
              </a:rPr>
              <a:t>s</a:t>
            </a:r>
            <a:r>
              <a:rPr lang="en-GB" sz="3600" b="1" dirty="0">
                <a:solidFill>
                  <a:schemeClr val="tx1"/>
                </a:solidFill>
                <a:latin typeface="Century Gothic" panose="020B0502020202020204" pitchFamily="34" charset="0"/>
              </a:rPr>
              <a:t>.</a:t>
            </a:r>
          </a:p>
        </p:txBody>
      </p:sp>
      <p:sp>
        <p:nvSpPr>
          <p:cNvPr id="5" name="Rectangle 4"/>
          <p:cNvSpPr/>
          <p:nvPr/>
        </p:nvSpPr>
        <p:spPr>
          <a:xfrm>
            <a:off x="5647658" y="4005064"/>
            <a:ext cx="2592288" cy="1800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I </a:t>
            </a:r>
            <a:r>
              <a:rPr lang="en-GB" sz="3600" b="1" u="sng" dirty="0">
                <a:solidFill>
                  <a:schemeClr val="bg1"/>
                </a:solidFill>
                <a:latin typeface="Century Gothic" panose="020B0502020202020204" pitchFamily="34" charset="0"/>
              </a:rPr>
              <a:t>don’t</a:t>
            </a:r>
            <a:r>
              <a:rPr lang="en-GB" sz="3600" b="1" dirty="0">
                <a:solidFill>
                  <a:schemeClr val="bg1"/>
                </a:solidFill>
                <a:latin typeface="Century Gothic" panose="020B0502020202020204" pitchFamily="34" charset="0"/>
              </a:rPr>
              <a:t> like rabbit</a:t>
            </a:r>
            <a:r>
              <a:rPr lang="en-GB" sz="3600" b="1" u="sng" dirty="0">
                <a:solidFill>
                  <a:schemeClr val="bg1"/>
                </a:solidFill>
                <a:latin typeface="Century Gothic" panose="020B0502020202020204" pitchFamily="34" charset="0"/>
              </a:rPr>
              <a:t>s</a:t>
            </a:r>
            <a:r>
              <a:rPr lang="en-GB" sz="3600" b="1" dirty="0">
                <a:solidFill>
                  <a:schemeClr val="bg1"/>
                </a:solidFill>
                <a:latin typeface="Century Gothic" panose="020B0502020202020204" pitchFamily="34" charset="0"/>
              </a:rPr>
              <a:t>.</a:t>
            </a:r>
          </a:p>
        </p:txBody>
      </p:sp>
      <p:pic>
        <p:nvPicPr>
          <p:cNvPr id="6" name="Picture 2" descr="C:\Users\Claudia Aguiar\AppData\Local\Microsoft\Windows\Temporary Internet Files\Content.IE5\8GX8GXUV\MC90009107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988840"/>
            <a:ext cx="4454988" cy="3138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86258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like hamsters?</a:t>
            </a:r>
          </a:p>
        </p:txBody>
      </p:sp>
      <p:sp>
        <p:nvSpPr>
          <p:cNvPr id="4" name="Rectangle 3"/>
          <p:cNvSpPr/>
          <p:nvPr/>
        </p:nvSpPr>
        <p:spPr>
          <a:xfrm>
            <a:off x="5652120" y="1412776"/>
            <a:ext cx="2880320" cy="1800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 love hamster</a:t>
            </a:r>
            <a:r>
              <a:rPr lang="en-GB" sz="3600" b="1" u="sng" dirty="0">
                <a:solidFill>
                  <a:schemeClr val="tx1"/>
                </a:solidFill>
                <a:latin typeface="Century Gothic" panose="020B0502020202020204" pitchFamily="34" charset="0"/>
              </a:rPr>
              <a:t>s</a:t>
            </a:r>
            <a:r>
              <a:rPr lang="en-GB" sz="3600" b="1" dirty="0">
                <a:solidFill>
                  <a:schemeClr val="tx1"/>
                </a:solidFill>
                <a:latin typeface="Century Gothic" panose="020B0502020202020204" pitchFamily="34" charset="0"/>
              </a:rPr>
              <a:t>.</a:t>
            </a:r>
          </a:p>
        </p:txBody>
      </p:sp>
      <p:sp>
        <p:nvSpPr>
          <p:cNvPr id="5" name="Rectangle 4"/>
          <p:cNvSpPr/>
          <p:nvPr/>
        </p:nvSpPr>
        <p:spPr>
          <a:xfrm>
            <a:off x="5647658" y="4005064"/>
            <a:ext cx="2592288" cy="1800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I hate hamster</a:t>
            </a:r>
            <a:r>
              <a:rPr lang="en-GB" sz="3600" b="1" u="sng" dirty="0">
                <a:solidFill>
                  <a:schemeClr val="bg1"/>
                </a:solidFill>
                <a:latin typeface="Century Gothic" panose="020B0502020202020204" pitchFamily="34" charset="0"/>
              </a:rPr>
              <a:t>s</a:t>
            </a:r>
            <a:r>
              <a:rPr lang="en-GB" sz="3600" b="1" dirty="0">
                <a:solidFill>
                  <a:schemeClr val="bg1"/>
                </a:solidFill>
                <a:latin typeface="Century Gothic" panose="020B0502020202020204" pitchFamily="34" charset="0"/>
              </a:rPr>
              <a:t>.</a:t>
            </a:r>
          </a:p>
        </p:txBody>
      </p:sp>
      <p:pic>
        <p:nvPicPr>
          <p:cNvPr id="7" name="Picture 6" descr="http://www.mrjohnsons.co.uk/uploads/small/copy_hamster_nut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060848"/>
            <a:ext cx="4227196"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3662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like birds?</a:t>
            </a:r>
          </a:p>
        </p:txBody>
      </p:sp>
      <p:sp>
        <p:nvSpPr>
          <p:cNvPr id="4" name="Rectangle 3"/>
          <p:cNvSpPr/>
          <p:nvPr/>
        </p:nvSpPr>
        <p:spPr>
          <a:xfrm>
            <a:off x="5652120" y="1412776"/>
            <a:ext cx="2592288" cy="1800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 like</a:t>
            </a:r>
          </a:p>
          <a:p>
            <a:pPr algn="ctr"/>
            <a:r>
              <a:rPr lang="en-GB" sz="3600" b="1" dirty="0">
                <a:solidFill>
                  <a:schemeClr val="tx1"/>
                </a:solidFill>
                <a:latin typeface="Century Gothic" panose="020B0502020202020204" pitchFamily="34" charset="0"/>
              </a:rPr>
              <a:t> bird</a:t>
            </a:r>
            <a:r>
              <a:rPr lang="en-GB" sz="3600" b="1" u="sng" dirty="0">
                <a:solidFill>
                  <a:schemeClr val="tx1"/>
                </a:solidFill>
                <a:latin typeface="Century Gothic" panose="020B0502020202020204" pitchFamily="34" charset="0"/>
              </a:rPr>
              <a:t>s</a:t>
            </a:r>
            <a:r>
              <a:rPr lang="en-GB" sz="3600" b="1" dirty="0">
                <a:solidFill>
                  <a:schemeClr val="tx1"/>
                </a:solidFill>
                <a:latin typeface="Century Gothic" panose="020B0502020202020204" pitchFamily="34" charset="0"/>
              </a:rPr>
              <a:t>.</a:t>
            </a:r>
          </a:p>
        </p:txBody>
      </p:sp>
      <p:sp>
        <p:nvSpPr>
          <p:cNvPr id="5" name="Rectangle 4"/>
          <p:cNvSpPr/>
          <p:nvPr/>
        </p:nvSpPr>
        <p:spPr>
          <a:xfrm>
            <a:off x="5647658" y="4005064"/>
            <a:ext cx="2592288" cy="1800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I </a:t>
            </a:r>
            <a:r>
              <a:rPr lang="en-GB" sz="3600" b="1" u="sng" dirty="0">
                <a:solidFill>
                  <a:schemeClr val="bg1"/>
                </a:solidFill>
                <a:latin typeface="Century Gothic" panose="020B0502020202020204" pitchFamily="34" charset="0"/>
              </a:rPr>
              <a:t>don’t</a:t>
            </a:r>
            <a:r>
              <a:rPr lang="en-GB" sz="3600" b="1" dirty="0">
                <a:solidFill>
                  <a:schemeClr val="bg1"/>
                </a:solidFill>
                <a:latin typeface="Century Gothic" panose="020B0502020202020204" pitchFamily="34" charset="0"/>
              </a:rPr>
              <a:t> like bird</a:t>
            </a:r>
            <a:r>
              <a:rPr lang="en-GB" sz="3600" b="1" u="sng" dirty="0">
                <a:solidFill>
                  <a:schemeClr val="bg1"/>
                </a:solidFill>
                <a:latin typeface="Century Gothic" panose="020B0502020202020204" pitchFamily="34" charset="0"/>
              </a:rPr>
              <a:t>s</a:t>
            </a:r>
            <a:r>
              <a:rPr lang="en-GB" sz="3600" b="1" dirty="0">
                <a:solidFill>
                  <a:schemeClr val="bg1"/>
                </a:solidFill>
                <a:latin typeface="Century Gothic" panose="020B0502020202020204" pitchFamily="34" charset="0"/>
              </a:rPr>
              <a:t>.</a:t>
            </a:r>
          </a:p>
        </p:txBody>
      </p:sp>
      <p:pic>
        <p:nvPicPr>
          <p:cNvPr id="6" name="Picture 2" descr="C:\Users\Claudia Aguiar\AppData\Local\Microsoft\Windows\Temporary Internet Files\Content.IE5\LZKBH6JP\MC900434593[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346524"/>
            <a:ext cx="2916804"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668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like cats?</a:t>
            </a:r>
          </a:p>
        </p:txBody>
      </p:sp>
      <p:sp>
        <p:nvSpPr>
          <p:cNvPr id="4" name="Rectangle 3"/>
          <p:cNvSpPr/>
          <p:nvPr/>
        </p:nvSpPr>
        <p:spPr>
          <a:xfrm>
            <a:off x="5652120" y="1412776"/>
            <a:ext cx="2592288" cy="1800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 like</a:t>
            </a:r>
          </a:p>
          <a:p>
            <a:pPr algn="ctr"/>
            <a:r>
              <a:rPr lang="en-GB" sz="3600" b="1" dirty="0">
                <a:solidFill>
                  <a:schemeClr val="tx1"/>
                </a:solidFill>
                <a:latin typeface="Century Gothic" panose="020B0502020202020204" pitchFamily="34" charset="0"/>
              </a:rPr>
              <a:t>cat</a:t>
            </a:r>
            <a:r>
              <a:rPr lang="en-GB" sz="3600" b="1" u="sng" dirty="0">
                <a:solidFill>
                  <a:schemeClr val="tx1"/>
                </a:solidFill>
                <a:latin typeface="Century Gothic" panose="020B0502020202020204" pitchFamily="34" charset="0"/>
              </a:rPr>
              <a:t>s</a:t>
            </a:r>
            <a:r>
              <a:rPr lang="en-GB" sz="3600" b="1" dirty="0">
                <a:solidFill>
                  <a:schemeClr val="tx1"/>
                </a:solidFill>
                <a:latin typeface="Century Gothic" panose="020B0502020202020204" pitchFamily="34" charset="0"/>
              </a:rPr>
              <a:t>.</a:t>
            </a:r>
          </a:p>
        </p:txBody>
      </p:sp>
      <p:sp>
        <p:nvSpPr>
          <p:cNvPr id="5" name="Rectangle 4"/>
          <p:cNvSpPr/>
          <p:nvPr/>
        </p:nvSpPr>
        <p:spPr>
          <a:xfrm>
            <a:off x="5647658" y="4005064"/>
            <a:ext cx="2592288" cy="1800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I </a:t>
            </a:r>
            <a:r>
              <a:rPr lang="en-GB" sz="3600" b="1" u="sng" dirty="0">
                <a:solidFill>
                  <a:schemeClr val="bg1"/>
                </a:solidFill>
                <a:latin typeface="Century Gothic" panose="020B0502020202020204" pitchFamily="34" charset="0"/>
              </a:rPr>
              <a:t>don’t</a:t>
            </a:r>
            <a:r>
              <a:rPr lang="en-GB" sz="3600" b="1" dirty="0">
                <a:solidFill>
                  <a:schemeClr val="bg1"/>
                </a:solidFill>
                <a:latin typeface="Century Gothic" panose="020B0502020202020204" pitchFamily="34" charset="0"/>
              </a:rPr>
              <a:t> like cat</a:t>
            </a:r>
            <a:r>
              <a:rPr lang="en-GB" sz="3600" b="1" u="sng" dirty="0">
                <a:solidFill>
                  <a:schemeClr val="bg1"/>
                </a:solidFill>
                <a:latin typeface="Century Gothic" panose="020B0502020202020204" pitchFamily="34" charset="0"/>
              </a:rPr>
              <a:t>s</a:t>
            </a:r>
            <a:r>
              <a:rPr lang="en-GB" sz="3600" b="1" dirty="0">
                <a:solidFill>
                  <a:schemeClr val="bg1"/>
                </a:solidFill>
                <a:latin typeface="Century Gothic" panose="020B0502020202020204" pitchFamily="34" charset="0"/>
              </a:rPr>
              <a:t>.</a:t>
            </a:r>
          </a:p>
        </p:txBody>
      </p:sp>
      <p:pic>
        <p:nvPicPr>
          <p:cNvPr id="6" name="Picture 5" descr="C:\Users\Claudia Aguiar\AppData\Local\Microsoft\Windows\Temporary Internet Files\Content.IE5\LZKBH6JP\MP900427655[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1916832"/>
            <a:ext cx="4955388"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22307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Do you like turtles?</a:t>
            </a:r>
          </a:p>
        </p:txBody>
      </p:sp>
      <p:sp>
        <p:nvSpPr>
          <p:cNvPr id="7" name="Rectangle 6"/>
          <p:cNvSpPr/>
          <p:nvPr/>
        </p:nvSpPr>
        <p:spPr>
          <a:xfrm>
            <a:off x="5652120" y="1412776"/>
            <a:ext cx="2880320" cy="18002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 love </a:t>
            </a:r>
          </a:p>
          <a:p>
            <a:pPr algn="ctr"/>
            <a:r>
              <a:rPr lang="en-GB" sz="3600" b="1" dirty="0">
                <a:solidFill>
                  <a:schemeClr val="tx1"/>
                </a:solidFill>
                <a:latin typeface="Century Gothic" panose="020B0502020202020204" pitchFamily="34" charset="0"/>
              </a:rPr>
              <a:t>turtle</a:t>
            </a:r>
            <a:r>
              <a:rPr lang="en-GB" sz="3600" b="1" u="sng" dirty="0">
                <a:solidFill>
                  <a:schemeClr val="tx1"/>
                </a:solidFill>
                <a:latin typeface="Century Gothic" panose="020B0502020202020204" pitchFamily="34" charset="0"/>
              </a:rPr>
              <a:t>s</a:t>
            </a:r>
            <a:r>
              <a:rPr lang="en-GB" sz="3600" b="1" dirty="0">
                <a:solidFill>
                  <a:schemeClr val="tx1"/>
                </a:solidFill>
                <a:latin typeface="Century Gothic" panose="020B0502020202020204" pitchFamily="34" charset="0"/>
              </a:rPr>
              <a:t>.</a:t>
            </a:r>
          </a:p>
        </p:txBody>
      </p:sp>
      <p:sp>
        <p:nvSpPr>
          <p:cNvPr id="8" name="Rectangle 7"/>
          <p:cNvSpPr/>
          <p:nvPr/>
        </p:nvSpPr>
        <p:spPr>
          <a:xfrm>
            <a:off x="5647658" y="4005064"/>
            <a:ext cx="2592288" cy="1800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Century Gothic" panose="020B0502020202020204" pitchFamily="34" charset="0"/>
              </a:rPr>
              <a:t>I hate turtle</a:t>
            </a:r>
            <a:r>
              <a:rPr lang="en-GB" sz="3600" b="1" u="sng" dirty="0">
                <a:solidFill>
                  <a:schemeClr val="bg1"/>
                </a:solidFill>
                <a:latin typeface="Century Gothic" panose="020B0502020202020204" pitchFamily="34" charset="0"/>
              </a:rPr>
              <a:t>s</a:t>
            </a:r>
            <a:r>
              <a:rPr lang="en-GB" sz="3600" b="1" dirty="0">
                <a:solidFill>
                  <a:schemeClr val="bg1"/>
                </a:solidFill>
                <a:latin typeface="Century Gothic" panose="020B0502020202020204" pitchFamily="34" charset="0"/>
              </a:rPr>
              <a:t>.</a:t>
            </a:r>
          </a:p>
        </p:txBody>
      </p:sp>
      <p:pic>
        <p:nvPicPr>
          <p:cNvPr id="9" name="Picture 1" descr="C:\Users\Claudia Aguiar\AppData\Local\Microsoft\Windows\Temporary Internet Files\Content.IE5\LZKBH6JP\MC900441417[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312876"/>
            <a:ext cx="4834696"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3651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 y="116632"/>
            <a:ext cx="9144000" cy="2431435"/>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Speaking: </a:t>
            </a:r>
          </a:p>
          <a:p>
            <a:pPr algn="ctr"/>
            <a:endParaRPr lang="en-GB" sz="4000" b="1" dirty="0">
              <a:latin typeface="Century Gothic" panose="020B0502020202020204" pitchFamily="34" charset="0"/>
            </a:endParaRPr>
          </a:p>
          <a:p>
            <a:pPr algn="ctr"/>
            <a:r>
              <a:rPr lang="en-GB" sz="3600" dirty="0">
                <a:latin typeface="Century Gothic" panose="020B0502020202020204" pitchFamily="34" charset="0"/>
              </a:rPr>
              <a:t>Do you have a pet? </a:t>
            </a:r>
          </a:p>
          <a:p>
            <a:pPr algn="ctr"/>
            <a:r>
              <a:rPr lang="en-GB" sz="3600" dirty="0">
                <a:latin typeface="Century Gothic" panose="020B0502020202020204" pitchFamily="34" charset="0"/>
              </a:rPr>
              <a:t>What kind of pet is it?</a:t>
            </a:r>
          </a:p>
        </p:txBody>
      </p:sp>
      <p:sp>
        <p:nvSpPr>
          <p:cNvPr id="5" name="Rectangle 4"/>
          <p:cNvSpPr/>
          <p:nvPr/>
        </p:nvSpPr>
        <p:spPr>
          <a:xfrm>
            <a:off x="251521" y="3717032"/>
            <a:ext cx="8640960" cy="2448272"/>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FF00"/>
                </a:solidFill>
                <a:latin typeface="Century Gothic" panose="020B0502020202020204" pitchFamily="34" charset="0"/>
              </a:rPr>
              <a:t>How many animals do </a:t>
            </a:r>
            <a:r>
              <a:rPr lang="en-GB" sz="3200" b="1">
                <a:solidFill>
                  <a:srgbClr val="FFFF00"/>
                </a:solidFill>
                <a:latin typeface="Century Gothic" panose="020B0502020202020204" pitchFamily="34" charset="0"/>
              </a:rPr>
              <a:t>we have?</a:t>
            </a:r>
          </a:p>
          <a:p>
            <a:pPr algn="ctr"/>
            <a:r>
              <a:rPr lang="en-GB" sz="3200" b="1">
                <a:solidFill>
                  <a:srgbClr val="FFFF00"/>
                </a:solidFill>
                <a:latin typeface="Century Gothic" panose="020B0502020202020204" pitchFamily="34" charset="0"/>
              </a:rPr>
              <a:t> </a:t>
            </a:r>
            <a:endParaRPr lang="en-GB" sz="3200" b="1" dirty="0">
              <a:solidFill>
                <a:srgbClr val="FFFF00"/>
              </a:solidFill>
              <a:latin typeface="Century Gothic" panose="020B0502020202020204" pitchFamily="34" charset="0"/>
            </a:endParaRPr>
          </a:p>
          <a:p>
            <a:pPr algn="ctr"/>
            <a:r>
              <a:rPr lang="en-GB" sz="3200" b="1" dirty="0">
                <a:solidFill>
                  <a:srgbClr val="FFFF00"/>
                </a:solidFill>
                <a:latin typeface="Century Gothic" panose="020B0502020202020204" pitchFamily="34" charset="0"/>
              </a:rPr>
              <a:t>Do we have a mixture of pets?</a:t>
            </a:r>
          </a:p>
        </p:txBody>
      </p:sp>
    </p:spTree>
    <p:extLst>
      <p:ext uri="{BB962C8B-B14F-4D97-AF65-F5344CB8AC3E}">
        <p14:creationId xmlns:p14="http://schemas.microsoft.com/office/powerpoint/2010/main" val="23145534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5976664"/>
            <a:ext cx="8640960" cy="836712"/>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 y="116632"/>
            <a:ext cx="9144000" cy="707886"/>
          </a:xfrm>
          <a:prstGeom prst="rect">
            <a:avLst/>
          </a:prstGeom>
          <a:solidFill>
            <a:srgbClr val="FFFF99"/>
          </a:solidFill>
        </p:spPr>
        <p:txBody>
          <a:bodyPr wrap="square" rtlCol="0">
            <a:spAutoFit/>
          </a:bodyPr>
          <a:lstStyle/>
          <a:p>
            <a:pPr algn="ctr"/>
            <a:r>
              <a:rPr lang="en-GB" sz="4000" b="1" dirty="0">
                <a:latin typeface="Century Gothic" panose="020B0502020202020204" pitchFamily="34" charset="0"/>
              </a:rPr>
              <a:t>Writing:</a:t>
            </a:r>
          </a:p>
        </p:txBody>
      </p:sp>
      <p:sp>
        <p:nvSpPr>
          <p:cNvPr id="2" name="TextBox 1"/>
          <p:cNvSpPr txBox="1"/>
          <p:nvPr/>
        </p:nvSpPr>
        <p:spPr>
          <a:xfrm>
            <a:off x="251520" y="867921"/>
            <a:ext cx="8640960" cy="6001643"/>
          </a:xfrm>
          <a:prstGeom prst="rect">
            <a:avLst/>
          </a:prstGeom>
          <a:noFill/>
        </p:spPr>
        <p:txBody>
          <a:bodyPr wrap="square" rtlCol="0">
            <a:spAutoFit/>
          </a:bodyPr>
          <a:lstStyle/>
          <a:p>
            <a:r>
              <a:rPr lang="en-GB" sz="2400" b="1" u="sng" dirty="0">
                <a:latin typeface="Century Gothic" panose="020B0502020202020204" pitchFamily="34" charset="0"/>
              </a:rPr>
              <a:t>Option 1:</a:t>
            </a:r>
            <a:r>
              <a:rPr lang="en-GB" sz="2400" dirty="0">
                <a:latin typeface="Century Gothic" panose="020B0502020202020204" pitchFamily="34" charset="0"/>
              </a:rPr>
              <a:t> Write 2 sentences saying what animals you have and what animals you don’t have. Use connectives to join them together</a:t>
            </a:r>
          </a:p>
          <a:p>
            <a:r>
              <a:rPr lang="en-GB" sz="2400" dirty="0">
                <a:latin typeface="Century Gothic" panose="020B0502020202020204" pitchFamily="34" charset="0"/>
              </a:rPr>
              <a:t>	Ex: I have a bird and a dog.</a:t>
            </a:r>
          </a:p>
          <a:p>
            <a:endParaRPr lang="en-GB" sz="2400" dirty="0">
              <a:latin typeface="Century Gothic" panose="020B0502020202020204" pitchFamily="34" charset="0"/>
            </a:endParaRPr>
          </a:p>
          <a:p>
            <a:r>
              <a:rPr lang="en-GB" sz="2400" b="1" u="sng" dirty="0">
                <a:latin typeface="Century Gothic" panose="020B0502020202020204" pitchFamily="34" charset="0"/>
              </a:rPr>
              <a:t>Option 2:</a:t>
            </a:r>
            <a:r>
              <a:rPr lang="en-GB" sz="2400" dirty="0">
                <a:latin typeface="Century Gothic" panose="020B0502020202020204" pitchFamily="34" charset="0"/>
              </a:rPr>
              <a:t> Write a small paragraph saying what animals you have and what animals you don’t have. Try and link the sentences together by using connectives. Try adding how many of each animal you have. Also say what animals you like and dislike.</a:t>
            </a:r>
          </a:p>
          <a:p>
            <a:r>
              <a:rPr lang="en-GB" sz="2400" dirty="0">
                <a:latin typeface="Century Gothic" panose="020B0502020202020204" pitchFamily="34" charset="0"/>
              </a:rPr>
              <a:t>	Ex: I have a bird and a dog but I don’t have a horse because I don’t have space in my house. Also, I don’t like horses. I love dogs!</a:t>
            </a:r>
          </a:p>
          <a:p>
            <a:endParaRPr lang="en-GB" sz="2400" dirty="0">
              <a:latin typeface="Century Gothic" panose="020B0502020202020204" pitchFamily="34" charset="0"/>
            </a:endParaRPr>
          </a:p>
          <a:p>
            <a:r>
              <a:rPr lang="en-GB" sz="2400" dirty="0">
                <a:solidFill>
                  <a:srgbClr val="FFFF00"/>
                </a:solidFill>
                <a:latin typeface="Century Gothic" panose="020B0502020202020204" pitchFamily="34" charset="0"/>
              </a:rPr>
              <a:t>Extension: Could you use the dictionary to say </a:t>
            </a:r>
            <a:r>
              <a:rPr lang="en-GB" sz="2400" b="1" u="sng" dirty="0">
                <a:solidFill>
                  <a:srgbClr val="FFFF00"/>
                </a:solidFill>
                <a:latin typeface="Century Gothic" panose="020B0502020202020204" pitchFamily="34" charset="0"/>
              </a:rPr>
              <a:t>why</a:t>
            </a:r>
            <a:r>
              <a:rPr lang="en-GB" sz="2400" dirty="0">
                <a:solidFill>
                  <a:srgbClr val="FFFF00"/>
                </a:solidFill>
                <a:latin typeface="Century Gothic" panose="020B0502020202020204" pitchFamily="34" charset="0"/>
              </a:rPr>
              <a:t> you don’t like a particular animal?</a:t>
            </a:r>
            <a:endParaRPr lang="en-GB" sz="2400" b="1" dirty="0">
              <a:solidFill>
                <a:srgbClr val="FFFF00"/>
              </a:solidFill>
              <a:latin typeface="Century Gothic" panose="020B0502020202020204" pitchFamily="34" charset="0"/>
            </a:endParaRPr>
          </a:p>
        </p:txBody>
      </p:sp>
      <p:sp>
        <p:nvSpPr>
          <p:cNvPr id="5" name="6-Point Star 4"/>
          <p:cNvSpPr/>
          <p:nvPr/>
        </p:nvSpPr>
        <p:spPr>
          <a:xfrm rot="1620598">
            <a:off x="8059702" y="4877969"/>
            <a:ext cx="909931" cy="986432"/>
          </a:xfrm>
          <a:prstGeom prst="star6">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bg1"/>
                </a:solidFill>
                <a:latin typeface="Century Gothic" panose="020B0502020202020204" pitchFamily="34" charset="0"/>
              </a:rPr>
              <a:t>Level 3</a:t>
            </a:r>
          </a:p>
        </p:txBody>
      </p:sp>
      <p:sp>
        <p:nvSpPr>
          <p:cNvPr id="7" name="6-Point Star 6"/>
          <p:cNvSpPr/>
          <p:nvPr/>
        </p:nvSpPr>
        <p:spPr>
          <a:xfrm rot="1620598">
            <a:off x="7698696" y="1635575"/>
            <a:ext cx="909931" cy="986432"/>
          </a:xfrm>
          <a:prstGeom prst="star6">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bg1"/>
                </a:solidFill>
                <a:latin typeface="Century Gothic" panose="020B0502020202020204" pitchFamily="34" charset="0"/>
              </a:rPr>
              <a:t>Level 2</a:t>
            </a:r>
          </a:p>
        </p:txBody>
      </p:sp>
    </p:spTree>
    <p:extLst>
      <p:ext uri="{BB962C8B-B14F-4D97-AF65-F5344CB8AC3E}">
        <p14:creationId xmlns:p14="http://schemas.microsoft.com/office/powerpoint/2010/main" val="20105874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1820</TotalTime>
  <Words>587</Words>
  <Application>Microsoft Office PowerPoint</Application>
  <PresentationFormat>On-screen Show (4:3)</PresentationFormat>
  <Paragraphs>124</Paragraphs>
  <Slides>37</Slides>
  <Notes>37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37</vt:i4>
      </vt:variant>
    </vt:vector>
  </HeadingPairs>
  <TitlesOfParts>
    <vt:vector size="41" baseType="lpstr">
      <vt:lpstr>Arial</vt:lpstr>
      <vt:lpstr>Calibri</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Claudia Aguiar</dc:creator>
  <cp:lastModifiedBy>5G</cp:lastModifiedBy>
  <cp:revision>253</cp:revision>
  <cp:lastPrinted>2014-11-18T10:41:25Z</cp:lastPrinted>
  <dcterms:created xsi:type="dcterms:W3CDTF">2014-09-15T21:05:24Z</dcterms:created>
  <dcterms:modified xsi:type="dcterms:W3CDTF">2025-11-26T04:39:58Z</dcterms:modified>
</cp:coreProperties>
</file>