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7" r:id="rId2"/>
    <p:sldId id="301" r:id="rId3"/>
    <p:sldId id="276" r:id="rId4"/>
    <p:sldId id="278" r:id="rId5"/>
    <p:sldId id="279" r:id="rId6"/>
    <p:sldId id="299" r:id="rId7"/>
    <p:sldId id="302" r:id="rId8"/>
    <p:sldId id="280" r:id="rId9"/>
    <p:sldId id="287" r:id="rId10"/>
    <p:sldId id="290" r:id="rId11"/>
    <p:sldId id="291" r:id="rId12"/>
    <p:sldId id="292" r:id="rId13"/>
    <p:sldId id="260" r:id="rId14"/>
    <p:sldId id="263" r:id="rId15"/>
    <p:sldId id="265" r:id="rId16"/>
    <p:sldId id="307" r:id="rId17"/>
    <p:sldId id="308" r:id="rId18"/>
    <p:sldId id="261" r:id="rId19"/>
    <p:sldId id="26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101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8CF3-5AB7-4A45-81D6-8841E02C5D9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8146-8927-4E79-8A1A-4B6A7CC7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1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61C6BBFC-E754-472A-9F4E-7737E5AAC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0B1F53D-4581-4577-A2EB-CDD64AAE54FF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3E3A777-9744-4C03-8451-22D0F085C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DBF12E2-701D-458D-8BB3-C48E75C91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2226D0E6-3BC2-4DE6-A7B8-B516468245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BADA0B-3E68-4DA8-88BD-39136DAD9BE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3E50022-C5D5-4D49-9603-D09BAC2EA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090BB33-0B84-4793-AAFD-270A6D950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C7FADEC-59B0-437C-96A3-289CA569F44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C13F398C-A60A-48D7-A513-A84B3217D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918D7C23-5BAA-4D59-B43B-A8354DEBE61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12EDC214-C3FA-416B-BBFF-02C1BD57B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>
            <a:extLst>
              <a:ext uri="{FF2B5EF4-FFF2-40B4-BE49-F238E27FC236}">
                <a16:creationId xmlns:a16="http://schemas.microsoft.com/office/drawing/2014/main" id="{1E42CF31-8271-4C68-8096-59F723E2B2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B186F8D-642D-4955-ACB3-1E7046D3CD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4E3E62EE-4A37-4BAE-85CE-F660E65E353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3A622065-C876-4843-B8D6-7C8E3F43EB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813C51C2-C764-4A9C-91A8-7CC56DF50A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B268AD-B375-4EEB-987D-B6E3839DC5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373F-2CBD-4543-AF42-76C8F492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0E085-6F6E-4914-8CF2-5F31B2952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A597E-08A1-40E4-81EE-EDD8423B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7784E-C813-446C-B3DA-D9A92350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1C08D-5852-4250-9C07-A1703127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6BB20-DDDE-48C4-BAB1-DA18AEF31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15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60048-599B-42AE-B94F-58FBA4293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12DEB-74F5-44AC-913D-E94286AE3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01BD4-171E-4AEA-B385-0C998F8B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38280-9680-451B-9DEC-1F6CE1CF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736BA-50AF-4489-8BCE-80D2672A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7EC14-0251-4D0B-8F12-DBCB57BE5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716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7ACE-75E8-4DF1-9E5E-19948F15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2365AE4F-06FE-461D-A9C6-136457F6E40C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13818-9C19-42E9-8491-61C1BD07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AE029-5668-492A-A043-601B4A8C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7BFD4-FABC-4305-9E32-4857D9D5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DD9461-4ACE-4503-9548-92A1A3645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911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7A6B-BC43-4DCC-A102-4CC96446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6881-6580-4BC1-8292-2D1A75EB7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188CC-727C-4772-A1BD-BA0EACD8B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B3BDA-84EE-4C92-A904-F5B161E6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54D71-8795-4C5F-88C1-1C2392E5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54591-89B3-4976-8830-2D7D95DD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EB94CD-7707-41C1-BA43-877B22DEC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32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CB33-E4A5-47B0-9252-56804678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BC17-00E7-49BD-BDA0-692B30514B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35C72-24D5-4244-ADE7-CFA6A9A1848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42372-F779-4AF2-83E5-8FD0F754B3C6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601258B-B077-49B8-811C-0ACC50BE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843E1B-851C-44D1-9A7E-7F994761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01BF0D-4950-4801-BDAE-86F819DA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821ED3-4EE5-4915-A1E5-C2E82CC79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7528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03E0-CE96-41AA-8972-5104E31D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25D98-80AF-4012-B73B-7E2A2AE377C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ADE09-A4FB-45F6-8975-830D3155D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C884F-003A-496F-949A-DAF14158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1AC04-57C7-4A86-86F4-A97F8A8F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57A91-0E61-4EE3-BC4C-C423D72C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007623-1263-4A9D-9CE7-75113723A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49279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F468-DD1A-40D2-81CE-AE8202D5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44892-2F1A-480C-93A6-4DB729576EF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1820A-1530-4826-A1C7-5C79FB82C5A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7E91DC-F4F9-49DF-BAAC-23606B0E99B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76474D-0CCA-469A-A543-A397C88C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AC4ADC-64C3-40D8-8BA2-0C53A13B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8F1188-AC60-4A6C-B8ED-A885413A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A05E51-DA75-43B3-85D3-DFF96EE7D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39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04DF-ABE1-46DD-9272-7F730C8B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83B66-E35B-4286-B7CE-6F8D4D9C2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B746D-E17E-41A4-B215-399FF9C1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65DBD-FACE-4853-B4E9-470E9CFF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41FEF-8B2E-4119-B923-CB407794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88D61-E2B8-4BD0-B16F-152AAC58D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3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52EE-57DE-402C-80C5-4C95266A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42FC4-F8BF-4EEB-95AC-4492EDD00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0BE6D-E406-491B-8C22-53EE6E37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668F-3116-496C-B57D-194D8DEA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587E3-53CC-400A-A7A7-359F6C95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7A252-007F-4854-A238-A47C68762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23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DC7C-3766-4213-B9F0-4137A5A4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7AF67-19D0-4A6A-889C-60489851B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AAEEE-8A54-464C-9876-9B219C480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74DFF-0576-4786-B9F6-988FD2D4D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FA9CF-CC81-4401-BAB6-F8691099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117E8-E43F-4280-A785-EA14ACA3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CAB00-9ADD-4213-BC74-A7EAE0A2B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62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D045-3521-4540-97FF-D2B2A026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FF6D4-1B32-4E86-B930-ADFF612A0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F61F2-CF93-4D35-8F9C-898CA80C9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8414A-109C-4406-9E0D-06561A8F1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DEB71-A799-4242-BC4A-531F34C34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6DDA43-FB63-45F4-BD00-49A047C0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816B87-083B-4E29-AFF3-9EC50DF1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CC6C4-007D-4448-A1AE-D7542C3B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87E35-ABA9-4FAB-B575-988A96A55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92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96322-CE8C-4057-93A2-50489FDA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619C4-4F53-428E-A99C-894FBA7E2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466CA-1185-4277-ABCF-B4006468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9F290-5D95-4D80-9156-4F813ADC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82183-C82A-4032-BEC2-5BB085457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71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94FD22-E27E-445F-945E-568C0805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4EA43-976A-49C1-ABC5-41794A70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5DF4D-7FBB-4634-83D3-55310B23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91203-C6EF-4ABA-8280-C5AEB0060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27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A04FF-ECAC-47C0-8BCF-C1068522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39F52-508F-4F03-A986-7EE83F806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A1838-1F7D-4066-AED3-14D274A85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8752F-D2BC-47D8-A780-C2FA4C878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B2E7A-DC36-4426-9237-4C7BCEE6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A717C-5B2B-4182-BA28-A11A9DCE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C12B4-67F1-481E-837E-BDAEE575E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2B0E-DB6E-4A08-8F94-FB8ACEB5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1F0CC-3378-4E7C-9681-746E6CA5E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17583-4A46-486A-A400-E5CE4ADE5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92EF2-F328-40CD-BE88-55480667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1BC92-57FB-4879-8880-D911333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B2B4F-1F44-451E-AE4C-2A15B686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746A-A525-436F-B199-5EE465A7C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02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23B78A8-5C07-4565-BD6A-44F9EE568BF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3075" name="Line 3">
            <a:extLst>
              <a:ext uri="{FF2B5EF4-FFF2-40B4-BE49-F238E27FC236}">
                <a16:creationId xmlns:a16="http://schemas.microsoft.com/office/drawing/2014/main" id="{BD61FD70-4D3F-4AFB-90FE-6E32B1E4C2EC}"/>
              </a:ext>
            </a:extLst>
          </p:cNvPr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00D1D56-D1D8-470C-B903-9372CFE1C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1CA8CE15-0A69-4482-BDCF-8EB5C3DAC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DCD21046-4E4C-4A1F-BB6D-EDCF5A81C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B99D227-A815-4E35-8F78-BE4B45ED9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3BDF4D0F-84F3-4E0A-A629-ADDD89977B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455D0F02-9DDE-41F7-8F37-7C50EEAC37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22DC4A3E-1FE1-4622-A772-6CB30AC7CB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B5157E-8692-4C6F-A4CB-8E01BA8667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Program%20Files\Microsoft%20Office\Media\CntCD1\Photo1\j0289771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>
            <a:extLst>
              <a:ext uri="{FF2B5EF4-FFF2-40B4-BE49-F238E27FC236}">
                <a16:creationId xmlns:a16="http://schemas.microsoft.com/office/drawing/2014/main" id="{2EA63F00-6B3C-470B-AD92-8CA558E5A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39825"/>
          </a:xfrm>
        </p:spPr>
        <p:txBody>
          <a:bodyPr/>
          <a:lstStyle/>
          <a:p>
            <a:r>
              <a:rPr lang="en-US" altLang="en-US" b="1">
                <a:latin typeface="Comic Sans MS" panose="030F0702030302020204" pitchFamily="66" charset="0"/>
              </a:rPr>
              <a:t>I am Dmitri Mendeleev!</a:t>
            </a:r>
          </a:p>
        </p:txBody>
      </p:sp>
      <p:sp>
        <p:nvSpPr>
          <p:cNvPr id="22537" name="Rectangle 9">
            <a:extLst>
              <a:ext uri="{FF2B5EF4-FFF2-40B4-BE49-F238E27FC236}">
                <a16:creationId xmlns:a16="http://schemas.microsoft.com/office/drawing/2014/main" id="{49E02684-60CF-401F-9FEB-34D36E893A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867400"/>
            <a:ext cx="8534400" cy="762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chemeClr val="tx2"/>
                </a:solidFill>
                <a:latin typeface="Comic Sans MS" panose="030F0702030302020204" pitchFamily="66" charset="0"/>
              </a:rPr>
              <a:t>I made the PERIODIC TABLE !</a:t>
            </a:r>
          </a:p>
        </p:txBody>
      </p:sp>
      <p:pic>
        <p:nvPicPr>
          <p:cNvPr id="22535" name="Picture 7">
            <a:extLst>
              <a:ext uri="{FF2B5EF4-FFF2-40B4-BE49-F238E27FC236}">
                <a16:creationId xmlns:a16="http://schemas.microsoft.com/office/drawing/2014/main" id="{CDED61D9-E519-4C12-9E44-E753A0A2691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30972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9" name="Picture 11">
            <a:extLst>
              <a:ext uri="{FF2B5EF4-FFF2-40B4-BE49-F238E27FC236}">
                <a16:creationId xmlns:a16="http://schemas.microsoft.com/office/drawing/2014/main" id="{96644D9E-CAF0-4881-B3CF-FBCAED3A139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600200"/>
            <a:ext cx="5334000" cy="355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B10EAF6-174A-4920-B1A7-18E410E88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Metals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FAF60E16-722A-4FBC-86EB-35D3D3C203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31862" y="1600200"/>
            <a:ext cx="4097337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Good conductors of heat and electricity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Shiny.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Ductile (can be stretched into thin wires)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Malleable (can be pounded into thin sheets)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A chemical property of metal is its reaction with water which results in corrosion.</a:t>
            </a:r>
          </a:p>
        </p:txBody>
      </p:sp>
      <p:pic>
        <p:nvPicPr>
          <p:cNvPr id="76806" name="j0289771.jpg">
            <a:hlinkClick r:id="" action="ppaction://media"/>
            <a:extLst>
              <a:ext uri="{FF2B5EF4-FFF2-40B4-BE49-F238E27FC236}">
                <a16:creationId xmlns:a16="http://schemas.microsoft.com/office/drawing/2014/main" id="{2EA9663A-9205-4C77-9858-0BCF8C58B44F}"/>
              </a:ext>
            </a:extLst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76400"/>
            <a:ext cx="3581400" cy="4876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76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4020BC9F-92EE-460D-8E84-090F25600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Non-Metals</a:t>
            </a:r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9D66A0CF-C250-451D-A51C-6640694FC87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Poor conductors of heat and electricity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Not ductile or malleable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Brittle and break easily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Dull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Many non-metals are gases.</a:t>
            </a:r>
          </a:p>
        </p:txBody>
      </p:sp>
      <p:sp>
        <p:nvSpPr>
          <p:cNvPr id="80903" name="AutoShape 7">
            <a:extLst>
              <a:ext uri="{FF2B5EF4-FFF2-40B4-BE49-F238E27FC236}">
                <a16:creationId xmlns:a16="http://schemas.microsoft.com/office/drawing/2014/main" id="{C992610A-6C7F-4925-BA47-9D39B32DDD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5" name="AutoShape 9">
            <a:extLst>
              <a:ext uri="{FF2B5EF4-FFF2-40B4-BE49-F238E27FC236}">
                <a16:creationId xmlns:a16="http://schemas.microsoft.com/office/drawing/2014/main" id="{54E602D4-444D-46CC-907C-1C006B593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906" name="Picture 10">
            <a:extLst>
              <a:ext uri="{FF2B5EF4-FFF2-40B4-BE49-F238E27FC236}">
                <a16:creationId xmlns:a16="http://schemas.microsoft.com/office/drawing/2014/main" id="{70596A9E-C89C-475F-BA1A-69586D09CA7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57388"/>
            <a:ext cx="4211638" cy="3735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8" name="Text Box 12">
            <a:extLst>
              <a:ext uri="{FF2B5EF4-FFF2-40B4-BE49-F238E27FC236}">
                <a16:creationId xmlns:a16="http://schemas.microsoft.com/office/drawing/2014/main" id="{176A27A6-F466-4ECB-87F6-DFCC9AC33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latin typeface="Teletype" pitchFamily="2" charset="0"/>
              </a:rPr>
              <a:t>Sulfur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C7BD4EF-1245-450F-B5E9-9E3C87514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Metalloids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4FFA164D-7EAA-473C-A05F-6DC5B66F68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48100" y="1981200"/>
            <a:ext cx="47625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Have properties of both metals and non-metals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Solids that can be shiny or dull.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Conduct heat and electricity better than non-metals but not as well as metals.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They are ductile and malleable.</a:t>
            </a:r>
          </a:p>
        </p:txBody>
      </p:sp>
      <p:pic>
        <p:nvPicPr>
          <p:cNvPr id="82951" name="Picture 7">
            <a:extLst>
              <a:ext uri="{FF2B5EF4-FFF2-40B4-BE49-F238E27FC236}">
                <a16:creationId xmlns:a16="http://schemas.microsoft.com/office/drawing/2014/main" id="{724C3EC8-0DBB-4738-B559-73097E044C6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81200"/>
            <a:ext cx="28575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52" name="Text Box 8">
            <a:extLst>
              <a:ext uri="{FF2B5EF4-FFF2-40B4-BE49-F238E27FC236}">
                <a16:creationId xmlns:a16="http://schemas.microsoft.com/office/drawing/2014/main" id="{FE0E6171-D514-487D-90E5-E46325BD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9436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latin typeface="Teletype" pitchFamily="2" charset="0"/>
              </a:rPr>
              <a:t>Silicon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  <p:bldP spid="829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7858C04-F505-4DA6-8264-CA01640BA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Group1: </a:t>
            </a:r>
            <a:r>
              <a:rPr lang="en-US" altLang="en-US" dirty="0" err="1"/>
              <a:t>Alkalai</a:t>
            </a:r>
            <a:r>
              <a:rPr lang="en-US" altLang="en-US" dirty="0"/>
              <a:t> Metals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FE36DD44-056F-48E3-97D8-DDBA4AFF84C6}"/>
              </a:ext>
            </a:extLst>
          </p:cNvPr>
          <p:cNvPicPr>
            <a:picLocks noGrp="1" noChangeAspect="1" noChangeArrowheads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9050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068346-B347-482D-A6E3-B54995DEB7D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44222" y="1676400"/>
            <a:ext cx="1927578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A60925"/>
              </a:buClr>
            </a:pPr>
            <a:r>
              <a:rPr lang="en-US" altLang="en-US" b="1" u="sng" dirty="0"/>
              <a:t>1</a:t>
            </a:r>
            <a:r>
              <a:rPr lang="en-US" altLang="en-US" dirty="0"/>
              <a:t> valence electron</a:t>
            </a:r>
          </a:p>
          <a:p>
            <a:pPr eaLnBrk="1" hangingPunct="1">
              <a:buClr>
                <a:srgbClr val="A60925"/>
              </a:buClr>
            </a:pPr>
            <a:endParaRPr lang="en-US" altLang="en-US" dirty="0"/>
          </a:p>
          <a:p>
            <a:pPr eaLnBrk="1" hangingPunct="1">
              <a:buClr>
                <a:srgbClr val="A60925"/>
              </a:buClr>
            </a:pPr>
            <a:r>
              <a:rPr lang="en-US" altLang="en-US" b="1" u="sng" dirty="0"/>
              <a:t>Very</a:t>
            </a:r>
            <a:r>
              <a:rPr lang="en-US" altLang="en-US" dirty="0"/>
              <a:t> Reactive</a:t>
            </a:r>
          </a:p>
          <a:p>
            <a:pPr eaLnBrk="1" hangingPunct="1">
              <a:buClr>
                <a:srgbClr val="A60925"/>
              </a:buClr>
            </a:pPr>
            <a:endParaRPr lang="en-US" altLang="en-US" dirty="0"/>
          </a:p>
        </p:txBody>
      </p:sp>
      <p:pic>
        <p:nvPicPr>
          <p:cNvPr id="3" name="Picture 2" descr="Picture 9">
            <a:extLst>
              <a:ext uri="{FF2B5EF4-FFF2-40B4-BE49-F238E27FC236}">
                <a16:creationId xmlns:a16="http://schemas.microsoft.com/office/drawing/2014/main" id="{60E7F062-9E27-4E74-8ACD-05A8AE4AF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89" y="4552886"/>
            <a:ext cx="1927578" cy="184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4FB3E68-D916-4CD2-9806-3DC47EC6B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Group 2: Alkaline Earth Metals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CF214690-75D5-4227-B74B-2883C185E8E0}"/>
              </a:ext>
            </a:extLst>
          </p:cNvPr>
          <p:cNvPicPr>
            <a:picLocks noGrp="1" noChangeAspect="1" noChangeArrowheads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246224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C1F7A7-DAA4-42DC-968B-D587F8DE78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914400" y="1752600"/>
            <a:ext cx="2438400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7D0907"/>
              </a:buClr>
            </a:pPr>
            <a:r>
              <a:rPr lang="en-US" altLang="en-US" sz="3200" b="1" u="sng" dirty="0"/>
              <a:t>2 </a:t>
            </a:r>
            <a:r>
              <a:rPr lang="en-US" altLang="en-US" sz="3200" dirty="0"/>
              <a:t>valence electrons</a:t>
            </a:r>
          </a:p>
          <a:p>
            <a:pPr eaLnBrk="1" hangingPunct="1">
              <a:buClr>
                <a:srgbClr val="7D0907"/>
              </a:buClr>
            </a:pPr>
            <a:r>
              <a:rPr lang="en-US" altLang="en-US" sz="3200" b="1" u="sng" dirty="0"/>
              <a:t>Very</a:t>
            </a:r>
            <a:r>
              <a:rPr lang="en-US" altLang="en-US" sz="3200" u="sng" dirty="0"/>
              <a:t> </a:t>
            </a:r>
            <a:r>
              <a:rPr lang="en-US" altLang="en-US" sz="3200" dirty="0"/>
              <a:t>reactive, but less than alkali metals</a:t>
            </a:r>
          </a:p>
          <a:p>
            <a:pPr eaLnBrk="1" hangingPunct="1">
              <a:buClr>
                <a:srgbClr val="7D0907"/>
              </a:buClr>
            </a:pPr>
            <a:endParaRPr lang="en-US" altLang="en-US" sz="3200" dirty="0"/>
          </a:p>
          <a:p>
            <a:pPr eaLnBrk="1" hangingPunct="1">
              <a:buClr>
                <a:srgbClr val="7D0907"/>
              </a:buClr>
            </a:pPr>
            <a:endParaRPr lang="en-US" altLang="en-US" sz="2000" dirty="0"/>
          </a:p>
        </p:txBody>
      </p:sp>
      <p:pic>
        <p:nvPicPr>
          <p:cNvPr id="3" name="Picture 2" descr="Picture 1">
            <a:extLst>
              <a:ext uri="{FF2B5EF4-FFF2-40B4-BE49-F238E27FC236}">
                <a16:creationId xmlns:a16="http://schemas.microsoft.com/office/drawing/2014/main" id="{DEE60FF7-063D-4538-8F02-6EE7B3D0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69" y="5029200"/>
            <a:ext cx="1617662" cy="16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FC1C1BD-8DD8-4264-82FB-8CCD282FE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Groups 3 – 12: Transition Metals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92A22834-129C-4248-977E-8E01204D8278}"/>
              </a:ext>
            </a:extLst>
          </p:cNvPr>
          <p:cNvPicPr>
            <a:picLocks noGrp="1" noChangeAspect="1" noChangeArrowheads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2789" y="1800181"/>
            <a:ext cx="60071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00A227-FD43-43F2-9779-225EEBE94ED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914400" y="1529644"/>
            <a:ext cx="2514600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A3162D"/>
              </a:buClr>
            </a:pPr>
            <a:r>
              <a:rPr lang="en-US" altLang="en-US" sz="2400" b="1" u="sng" dirty="0"/>
              <a:t>1-2 </a:t>
            </a:r>
            <a:r>
              <a:rPr lang="en-US" altLang="en-US" sz="2400" dirty="0"/>
              <a:t>valence electrons</a:t>
            </a:r>
          </a:p>
          <a:p>
            <a:pPr eaLnBrk="1" hangingPunct="1">
              <a:buClr>
                <a:srgbClr val="A3162D"/>
              </a:buClr>
            </a:pPr>
            <a:r>
              <a:rPr lang="en-US" altLang="en-US" sz="2400" b="1" u="sng" dirty="0"/>
              <a:t>Less</a:t>
            </a:r>
            <a:r>
              <a:rPr lang="en-US" altLang="en-US" sz="2400" dirty="0"/>
              <a:t> reactive than alkaline earth metals because they don’t give away their electrons as easily</a:t>
            </a:r>
          </a:p>
          <a:p>
            <a:pPr eaLnBrk="1" hangingPunct="1">
              <a:buClr>
                <a:srgbClr val="A3162D"/>
              </a:buClr>
            </a:pPr>
            <a:r>
              <a:rPr lang="en-US" altLang="en-US" sz="2400" dirty="0"/>
              <a:t>Bottom 2 row are the Lanthanide &amp; Actinide series</a:t>
            </a:r>
            <a:endParaRPr lang="en-US" altLang="en-US" sz="2400" u="sng" dirty="0"/>
          </a:p>
          <a:p>
            <a:pPr eaLnBrk="1" hangingPunct="1">
              <a:buClr>
                <a:srgbClr val="A3162D"/>
              </a:buClr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9A46-72F8-4041-A1C9-32775627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Group 15-Nitrogen Family</a:t>
            </a:r>
            <a:endParaRPr lang="th-TH" dirty="0"/>
          </a:p>
        </p:txBody>
      </p:sp>
      <p:pic>
        <p:nvPicPr>
          <p:cNvPr id="6" name="SmartArt Placeholder 5">
            <a:extLst>
              <a:ext uri="{FF2B5EF4-FFF2-40B4-BE49-F238E27FC236}">
                <a16:creationId xmlns:a16="http://schemas.microsoft.com/office/drawing/2014/main" id="{02353CB3-BA03-4564-9A98-3334FBA716B0}"/>
              </a:ext>
            </a:extLst>
          </p:cNvPr>
          <p:cNvPicPr>
            <a:picLocks noGrp="1" noChangeAspect="1"/>
          </p:cNvPicPr>
          <p:nvPr>
            <p:ph type="dgm" idx="1"/>
          </p:nvPr>
        </p:nvPicPr>
        <p:blipFill>
          <a:blip r:embed="rId2"/>
          <a:stretch>
            <a:fillRect/>
          </a:stretch>
        </p:blipFill>
        <p:spPr>
          <a:xfrm>
            <a:off x="4114800" y="1975750"/>
            <a:ext cx="4807749" cy="2953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488FA8-C054-43DD-80E0-665D8792A3E9}"/>
              </a:ext>
            </a:extLst>
          </p:cNvPr>
          <p:cNvSpPr txBox="1"/>
          <p:nvPr/>
        </p:nvSpPr>
        <p:spPr>
          <a:xfrm>
            <a:off x="1371600" y="19050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5</a:t>
            </a:r>
            <a:r>
              <a:rPr lang="en-US" dirty="0"/>
              <a:t> Valence Electron</a:t>
            </a:r>
          </a:p>
          <a:p>
            <a:endParaRPr lang="en-US" dirty="0"/>
          </a:p>
          <a:p>
            <a:r>
              <a:rPr lang="en-US" dirty="0"/>
              <a:t>Elements in this group are diverse, including nonmetals, metalloids, and metals.</a:t>
            </a:r>
          </a:p>
          <a:p>
            <a:r>
              <a:rPr lang="en-US" dirty="0"/>
              <a:t>They have five valence electrons.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627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2D23-F245-4745-A247-96B7F479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Group 16 – Oxygen Group/</a:t>
            </a:r>
            <a:r>
              <a:rPr lang="en-US" dirty="0">
                <a:solidFill>
                  <a:srgbClr val="0F0F0F"/>
                </a:solidFill>
                <a:latin typeface="Söhne"/>
              </a:rPr>
              <a:t>C</a:t>
            </a:r>
            <a:r>
              <a:rPr lang="en-US" b="0" i="0" dirty="0">
                <a:solidFill>
                  <a:srgbClr val="0F0F0F"/>
                </a:solidFill>
                <a:effectLst/>
                <a:latin typeface="Söhne"/>
              </a:rPr>
              <a:t>halcogens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2837F-EB7A-4865-9D2D-9518EDFB3DEB}"/>
              </a:ext>
            </a:extLst>
          </p:cNvPr>
          <p:cNvSpPr txBox="1"/>
          <p:nvPr/>
        </p:nvSpPr>
        <p:spPr>
          <a:xfrm>
            <a:off x="1066800" y="2057400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F0F0F"/>
                </a:solidFill>
                <a:effectLst/>
                <a:latin typeface="Söhne"/>
              </a:rPr>
              <a:t>6 </a:t>
            </a:r>
            <a:r>
              <a:rPr lang="en-US" b="0" i="0" dirty="0">
                <a:solidFill>
                  <a:srgbClr val="0F0F0F"/>
                </a:solidFill>
                <a:effectLst/>
                <a:latin typeface="Söhne"/>
              </a:rPr>
              <a:t>Valence Electron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F0F0F"/>
              </a:solidFill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0F0F"/>
                </a:solidFill>
                <a:effectLst/>
                <a:latin typeface="Söhne"/>
              </a:rPr>
              <a:t>Elements in this group are nonmetals, </a:t>
            </a:r>
          </a:p>
          <a:p>
            <a:pPr algn="l"/>
            <a:r>
              <a:rPr lang="en-US" b="0" i="0" dirty="0">
                <a:solidFill>
                  <a:srgbClr val="0F0F0F"/>
                </a:solidFill>
                <a:effectLst/>
                <a:latin typeface="Söhne"/>
              </a:rPr>
              <a:t>except for polonium,</a:t>
            </a:r>
          </a:p>
          <a:p>
            <a:pPr algn="l"/>
            <a:r>
              <a:rPr lang="en-US" b="0" i="0" dirty="0">
                <a:solidFill>
                  <a:srgbClr val="0F0F0F"/>
                </a:solidFill>
                <a:effectLst/>
                <a:latin typeface="Söhne"/>
              </a:rPr>
              <a:t> which is a metal.</a:t>
            </a:r>
          </a:p>
          <a:p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FE60D-DCBC-4B53-86AF-0F3EF916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323" y="2209800"/>
            <a:ext cx="4086225" cy="27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6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1687BD3-35BC-434F-AA53-9F1FDD537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Group 17: Halogens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C369694A-0BB4-49D7-8E77-9465BFF97B9F}"/>
              </a:ext>
            </a:extLst>
          </p:cNvPr>
          <p:cNvPicPr>
            <a:picLocks noGrp="1" noChangeAspect="1" noChangeArrowheads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7333" y="18288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EC3AE3-64D9-4D15-98A5-0DC96D5E0BA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990600" y="1600200"/>
            <a:ext cx="2362200" cy="532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760B0A"/>
              </a:buClr>
            </a:pPr>
            <a:r>
              <a:rPr lang="en-US" altLang="en-US" b="1" u="sng" dirty="0"/>
              <a:t>7 </a:t>
            </a:r>
            <a:r>
              <a:rPr lang="en-US" altLang="en-US" dirty="0"/>
              <a:t>valence electrons</a:t>
            </a:r>
          </a:p>
          <a:p>
            <a:pPr eaLnBrk="1" hangingPunct="1">
              <a:lnSpc>
                <a:spcPct val="90000"/>
              </a:lnSpc>
              <a:buClr>
                <a:srgbClr val="760B0A"/>
              </a:buClr>
            </a:pPr>
            <a:r>
              <a:rPr lang="en-US" altLang="en-US" b="1" u="sng" dirty="0"/>
              <a:t>Very</a:t>
            </a:r>
            <a:r>
              <a:rPr lang="en-US" altLang="en-US" u="sng" dirty="0"/>
              <a:t> </a:t>
            </a:r>
            <a:r>
              <a:rPr lang="en-US" altLang="en-US" dirty="0"/>
              <a:t>reactive</a:t>
            </a:r>
          </a:p>
          <a:p>
            <a:pPr eaLnBrk="1" hangingPunct="1">
              <a:lnSpc>
                <a:spcPct val="90000"/>
              </a:lnSpc>
              <a:buClr>
                <a:srgbClr val="760B0A"/>
              </a:buClr>
            </a:pPr>
            <a:r>
              <a:rPr lang="en-US" altLang="en-US" b="1" u="sng" dirty="0"/>
              <a:t>Nonmetals</a:t>
            </a:r>
          </a:p>
        </p:txBody>
      </p:sp>
      <p:pic>
        <p:nvPicPr>
          <p:cNvPr id="3" name="Picture 2" descr="Picture 14">
            <a:extLst>
              <a:ext uri="{FF2B5EF4-FFF2-40B4-BE49-F238E27FC236}">
                <a16:creationId xmlns:a16="http://schemas.microsoft.com/office/drawing/2014/main" id="{BC128D7D-5407-4EAD-9C7A-F35DAAD14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82" y="4303889"/>
            <a:ext cx="1966451" cy="182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01001F3-3260-4093-8AC7-C7DEBE464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Group 18: Noble Gases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90DDF457-85D6-4D08-9F5A-852AF97862E3}"/>
              </a:ext>
            </a:extLst>
          </p:cNvPr>
          <p:cNvPicPr>
            <a:picLocks noGrp="1" noChangeAspect="1" noChangeArrowheads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956" y="19050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5CF937-1182-452D-BC44-2BFDA8797AC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990600" y="1600200"/>
            <a:ext cx="27432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 u="sng" dirty="0"/>
              <a:t>8 </a:t>
            </a:r>
            <a:r>
              <a:rPr lang="en-US" altLang="en-US" sz="2400" dirty="0"/>
              <a:t>valence electrons (except He which only has 2)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/>
              <a:t>“Happy” because their outer electron shell is filled!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/>
              <a:t>NON REACTIVE (inert)</a:t>
            </a:r>
            <a:br>
              <a:rPr lang="en-US" altLang="en-US" sz="2400" dirty="0"/>
            </a:br>
            <a:r>
              <a:rPr lang="en-US" altLang="en-US" sz="2400" dirty="0"/>
              <a:t>gases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/>
              <a:t>Nonmetals </a:t>
            </a:r>
          </a:p>
        </p:txBody>
      </p:sp>
      <p:pic>
        <p:nvPicPr>
          <p:cNvPr id="3" name="Picture 2" descr="Picture 15">
            <a:extLst>
              <a:ext uri="{FF2B5EF4-FFF2-40B4-BE49-F238E27FC236}">
                <a16:creationId xmlns:a16="http://schemas.microsoft.com/office/drawing/2014/main" id="{DE997DB5-76D6-4CF1-87F7-51F9D878E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33" y="1418519"/>
            <a:ext cx="21161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A7E5F9A-3CD2-4084-9881-B358577BC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latin typeface="Comic Sans MS" panose="030F0702030302020204" pitchFamily="66" charset="0"/>
              </a:rPr>
              <a:t>What is the PERIODIC TABLE?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903B530C-0E9A-4603-A9EC-227E2B68CB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31863" y="2286000"/>
            <a:ext cx="4935538" cy="3048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o"/>
            </a:pPr>
            <a:r>
              <a:rPr lang="en-US" altLang="en-US" sz="3600" b="1" dirty="0">
                <a:latin typeface="Comic Sans MS" panose="030F0702030302020204" pitchFamily="66" charset="0"/>
              </a:rPr>
              <a:t>Shows all known elements in the universe.</a:t>
            </a:r>
            <a:r>
              <a:rPr lang="en-US" altLang="en-US" sz="1800" b="1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o"/>
            </a:pPr>
            <a:endParaRPr lang="en-US" altLang="en-US" sz="1800" b="1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Char char="o"/>
            </a:pPr>
            <a:r>
              <a:rPr lang="en-US" altLang="en-US" sz="3600" b="1" dirty="0">
                <a:latin typeface="Comic Sans MS" panose="030F0702030302020204" pitchFamily="66" charset="0"/>
              </a:rPr>
              <a:t>Organizes the elements by chemical properties.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1E235638-888B-4FD3-880B-901DA639E8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1" y="1752600"/>
            <a:ext cx="282575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A63556A-1160-46C6-A3C1-86423EF1F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to the Periodic Table</a:t>
            </a:r>
          </a:p>
        </p:txBody>
      </p:sp>
      <p:pic>
        <p:nvPicPr>
          <p:cNvPr id="51205" name="Picture 5">
            <a:extLst>
              <a:ext uri="{FF2B5EF4-FFF2-40B4-BE49-F238E27FC236}">
                <a16:creationId xmlns:a16="http://schemas.microsoft.com/office/drawing/2014/main" id="{84DF5D15-2ED6-42F2-8892-15A7984589E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325" y="2138363"/>
            <a:ext cx="3754438" cy="3798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D3F5CC80-C32E-4CD5-9C5B-4AB6A8008E8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Elements are organized on the table according to their atomic number.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498FF0A-E9C1-4699-BAE2-2CC135015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Atomic Number</a:t>
            </a:r>
          </a:p>
        </p:txBody>
      </p:sp>
      <p:pic>
        <p:nvPicPr>
          <p:cNvPr id="54278" name="Picture 6">
            <a:extLst>
              <a:ext uri="{FF2B5EF4-FFF2-40B4-BE49-F238E27FC236}">
                <a16:creationId xmlns:a16="http://schemas.microsoft.com/office/drawing/2014/main" id="{D1D65C0B-C698-4FC4-B7B1-043061FF703F}"/>
              </a:ext>
            </a:extLst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362200"/>
            <a:ext cx="2660650" cy="2786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B5F992E5-13AC-4653-A8D0-1C64EB7DB240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2800" dirty="0"/>
              <a:t>This refers to how many protons an atom of that element has.</a:t>
            </a:r>
          </a:p>
          <a:p>
            <a:r>
              <a:rPr lang="en-US" altLang="en-US" sz="2800" dirty="0"/>
              <a:t>No two elements, have the same number of protons.</a:t>
            </a:r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id="{B5AD27AF-16DD-4CE5-A531-6DEFFDF18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Market" pitchFamily="2" charset="0"/>
              </a:rPr>
              <a:t>Bohr Model of Hydrogen Atom</a:t>
            </a:r>
          </a:p>
        </p:txBody>
      </p:sp>
      <p:pic>
        <p:nvPicPr>
          <p:cNvPr id="54280" name="Picture 8">
            <a:extLst>
              <a:ext uri="{FF2B5EF4-FFF2-40B4-BE49-F238E27FC236}">
                <a16:creationId xmlns:a16="http://schemas.microsoft.com/office/drawing/2014/main" id="{56CAEF2B-1F0D-46CA-999B-998353D370E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5486400"/>
            <a:ext cx="828675" cy="828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82" name="Text Box 10">
            <a:extLst>
              <a:ext uri="{FF2B5EF4-FFF2-40B4-BE49-F238E27FC236}">
                <a16:creationId xmlns:a16="http://schemas.microsoft.com/office/drawing/2014/main" id="{D0A3350D-01D5-4C36-8845-48F50DCC2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246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eletype" pitchFamily="2" charset="0"/>
              </a:rPr>
              <a:t>Wave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1DD72D07-C98E-4168-B818-2219B70D8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Atomic Mass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3FF60A63-1384-4E1E-8D1D-8E7C9747B0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Atomic Mass refers to the “weight” of the atom.</a:t>
            </a:r>
          </a:p>
          <a:p>
            <a:r>
              <a:rPr lang="en-US" altLang="en-US" sz="2800"/>
              <a:t>It is derived at by adding the number of protons with the number of neutrons. </a:t>
            </a:r>
          </a:p>
        </p:txBody>
      </p:sp>
      <p:pic>
        <p:nvPicPr>
          <p:cNvPr id="56327" name="Picture 7">
            <a:extLst>
              <a:ext uri="{FF2B5EF4-FFF2-40B4-BE49-F238E27FC236}">
                <a16:creationId xmlns:a16="http://schemas.microsoft.com/office/drawing/2014/main" id="{C1F0EECD-F021-4E39-AE03-E6AFB37992A0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905000"/>
            <a:ext cx="3033713" cy="290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8" name="Text Box 8">
            <a:extLst>
              <a:ext uri="{FF2B5EF4-FFF2-40B4-BE49-F238E27FC236}">
                <a16:creationId xmlns:a16="http://schemas.microsoft.com/office/drawing/2014/main" id="{D4FA066E-1CE2-4792-B9B4-39A05563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9530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IDAutomationSMICRL15" pitchFamily="2" charset="0"/>
              </a:rPr>
              <a:t>H</a:t>
            </a:r>
          </a:p>
        </p:txBody>
      </p:sp>
      <p:sp>
        <p:nvSpPr>
          <p:cNvPr id="56329" name="Text Box 9">
            <a:extLst>
              <a:ext uri="{FF2B5EF4-FFF2-40B4-BE49-F238E27FC236}">
                <a16:creationId xmlns:a16="http://schemas.microsoft.com/office/drawing/2014/main" id="{BD277ABB-4A1F-4530-B358-381B61A84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724400"/>
            <a:ext cx="35052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eletype" pitchFamily="2" charset="0"/>
              </a:rPr>
              <a:t>This is a helium atom. Its atomic mass is 4 (protons plus neutrons).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eletype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eletype" pitchFamily="2" charset="0"/>
              </a:rPr>
              <a:t>What is its atomic number?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Teletyp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C60A3098-54A8-4E4A-918E-61E8F5930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Valence Electrons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78D896AD-B1AF-4117-8A0B-050F387B36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31862" y="1981200"/>
            <a:ext cx="348773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Valence electrons are the electrons in the outer energy level of an atom.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These are the electrons that are transferred or shared when atoms bond together.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96261" name="Picture 5">
            <a:extLst>
              <a:ext uri="{FF2B5EF4-FFF2-40B4-BE49-F238E27FC236}">
                <a16:creationId xmlns:a16="http://schemas.microsoft.com/office/drawing/2014/main" id="{B81CDF3E-07EB-4AFB-B908-6772268475C8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4038600" cy="309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A86B0E6E-6CDC-4CA1-B636-0708F0634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400"/>
            <a:ext cx="518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/>
              <a:t>Periods = </a:t>
            </a:r>
            <a:r>
              <a:rPr lang="en-US" altLang="en-US" sz="2800" b="1" u="sng" dirty="0"/>
              <a:t>rows</a:t>
            </a:r>
            <a:r>
              <a:rPr lang="en-US" altLang="en-US" sz="2800" dirty="0"/>
              <a:t> </a:t>
            </a:r>
          </a:p>
          <a:p>
            <a:pPr eaLnBrk="1" hangingPunct="1"/>
            <a:r>
              <a:rPr lang="en-US" altLang="en-US" sz="2800" dirty="0"/>
              <a:t>From left to right</a:t>
            </a:r>
          </a:p>
          <a:p>
            <a:pPr eaLnBrk="1" hangingPunct="1"/>
            <a:r>
              <a:rPr lang="en-US" altLang="en-US" sz="2800" dirty="0"/>
              <a:t>What do elements in a row have in common?</a:t>
            </a:r>
          </a:p>
          <a:p>
            <a:pPr lvl="1" eaLnBrk="1" hangingPunct="1"/>
            <a:r>
              <a:rPr lang="en-US" altLang="en-US" sz="2400" b="1" dirty="0"/>
              <a:t>the same number of </a:t>
            </a:r>
            <a:r>
              <a:rPr lang="en-US" altLang="en-US" sz="2400" u="sng" dirty="0"/>
              <a:t>electron shells</a:t>
            </a:r>
            <a:endParaRPr lang="en-US" altLang="en-US" sz="2400" dirty="0"/>
          </a:p>
          <a:p>
            <a:pPr eaLnBrk="1" hangingPunct="1"/>
            <a:r>
              <a:rPr lang="en-US" altLang="en-US" sz="2800" dirty="0"/>
              <a:t>Every element in Period 1 (1st row) has 1 shell for its electrons (H &amp; He)</a:t>
            </a:r>
          </a:p>
          <a:p>
            <a:pPr eaLnBrk="1" hangingPunct="1"/>
            <a:r>
              <a:rPr lang="en-US" altLang="en-US" sz="2800" dirty="0"/>
              <a:t>All of the elements in period 2 have two shells for their electrons. </a:t>
            </a:r>
          </a:p>
          <a:p>
            <a:pPr eaLnBrk="1" hangingPunct="1"/>
            <a:r>
              <a:rPr lang="en-US" altLang="en-US" sz="2800" dirty="0"/>
              <a:t>It continues like this all the way down the table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59F41FAF-F029-4643-8C01-4B4F2606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5745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AB72A0FD-C42B-488F-93FF-4F569DFBB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9" y="381000"/>
            <a:ext cx="7772401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/>
              <a:t>Column = </a:t>
            </a:r>
            <a:r>
              <a:rPr lang="en-US" altLang="en-US" sz="2400" b="1" u="sng" dirty="0"/>
              <a:t>group</a:t>
            </a:r>
            <a:r>
              <a:rPr lang="en-US" altLang="en-US" sz="2400" dirty="0"/>
              <a:t> =  </a:t>
            </a:r>
            <a:r>
              <a:rPr lang="en-US" altLang="en-US" sz="2400" b="1" u="sng" dirty="0"/>
              <a:t>families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What do elements in a group have in common?</a:t>
            </a:r>
          </a:p>
          <a:p>
            <a:pPr lvl="1" eaLnBrk="1" hangingPunct="1"/>
            <a:r>
              <a:rPr lang="en-US" altLang="en-US" sz="2000" dirty="0"/>
              <a:t> </a:t>
            </a:r>
            <a:r>
              <a:rPr lang="en-US" altLang="en-US" sz="2000" b="1" dirty="0"/>
              <a:t>same</a:t>
            </a:r>
            <a:r>
              <a:rPr lang="en-US" altLang="en-US" sz="2000" dirty="0"/>
              <a:t> </a:t>
            </a:r>
            <a:r>
              <a:rPr lang="en-US" altLang="en-US" sz="2000" b="1" dirty="0"/>
              <a:t>number of </a:t>
            </a:r>
            <a:r>
              <a:rPr lang="en-US" altLang="en-US" sz="2000" u="sng" dirty="0"/>
              <a:t>valence electrons</a:t>
            </a:r>
            <a:r>
              <a:rPr lang="en-US" altLang="en-US" sz="2000" b="1" dirty="0"/>
              <a:t> (electrons in the outer shell)</a:t>
            </a:r>
            <a:endParaRPr lang="en-US" altLang="en-US" sz="2000" dirty="0"/>
          </a:p>
          <a:p>
            <a:r>
              <a:rPr lang="en-US" altLang="en-US" sz="2400" dirty="0"/>
              <a:t>They share similar characteristics with the other elements in their family.</a:t>
            </a:r>
          </a:p>
          <a:p>
            <a:pPr eaLnBrk="1" hangingPunct="1"/>
            <a:r>
              <a:rPr lang="en-US" altLang="en-US" sz="2400" dirty="0"/>
              <a:t>Group 1: 1 valence electron</a:t>
            </a:r>
          </a:p>
          <a:p>
            <a:pPr eaLnBrk="1" hangingPunct="1"/>
            <a:r>
              <a:rPr lang="en-US" altLang="en-US" sz="2400" dirty="0"/>
              <a:t>Group 2: 2 valence electrons</a:t>
            </a:r>
          </a:p>
          <a:p>
            <a:pPr eaLnBrk="1" hangingPunct="1"/>
            <a:r>
              <a:rPr lang="en-US" altLang="en-US" sz="2400" dirty="0"/>
              <a:t>Group 13: 3 valence electrons</a:t>
            </a:r>
          </a:p>
          <a:p>
            <a:pPr eaLnBrk="1" hangingPunct="1"/>
            <a:r>
              <a:rPr lang="en-US" altLang="en-US" sz="2400" dirty="0"/>
              <a:t>Group 14: 4 valence electrons</a:t>
            </a:r>
          </a:p>
          <a:p>
            <a:pPr eaLnBrk="1" hangingPunct="1"/>
            <a:r>
              <a:rPr lang="en-US" altLang="en-US" sz="2400" dirty="0"/>
              <a:t>Group 15: 5 valence electrons</a:t>
            </a:r>
          </a:p>
          <a:p>
            <a:pPr eaLnBrk="1" hangingPunct="1"/>
            <a:r>
              <a:rPr lang="en-US" altLang="en-US" sz="2400" dirty="0"/>
              <a:t>Group 16: 6 valence electrons</a:t>
            </a:r>
          </a:p>
          <a:p>
            <a:pPr eaLnBrk="1" hangingPunct="1"/>
            <a:r>
              <a:rPr lang="en-US" altLang="en-US" sz="2400" dirty="0"/>
              <a:t>Group 17: 7 valence electrons</a:t>
            </a:r>
          </a:p>
          <a:p>
            <a:pPr eaLnBrk="1" hangingPunct="1"/>
            <a:r>
              <a:rPr lang="en-US" altLang="en-US" sz="2400" dirty="0"/>
              <a:t>Group 18: 8 valence electrons except He who has 2</a:t>
            </a: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38F1A04F-5ED8-4C84-A278-D6526709D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>
            <a:extLst>
              <a:ext uri="{FF2B5EF4-FFF2-40B4-BE49-F238E27FC236}">
                <a16:creationId xmlns:a16="http://schemas.microsoft.com/office/drawing/2014/main" id="{4625FF2F-6098-42D3-826F-08CE4232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0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266</TotalTime>
  <Words>593</Words>
  <Application>Microsoft Office PowerPoint</Application>
  <PresentationFormat>On-screen Show (4:3)</PresentationFormat>
  <Paragraphs>94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Comic Sans MS</vt:lpstr>
      <vt:lpstr>IDAutomationSMICRL15</vt:lpstr>
      <vt:lpstr>Market</vt:lpstr>
      <vt:lpstr>Söhne</vt:lpstr>
      <vt:lpstr>Teletype</vt:lpstr>
      <vt:lpstr>Times New Roman</vt:lpstr>
      <vt:lpstr>Wingdings</vt:lpstr>
      <vt:lpstr>Notebook</vt:lpstr>
      <vt:lpstr>I am Dmitri Mendeleev!</vt:lpstr>
      <vt:lpstr>What is the PERIODIC TABLE?</vt:lpstr>
      <vt:lpstr>Key to the Periodic Table</vt:lpstr>
      <vt:lpstr>Atomic Number</vt:lpstr>
      <vt:lpstr>Atomic Mass</vt:lpstr>
      <vt:lpstr>Valence Electrons</vt:lpstr>
      <vt:lpstr>PowerPoint Presentation</vt:lpstr>
      <vt:lpstr>PowerPoint Presentation</vt:lpstr>
      <vt:lpstr>PowerPoint Presentation</vt:lpstr>
      <vt:lpstr>Properties of Metals</vt:lpstr>
      <vt:lpstr>Properties of Non-Metals</vt:lpstr>
      <vt:lpstr>Properties of Metalloids</vt:lpstr>
      <vt:lpstr>Group1: Alkalai Metals</vt:lpstr>
      <vt:lpstr>Group 2: Alkaline Earth Metals</vt:lpstr>
      <vt:lpstr>Groups 3 – 12: Transition Metals</vt:lpstr>
      <vt:lpstr>Group 15-Nitrogen Family</vt:lpstr>
      <vt:lpstr>Group 16 – Oxygen Group/Chalcogens</vt:lpstr>
      <vt:lpstr>Group 17: Halogens</vt:lpstr>
      <vt:lpstr>Group 18: Noble Gases</vt:lpstr>
    </vt:vector>
  </TitlesOfParts>
  <Company>VHS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Periodic Table of Elements</dc:title>
  <dc:creator>VHS</dc:creator>
  <cp:keywords/>
  <cp:lastModifiedBy>user</cp:lastModifiedBy>
  <cp:revision>17</cp:revision>
  <dcterms:created xsi:type="dcterms:W3CDTF">2003-07-15T17:58:25Z</dcterms:created>
  <dcterms:modified xsi:type="dcterms:W3CDTF">2023-11-23T07:08:40Z</dcterms:modified>
</cp:coreProperties>
</file>