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4" r:id="rId7"/>
    <p:sldId id="265" r:id="rId8"/>
    <p:sldId id="271" r:id="rId9"/>
    <p:sldId id="261" r:id="rId10"/>
    <p:sldId id="262" r:id="rId11"/>
    <p:sldId id="263" r:id="rId12"/>
    <p:sldId id="278" r:id="rId13"/>
    <p:sldId id="279" r:id="rId14"/>
    <p:sldId id="266" r:id="rId15"/>
    <p:sldId id="272" r:id="rId16"/>
    <p:sldId id="273" r:id="rId17"/>
    <p:sldId id="267" r:id="rId18"/>
    <p:sldId id="270" r:id="rId19"/>
    <p:sldId id="268" r:id="rId20"/>
    <p:sldId id="269" r:id="rId21"/>
    <p:sldId id="274" r:id="rId22"/>
    <p:sldId id="281" r:id="rId23"/>
    <p:sldId id="280" r:id="rId24"/>
    <p:sldId id="275"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869ED3-B72F-4E4B-9D38-D5B8A8D156DE}"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72E2B-AF07-40AA-A4A5-5FF60062FB6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4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69ED3-B72F-4E4B-9D38-D5B8A8D156DE}"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106314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69ED3-B72F-4E4B-9D38-D5B8A8D156DE}"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72E2B-AF07-40AA-A4A5-5FF60062FB6B}"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83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69ED3-B72F-4E4B-9D38-D5B8A8D156DE}"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13853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9ED3-B72F-4E4B-9D38-D5B8A8D156DE}"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72E2B-AF07-40AA-A4A5-5FF60062FB6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4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869ED3-B72F-4E4B-9D38-D5B8A8D156DE}"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10625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869ED3-B72F-4E4B-9D38-D5B8A8D156DE}"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24678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69ED3-B72F-4E4B-9D38-D5B8A8D156DE}"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62795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69ED3-B72F-4E4B-9D38-D5B8A8D156DE}"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254187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69ED3-B72F-4E4B-9D38-D5B8A8D156DE}"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72E2B-AF07-40AA-A4A5-5FF60062FB6B}" type="slidenum">
              <a:rPr lang="en-GB" smtClean="0"/>
              <a:t>‹#›</a:t>
            </a:fld>
            <a:endParaRPr lang="en-GB"/>
          </a:p>
        </p:txBody>
      </p:sp>
    </p:spTree>
    <p:extLst>
      <p:ext uri="{BB962C8B-B14F-4D97-AF65-F5344CB8AC3E}">
        <p14:creationId xmlns:p14="http://schemas.microsoft.com/office/powerpoint/2010/main" val="138764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869ED3-B72F-4E4B-9D38-D5B8A8D156DE}"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72E2B-AF07-40AA-A4A5-5FF60062FB6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85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869ED3-B72F-4E4B-9D38-D5B8A8D156DE}" type="datetimeFigureOut">
              <a:rPr lang="en-GB" smtClean="0"/>
              <a:t>02/03/2021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B472E2B-AF07-40AA-A4A5-5FF60062FB6B}"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39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title=file:scale_of_justice_2_new.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C3CE-C938-4284-92F5-E14DB32FDA50}"/>
              </a:ext>
            </a:extLst>
          </p:cNvPr>
          <p:cNvSpPr>
            <a:spLocks noGrp="1"/>
          </p:cNvSpPr>
          <p:nvPr>
            <p:ph type="ctrTitle"/>
          </p:nvPr>
        </p:nvSpPr>
        <p:spPr/>
        <p:txBody>
          <a:bodyPr>
            <a:normAutofit/>
          </a:bodyPr>
          <a:lstStyle/>
          <a:p>
            <a:r>
              <a:rPr lang="en-GB" sz="6600" dirty="0"/>
              <a:t>Evaluating a Text </a:t>
            </a:r>
          </a:p>
        </p:txBody>
      </p:sp>
      <p:sp>
        <p:nvSpPr>
          <p:cNvPr id="3" name="Subtitle 2">
            <a:extLst>
              <a:ext uri="{FF2B5EF4-FFF2-40B4-BE49-F238E27FC236}">
                <a16:creationId xmlns:a16="http://schemas.microsoft.com/office/drawing/2014/main" id="{14EABC8C-9D29-4E80-8B4A-69B8429F7A19}"/>
              </a:ext>
            </a:extLst>
          </p:cNvPr>
          <p:cNvSpPr>
            <a:spLocks noGrp="1"/>
          </p:cNvSpPr>
          <p:nvPr>
            <p:ph type="subTitle" idx="1"/>
          </p:nvPr>
        </p:nvSpPr>
        <p:spPr/>
        <p:txBody>
          <a:bodyPr>
            <a:normAutofit/>
          </a:bodyPr>
          <a:lstStyle/>
          <a:p>
            <a:r>
              <a:rPr lang="en-GB" sz="3600" dirty="0"/>
              <a:t>Paper 1 Question 4</a:t>
            </a:r>
          </a:p>
        </p:txBody>
      </p:sp>
    </p:spTree>
    <p:extLst>
      <p:ext uri="{BB962C8B-B14F-4D97-AF65-F5344CB8AC3E}">
        <p14:creationId xmlns:p14="http://schemas.microsoft.com/office/powerpoint/2010/main" val="812387722"/>
      </p:ext>
    </p:extLst>
  </p:cSld>
  <p:clrMapOvr>
    <a:masterClrMapping/>
  </p:clrMapOvr>
  <mc:AlternateContent xmlns:mc="http://schemas.openxmlformats.org/markup-compatibility/2006" xmlns:p14="http://schemas.microsoft.com/office/powerpoint/2010/main">
    <mc:Choice Requires="p14">
      <p:transition spd="slow" p14:dur="2000" advTm="16709"/>
    </mc:Choice>
    <mc:Fallback xmlns="">
      <p:transition spd="slow" advTm="167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478301" y="585216"/>
            <a:ext cx="11127543" cy="694945"/>
          </a:xfrm>
          <a:solidFill>
            <a:schemeClr val="bg2">
              <a:lumMod val="90000"/>
            </a:schemeClr>
          </a:solidFill>
        </p:spPr>
        <p:txBody>
          <a:bodyPr>
            <a:normAutofit/>
          </a:bodyPr>
          <a:lstStyle/>
          <a:p>
            <a:pPr algn="ctr"/>
            <a:r>
              <a:rPr lang="en-GB" sz="3300" dirty="0"/>
              <a:t>Read the following extract from the ending of a short story</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478302" y="1280161"/>
            <a:ext cx="11127544" cy="5261316"/>
          </a:xfrm>
          <a:solidFill>
            <a:schemeClr val="bg2"/>
          </a:solidFill>
        </p:spPr>
        <p:txBody>
          <a:bodyPr>
            <a:normAutofit/>
          </a:bodyPr>
          <a:lstStyle/>
          <a:p>
            <a:r>
              <a:rPr lang="en-GB" sz="2400" b="1" i="1" dirty="0">
                <a:latin typeface="Calibri" panose="020F0502020204030204" pitchFamily="34" charset="0"/>
                <a:cs typeface="Calibri" panose="020F0502020204030204" pitchFamily="34" charset="0"/>
              </a:rPr>
              <a:t>Joan is eighty-six years old, and one of the nurses from her care home has volunteered to take her to the beach.</a:t>
            </a:r>
          </a:p>
          <a:p>
            <a:r>
              <a:rPr lang="en-GB" sz="2300" dirty="0">
                <a:latin typeface="Calibri" panose="020F0502020204030204" pitchFamily="34" charset="0"/>
                <a:cs typeface="Calibri" panose="020F0502020204030204" pitchFamily="34" charset="0"/>
              </a:rPr>
              <a:t>The first time she had been to the beach was as a little girl, shortly before the war broke out. It had been a hot day. The beach was full of people sprawled on multicoloured deck chairs and picnic blankets, lending the scene a carnival feel. She remembered the smell of the water as she raced into the sea for the first time. She remembered the feeling of damp sand between her fingers and toes, and how the sea salt had dried in tiny crystals on her skin. Her mother had packed a picnic of hard-boiled eggs and potato salad. It had been the best day of her life so far, and as her father bundled her into a towel, tired and sun-soaked, ready to go home, she had already been looking forward to the next visit.</a:t>
            </a:r>
          </a:p>
          <a:p>
            <a:r>
              <a:rPr lang="en-GB" sz="2300" dirty="0">
                <a:latin typeface="Calibri" panose="020F0502020204030204" pitchFamily="34" charset="0"/>
                <a:cs typeface="Calibri" panose="020F0502020204030204" pitchFamily="34" charset="0"/>
              </a:rPr>
              <a:t>Now Joan watched the children race delightedly across the sand like she had done. Her nurse bought her fish and chips for lunch. Joan bought sticks of rock for her great-grandchildren. As the sun was going down, and they headed back to the car, Joan looked back over her shoulder. She knew there wouldn’t be a next visit - but she didn’t mind. She had seen the sea again. </a:t>
            </a:r>
          </a:p>
          <a:p>
            <a:endParaRPr lang="en-GB" sz="23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872965035"/>
      </p:ext>
    </p:extLst>
  </p:cSld>
  <p:clrMapOvr>
    <a:masterClrMapping/>
  </p:clrMapOvr>
  <mc:AlternateContent xmlns:mc="http://schemas.openxmlformats.org/markup-compatibility/2006" xmlns:p14="http://schemas.microsoft.com/office/powerpoint/2010/main">
    <mc:Choice Requires="p14">
      <p:transition spd="slow" p14:dur="2000" advTm="84588"/>
    </mc:Choice>
    <mc:Fallback xmlns="">
      <p:transition spd="slow" advTm="845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145110"/>
          </a:xfrm>
          <a:solidFill>
            <a:schemeClr val="bg2">
              <a:lumMod val="90000"/>
            </a:schemeClr>
          </a:solidFill>
        </p:spPr>
        <p:txBody>
          <a:bodyPr/>
          <a:lstStyle/>
          <a:p>
            <a:pPr algn="ctr"/>
            <a:r>
              <a:rPr lang="en-GB" dirty="0"/>
              <a:t>The question</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730326"/>
            <a:ext cx="9720073" cy="4579034"/>
          </a:xfrm>
          <a:solidFill>
            <a:schemeClr val="bg2"/>
          </a:solidFill>
        </p:spPr>
        <p:txBody>
          <a:bodyPr>
            <a:normAutofit/>
          </a:bodyPr>
          <a:lstStyle/>
          <a:p>
            <a:r>
              <a:rPr lang="en-GB" sz="2300" dirty="0">
                <a:latin typeface="Calibri" panose="020F0502020204030204" pitchFamily="34" charset="0"/>
                <a:cs typeface="Calibri" panose="020F0502020204030204" pitchFamily="34" charset="0"/>
              </a:rPr>
              <a:t>Focus this part of your answer on the end part of the text (as in the last slide).</a:t>
            </a:r>
          </a:p>
          <a:p>
            <a:r>
              <a:rPr lang="en-GB" sz="2300" dirty="0">
                <a:latin typeface="Calibri" panose="020F0502020204030204" pitchFamily="34" charset="0"/>
                <a:cs typeface="Calibri" panose="020F0502020204030204" pitchFamily="34" charset="0"/>
              </a:rPr>
              <a:t>A student, having read this section of the text said: </a:t>
            </a:r>
            <a:r>
              <a:rPr lang="en-GB" sz="2300" b="1" i="1" dirty="0">
                <a:latin typeface="Calibri" panose="020F0502020204030204" pitchFamily="34" charset="0"/>
                <a:cs typeface="Calibri" panose="020F0502020204030204" pitchFamily="34" charset="0"/>
              </a:rPr>
              <a:t>“The writer is successful in showing the reader how the main character is feeling, and he does this in a variety of ways.”</a:t>
            </a:r>
          </a:p>
          <a:p>
            <a:r>
              <a:rPr lang="en-GB" sz="2300" dirty="0">
                <a:latin typeface="Calibri" panose="020F0502020204030204" pitchFamily="34" charset="0"/>
                <a:cs typeface="Calibri" panose="020F0502020204030204" pitchFamily="34" charset="0"/>
              </a:rPr>
              <a:t>To what extent do you agree?</a:t>
            </a:r>
          </a:p>
          <a:p>
            <a:r>
              <a:rPr lang="en-GB" sz="2300" dirty="0">
                <a:latin typeface="Calibri" panose="020F0502020204030204" pitchFamily="34" charset="0"/>
                <a:cs typeface="Calibri" panose="020F0502020204030204" pitchFamily="34" charset="0"/>
              </a:rPr>
              <a:t>In your response you could:</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Write about your own impressions of how the characters are feeling</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Evaluate how the writer has created those impressions</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Support your opinions with reference to the text </a:t>
            </a:r>
          </a:p>
        </p:txBody>
      </p:sp>
    </p:spTree>
    <p:extLst>
      <p:ext uri="{BB962C8B-B14F-4D97-AF65-F5344CB8AC3E}">
        <p14:creationId xmlns:p14="http://schemas.microsoft.com/office/powerpoint/2010/main" val="1977444800"/>
      </p:ext>
    </p:extLst>
  </p:cSld>
  <p:clrMapOvr>
    <a:masterClrMapping/>
  </p:clrMapOvr>
  <mc:AlternateContent xmlns:mc="http://schemas.openxmlformats.org/markup-compatibility/2006" xmlns:p14="http://schemas.microsoft.com/office/powerpoint/2010/main">
    <mc:Choice Requires="p14">
      <p:transition spd="slow" p14:dur="2000" advTm="38523"/>
    </mc:Choice>
    <mc:Fallback xmlns="">
      <p:transition spd="slow" advTm="385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145110"/>
          </a:xfrm>
          <a:solidFill>
            <a:schemeClr val="bg2">
              <a:lumMod val="90000"/>
            </a:schemeClr>
          </a:solidFill>
        </p:spPr>
        <p:txBody>
          <a:bodyPr/>
          <a:lstStyle/>
          <a:p>
            <a:pPr algn="ctr"/>
            <a:r>
              <a:rPr lang="en-GB" dirty="0"/>
              <a:t>Reading The question</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730326"/>
            <a:ext cx="9720073" cy="4579034"/>
          </a:xfrm>
          <a:solidFill>
            <a:schemeClr val="bg2"/>
          </a:solidFill>
        </p:spPr>
        <p:txBody>
          <a:bodyPr>
            <a:normAutofit/>
          </a:bodyPr>
          <a:lstStyle/>
          <a:p>
            <a:r>
              <a:rPr lang="en-GB" sz="2300" b="1" dirty="0">
                <a:latin typeface="Calibri" panose="020F0502020204030204" pitchFamily="34" charset="0"/>
                <a:cs typeface="Calibri" panose="020F0502020204030204" pitchFamily="34" charset="0"/>
              </a:rPr>
              <a:t>Highlighted and underlined key words:</a:t>
            </a:r>
          </a:p>
          <a:p>
            <a:r>
              <a:rPr lang="en-GB" sz="2300" dirty="0">
                <a:latin typeface="Calibri" panose="020F0502020204030204" pitchFamily="34" charset="0"/>
                <a:cs typeface="Calibri" panose="020F0502020204030204" pitchFamily="34" charset="0"/>
              </a:rPr>
              <a:t>A student, having read this section of the text said: </a:t>
            </a:r>
            <a:r>
              <a:rPr lang="en-GB" sz="2300" b="1" i="1" dirty="0">
                <a:latin typeface="Calibri" panose="020F0502020204030204" pitchFamily="34" charset="0"/>
                <a:cs typeface="Calibri" panose="020F0502020204030204" pitchFamily="34" charset="0"/>
              </a:rPr>
              <a:t>“The writer is successful in </a:t>
            </a:r>
            <a:r>
              <a:rPr lang="en-GB" sz="2300" b="1" i="1" u="sng" dirty="0">
                <a:highlight>
                  <a:srgbClr val="00FFFF"/>
                </a:highlight>
                <a:latin typeface="Calibri" panose="020F0502020204030204" pitchFamily="34" charset="0"/>
                <a:cs typeface="Calibri" panose="020F0502020204030204" pitchFamily="34" charset="0"/>
              </a:rPr>
              <a:t>showing the reader how the main character is feeling</a:t>
            </a:r>
            <a:r>
              <a:rPr lang="en-GB" sz="2300" b="1" i="1" dirty="0">
                <a:latin typeface="Calibri" panose="020F0502020204030204" pitchFamily="34" charset="0"/>
                <a:cs typeface="Calibri" panose="020F0502020204030204" pitchFamily="34" charset="0"/>
              </a:rPr>
              <a:t>, and he does this in </a:t>
            </a:r>
            <a:r>
              <a:rPr lang="en-GB" sz="2300" b="1" i="1" u="sng" dirty="0">
                <a:highlight>
                  <a:srgbClr val="00FFFF"/>
                </a:highlight>
                <a:latin typeface="Calibri" panose="020F0502020204030204" pitchFamily="34" charset="0"/>
                <a:cs typeface="Calibri" panose="020F0502020204030204" pitchFamily="34" charset="0"/>
              </a:rPr>
              <a:t>a variety of ways.”</a:t>
            </a:r>
          </a:p>
          <a:p>
            <a:r>
              <a:rPr lang="en-GB" sz="2300" dirty="0">
                <a:highlight>
                  <a:srgbClr val="00FFFF"/>
                </a:highlight>
                <a:latin typeface="Calibri" panose="020F0502020204030204" pitchFamily="34" charset="0"/>
                <a:cs typeface="Calibri" panose="020F0502020204030204" pitchFamily="34" charset="0"/>
              </a:rPr>
              <a:t>To what extent </a:t>
            </a:r>
            <a:r>
              <a:rPr lang="en-GB" sz="2300" dirty="0">
                <a:latin typeface="Calibri" panose="020F0502020204030204" pitchFamily="34" charset="0"/>
                <a:cs typeface="Calibri" panose="020F0502020204030204" pitchFamily="34" charset="0"/>
              </a:rPr>
              <a:t>do you agree?</a:t>
            </a:r>
          </a:p>
          <a:p>
            <a:r>
              <a:rPr lang="en-GB" sz="2300" dirty="0">
                <a:latin typeface="Calibri" panose="020F0502020204030204" pitchFamily="34" charset="0"/>
                <a:cs typeface="Calibri" panose="020F0502020204030204" pitchFamily="34" charset="0"/>
              </a:rPr>
              <a:t>In your response you </a:t>
            </a:r>
            <a:r>
              <a:rPr lang="en-GB" sz="2300" dirty="0">
                <a:highlight>
                  <a:srgbClr val="00FFFF"/>
                </a:highlight>
                <a:latin typeface="Calibri" panose="020F0502020204030204" pitchFamily="34" charset="0"/>
                <a:cs typeface="Calibri" panose="020F0502020204030204" pitchFamily="34" charset="0"/>
              </a:rPr>
              <a:t>could</a:t>
            </a:r>
            <a:r>
              <a:rPr lang="en-GB" sz="2300" dirty="0">
                <a:latin typeface="Calibri" panose="020F0502020204030204" pitchFamily="34" charset="0"/>
                <a:cs typeface="Calibri" panose="020F0502020204030204" pitchFamily="34" charset="0"/>
              </a:rPr>
              <a:t>: (read </a:t>
            </a:r>
            <a:r>
              <a:rPr lang="en-GB" sz="2300" b="1" dirty="0">
                <a:latin typeface="Calibri" panose="020F0502020204030204" pitchFamily="34" charset="0"/>
                <a:cs typeface="Calibri" panose="020F0502020204030204" pitchFamily="34" charset="0"/>
              </a:rPr>
              <a:t>SHOULD</a:t>
            </a:r>
            <a:r>
              <a:rPr lang="en-GB" sz="2300"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Write about your </a:t>
            </a:r>
            <a:r>
              <a:rPr lang="en-GB" sz="2300" dirty="0">
                <a:highlight>
                  <a:srgbClr val="00FFFF"/>
                </a:highlight>
                <a:latin typeface="Calibri" panose="020F0502020204030204" pitchFamily="34" charset="0"/>
                <a:cs typeface="Calibri" panose="020F0502020204030204" pitchFamily="34" charset="0"/>
              </a:rPr>
              <a:t>own impressions of how the characters are feeling</a:t>
            </a:r>
          </a:p>
          <a:p>
            <a:pPr>
              <a:buFont typeface="Wingdings" panose="05000000000000000000" pitchFamily="2" charset="2"/>
              <a:buChar char="Ø"/>
            </a:pPr>
            <a:r>
              <a:rPr lang="en-GB" sz="2300" dirty="0">
                <a:highlight>
                  <a:srgbClr val="00FFFF"/>
                </a:highlight>
                <a:latin typeface="Calibri" panose="020F0502020204030204" pitchFamily="34" charset="0"/>
                <a:cs typeface="Calibri" panose="020F0502020204030204" pitchFamily="34" charset="0"/>
              </a:rPr>
              <a:t>Evaluate</a:t>
            </a:r>
            <a:r>
              <a:rPr lang="en-GB" sz="2300" dirty="0">
                <a:latin typeface="Calibri" panose="020F0502020204030204" pitchFamily="34" charset="0"/>
                <a:cs typeface="Calibri" panose="020F0502020204030204" pitchFamily="34" charset="0"/>
              </a:rPr>
              <a:t> how the </a:t>
            </a:r>
            <a:r>
              <a:rPr lang="en-GB" sz="2300" dirty="0">
                <a:highlight>
                  <a:srgbClr val="00FFFF"/>
                </a:highlight>
                <a:latin typeface="Calibri" panose="020F0502020204030204" pitchFamily="34" charset="0"/>
                <a:cs typeface="Calibri" panose="020F0502020204030204" pitchFamily="34" charset="0"/>
              </a:rPr>
              <a:t>writer has created those impressions</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Support your opinions </a:t>
            </a:r>
            <a:r>
              <a:rPr lang="en-GB" sz="2300" dirty="0">
                <a:highlight>
                  <a:srgbClr val="00FFFF"/>
                </a:highlight>
                <a:latin typeface="Calibri" panose="020F0502020204030204" pitchFamily="34" charset="0"/>
                <a:cs typeface="Calibri" panose="020F0502020204030204" pitchFamily="34" charset="0"/>
              </a:rPr>
              <a:t>with reference to the text </a:t>
            </a:r>
            <a:r>
              <a:rPr lang="en-GB" sz="2300" b="1" dirty="0">
                <a:latin typeface="Calibri" panose="020F0502020204030204" pitchFamily="34" charset="0"/>
                <a:cs typeface="Calibri" panose="020F0502020204030204" pitchFamily="34" charset="0"/>
              </a:rPr>
              <a:t>(it means quote – use evidence)</a:t>
            </a:r>
          </a:p>
        </p:txBody>
      </p:sp>
    </p:spTree>
    <p:extLst>
      <p:ext uri="{BB962C8B-B14F-4D97-AF65-F5344CB8AC3E}">
        <p14:creationId xmlns:p14="http://schemas.microsoft.com/office/powerpoint/2010/main" val="1687520079"/>
      </p:ext>
    </p:extLst>
  </p:cSld>
  <p:clrMapOvr>
    <a:masterClrMapping/>
  </p:clrMapOvr>
  <mc:AlternateContent xmlns:mc="http://schemas.openxmlformats.org/markup-compatibility/2006" xmlns:p14="http://schemas.microsoft.com/office/powerpoint/2010/main">
    <mc:Choice Requires="p14">
      <p:transition spd="slow" p14:dur="2000" advTm="63016"/>
    </mc:Choice>
    <mc:Fallback xmlns="">
      <p:transition spd="slow" advTm="630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478301" y="585216"/>
            <a:ext cx="11127543" cy="694945"/>
          </a:xfrm>
          <a:solidFill>
            <a:schemeClr val="bg2">
              <a:lumMod val="90000"/>
            </a:schemeClr>
          </a:solidFill>
        </p:spPr>
        <p:txBody>
          <a:bodyPr>
            <a:normAutofit/>
          </a:bodyPr>
          <a:lstStyle/>
          <a:p>
            <a:pPr algn="ctr"/>
            <a:r>
              <a:rPr lang="en-GB" sz="3300" dirty="0"/>
              <a:t>Read the following extract from the ending of a short story.</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478302" y="1280161"/>
            <a:ext cx="11127544" cy="5261316"/>
          </a:xfrm>
          <a:solidFill>
            <a:schemeClr val="bg2"/>
          </a:solidFill>
        </p:spPr>
        <p:txBody>
          <a:bodyPr>
            <a:normAutofit/>
          </a:bodyPr>
          <a:lstStyle/>
          <a:p>
            <a:r>
              <a:rPr lang="en-GB" sz="2400" b="1" i="1" dirty="0">
                <a:latin typeface="Calibri" panose="020F0502020204030204" pitchFamily="34" charset="0"/>
                <a:cs typeface="Calibri" panose="020F0502020204030204" pitchFamily="34" charset="0"/>
              </a:rPr>
              <a:t>Joan is eighty-six years old, and one of the nurses from her care home has volunteered to take her to the beach</a:t>
            </a:r>
            <a:r>
              <a:rPr lang="en-GB" sz="2300" i="1" dirty="0">
                <a:latin typeface="Calibri" panose="020F0502020204030204" pitchFamily="34" charset="0"/>
                <a:cs typeface="Calibri" panose="020F0502020204030204" pitchFamily="34" charset="0"/>
              </a:rPr>
              <a:t>. </a:t>
            </a:r>
            <a:r>
              <a:rPr lang="en-GB" sz="2300" b="1" i="1" u="sng" dirty="0">
                <a:latin typeface="Calibri" panose="020F0502020204030204" pitchFamily="34" charset="0"/>
                <a:cs typeface="Calibri" panose="020F0502020204030204" pitchFamily="34" charset="0"/>
              </a:rPr>
              <a:t> </a:t>
            </a:r>
            <a:r>
              <a:rPr lang="en-GB" sz="2300" b="1" u="sng" dirty="0">
                <a:latin typeface="Calibri" panose="020F0502020204030204" pitchFamily="34" charset="0"/>
                <a:cs typeface="Calibri" panose="020F0502020204030204" pitchFamily="34" charset="0"/>
              </a:rPr>
              <a:t>NOW REREAD AND HIGHLIGHT EVIDENCE FOR YOUR ANSWER </a:t>
            </a:r>
          </a:p>
          <a:p>
            <a:r>
              <a:rPr lang="en-GB" sz="2300" dirty="0">
                <a:latin typeface="Calibri" panose="020F0502020204030204" pitchFamily="34" charset="0"/>
                <a:cs typeface="Calibri" panose="020F0502020204030204" pitchFamily="34" charset="0"/>
              </a:rPr>
              <a:t>The first time she had been to the beach was </a:t>
            </a:r>
            <a:r>
              <a:rPr lang="en-GB" sz="2300" dirty="0">
                <a:highlight>
                  <a:srgbClr val="00FFFF"/>
                </a:highlight>
                <a:latin typeface="Calibri" panose="020F0502020204030204" pitchFamily="34" charset="0"/>
                <a:cs typeface="Calibri" panose="020F0502020204030204" pitchFamily="34" charset="0"/>
              </a:rPr>
              <a:t>as a little girl</a:t>
            </a:r>
            <a:r>
              <a:rPr lang="en-GB" sz="2300" dirty="0">
                <a:latin typeface="Calibri" panose="020F0502020204030204" pitchFamily="34" charset="0"/>
                <a:cs typeface="Calibri" panose="020F0502020204030204" pitchFamily="34" charset="0"/>
              </a:rPr>
              <a:t>, shortly before the war broke out. It had been a hot day. The beach was full of people sprawled on multicoloured deck chairs and picnic blankets, </a:t>
            </a:r>
            <a:r>
              <a:rPr lang="en-GB" sz="2300" dirty="0">
                <a:highlight>
                  <a:srgbClr val="00FFFF"/>
                </a:highlight>
                <a:latin typeface="Calibri" panose="020F0502020204030204" pitchFamily="34" charset="0"/>
                <a:cs typeface="Calibri" panose="020F0502020204030204" pitchFamily="34" charset="0"/>
              </a:rPr>
              <a:t>lending the scene a carnival feel. </a:t>
            </a:r>
            <a:r>
              <a:rPr lang="en-GB" sz="2300" dirty="0">
                <a:latin typeface="Calibri" panose="020F0502020204030204" pitchFamily="34" charset="0"/>
                <a:cs typeface="Calibri" panose="020F0502020204030204" pitchFamily="34" charset="0"/>
              </a:rPr>
              <a:t>She</a:t>
            </a:r>
            <a:r>
              <a:rPr lang="en-GB" sz="2300" dirty="0">
                <a:highlight>
                  <a:srgbClr val="00FFFF"/>
                </a:highlight>
                <a:latin typeface="Calibri" panose="020F0502020204030204" pitchFamily="34" charset="0"/>
                <a:cs typeface="Calibri" panose="020F0502020204030204" pitchFamily="34" charset="0"/>
              </a:rPr>
              <a:t> </a:t>
            </a:r>
            <a:r>
              <a:rPr lang="en-GB" sz="2300" u="sng" dirty="0">
                <a:highlight>
                  <a:srgbClr val="00FFFF"/>
                </a:highlight>
                <a:latin typeface="Calibri" panose="020F0502020204030204" pitchFamily="34" charset="0"/>
                <a:cs typeface="Calibri" panose="020F0502020204030204" pitchFamily="34" charset="0"/>
              </a:rPr>
              <a:t>remembered </a:t>
            </a:r>
            <a:r>
              <a:rPr lang="en-GB" sz="2300" dirty="0">
                <a:highlight>
                  <a:srgbClr val="00FFFF"/>
                </a:highlight>
                <a:latin typeface="Calibri" panose="020F0502020204030204" pitchFamily="34" charset="0"/>
                <a:cs typeface="Calibri" panose="020F0502020204030204" pitchFamily="34" charset="0"/>
              </a:rPr>
              <a:t>the smell of the water as she raced into the sea for the first time. </a:t>
            </a:r>
            <a:r>
              <a:rPr lang="en-GB" sz="2300" dirty="0">
                <a:latin typeface="Calibri" panose="020F0502020204030204" pitchFamily="34" charset="0"/>
                <a:cs typeface="Calibri" panose="020F0502020204030204" pitchFamily="34" charset="0"/>
              </a:rPr>
              <a:t>She</a:t>
            </a:r>
            <a:r>
              <a:rPr lang="en-GB" sz="2300" u="sng" dirty="0">
                <a:latin typeface="Calibri" panose="020F0502020204030204" pitchFamily="34" charset="0"/>
                <a:cs typeface="Calibri" panose="020F0502020204030204" pitchFamily="34" charset="0"/>
              </a:rPr>
              <a:t> </a:t>
            </a:r>
            <a:r>
              <a:rPr lang="en-GB" sz="2300" u="sng" dirty="0">
                <a:highlight>
                  <a:srgbClr val="00FFFF"/>
                </a:highlight>
                <a:latin typeface="Calibri" panose="020F0502020204030204" pitchFamily="34" charset="0"/>
                <a:cs typeface="Calibri" panose="020F0502020204030204" pitchFamily="34" charset="0"/>
              </a:rPr>
              <a:t>remembered </a:t>
            </a:r>
            <a:r>
              <a:rPr lang="en-GB" sz="2300" dirty="0">
                <a:highlight>
                  <a:srgbClr val="00FFFF"/>
                </a:highlight>
                <a:latin typeface="Calibri" panose="020F0502020204030204" pitchFamily="34" charset="0"/>
                <a:cs typeface="Calibri" panose="020F0502020204030204" pitchFamily="34" charset="0"/>
              </a:rPr>
              <a:t>the feeling of damp sand between her fingers and toes</a:t>
            </a:r>
            <a:r>
              <a:rPr lang="en-GB" sz="2300" dirty="0">
                <a:latin typeface="Calibri" panose="020F0502020204030204" pitchFamily="34" charset="0"/>
                <a:cs typeface="Calibri" panose="020F0502020204030204" pitchFamily="34" charset="0"/>
              </a:rPr>
              <a:t>, and </a:t>
            </a:r>
            <a:r>
              <a:rPr lang="en-GB" sz="2300" dirty="0">
                <a:highlight>
                  <a:srgbClr val="00FFFF"/>
                </a:highlight>
                <a:latin typeface="Calibri" panose="020F0502020204030204" pitchFamily="34" charset="0"/>
                <a:cs typeface="Calibri" panose="020F0502020204030204" pitchFamily="34" charset="0"/>
              </a:rPr>
              <a:t>how the sea salt had dried in tiny crystals on her skin. </a:t>
            </a:r>
            <a:r>
              <a:rPr lang="en-GB" sz="2300" dirty="0">
                <a:latin typeface="Calibri" panose="020F0502020204030204" pitchFamily="34" charset="0"/>
                <a:cs typeface="Calibri" panose="020F0502020204030204" pitchFamily="34" charset="0"/>
              </a:rPr>
              <a:t>Her mother had packed a picnic of hard-boiled eggs and potato salad</a:t>
            </a:r>
            <a:r>
              <a:rPr lang="en-GB" sz="2300" dirty="0">
                <a:highlight>
                  <a:srgbClr val="00FFFF"/>
                </a:highlight>
                <a:latin typeface="Calibri" panose="020F0502020204030204" pitchFamily="34" charset="0"/>
                <a:cs typeface="Calibri" panose="020F0502020204030204" pitchFamily="34" charset="0"/>
              </a:rPr>
              <a:t>. It had been the best day of her life so far, </a:t>
            </a:r>
            <a:r>
              <a:rPr lang="en-GB" sz="2300" dirty="0">
                <a:latin typeface="Calibri" panose="020F0502020204030204" pitchFamily="34" charset="0"/>
                <a:cs typeface="Calibri" panose="020F0502020204030204" pitchFamily="34" charset="0"/>
              </a:rPr>
              <a:t>and as her father bundled her into a towel</a:t>
            </a:r>
            <a:r>
              <a:rPr lang="en-GB" sz="2300" dirty="0">
                <a:highlight>
                  <a:srgbClr val="00FFFF"/>
                </a:highlight>
                <a:latin typeface="Calibri" panose="020F0502020204030204" pitchFamily="34" charset="0"/>
                <a:cs typeface="Calibri" panose="020F0502020204030204" pitchFamily="34" charset="0"/>
              </a:rPr>
              <a:t>, tired and sun-soaked, ready to go home</a:t>
            </a:r>
            <a:r>
              <a:rPr lang="en-GB" sz="2300" dirty="0">
                <a:latin typeface="Calibri" panose="020F0502020204030204" pitchFamily="34" charset="0"/>
                <a:cs typeface="Calibri" panose="020F0502020204030204" pitchFamily="34" charset="0"/>
              </a:rPr>
              <a:t>, she had already been </a:t>
            </a:r>
            <a:r>
              <a:rPr lang="en-GB" sz="2300" dirty="0">
                <a:highlight>
                  <a:srgbClr val="00FFFF"/>
                </a:highlight>
                <a:latin typeface="Calibri" panose="020F0502020204030204" pitchFamily="34" charset="0"/>
                <a:cs typeface="Calibri" panose="020F0502020204030204" pitchFamily="34" charset="0"/>
              </a:rPr>
              <a:t>looking forward to the next visit.</a:t>
            </a:r>
          </a:p>
          <a:p>
            <a:r>
              <a:rPr lang="en-GB" sz="2300" dirty="0">
                <a:highlight>
                  <a:srgbClr val="00FFFF"/>
                </a:highlight>
                <a:latin typeface="Calibri" panose="020F0502020204030204" pitchFamily="34" charset="0"/>
                <a:cs typeface="Calibri" panose="020F0502020204030204" pitchFamily="34" charset="0"/>
              </a:rPr>
              <a:t>Now Joan watched </a:t>
            </a:r>
            <a:r>
              <a:rPr lang="en-GB" sz="2300" dirty="0">
                <a:latin typeface="Calibri" panose="020F0502020204030204" pitchFamily="34" charset="0"/>
                <a:cs typeface="Calibri" panose="020F0502020204030204" pitchFamily="34" charset="0"/>
              </a:rPr>
              <a:t>the children race delightedly across the sand </a:t>
            </a:r>
            <a:r>
              <a:rPr lang="en-GB" sz="2300" dirty="0">
                <a:highlight>
                  <a:srgbClr val="00FFFF"/>
                </a:highlight>
                <a:latin typeface="Calibri" panose="020F0502020204030204" pitchFamily="34" charset="0"/>
                <a:cs typeface="Calibri" panose="020F0502020204030204" pitchFamily="34" charset="0"/>
              </a:rPr>
              <a:t>like she had done</a:t>
            </a:r>
            <a:r>
              <a:rPr lang="en-GB" sz="2300" dirty="0">
                <a:latin typeface="Calibri" panose="020F0502020204030204" pitchFamily="34" charset="0"/>
                <a:cs typeface="Calibri" panose="020F0502020204030204" pitchFamily="34" charset="0"/>
              </a:rPr>
              <a:t>. Her nurse bought her fish and chips for lunch. Joan bought sticks of rock for her great-grandchildren. </a:t>
            </a:r>
            <a:r>
              <a:rPr lang="en-GB" sz="2300" dirty="0">
                <a:highlight>
                  <a:srgbClr val="00FFFF"/>
                </a:highlight>
                <a:latin typeface="Calibri" panose="020F0502020204030204" pitchFamily="34" charset="0"/>
                <a:cs typeface="Calibri" panose="020F0502020204030204" pitchFamily="34" charset="0"/>
              </a:rPr>
              <a:t>As the sun was going down, </a:t>
            </a:r>
            <a:r>
              <a:rPr lang="en-GB" sz="2300" dirty="0">
                <a:latin typeface="Calibri" panose="020F0502020204030204" pitchFamily="34" charset="0"/>
                <a:cs typeface="Calibri" panose="020F0502020204030204" pitchFamily="34" charset="0"/>
              </a:rPr>
              <a:t>and they headed back to the car, </a:t>
            </a:r>
            <a:r>
              <a:rPr lang="en-GB" sz="2300" dirty="0">
                <a:highlight>
                  <a:srgbClr val="00FFFF"/>
                </a:highlight>
                <a:latin typeface="Calibri" panose="020F0502020204030204" pitchFamily="34" charset="0"/>
                <a:cs typeface="Calibri" panose="020F0502020204030204" pitchFamily="34" charset="0"/>
              </a:rPr>
              <a:t>Joan looked back </a:t>
            </a:r>
            <a:r>
              <a:rPr lang="en-GB" sz="2300" dirty="0">
                <a:latin typeface="Calibri" panose="020F0502020204030204" pitchFamily="34" charset="0"/>
                <a:cs typeface="Calibri" panose="020F0502020204030204" pitchFamily="34" charset="0"/>
              </a:rPr>
              <a:t>over her shoulder. She knew there </a:t>
            </a:r>
            <a:r>
              <a:rPr lang="en-GB" sz="2300" dirty="0">
                <a:highlight>
                  <a:srgbClr val="00FFFF"/>
                </a:highlight>
                <a:latin typeface="Calibri" panose="020F0502020204030204" pitchFamily="34" charset="0"/>
                <a:cs typeface="Calibri" panose="020F0502020204030204" pitchFamily="34" charset="0"/>
              </a:rPr>
              <a:t>wouldn’t be a next visit - but she didn’t mind</a:t>
            </a:r>
            <a:r>
              <a:rPr lang="en-GB" sz="2300" dirty="0">
                <a:latin typeface="Calibri" panose="020F0502020204030204" pitchFamily="34" charset="0"/>
                <a:cs typeface="Calibri" panose="020F0502020204030204" pitchFamily="34" charset="0"/>
              </a:rPr>
              <a:t>. She had </a:t>
            </a:r>
            <a:r>
              <a:rPr lang="en-GB" sz="2300" dirty="0">
                <a:highlight>
                  <a:srgbClr val="00FFFF"/>
                </a:highlight>
                <a:latin typeface="Calibri" panose="020F0502020204030204" pitchFamily="34" charset="0"/>
                <a:cs typeface="Calibri" panose="020F0502020204030204" pitchFamily="34" charset="0"/>
              </a:rPr>
              <a:t>seen the sea again. </a:t>
            </a:r>
          </a:p>
          <a:p>
            <a:endParaRPr lang="en-GB" sz="23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51390783"/>
      </p:ext>
    </p:extLst>
  </p:cSld>
  <p:clrMapOvr>
    <a:masterClrMapping/>
  </p:clrMapOvr>
  <mc:AlternateContent xmlns:mc="http://schemas.openxmlformats.org/markup-compatibility/2006" xmlns:p14="http://schemas.microsoft.com/office/powerpoint/2010/main">
    <mc:Choice Requires="p14">
      <p:transition spd="slow" p14:dur="2000" advTm="108207"/>
    </mc:Choice>
    <mc:Fallback xmlns="">
      <p:transition spd="slow" advTm="1082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807486"/>
          </a:xfrm>
          <a:solidFill>
            <a:schemeClr val="bg2">
              <a:lumMod val="90000"/>
            </a:schemeClr>
          </a:solidFill>
        </p:spPr>
        <p:txBody>
          <a:bodyPr/>
          <a:lstStyle/>
          <a:p>
            <a:pPr algn="ctr"/>
            <a:r>
              <a:rPr lang="en-GB" dirty="0"/>
              <a:t>Analysis Notes</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392702"/>
            <a:ext cx="9720073" cy="4916658"/>
          </a:xfrm>
          <a:solidFill>
            <a:schemeClr val="bg2"/>
          </a:solidFill>
        </p:spPr>
        <p:txBody>
          <a:bodyPr>
            <a:normAutofit/>
          </a:bodyPr>
          <a:lstStyle/>
          <a:p>
            <a:r>
              <a:rPr lang="en-GB" sz="2500" i="1" dirty="0">
                <a:latin typeface="Calibri" panose="020F0502020204030204" pitchFamily="34" charset="0"/>
                <a:cs typeface="Calibri" panose="020F0502020204030204" pitchFamily="34" charset="0"/>
              </a:rPr>
              <a:t>How the character was feeling</a:t>
            </a:r>
          </a:p>
          <a:p>
            <a:r>
              <a:rPr lang="en-GB" sz="2500" b="1" dirty="0">
                <a:latin typeface="Calibri" panose="020F0502020204030204" pitchFamily="34" charset="0"/>
                <a:cs typeface="Calibri" panose="020F0502020204030204" pitchFamily="34" charset="0"/>
              </a:rPr>
              <a:t>Memories of the first time at beach</a:t>
            </a:r>
            <a:r>
              <a:rPr lang="en-GB" sz="2500" dirty="0">
                <a:latin typeface="Calibri" panose="020F0502020204030204" pitchFamily="34" charset="0"/>
                <a:cs typeface="Calibri" panose="020F0502020204030204" pitchFamily="34" charset="0"/>
              </a:rPr>
              <a:t> </a:t>
            </a:r>
          </a:p>
          <a:p>
            <a:r>
              <a:rPr lang="en-GB" sz="2500" dirty="0">
                <a:latin typeface="Calibri" panose="020F0502020204030204" pitchFamily="34" charset="0"/>
                <a:cs typeface="Calibri" panose="020F0502020204030204" pitchFamily="34" charset="0"/>
              </a:rPr>
              <a:t>“first time she had been to the beach was as a little girl” – </a:t>
            </a:r>
            <a:r>
              <a:rPr lang="en-GB" sz="2500" b="1" i="1" dirty="0">
                <a:latin typeface="Calibri" panose="020F0502020204030204" pitchFamily="34" charset="0"/>
                <a:cs typeface="Calibri" panose="020F0502020204030204" pitchFamily="34" charset="0"/>
              </a:rPr>
              <a:t>fond memories of happy times as a child at the sea.</a:t>
            </a:r>
          </a:p>
          <a:p>
            <a:r>
              <a:rPr lang="en-GB" sz="2500" b="1" dirty="0">
                <a:latin typeface="Calibri" panose="020F0502020204030204" pitchFamily="34" charset="0"/>
                <a:cs typeface="Calibri" panose="020F0502020204030204" pitchFamily="34" charset="0"/>
              </a:rPr>
              <a:t>How she had been excited </a:t>
            </a:r>
            <a:r>
              <a:rPr lang="en-GB" sz="2500" dirty="0">
                <a:latin typeface="Calibri" panose="020F0502020204030204" pitchFamily="34" charset="0"/>
                <a:cs typeface="Calibri" panose="020F0502020204030204" pitchFamily="34" charset="0"/>
              </a:rPr>
              <a:t>– all the bright colours and many people “lending the scene a carnival feel.”  </a:t>
            </a:r>
          </a:p>
          <a:p>
            <a:r>
              <a:rPr lang="en-GB" sz="2500" b="1" dirty="0">
                <a:latin typeface="Calibri" panose="020F0502020204030204" pitchFamily="34" charset="0"/>
                <a:cs typeface="Calibri" panose="020F0502020204030204" pitchFamily="34" charset="0"/>
              </a:rPr>
              <a:t>Nostalgic </a:t>
            </a:r>
            <a:r>
              <a:rPr lang="en-GB" sz="2500" b="1" i="1" dirty="0">
                <a:latin typeface="Calibri" panose="020F0502020204030204" pitchFamily="34" charset="0"/>
                <a:cs typeface="Calibri" panose="020F0502020204030204" pitchFamily="34" charset="0"/>
              </a:rPr>
              <a:t>– sensations </a:t>
            </a:r>
            <a:r>
              <a:rPr lang="en-GB" sz="2500" dirty="0">
                <a:latin typeface="Calibri" panose="020F0502020204030204" pitchFamily="34" charset="0"/>
                <a:cs typeface="Calibri" panose="020F0502020204030204" pitchFamily="34" charset="0"/>
              </a:rPr>
              <a:t>she experienced for the first  time - the smell of the water as she raced into the sea; the feeling of damp sand between her fingers and toes; how the sea salt had dried in tiny crystals on her skin. </a:t>
            </a:r>
          </a:p>
          <a:p>
            <a:r>
              <a:rPr lang="en-GB" sz="2500" b="1" dirty="0">
                <a:latin typeface="Calibri" panose="020F0502020204030204" pitchFamily="34" charset="0"/>
                <a:cs typeface="Calibri" panose="020F0502020204030204" pitchFamily="34" charset="0"/>
              </a:rPr>
              <a:t>Loved the seaside </a:t>
            </a:r>
            <a:r>
              <a:rPr lang="en-GB" sz="2500" dirty="0">
                <a:latin typeface="Calibri" panose="020F0502020204030204" pitchFamily="34" charset="0"/>
                <a:cs typeface="Calibri" panose="020F0502020204030204" pitchFamily="34" charset="0"/>
              </a:rPr>
              <a:t>– “already been looking forward to the next visit”.</a:t>
            </a:r>
          </a:p>
          <a:p>
            <a:endParaRPr lang="en-GB" sz="25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highlight>
                <a:srgbClr val="00FFFF"/>
              </a:highlight>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654032032"/>
      </p:ext>
    </p:extLst>
  </p:cSld>
  <p:clrMapOvr>
    <a:masterClrMapping/>
  </p:clrMapOvr>
  <mc:AlternateContent xmlns:mc="http://schemas.openxmlformats.org/markup-compatibility/2006" xmlns:p14="http://schemas.microsoft.com/office/powerpoint/2010/main">
    <mc:Choice Requires="p14">
      <p:transition spd="slow" p14:dur="2000" advTm="62640"/>
    </mc:Choice>
    <mc:Fallback xmlns="">
      <p:transition spd="slow" advTm="6264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948162"/>
          </a:xfrm>
          <a:solidFill>
            <a:schemeClr val="bg2">
              <a:lumMod val="90000"/>
            </a:schemeClr>
          </a:solidFill>
        </p:spPr>
        <p:txBody>
          <a:bodyPr/>
          <a:lstStyle/>
          <a:p>
            <a:pPr algn="ctr"/>
            <a:r>
              <a:rPr lang="en-GB" dirty="0"/>
              <a:t>Analysis Notes</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533378"/>
            <a:ext cx="9720073" cy="4775982"/>
          </a:xfrm>
          <a:solidFill>
            <a:schemeClr val="bg2"/>
          </a:solidFill>
        </p:spPr>
        <p:txBody>
          <a:bodyPr>
            <a:normAutofit fontScale="92500" lnSpcReduction="10000"/>
          </a:bodyPr>
          <a:lstStyle/>
          <a:p>
            <a:r>
              <a:rPr lang="en-GB" sz="3200" b="1" dirty="0">
                <a:latin typeface="Calibri" panose="020F0502020204030204" pitchFamily="34" charset="0"/>
                <a:cs typeface="Calibri" panose="020F0502020204030204" pitchFamily="34" charset="0"/>
              </a:rPr>
              <a:t>Compared with feelings of older Joan:</a:t>
            </a:r>
          </a:p>
          <a:p>
            <a:r>
              <a:rPr lang="en-GB" sz="3200" dirty="0">
                <a:latin typeface="Calibri" panose="020F0502020204030204" pitchFamily="34" charset="0"/>
                <a:cs typeface="Calibri" panose="020F0502020204030204" pitchFamily="34" charset="0"/>
              </a:rPr>
              <a:t>“Now Joan watched… like she had done” Children with their energy and enthusiasm</a:t>
            </a:r>
          </a:p>
          <a:p>
            <a:r>
              <a:rPr lang="en-GB" sz="3200" dirty="0">
                <a:latin typeface="Calibri" panose="020F0502020204030204" pitchFamily="34" charset="0"/>
                <a:cs typeface="Calibri" panose="020F0502020204030204" pitchFamily="34" charset="0"/>
              </a:rPr>
              <a:t>“the sun was going down,” “Joan looked back” “She knew there wouldn’t be a next visit” - </a:t>
            </a:r>
            <a:r>
              <a:rPr lang="en-GB" sz="3200" b="1" dirty="0">
                <a:latin typeface="Calibri" panose="020F0502020204030204" pitchFamily="34" charset="0"/>
                <a:cs typeface="Calibri" panose="020F0502020204030204" pitchFamily="34" charset="0"/>
              </a:rPr>
              <a:t>tinged with sadness</a:t>
            </a:r>
          </a:p>
          <a:p>
            <a:r>
              <a:rPr lang="en-GB" sz="3200" b="1" dirty="0">
                <a:latin typeface="Calibri" panose="020F0502020204030204" pitchFamily="34" charset="0"/>
                <a:cs typeface="Calibri" panose="020F0502020204030204" pitchFamily="34" charset="0"/>
              </a:rPr>
              <a:t>Sun going down </a:t>
            </a:r>
            <a:r>
              <a:rPr lang="en-GB" sz="3200" dirty="0">
                <a:latin typeface="Calibri" panose="020F0502020204030204" pitchFamily="34" charset="0"/>
                <a:cs typeface="Calibri" panose="020F0502020204030204" pitchFamily="34" charset="0"/>
              </a:rPr>
              <a:t>as a metaphor for the approach of the end of Joan’s life.</a:t>
            </a:r>
          </a:p>
          <a:p>
            <a:r>
              <a:rPr lang="en-GB" sz="3200" dirty="0">
                <a:latin typeface="Calibri" panose="020F0502020204030204" pitchFamily="34" charset="0"/>
                <a:cs typeface="Calibri" panose="020F0502020204030204" pitchFamily="34" charset="0"/>
              </a:rPr>
              <a:t>‘Joan looked back’ – both physically and metaphorically (in her memories).</a:t>
            </a:r>
          </a:p>
          <a:p>
            <a:r>
              <a:rPr lang="en-GB" sz="3200" dirty="0">
                <a:latin typeface="Calibri" panose="020F0502020204030204" pitchFamily="34" charset="0"/>
                <a:cs typeface="Calibri" panose="020F0502020204030204" pitchFamily="34" charset="0"/>
              </a:rPr>
              <a:t>“she didn’t mind”  - </a:t>
            </a:r>
            <a:r>
              <a:rPr lang="en-GB" sz="3200" b="1" dirty="0">
                <a:latin typeface="Calibri" panose="020F0502020204030204" pitchFamily="34" charset="0"/>
                <a:cs typeface="Calibri" panose="020F0502020204030204" pitchFamily="34" charset="0"/>
              </a:rPr>
              <a:t>the positive - </a:t>
            </a:r>
            <a:r>
              <a:rPr lang="en-GB" sz="3200" dirty="0">
                <a:latin typeface="Calibri" panose="020F0502020204030204" pitchFamily="34" charset="0"/>
                <a:cs typeface="Calibri" panose="020F0502020204030204" pitchFamily="34" charset="0"/>
              </a:rPr>
              <a:t>“seen the sea again.” </a:t>
            </a:r>
          </a:p>
          <a:p>
            <a:endParaRPr lang="en-GB" dirty="0"/>
          </a:p>
        </p:txBody>
      </p:sp>
    </p:spTree>
    <p:extLst>
      <p:ext uri="{BB962C8B-B14F-4D97-AF65-F5344CB8AC3E}">
        <p14:creationId xmlns:p14="http://schemas.microsoft.com/office/powerpoint/2010/main" val="833041431"/>
      </p:ext>
    </p:extLst>
  </p:cSld>
  <p:clrMapOvr>
    <a:masterClrMapping/>
  </p:clrMapOvr>
  <mc:AlternateContent xmlns:mc="http://schemas.openxmlformats.org/markup-compatibility/2006" xmlns:p14="http://schemas.microsoft.com/office/powerpoint/2010/main">
    <mc:Choice Requires="p14">
      <p:transition spd="slow" p14:dur="2000" advTm="68075"/>
    </mc:Choice>
    <mc:Fallback xmlns="">
      <p:transition spd="slow" advTm="680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032569"/>
          </a:xfrm>
          <a:solidFill>
            <a:schemeClr val="bg2">
              <a:lumMod val="90000"/>
            </a:schemeClr>
          </a:solidFill>
        </p:spPr>
        <p:txBody>
          <a:bodyPr/>
          <a:lstStyle/>
          <a:p>
            <a:pPr algn="ctr"/>
            <a:r>
              <a:rPr lang="en-GB" dirty="0"/>
              <a:t>Then what?</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617785"/>
            <a:ext cx="9720073" cy="4691575"/>
          </a:xfrm>
          <a:solidFill>
            <a:schemeClr val="bg2"/>
          </a:solidFill>
        </p:spPr>
        <p:txBody>
          <a:bodyPr>
            <a:normAutofit lnSpcReduction="10000"/>
          </a:bodyPr>
          <a:lstStyle/>
          <a:p>
            <a:pPr marL="0" indent="0">
              <a:buNone/>
            </a:pPr>
            <a:r>
              <a:rPr lang="en-GB" sz="2400" dirty="0">
                <a:latin typeface="Calibri" panose="020F0502020204030204" pitchFamily="34" charset="0"/>
                <a:cs typeface="Calibri" panose="020F0502020204030204" pitchFamily="34" charset="0"/>
              </a:rPr>
              <a:t>Do we agree? </a:t>
            </a:r>
            <a:r>
              <a:rPr lang="en-GB" sz="2400" b="1" i="1" dirty="0">
                <a:latin typeface="Calibri" panose="020F0502020204030204" pitchFamily="34" charset="0"/>
                <a:cs typeface="Calibri" panose="020F0502020204030204" pitchFamily="34" charset="0"/>
              </a:rPr>
              <a:t>“The writer is successful in showing the reader how the main character is feeling, and he does this in a variety of ways.”</a:t>
            </a:r>
          </a:p>
          <a:p>
            <a:pPr marL="0" indent="0">
              <a:buNone/>
            </a:pPr>
            <a:r>
              <a:rPr lang="en-GB" sz="2400" i="1" dirty="0">
                <a:latin typeface="Calibri" panose="020F0502020204030204" pitchFamily="34" charset="0"/>
                <a:cs typeface="Calibri" panose="020F0502020204030204" pitchFamily="34" charset="0"/>
              </a:rPr>
              <a:t>I think it’s safe to say that we have had no problem identifying the feelings of the main character. How do we proceed now?</a:t>
            </a:r>
          </a:p>
          <a:p>
            <a:r>
              <a:rPr lang="en-GB" sz="2400" b="1" dirty="0">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does the writer </a:t>
            </a:r>
            <a:r>
              <a:rPr lang="en-GB" sz="2400" b="1" i="1" dirty="0">
                <a:latin typeface="Calibri" panose="020F0502020204030204" pitchFamily="34" charset="0"/>
                <a:cs typeface="Calibri" panose="020F0502020204030204" pitchFamily="34" charset="0"/>
              </a:rPr>
              <a:t>show us </a:t>
            </a:r>
            <a:r>
              <a:rPr lang="en-GB" sz="2400" dirty="0">
                <a:latin typeface="Calibri" panose="020F0502020204030204" pitchFamily="34" charset="0"/>
                <a:cs typeface="Calibri" panose="020F0502020204030204" pitchFamily="34" charset="0"/>
              </a:rPr>
              <a:t>the way the character feels?</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They start with a </a:t>
            </a:r>
            <a:r>
              <a:rPr lang="en-GB" sz="2400" b="1" dirty="0">
                <a:latin typeface="Calibri" panose="020F0502020204030204" pitchFamily="34" charset="0"/>
                <a:cs typeface="Calibri" panose="020F0502020204030204" pitchFamily="34" charset="0"/>
              </a:rPr>
              <a:t>flashback</a:t>
            </a:r>
            <a:r>
              <a:rPr lang="en-GB" sz="2400" dirty="0">
                <a:latin typeface="Calibri" panose="020F0502020204030204" pitchFamily="34" charset="0"/>
                <a:cs typeface="Calibri" panose="020F0502020204030204" pitchFamily="34" charset="0"/>
              </a:rPr>
              <a:t> to Joan’s youth – the first time she visited the seaside.</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They show her excitement by the </a:t>
            </a:r>
            <a:r>
              <a:rPr lang="en-GB" sz="2400" b="1" dirty="0">
                <a:latin typeface="Calibri" panose="020F0502020204030204" pitchFamily="34" charset="0"/>
                <a:cs typeface="Calibri" panose="020F0502020204030204" pitchFamily="34" charset="0"/>
              </a:rPr>
              <a:t>‘carnival’ imagery.</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They </a:t>
            </a:r>
            <a:r>
              <a:rPr lang="en-GB" sz="2400" b="1" dirty="0">
                <a:latin typeface="Calibri" panose="020F0502020204030204" pitchFamily="34" charset="0"/>
                <a:cs typeface="Calibri" panose="020F0502020204030204" pitchFamily="34" charset="0"/>
              </a:rPr>
              <a:t>describe senses </a:t>
            </a:r>
            <a:r>
              <a:rPr lang="en-GB" sz="2400" dirty="0">
                <a:latin typeface="Calibri" panose="020F0502020204030204" pitchFamily="34" charset="0"/>
                <a:cs typeface="Calibri" panose="020F0502020204030204" pitchFamily="34" charset="0"/>
              </a:rPr>
              <a:t>– seeing, smelling feeling. Using repetition ‘remembered’ to emphasise the power of her memories.</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They describe her enthusiasm – </a:t>
            </a:r>
            <a:r>
              <a:rPr lang="en-GB" sz="2400" b="1" i="1" dirty="0">
                <a:latin typeface="Calibri" panose="020F0502020204030204" pitchFamily="34" charset="0"/>
                <a:cs typeface="Calibri" panose="020F0502020204030204" pitchFamily="34" charset="0"/>
              </a:rPr>
              <a:t>‘looking forward’ </a:t>
            </a:r>
            <a:r>
              <a:rPr lang="en-GB" sz="2400" dirty="0">
                <a:latin typeface="Calibri" panose="020F0502020204030204" pitchFamily="34" charset="0"/>
                <a:cs typeface="Calibri" panose="020F0502020204030204" pitchFamily="34" charset="0"/>
              </a:rPr>
              <a:t>to the next visit. </a:t>
            </a:r>
          </a:p>
        </p:txBody>
      </p:sp>
    </p:spTree>
    <p:extLst>
      <p:ext uri="{BB962C8B-B14F-4D97-AF65-F5344CB8AC3E}">
        <p14:creationId xmlns:p14="http://schemas.microsoft.com/office/powerpoint/2010/main" val="2315800388"/>
      </p:ext>
    </p:extLst>
  </p:cSld>
  <p:clrMapOvr>
    <a:masterClrMapping/>
  </p:clrMapOvr>
  <mc:AlternateContent xmlns:mc="http://schemas.openxmlformats.org/markup-compatibility/2006" xmlns:p14="http://schemas.microsoft.com/office/powerpoint/2010/main">
    <mc:Choice Requires="p14">
      <p:transition spd="slow" p14:dur="2000" advTm="174110"/>
    </mc:Choice>
    <mc:Fallback xmlns="">
      <p:transition spd="slow" advTm="1741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737147"/>
          </a:xfrm>
          <a:solidFill>
            <a:schemeClr val="bg2">
              <a:lumMod val="90000"/>
            </a:schemeClr>
          </a:solidFill>
        </p:spPr>
        <p:txBody>
          <a:bodyPr/>
          <a:lstStyle/>
          <a:p>
            <a:pPr algn="ctr"/>
            <a:r>
              <a:rPr lang="en-GB" dirty="0"/>
              <a:t>Then what?</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322363"/>
            <a:ext cx="9720073" cy="5261317"/>
          </a:xfrm>
          <a:solidFill>
            <a:schemeClr val="bg2"/>
          </a:solidFill>
        </p:spPr>
        <p:txBody>
          <a:bodyPr>
            <a:noAutofit/>
          </a:bodyPr>
          <a:lstStyle/>
          <a:p>
            <a:r>
              <a:rPr lang="en-GB" sz="2100" b="1" dirty="0">
                <a:latin typeface="Calibri" panose="020F0502020204030204" pitchFamily="34" charset="0"/>
                <a:cs typeface="Calibri" panose="020F0502020204030204" pitchFamily="34" charset="0"/>
              </a:rPr>
              <a:t>Structure: </a:t>
            </a:r>
            <a:r>
              <a:rPr lang="en-GB" sz="2100" dirty="0">
                <a:latin typeface="Calibri" panose="020F0502020204030204" pitchFamily="34" charset="0"/>
                <a:cs typeface="Calibri" panose="020F0502020204030204" pitchFamily="34" charset="0"/>
              </a:rPr>
              <a:t>The first paragraph is much longer and full of excitement – because she was very young and ‘</a:t>
            </a:r>
            <a:r>
              <a:rPr lang="en-GB" sz="2100" b="1" i="1" dirty="0">
                <a:latin typeface="Calibri" panose="020F0502020204030204" pitchFamily="34" charset="0"/>
                <a:cs typeface="Calibri" panose="020F0502020204030204" pitchFamily="34" charset="0"/>
              </a:rPr>
              <a:t>looking forward’. </a:t>
            </a:r>
            <a:r>
              <a:rPr lang="en-GB" sz="2100" dirty="0">
                <a:latin typeface="Calibri" panose="020F0502020204030204" pitchFamily="34" charset="0"/>
                <a:cs typeface="Calibri" panose="020F0502020204030204" pitchFamily="34" charset="0"/>
              </a:rPr>
              <a:t>Joan’s memories are longer than her here and now – because most of her life is now behind her. This is shown in her looking back over her shoulder – one last time. </a:t>
            </a:r>
          </a:p>
          <a:p>
            <a:r>
              <a:rPr lang="en-GB" sz="2100" b="1" dirty="0">
                <a:latin typeface="Calibri" panose="020F0502020204030204" pitchFamily="34" charset="0"/>
                <a:cs typeface="Calibri" panose="020F0502020204030204" pitchFamily="34" charset="0"/>
              </a:rPr>
              <a:t>In the first paragraph she is the one running excitedly into the sea – whilst the second paragraph starts with her being a spectator </a:t>
            </a:r>
            <a:r>
              <a:rPr lang="en-GB" sz="2100" dirty="0">
                <a:latin typeface="Calibri" panose="020F0502020204030204" pitchFamily="34" charset="0"/>
                <a:cs typeface="Calibri" panose="020F0502020204030204" pitchFamily="34" charset="0"/>
              </a:rPr>
              <a:t>“Now Joan watched… like she had done” </a:t>
            </a:r>
          </a:p>
          <a:p>
            <a:r>
              <a:rPr lang="en-GB" sz="2100" dirty="0">
                <a:latin typeface="Calibri" panose="020F0502020204030204" pitchFamily="34" charset="0"/>
                <a:cs typeface="Calibri" panose="020F0502020204030204" pitchFamily="34" charset="0"/>
              </a:rPr>
              <a:t>It is said “she didn’t mind” , yet there is a wistful “seen the sea again.” So now there was only memory of senses and experiences of a young Joan and nothing to look forward to – she knew this would be the last time.</a:t>
            </a:r>
          </a:p>
          <a:p>
            <a:r>
              <a:rPr lang="en-GB" sz="2100" b="1" dirty="0">
                <a:latin typeface="Calibri" panose="020F0502020204030204" pitchFamily="34" charset="0"/>
                <a:cs typeface="Calibri" panose="020F0502020204030204" pitchFamily="34" charset="0"/>
              </a:rPr>
              <a:t>The writer has used flashback to contrast young Joan (through her memories) with old Joan who is preparing to die.</a:t>
            </a:r>
          </a:p>
          <a:p>
            <a:r>
              <a:rPr lang="en-GB" sz="2100" dirty="0">
                <a:latin typeface="Calibri" panose="020F0502020204030204" pitchFamily="34" charset="0"/>
                <a:cs typeface="Calibri" panose="020F0502020204030204" pitchFamily="34" charset="0"/>
              </a:rPr>
              <a:t>She does not engage with the ‘nurse’ who brought her, no dialogue. We are in Joan’s head listening to her thoughts, but it’s written in third person – so this allows the reader to experience her sadness, but acceptance of the fact that she has her memories but her time is coming to an end. </a:t>
            </a:r>
            <a:r>
              <a:rPr lang="en-GB" sz="2100" b="1" dirty="0">
                <a:latin typeface="Calibri" panose="020F0502020204030204" pitchFamily="34" charset="0"/>
                <a:cs typeface="Calibri" panose="020F0502020204030204" pitchFamily="34" charset="0"/>
              </a:rPr>
              <a:t>The tone overall is not sad – more wistful.</a:t>
            </a:r>
            <a:endParaRPr lang="en-GB" sz="21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705359"/>
      </p:ext>
    </p:extLst>
  </p:cSld>
  <p:clrMapOvr>
    <a:masterClrMapping/>
  </p:clrMapOvr>
  <mc:AlternateContent xmlns:mc="http://schemas.openxmlformats.org/markup-compatibility/2006" xmlns:p14="http://schemas.microsoft.com/office/powerpoint/2010/main">
    <mc:Choice Requires="p14">
      <p:transition spd="slow" p14:dur="2000" advTm="116225"/>
    </mc:Choice>
    <mc:Fallback xmlns="">
      <p:transition spd="slow" advTm="11622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313922"/>
          </a:xfrm>
          <a:solidFill>
            <a:schemeClr val="bg2">
              <a:lumMod val="90000"/>
            </a:schemeClr>
          </a:solidFill>
        </p:spPr>
        <p:txBody>
          <a:bodyPr/>
          <a:lstStyle/>
          <a:p>
            <a:pPr algn="ctr"/>
            <a:r>
              <a:rPr lang="en-GB" dirty="0"/>
              <a:t>Putting it all together</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899138"/>
            <a:ext cx="9720073" cy="4410222"/>
          </a:xfrm>
          <a:solidFill>
            <a:schemeClr val="bg2"/>
          </a:solidFill>
        </p:spPr>
        <p:txBody>
          <a:bodyPr/>
          <a:lstStyle/>
          <a:p>
            <a:r>
              <a:rPr lang="en-GB" sz="2800" dirty="0">
                <a:latin typeface="Calibri" panose="020F0502020204030204" pitchFamily="34" charset="0"/>
                <a:cs typeface="Calibri" panose="020F0502020204030204" pitchFamily="34" charset="0"/>
              </a:rPr>
              <a:t>We have the quotes to back our evidence. We agree with the statement and we have picked out the ways the writer has conveyed (shown us) the character’s feelings.</a:t>
            </a:r>
          </a:p>
          <a:p>
            <a:r>
              <a:rPr lang="en-GB" sz="2800" dirty="0">
                <a:latin typeface="Calibri" panose="020F0502020204030204" pitchFamily="34" charset="0"/>
                <a:cs typeface="Calibri" panose="020F0502020204030204" pitchFamily="34" charset="0"/>
              </a:rPr>
              <a:t>Now this needs to be written in paragraphs using PEE(D) or </a:t>
            </a:r>
            <a:r>
              <a:rPr lang="en-GB" sz="2800" dirty="0" err="1">
                <a:latin typeface="Calibri" panose="020F0502020204030204" pitchFamily="34" charset="0"/>
                <a:cs typeface="Calibri" panose="020F0502020204030204" pitchFamily="34" charset="0"/>
              </a:rPr>
              <a:t>SQuID</a:t>
            </a:r>
            <a:r>
              <a:rPr lang="en-GB" sz="2800" dirty="0">
                <a:latin typeface="Calibri" panose="020F0502020204030204" pitchFamily="34" charset="0"/>
                <a:cs typeface="Calibri" panose="020F0502020204030204" pitchFamily="34" charset="0"/>
              </a:rPr>
              <a:t> or any other method you have been taught that you like to work with.</a:t>
            </a:r>
          </a:p>
          <a:p>
            <a:endParaRPr lang="en-GB" dirty="0"/>
          </a:p>
        </p:txBody>
      </p:sp>
    </p:spTree>
    <p:extLst>
      <p:ext uri="{BB962C8B-B14F-4D97-AF65-F5344CB8AC3E}">
        <p14:creationId xmlns:p14="http://schemas.microsoft.com/office/powerpoint/2010/main" val="3457267689"/>
      </p:ext>
    </p:extLst>
  </p:cSld>
  <p:clrMapOvr>
    <a:masterClrMapping/>
  </p:clrMapOvr>
  <mc:AlternateContent xmlns:mc="http://schemas.openxmlformats.org/markup-compatibility/2006" xmlns:p14="http://schemas.microsoft.com/office/powerpoint/2010/main">
    <mc:Choice Requires="p14">
      <p:transition spd="slow" p14:dur="2000" advTm="36892"/>
    </mc:Choice>
    <mc:Fallback xmlns="">
      <p:transition spd="slow" advTm="368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253218"/>
            <a:ext cx="9720072" cy="520505"/>
          </a:xfrm>
          <a:solidFill>
            <a:schemeClr val="bg2">
              <a:lumMod val="90000"/>
            </a:schemeClr>
          </a:solidFill>
        </p:spPr>
        <p:txBody>
          <a:bodyPr>
            <a:normAutofit fontScale="90000"/>
          </a:bodyPr>
          <a:lstStyle/>
          <a:p>
            <a:pPr algn="ctr"/>
            <a:r>
              <a:rPr lang="en-GB" dirty="0"/>
              <a:t>The Mist in the Mirror by Susan Hill</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773723"/>
            <a:ext cx="9720073" cy="5535637"/>
          </a:xfrm>
          <a:solidFill>
            <a:schemeClr val="bg2"/>
          </a:solidFill>
        </p:spPr>
        <p:txBody>
          <a:bodyPr>
            <a:noAutofit/>
          </a:bodyPr>
          <a:lstStyle/>
          <a:p>
            <a:r>
              <a:rPr lang="en-GB" sz="1800" dirty="0">
                <a:latin typeface="Calibri" panose="020F0502020204030204" pitchFamily="34" charset="0"/>
                <a:cs typeface="Calibri" panose="020F0502020204030204" pitchFamily="34" charset="0"/>
              </a:rPr>
              <a:t>The gallery was dark, high and narrow, with only a foot or two of passage between the bookstacks, and the wooden rail. I switched off my torch. The air up here was colder, but at the same time oddly dead, and close, as though the dust of years, the dust of books and learning and thought, was packed tightly, excluding any freshness.</a:t>
            </a:r>
          </a:p>
          <a:p>
            <a:r>
              <a:rPr lang="en-GB" sz="1800" dirty="0">
                <a:latin typeface="Calibri" panose="020F0502020204030204" pitchFamily="34" charset="0"/>
                <a:cs typeface="Calibri" panose="020F0502020204030204" pitchFamily="34" charset="0"/>
              </a:rPr>
              <a:t>The soft breathing came again, from a different place, in the darkness just ahead of me and I began to edge forwards, and then to stop, move and stop, but it was always just out of reach. I looked down into the great barrel of the room below. Every shadow seemed like a crouched, huddled figure, every corner concealed some dreadful shape. There was no one there. There was nothing. There was everything. ‘Who is there?’ I said. ‘What do you want of me?’ Or would have said had not my throat constricted and my tongue cleaved to the roof of my mouth, so that no sound was possible. I wanted to run but could not and knew that this was what was intended, that I should be terrified by nothing, by my own fears, by soft breathing, by the creak of a board, by the very atmosphere which threatened me.</a:t>
            </a:r>
          </a:p>
          <a:p>
            <a:r>
              <a:rPr lang="en-GB" sz="1800" dirty="0">
                <a:latin typeface="Calibri" panose="020F0502020204030204" pitchFamily="34" charset="0"/>
                <a:cs typeface="Calibri" panose="020F0502020204030204" pitchFamily="34" charset="0"/>
              </a:rPr>
              <a:t>But, after a time of silence and stillness, I summoned up enough strength and steadiness of nerve to walk slowly, step by step, around the gallery, glancing down now and then but seeing nothing, until I came to the last staircase, and by that descended to the ground again. As I returned to the corridor, closing the door of the library behind me, I caught sight of a light moving about irregularly on the opposite side, and, as I rounded the corner, I glimpsed a dark-coated figure walking slowly, and holding up a lantern – the porter, I supposed, on his rounds, and felt a wave of relief so great that it all but felled me and took my breath, and I was forced to lean against the wall for a few seconds, so giddy did I become.</a:t>
            </a:r>
            <a:endParaRPr lang="en-GB" sz="1800" dirty="0"/>
          </a:p>
        </p:txBody>
      </p:sp>
    </p:spTree>
    <p:extLst>
      <p:ext uri="{BB962C8B-B14F-4D97-AF65-F5344CB8AC3E}">
        <p14:creationId xmlns:p14="http://schemas.microsoft.com/office/powerpoint/2010/main" val="2970134368"/>
      </p:ext>
    </p:extLst>
  </p:cSld>
  <p:clrMapOvr>
    <a:masterClrMapping/>
  </p:clrMapOvr>
  <mc:AlternateContent xmlns:mc="http://schemas.openxmlformats.org/markup-compatibility/2006" xmlns:p14="http://schemas.microsoft.com/office/powerpoint/2010/main">
    <mc:Choice Requires="p14">
      <p:transition spd="slow" p14:dur="2000" advTm="183821"/>
    </mc:Choice>
    <mc:Fallback xmlns="">
      <p:transition spd="slow" advTm="18382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3C93-B4F2-48C9-8FBC-CADAA7D4BBD3}"/>
              </a:ext>
            </a:extLst>
          </p:cNvPr>
          <p:cNvSpPr>
            <a:spLocks noGrp="1"/>
          </p:cNvSpPr>
          <p:nvPr>
            <p:ph type="title"/>
          </p:nvPr>
        </p:nvSpPr>
        <p:spPr>
          <a:xfrm>
            <a:off x="1024128" y="585216"/>
            <a:ext cx="9720072" cy="1159178"/>
          </a:xfrm>
          <a:solidFill>
            <a:schemeClr val="bg2">
              <a:lumMod val="90000"/>
            </a:schemeClr>
          </a:solidFill>
        </p:spPr>
        <p:txBody>
          <a:bodyPr/>
          <a:lstStyle/>
          <a:p>
            <a:pPr algn="ctr"/>
            <a:r>
              <a:rPr lang="en-GB" dirty="0"/>
              <a:t>What are the examiners looking for in Q4?</a:t>
            </a:r>
          </a:p>
        </p:txBody>
      </p:sp>
      <p:sp>
        <p:nvSpPr>
          <p:cNvPr id="3" name="Content Placeholder 2">
            <a:extLst>
              <a:ext uri="{FF2B5EF4-FFF2-40B4-BE49-F238E27FC236}">
                <a16:creationId xmlns:a16="http://schemas.microsoft.com/office/drawing/2014/main" id="{4A66421E-518A-467E-9A1F-A69751FACAC5}"/>
              </a:ext>
            </a:extLst>
          </p:cNvPr>
          <p:cNvSpPr>
            <a:spLocks noGrp="1"/>
          </p:cNvSpPr>
          <p:nvPr>
            <p:ph idx="1"/>
          </p:nvPr>
        </p:nvSpPr>
        <p:spPr>
          <a:xfrm>
            <a:off x="1024128" y="1744394"/>
            <a:ext cx="9720073" cy="4564966"/>
          </a:xfrm>
          <a:solidFill>
            <a:schemeClr val="bg2"/>
          </a:solidFill>
        </p:spPr>
        <p:txBody>
          <a:bodyPr>
            <a:noAutofit/>
          </a:bodyPr>
          <a:lstStyle/>
          <a:p>
            <a:pPr algn="ctr"/>
            <a:r>
              <a:rPr lang="en-GB" dirty="0">
                <a:latin typeface="Calibri" panose="020F0502020204030204" pitchFamily="34" charset="0"/>
                <a:cs typeface="Calibri" panose="020F0502020204030204" pitchFamily="34" charset="0"/>
              </a:rPr>
              <a:t>In Paper 1 Q4 the examiners are assessing </a:t>
            </a:r>
            <a:r>
              <a:rPr lang="en-GB" b="1" dirty="0">
                <a:latin typeface="Calibri" panose="020F0502020204030204" pitchFamily="34" charset="0"/>
                <a:cs typeface="Calibri" panose="020F0502020204030204" pitchFamily="34" charset="0"/>
              </a:rPr>
              <a:t>AO4</a:t>
            </a:r>
            <a:r>
              <a:rPr lang="en-GB" dirty="0">
                <a:latin typeface="Calibri" panose="020F0502020204030204" pitchFamily="34" charset="0"/>
                <a:cs typeface="Calibri" panose="020F0502020204030204" pitchFamily="34" charset="0"/>
              </a:rPr>
              <a:t> (A = assessment O = objective) which is:</a:t>
            </a:r>
          </a:p>
          <a:p>
            <a:pPr>
              <a:buFont typeface="Wingdings" panose="05000000000000000000" pitchFamily="2" charset="2"/>
              <a:buChar char="v"/>
            </a:pPr>
            <a:r>
              <a:rPr lang="en-GB" b="1" dirty="0">
                <a:latin typeface="Calibri" panose="020F0502020204030204" pitchFamily="34" charset="0"/>
                <a:cs typeface="Calibri" panose="020F0502020204030204" pitchFamily="34" charset="0"/>
              </a:rPr>
              <a:t>Evaluate texts critically and support this with appropriate textual references.</a:t>
            </a:r>
          </a:p>
          <a:p>
            <a:r>
              <a:rPr lang="en-GB" dirty="0">
                <a:latin typeface="Calibri" panose="020F0502020204030204" pitchFamily="34" charset="0"/>
                <a:cs typeface="Calibri" panose="020F0502020204030204" pitchFamily="34" charset="0"/>
              </a:rPr>
              <a:t>Remember we looked at what </a:t>
            </a:r>
            <a:r>
              <a:rPr lang="en-GB" b="1" dirty="0">
                <a:latin typeface="Calibri" panose="020F0502020204030204" pitchFamily="34" charset="0"/>
                <a:cs typeface="Calibri" panose="020F0502020204030204" pitchFamily="34" charset="0"/>
              </a:rPr>
              <a:t>‘appropriate textual references’ </a:t>
            </a:r>
            <a:r>
              <a:rPr lang="en-GB" dirty="0">
                <a:latin typeface="Calibri" panose="020F0502020204030204" pitchFamily="34" charset="0"/>
                <a:cs typeface="Calibri" panose="020F0502020204030204" pitchFamily="34" charset="0"/>
              </a:rPr>
              <a:t>means; put simply, back up your opinion with </a:t>
            </a:r>
            <a:r>
              <a:rPr lang="en-GB" b="1" dirty="0">
                <a:latin typeface="Calibri" panose="020F0502020204030204" pitchFamily="34" charset="0"/>
                <a:cs typeface="Calibri" panose="020F0502020204030204" pitchFamily="34" charset="0"/>
              </a:rPr>
              <a:t>evidence (quotes) </a:t>
            </a:r>
            <a:r>
              <a:rPr lang="en-GB" dirty="0">
                <a:latin typeface="Calibri" panose="020F0502020204030204" pitchFamily="34" charset="0"/>
                <a:cs typeface="Calibri" panose="020F0502020204030204" pitchFamily="34" charset="0"/>
              </a:rPr>
              <a:t>from the text.</a:t>
            </a:r>
          </a:p>
          <a:p>
            <a:pPr algn="ctr"/>
            <a:r>
              <a:rPr lang="en-GB" b="1" dirty="0">
                <a:latin typeface="Calibri" panose="020F0502020204030204" pitchFamily="34" charset="0"/>
                <a:cs typeface="Calibri" panose="020F0502020204030204" pitchFamily="34" charset="0"/>
              </a:rPr>
              <a:t>Question 4 is worth 20 marks. This is equal to the questions from Q1,2 &amp; 3 together!</a:t>
            </a:r>
          </a:p>
          <a:p>
            <a:r>
              <a:rPr lang="en-GB" dirty="0">
                <a:latin typeface="Calibri" panose="020F0502020204030204" pitchFamily="34" charset="0"/>
                <a:cs typeface="Calibri" panose="020F0502020204030204" pitchFamily="34" charset="0"/>
              </a:rPr>
              <a:t>As it’s worth so much you will be expected to put a fair bit of work into this to get good marks. A good detailed answer should take around </a:t>
            </a:r>
            <a:r>
              <a:rPr lang="en-GB" b="1" dirty="0">
                <a:latin typeface="Calibri" panose="020F0502020204030204" pitchFamily="34" charset="0"/>
                <a:cs typeface="Calibri" panose="020F0502020204030204" pitchFamily="34" charset="0"/>
              </a:rPr>
              <a:t>25 – 30 mins</a:t>
            </a:r>
            <a:r>
              <a:rPr lang="en-GB" dirty="0">
                <a:latin typeface="Calibri" panose="020F0502020204030204" pitchFamily="34" charset="0"/>
                <a:cs typeface="Calibri" panose="020F0502020204030204" pitchFamily="34" charset="0"/>
              </a:rPr>
              <a:t>. </a:t>
            </a:r>
          </a:p>
          <a:p>
            <a:r>
              <a:rPr lang="en-GB" b="1" i="1" dirty="0">
                <a:latin typeface="Calibri" panose="020F0502020204030204" pitchFamily="34" charset="0"/>
                <a:cs typeface="Calibri" panose="020F0502020204030204" pitchFamily="34" charset="0"/>
              </a:rPr>
              <a:t>If you have extra time, you can work out timings with your tutor by the time you take your mocks.</a:t>
            </a:r>
          </a:p>
          <a:p>
            <a:r>
              <a:rPr lang="en-GB"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2223869"/>
      </p:ext>
    </p:extLst>
  </p:cSld>
  <p:clrMapOvr>
    <a:masterClrMapping/>
  </p:clrMapOvr>
  <mc:AlternateContent xmlns:mc="http://schemas.openxmlformats.org/markup-compatibility/2006" xmlns:p14="http://schemas.microsoft.com/office/powerpoint/2010/main">
    <mc:Choice Requires="p14">
      <p:transition spd="slow" p14:dur="2000" advTm="101630"/>
    </mc:Choice>
    <mc:Fallback xmlns="">
      <p:transition spd="slow" advTm="10163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478302"/>
            <a:ext cx="9720072" cy="1308295"/>
          </a:xfrm>
          <a:solidFill>
            <a:schemeClr val="bg2">
              <a:lumMod val="90000"/>
            </a:schemeClr>
          </a:solidFill>
        </p:spPr>
        <p:txBody>
          <a:bodyPr>
            <a:noAutofit/>
          </a:bodyPr>
          <a:lstStyle/>
          <a:p>
            <a:pPr algn="ctr"/>
            <a:br>
              <a:rPr lang="en-GB" sz="3600" i="1" dirty="0"/>
            </a:br>
            <a:r>
              <a:rPr lang="en-GB" sz="3600" dirty="0"/>
              <a:t>Here is a typical question 4 </a:t>
            </a:r>
            <a:br>
              <a:rPr lang="en-GB" sz="3600" dirty="0"/>
            </a:br>
            <a:r>
              <a:rPr lang="en-GB" sz="3600" dirty="0"/>
              <a:t>(remember, the question will direct you to a section of the extract):</a:t>
            </a:r>
            <a:br>
              <a:rPr lang="en-GB" sz="3600" i="1" dirty="0"/>
            </a:br>
            <a:endParaRPr lang="en-GB" sz="3600" dirty="0"/>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786597"/>
            <a:ext cx="9720073" cy="4522763"/>
          </a:xfrm>
          <a:solidFill>
            <a:schemeClr val="bg2"/>
          </a:solidFill>
        </p:spPr>
        <p:txBody>
          <a:bodyPr>
            <a:normAutofit/>
          </a:bodyPr>
          <a:lstStyle/>
          <a:p>
            <a:pPr marL="0" indent="0">
              <a:buNone/>
            </a:pPr>
            <a:r>
              <a:rPr lang="en-GB" sz="2800" dirty="0">
                <a:latin typeface="Calibri" panose="020F0502020204030204" pitchFamily="34" charset="0"/>
                <a:cs typeface="Calibri" panose="020F0502020204030204" pitchFamily="34" charset="0"/>
              </a:rPr>
              <a:t>Now focus on the paragraph beginning “The gallery was dark…” to the end of the extract.</a:t>
            </a:r>
          </a:p>
          <a:p>
            <a:pPr marL="0" indent="0">
              <a:buNone/>
            </a:pPr>
            <a:r>
              <a:rPr lang="en-GB" sz="2800" dirty="0">
                <a:latin typeface="Calibri" panose="020F0502020204030204" pitchFamily="34" charset="0"/>
                <a:cs typeface="Calibri" panose="020F0502020204030204" pitchFamily="34" charset="0"/>
              </a:rPr>
              <a:t>A student said “This part of the extract is effective in that it really gets across the narrator’s feelings of panic and anxiety.”</a:t>
            </a:r>
          </a:p>
          <a:p>
            <a:pPr marL="0" indent="0">
              <a:buNone/>
            </a:pPr>
            <a:r>
              <a:rPr lang="en-GB" sz="2800" dirty="0">
                <a:latin typeface="Calibri" panose="020F0502020204030204" pitchFamily="34" charset="0"/>
                <a:cs typeface="Calibri" panose="020F0502020204030204" pitchFamily="34" charset="0"/>
              </a:rPr>
              <a:t>To what extent do you agree? In your response, you could:</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consider your own impressions of the narrator’s feelings</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evaluate how the writer shows these feelings</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support your response with references to the text</a:t>
            </a:r>
          </a:p>
          <a:p>
            <a:endParaRPr lang="en-GB" dirty="0"/>
          </a:p>
        </p:txBody>
      </p:sp>
    </p:spTree>
    <p:extLst>
      <p:ext uri="{BB962C8B-B14F-4D97-AF65-F5344CB8AC3E}">
        <p14:creationId xmlns:p14="http://schemas.microsoft.com/office/powerpoint/2010/main" val="2982791082"/>
      </p:ext>
    </p:extLst>
  </p:cSld>
  <p:clrMapOvr>
    <a:masterClrMapping/>
  </p:clrMapOvr>
  <mc:AlternateContent xmlns:mc="http://schemas.openxmlformats.org/markup-compatibility/2006" xmlns:p14="http://schemas.microsoft.com/office/powerpoint/2010/main">
    <mc:Choice Requires="p14">
      <p:transition spd="slow" p14:dur="2000" advTm="84728"/>
    </mc:Choice>
    <mc:Fallback xmlns="">
      <p:transition spd="slow" advTm="847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solidFill>
            <a:schemeClr val="bg2">
              <a:lumMod val="90000"/>
            </a:schemeClr>
          </a:solidFill>
        </p:spPr>
        <p:txBody>
          <a:bodyPr/>
          <a:lstStyle/>
          <a:p>
            <a:pPr algn="ctr"/>
            <a:r>
              <a:rPr lang="en-GB" dirty="0">
                <a:highlight>
                  <a:srgbClr val="FF00FF"/>
                </a:highlight>
              </a:rPr>
              <a:t>Highlight first</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2084832"/>
            <a:ext cx="9720073" cy="4224528"/>
          </a:xfrm>
          <a:solidFill>
            <a:schemeClr val="bg2"/>
          </a:solidFill>
        </p:spPr>
        <p:txBody>
          <a:bodyPr>
            <a:normAutofit/>
          </a:bodyPr>
          <a:lstStyle/>
          <a:p>
            <a:r>
              <a:rPr lang="en-GB" sz="3200" dirty="0">
                <a:latin typeface="Calibri" panose="020F0502020204030204" pitchFamily="34" charset="0"/>
                <a:cs typeface="Calibri" panose="020F0502020204030204" pitchFamily="34" charset="0"/>
              </a:rPr>
              <a:t>Remember to reread (you will be familiar with the gist of the text already from the beginning of the exam) </a:t>
            </a:r>
            <a:r>
              <a:rPr lang="en-GB" sz="3200" b="1" dirty="0">
                <a:latin typeface="Calibri" panose="020F0502020204030204" pitchFamily="34" charset="0"/>
                <a:cs typeface="Calibri" panose="020F0502020204030204" pitchFamily="34" charset="0"/>
              </a:rPr>
              <a:t>AFTER </a:t>
            </a:r>
            <a:r>
              <a:rPr lang="en-GB" sz="3200" dirty="0">
                <a:latin typeface="Calibri" panose="020F0502020204030204" pitchFamily="34" charset="0"/>
                <a:cs typeface="Calibri" panose="020F0502020204030204" pitchFamily="34" charset="0"/>
              </a:rPr>
              <a:t>you have looked at and highlighted the </a:t>
            </a:r>
            <a:r>
              <a:rPr lang="en-GB" sz="3200" b="1" dirty="0">
                <a:latin typeface="Calibri" panose="020F0502020204030204" pitchFamily="34" charset="0"/>
                <a:cs typeface="Calibri" panose="020F0502020204030204" pitchFamily="34" charset="0"/>
              </a:rPr>
              <a:t>key words </a:t>
            </a:r>
            <a:r>
              <a:rPr lang="en-GB" sz="3200" dirty="0">
                <a:latin typeface="Calibri" panose="020F0502020204030204" pitchFamily="34" charset="0"/>
                <a:cs typeface="Calibri" panose="020F0502020204030204" pitchFamily="34" charset="0"/>
              </a:rPr>
              <a:t>in the question.</a:t>
            </a:r>
          </a:p>
          <a:p>
            <a:r>
              <a:rPr lang="en-GB" sz="3200" dirty="0">
                <a:latin typeface="Calibri" panose="020F0502020204030204" pitchFamily="34" charset="0"/>
                <a:cs typeface="Calibri" panose="020F0502020204030204" pitchFamily="34" charset="0"/>
              </a:rPr>
              <a:t>Then you can put your scanning skills into use by looking for specific things in the text. </a:t>
            </a:r>
          </a:p>
        </p:txBody>
      </p:sp>
    </p:spTree>
    <p:extLst>
      <p:ext uri="{BB962C8B-B14F-4D97-AF65-F5344CB8AC3E}">
        <p14:creationId xmlns:p14="http://schemas.microsoft.com/office/powerpoint/2010/main" val="3354024272"/>
      </p:ext>
    </p:extLst>
  </p:cSld>
  <p:clrMapOvr>
    <a:masterClrMapping/>
  </p:clrMapOvr>
  <mc:AlternateContent xmlns:mc="http://schemas.openxmlformats.org/markup-compatibility/2006" xmlns:p14="http://schemas.microsoft.com/office/powerpoint/2010/main">
    <mc:Choice Requires="p14">
      <p:transition spd="slow" p14:dur="2000" advTm="34158"/>
    </mc:Choice>
    <mc:Fallback xmlns="">
      <p:transition spd="slow" advTm="3415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478303"/>
            <a:ext cx="9720072" cy="1167618"/>
          </a:xfrm>
          <a:solidFill>
            <a:schemeClr val="bg2">
              <a:lumMod val="90000"/>
            </a:schemeClr>
          </a:solidFill>
        </p:spPr>
        <p:txBody>
          <a:bodyPr>
            <a:noAutofit/>
          </a:bodyPr>
          <a:lstStyle/>
          <a:p>
            <a:pPr algn="ctr"/>
            <a:br>
              <a:rPr lang="en-GB" sz="3600" i="1" dirty="0"/>
            </a:br>
            <a:r>
              <a:rPr lang="en-GB" sz="3600" dirty="0"/>
              <a:t>question 4 practice</a:t>
            </a:r>
            <a:br>
              <a:rPr lang="en-GB" sz="3600" dirty="0"/>
            </a:br>
            <a:endParaRPr lang="en-GB" sz="3600" dirty="0"/>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645921"/>
            <a:ext cx="9720073" cy="4663439"/>
          </a:xfrm>
          <a:solidFill>
            <a:schemeClr val="bg2"/>
          </a:solidFill>
        </p:spPr>
        <p:txBody>
          <a:bodyPr>
            <a:normAutofit/>
          </a:bodyPr>
          <a:lstStyle/>
          <a:p>
            <a:pPr marL="0" indent="0">
              <a:buNone/>
            </a:pPr>
            <a:r>
              <a:rPr lang="en-GB" sz="2800" dirty="0">
                <a:latin typeface="Calibri" panose="020F0502020204030204" pitchFamily="34" charset="0"/>
                <a:cs typeface="Calibri" panose="020F0502020204030204" pitchFamily="34" charset="0"/>
              </a:rPr>
              <a:t>Now focus on the paragraph beginning “The gallery was dark…” to the end of the extract.</a:t>
            </a:r>
          </a:p>
          <a:p>
            <a:pPr marL="0" indent="0">
              <a:buNone/>
            </a:pPr>
            <a:r>
              <a:rPr lang="en-GB" sz="2800" dirty="0">
                <a:latin typeface="Calibri" panose="020F0502020204030204" pitchFamily="34" charset="0"/>
                <a:cs typeface="Calibri" panose="020F0502020204030204" pitchFamily="34" charset="0"/>
              </a:rPr>
              <a:t>A student said “This part of the extract is effective in </a:t>
            </a:r>
            <a:r>
              <a:rPr lang="en-GB" sz="2800" dirty="0">
                <a:highlight>
                  <a:srgbClr val="FF00FF"/>
                </a:highlight>
                <a:latin typeface="Calibri" panose="020F0502020204030204" pitchFamily="34" charset="0"/>
                <a:cs typeface="Calibri" panose="020F0502020204030204" pitchFamily="34" charset="0"/>
              </a:rPr>
              <a:t>that it really gets across the narrator’s feelings of panic and anxiety.”</a:t>
            </a:r>
          </a:p>
          <a:p>
            <a:pPr marL="0" indent="0">
              <a:buNone/>
            </a:pPr>
            <a:r>
              <a:rPr lang="en-GB" sz="2800" dirty="0">
                <a:latin typeface="Calibri" panose="020F0502020204030204" pitchFamily="34" charset="0"/>
                <a:cs typeface="Calibri" panose="020F0502020204030204" pitchFamily="34" charset="0"/>
              </a:rPr>
              <a:t>To what extent </a:t>
            </a:r>
            <a:r>
              <a:rPr lang="en-GB" sz="2800" dirty="0">
                <a:highlight>
                  <a:srgbClr val="FF00FF"/>
                </a:highlight>
                <a:latin typeface="Calibri" panose="020F0502020204030204" pitchFamily="34" charset="0"/>
                <a:cs typeface="Calibri" panose="020F0502020204030204" pitchFamily="34" charset="0"/>
              </a:rPr>
              <a:t>do you agree</a:t>
            </a:r>
            <a:r>
              <a:rPr lang="en-GB" sz="2800" dirty="0">
                <a:latin typeface="Calibri" panose="020F0502020204030204" pitchFamily="34" charset="0"/>
                <a:cs typeface="Calibri" panose="020F0502020204030204" pitchFamily="34" charset="0"/>
              </a:rPr>
              <a:t>? In your response, you could:</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consider your </a:t>
            </a:r>
            <a:r>
              <a:rPr lang="en-GB" sz="2800" dirty="0">
                <a:highlight>
                  <a:srgbClr val="FF00FF"/>
                </a:highlight>
                <a:latin typeface="Calibri" panose="020F0502020204030204" pitchFamily="34" charset="0"/>
                <a:cs typeface="Calibri" panose="020F0502020204030204" pitchFamily="34" charset="0"/>
              </a:rPr>
              <a:t>own impressions of the narrator’s feelings</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evaluate </a:t>
            </a:r>
            <a:r>
              <a:rPr lang="en-GB" sz="2800" dirty="0">
                <a:highlight>
                  <a:srgbClr val="FF00FF"/>
                </a:highlight>
                <a:latin typeface="Calibri" panose="020F0502020204030204" pitchFamily="34" charset="0"/>
                <a:cs typeface="Calibri" panose="020F0502020204030204" pitchFamily="34" charset="0"/>
              </a:rPr>
              <a:t>how the writer shows these feelings</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support your response with references to the text </a:t>
            </a:r>
            <a:r>
              <a:rPr lang="en-GB" sz="2800" dirty="0">
                <a:highlight>
                  <a:srgbClr val="FF00FF"/>
                </a:highlight>
                <a:latin typeface="Calibri" panose="020F0502020204030204" pitchFamily="34" charset="0"/>
                <a:cs typeface="Calibri" panose="020F0502020204030204" pitchFamily="34" charset="0"/>
              </a:rPr>
              <a:t>(quotes)</a:t>
            </a:r>
          </a:p>
          <a:p>
            <a:endParaRPr lang="en-GB" dirty="0"/>
          </a:p>
        </p:txBody>
      </p:sp>
    </p:spTree>
    <p:extLst>
      <p:ext uri="{BB962C8B-B14F-4D97-AF65-F5344CB8AC3E}">
        <p14:creationId xmlns:p14="http://schemas.microsoft.com/office/powerpoint/2010/main" val="4199684582"/>
      </p:ext>
    </p:extLst>
  </p:cSld>
  <p:clrMapOvr>
    <a:masterClrMapping/>
  </p:clrMapOvr>
  <mc:AlternateContent xmlns:mc="http://schemas.openxmlformats.org/markup-compatibility/2006" xmlns:p14="http://schemas.microsoft.com/office/powerpoint/2010/main">
    <mc:Choice Requires="p14">
      <p:transition spd="slow" p14:dur="2000" advTm="69236"/>
    </mc:Choice>
    <mc:Fallback xmlns="">
      <p:transition spd="slow" advTm="692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253218"/>
            <a:ext cx="9720072" cy="520505"/>
          </a:xfrm>
          <a:solidFill>
            <a:schemeClr val="bg2">
              <a:lumMod val="90000"/>
            </a:schemeClr>
          </a:solidFill>
        </p:spPr>
        <p:txBody>
          <a:bodyPr>
            <a:normAutofit fontScale="90000"/>
          </a:bodyPr>
          <a:lstStyle/>
          <a:p>
            <a:pPr algn="ctr"/>
            <a:r>
              <a:rPr lang="en-GB" dirty="0"/>
              <a:t>The Mist in the Mirror by Susan Hill</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773723"/>
            <a:ext cx="9720073" cy="5535637"/>
          </a:xfrm>
          <a:solidFill>
            <a:schemeClr val="bg2"/>
          </a:solidFill>
        </p:spPr>
        <p:txBody>
          <a:bodyPr>
            <a:noAutofit/>
          </a:bodyPr>
          <a:lstStyle/>
          <a:p>
            <a:r>
              <a:rPr lang="en-GB" sz="1800" dirty="0">
                <a:latin typeface="Calibri" panose="020F0502020204030204" pitchFamily="34" charset="0"/>
                <a:cs typeface="Calibri" panose="020F0502020204030204" pitchFamily="34" charset="0"/>
              </a:rPr>
              <a:t>The gallery was dark</a:t>
            </a:r>
            <a:r>
              <a:rPr lang="en-GB" sz="1800" dirty="0">
                <a:highlight>
                  <a:srgbClr val="FF00FF"/>
                </a:highlight>
                <a:latin typeface="Calibri" panose="020F0502020204030204" pitchFamily="34" charset="0"/>
                <a:cs typeface="Calibri" panose="020F0502020204030204" pitchFamily="34" charset="0"/>
              </a:rPr>
              <a:t>, high and narrow, with only a foot or two of passage between the bookstacks</a:t>
            </a:r>
            <a:r>
              <a:rPr lang="en-GB" sz="1800" dirty="0">
                <a:latin typeface="Calibri" panose="020F0502020204030204" pitchFamily="34" charset="0"/>
                <a:cs typeface="Calibri" panose="020F0502020204030204" pitchFamily="34" charset="0"/>
              </a:rPr>
              <a:t>, and the wooden rail. I switched off my torch. The </a:t>
            </a:r>
            <a:r>
              <a:rPr lang="en-GB" sz="1800" dirty="0">
                <a:highlight>
                  <a:srgbClr val="FF00FF"/>
                </a:highlight>
                <a:latin typeface="Calibri" panose="020F0502020204030204" pitchFamily="34" charset="0"/>
                <a:cs typeface="Calibri" panose="020F0502020204030204" pitchFamily="34" charset="0"/>
              </a:rPr>
              <a:t>air </a:t>
            </a:r>
            <a:r>
              <a:rPr lang="en-GB" sz="1800" dirty="0">
                <a:latin typeface="Calibri" panose="020F0502020204030204" pitchFamily="34" charset="0"/>
                <a:cs typeface="Calibri" panose="020F0502020204030204" pitchFamily="34" charset="0"/>
              </a:rPr>
              <a:t>up here was colder, but at the same time oddly </a:t>
            </a:r>
            <a:r>
              <a:rPr lang="en-GB" sz="1800" dirty="0">
                <a:highlight>
                  <a:srgbClr val="FF00FF"/>
                </a:highlight>
                <a:latin typeface="Calibri" panose="020F0502020204030204" pitchFamily="34" charset="0"/>
                <a:cs typeface="Calibri" panose="020F0502020204030204" pitchFamily="34" charset="0"/>
              </a:rPr>
              <a:t>dead, and close</a:t>
            </a:r>
            <a:r>
              <a:rPr lang="en-GB" sz="1800" dirty="0">
                <a:latin typeface="Calibri" panose="020F0502020204030204" pitchFamily="34" charset="0"/>
                <a:cs typeface="Calibri" panose="020F0502020204030204" pitchFamily="34" charset="0"/>
              </a:rPr>
              <a:t>, as though the dust of years, the dust of books and learning and thought, was packed tightly, </a:t>
            </a:r>
            <a:r>
              <a:rPr lang="en-GB" sz="1800" dirty="0">
                <a:highlight>
                  <a:srgbClr val="FF00FF"/>
                </a:highlight>
                <a:latin typeface="Calibri" panose="020F0502020204030204" pitchFamily="34" charset="0"/>
                <a:cs typeface="Calibri" panose="020F0502020204030204" pitchFamily="34" charset="0"/>
              </a:rPr>
              <a:t>excluding any freshness.</a:t>
            </a:r>
          </a:p>
          <a:p>
            <a:r>
              <a:rPr lang="en-GB" sz="1800" dirty="0">
                <a:latin typeface="Calibri" panose="020F0502020204030204" pitchFamily="34" charset="0"/>
                <a:cs typeface="Calibri" panose="020F0502020204030204" pitchFamily="34" charset="0"/>
              </a:rPr>
              <a:t>The soft breathing came again, from a different place</a:t>
            </a:r>
            <a:r>
              <a:rPr lang="en-GB" sz="1800" dirty="0">
                <a:highlight>
                  <a:srgbClr val="FF00FF"/>
                </a:highlight>
                <a:latin typeface="Calibri" panose="020F0502020204030204" pitchFamily="34" charset="0"/>
                <a:cs typeface="Calibri" panose="020F0502020204030204" pitchFamily="34" charset="0"/>
              </a:rPr>
              <a:t>, in the darkness just ahead of me </a:t>
            </a:r>
            <a:r>
              <a:rPr lang="en-GB" sz="1800" dirty="0">
                <a:latin typeface="Calibri" panose="020F0502020204030204" pitchFamily="34" charset="0"/>
                <a:cs typeface="Calibri" panose="020F0502020204030204" pitchFamily="34" charset="0"/>
              </a:rPr>
              <a:t>and I began to edge forwards, and then </a:t>
            </a:r>
            <a:r>
              <a:rPr lang="en-GB" sz="1800" dirty="0">
                <a:highlight>
                  <a:srgbClr val="FF00FF"/>
                </a:highlight>
                <a:latin typeface="Calibri" panose="020F0502020204030204" pitchFamily="34" charset="0"/>
                <a:cs typeface="Calibri" panose="020F0502020204030204" pitchFamily="34" charset="0"/>
              </a:rPr>
              <a:t>to stop, move and stop, </a:t>
            </a:r>
            <a:r>
              <a:rPr lang="en-GB" sz="1800" dirty="0">
                <a:latin typeface="Calibri" panose="020F0502020204030204" pitchFamily="34" charset="0"/>
                <a:cs typeface="Calibri" panose="020F0502020204030204" pitchFamily="34" charset="0"/>
              </a:rPr>
              <a:t>but it was always just out of reach. I looked down into the great barrel of the room below. Every shadow seemed like a crouched, huddled figure, </a:t>
            </a:r>
            <a:r>
              <a:rPr lang="en-GB" sz="1800" dirty="0">
                <a:highlight>
                  <a:srgbClr val="FF00FF"/>
                </a:highlight>
                <a:latin typeface="Calibri" panose="020F0502020204030204" pitchFamily="34" charset="0"/>
                <a:cs typeface="Calibri" panose="020F0502020204030204" pitchFamily="34" charset="0"/>
              </a:rPr>
              <a:t>every corner concealed some dreadful shape</a:t>
            </a:r>
            <a:r>
              <a:rPr lang="en-GB" sz="1800" dirty="0">
                <a:latin typeface="Calibri" panose="020F0502020204030204" pitchFamily="34" charset="0"/>
                <a:cs typeface="Calibri" panose="020F0502020204030204" pitchFamily="34" charset="0"/>
              </a:rPr>
              <a:t>. </a:t>
            </a:r>
            <a:r>
              <a:rPr lang="en-GB" sz="1800" u="sng" dirty="0">
                <a:latin typeface="Calibri" panose="020F0502020204030204" pitchFamily="34" charset="0"/>
                <a:cs typeface="Calibri" panose="020F0502020204030204" pitchFamily="34" charset="0"/>
              </a:rPr>
              <a:t>There was </a:t>
            </a:r>
            <a:r>
              <a:rPr lang="en-GB" sz="1800" u="sng" dirty="0">
                <a:highlight>
                  <a:srgbClr val="FF00FF"/>
                </a:highlight>
                <a:latin typeface="Calibri" panose="020F0502020204030204" pitchFamily="34" charset="0"/>
                <a:cs typeface="Calibri" panose="020F0502020204030204" pitchFamily="34" charset="0"/>
              </a:rPr>
              <a:t>no one </a:t>
            </a:r>
            <a:r>
              <a:rPr lang="en-GB" sz="1800" u="sng" dirty="0">
                <a:latin typeface="Calibri" panose="020F0502020204030204" pitchFamily="34" charset="0"/>
                <a:cs typeface="Calibri" panose="020F0502020204030204" pitchFamily="34" charset="0"/>
              </a:rPr>
              <a:t>there. There was</a:t>
            </a:r>
            <a:r>
              <a:rPr lang="en-GB" sz="1800" u="sng" dirty="0">
                <a:highlight>
                  <a:srgbClr val="FF00FF"/>
                </a:highlight>
                <a:latin typeface="Calibri" panose="020F0502020204030204" pitchFamily="34" charset="0"/>
                <a:cs typeface="Calibri" panose="020F0502020204030204" pitchFamily="34" charset="0"/>
              </a:rPr>
              <a:t> nothing</a:t>
            </a:r>
            <a:r>
              <a:rPr lang="en-GB" sz="1800" u="sng" dirty="0">
                <a:latin typeface="Calibri" panose="020F0502020204030204" pitchFamily="34" charset="0"/>
                <a:cs typeface="Calibri" panose="020F0502020204030204" pitchFamily="34" charset="0"/>
              </a:rPr>
              <a:t>. </a:t>
            </a:r>
            <a:r>
              <a:rPr lang="en-GB" sz="1800" u="sng" dirty="0">
                <a:highlight>
                  <a:srgbClr val="FF00FF"/>
                </a:highlight>
                <a:latin typeface="Calibri" panose="020F0502020204030204" pitchFamily="34" charset="0"/>
                <a:cs typeface="Calibri" panose="020F0502020204030204" pitchFamily="34" charset="0"/>
              </a:rPr>
              <a:t>There was everything. </a:t>
            </a:r>
            <a:r>
              <a:rPr lang="en-GB" sz="1800" dirty="0">
                <a:latin typeface="Calibri" panose="020F0502020204030204" pitchFamily="34" charset="0"/>
                <a:cs typeface="Calibri" panose="020F0502020204030204" pitchFamily="34" charset="0"/>
              </a:rPr>
              <a:t>‘Who is there?’ I said. ‘What do you want of me?’ Or would have said had not </a:t>
            </a:r>
            <a:r>
              <a:rPr lang="en-GB" sz="1800" dirty="0">
                <a:highlight>
                  <a:srgbClr val="FF00FF"/>
                </a:highlight>
                <a:latin typeface="Calibri" panose="020F0502020204030204" pitchFamily="34" charset="0"/>
                <a:cs typeface="Calibri" panose="020F0502020204030204" pitchFamily="34" charset="0"/>
              </a:rPr>
              <a:t>my throat constricted and my tongue cleaved to the roof of my mouth,</a:t>
            </a:r>
            <a:r>
              <a:rPr lang="en-GB" sz="1800" dirty="0">
                <a:latin typeface="Calibri" panose="020F0502020204030204" pitchFamily="34" charset="0"/>
                <a:cs typeface="Calibri" panose="020F0502020204030204" pitchFamily="34" charset="0"/>
              </a:rPr>
              <a:t> so that no sound was possible. </a:t>
            </a:r>
            <a:r>
              <a:rPr lang="en-GB" sz="1800" dirty="0">
                <a:highlight>
                  <a:srgbClr val="FF00FF"/>
                </a:highlight>
                <a:latin typeface="Calibri" panose="020F0502020204030204" pitchFamily="34" charset="0"/>
                <a:cs typeface="Calibri" panose="020F0502020204030204" pitchFamily="34" charset="0"/>
              </a:rPr>
              <a:t>I wanted to run but could not</a:t>
            </a:r>
            <a:r>
              <a:rPr lang="en-GB" sz="1800" dirty="0">
                <a:latin typeface="Calibri" panose="020F0502020204030204" pitchFamily="34" charset="0"/>
                <a:cs typeface="Calibri" panose="020F0502020204030204" pitchFamily="34" charset="0"/>
              </a:rPr>
              <a:t> and knew that this was what was intended, that I should be terrified by nothing, </a:t>
            </a:r>
            <a:r>
              <a:rPr lang="en-GB" sz="1800" u="sng" dirty="0">
                <a:highlight>
                  <a:srgbClr val="FF00FF"/>
                </a:highlight>
                <a:latin typeface="Calibri" panose="020F0502020204030204" pitchFamily="34" charset="0"/>
                <a:cs typeface="Calibri" panose="020F0502020204030204" pitchFamily="34" charset="0"/>
              </a:rPr>
              <a:t>by my own fears, by soft breathing, by the creak of a board, by the very atmosphere </a:t>
            </a:r>
            <a:r>
              <a:rPr lang="en-GB" sz="1800" dirty="0">
                <a:latin typeface="Calibri" panose="020F0502020204030204" pitchFamily="34" charset="0"/>
                <a:cs typeface="Calibri" panose="020F0502020204030204" pitchFamily="34" charset="0"/>
              </a:rPr>
              <a:t>which threatened me.</a:t>
            </a:r>
          </a:p>
          <a:p>
            <a:r>
              <a:rPr lang="en-GB" sz="1800" dirty="0">
                <a:latin typeface="Calibri" panose="020F0502020204030204" pitchFamily="34" charset="0"/>
                <a:cs typeface="Calibri" panose="020F0502020204030204" pitchFamily="34" charset="0"/>
              </a:rPr>
              <a:t>But, after a time of </a:t>
            </a:r>
            <a:r>
              <a:rPr lang="en-GB" sz="1800" dirty="0">
                <a:highlight>
                  <a:srgbClr val="FF00FF"/>
                </a:highlight>
                <a:latin typeface="Calibri" panose="020F0502020204030204" pitchFamily="34" charset="0"/>
                <a:cs typeface="Calibri" panose="020F0502020204030204" pitchFamily="34" charset="0"/>
              </a:rPr>
              <a:t>silence and stillness</a:t>
            </a:r>
            <a:r>
              <a:rPr lang="en-GB" sz="1800" dirty="0">
                <a:latin typeface="Calibri" panose="020F0502020204030204" pitchFamily="34" charset="0"/>
                <a:cs typeface="Calibri" panose="020F0502020204030204" pitchFamily="34" charset="0"/>
              </a:rPr>
              <a:t>, I </a:t>
            </a:r>
            <a:r>
              <a:rPr lang="en-GB" sz="1800" dirty="0">
                <a:highlight>
                  <a:srgbClr val="FF00FF"/>
                </a:highlight>
                <a:latin typeface="Calibri" panose="020F0502020204030204" pitchFamily="34" charset="0"/>
                <a:cs typeface="Calibri" panose="020F0502020204030204" pitchFamily="34" charset="0"/>
              </a:rPr>
              <a:t>summoned</a:t>
            </a:r>
            <a:r>
              <a:rPr lang="en-GB" sz="1800" dirty="0">
                <a:latin typeface="Calibri" panose="020F0502020204030204" pitchFamily="34" charset="0"/>
                <a:cs typeface="Calibri" panose="020F0502020204030204" pitchFamily="34" charset="0"/>
              </a:rPr>
              <a:t> up enough </a:t>
            </a:r>
            <a:r>
              <a:rPr lang="en-GB" sz="1800" dirty="0">
                <a:highlight>
                  <a:srgbClr val="FF00FF"/>
                </a:highlight>
                <a:latin typeface="Calibri" panose="020F0502020204030204" pitchFamily="34" charset="0"/>
                <a:cs typeface="Calibri" panose="020F0502020204030204" pitchFamily="34" charset="0"/>
              </a:rPr>
              <a:t>strength and steadiness </a:t>
            </a:r>
            <a:r>
              <a:rPr lang="en-GB" sz="1800" dirty="0">
                <a:latin typeface="Calibri" panose="020F0502020204030204" pitchFamily="34" charset="0"/>
                <a:cs typeface="Calibri" panose="020F0502020204030204" pitchFamily="34" charset="0"/>
              </a:rPr>
              <a:t>of nerve to walk </a:t>
            </a:r>
            <a:r>
              <a:rPr lang="en-GB" sz="1800" dirty="0">
                <a:highlight>
                  <a:srgbClr val="FF00FF"/>
                </a:highlight>
                <a:latin typeface="Calibri" panose="020F0502020204030204" pitchFamily="34" charset="0"/>
                <a:cs typeface="Calibri" panose="020F0502020204030204" pitchFamily="34" charset="0"/>
              </a:rPr>
              <a:t>slowly, step by step</a:t>
            </a:r>
            <a:r>
              <a:rPr lang="en-GB" sz="1800" dirty="0">
                <a:latin typeface="Calibri" panose="020F0502020204030204" pitchFamily="34" charset="0"/>
                <a:cs typeface="Calibri" panose="020F0502020204030204" pitchFamily="34" charset="0"/>
              </a:rPr>
              <a:t>, around the gallery, glancing down now and then but seeing nothing, until I came to the last staircase, and by that descended to the ground again. As I returned to the corridor, closing the door of the library behind me, </a:t>
            </a:r>
            <a:r>
              <a:rPr lang="en-GB" sz="1800" u="sng" dirty="0">
                <a:highlight>
                  <a:srgbClr val="FF00FF"/>
                </a:highlight>
                <a:latin typeface="Calibri" panose="020F0502020204030204" pitchFamily="34" charset="0"/>
                <a:cs typeface="Calibri" panose="020F0502020204030204" pitchFamily="34" charset="0"/>
              </a:rPr>
              <a:t>I caught sight of a light </a:t>
            </a:r>
            <a:r>
              <a:rPr lang="en-GB" sz="1800" dirty="0">
                <a:latin typeface="Calibri" panose="020F0502020204030204" pitchFamily="34" charset="0"/>
                <a:cs typeface="Calibri" panose="020F0502020204030204" pitchFamily="34" charset="0"/>
              </a:rPr>
              <a:t>moving about irregularly on the opposite side, and, as I rounded the corner, I glimpsed a dark-coated figure walking slowly, and holding up a lantern – the porter, I supposed, on his rounds, and </a:t>
            </a:r>
            <a:r>
              <a:rPr lang="en-GB" sz="1800" dirty="0">
                <a:highlight>
                  <a:srgbClr val="FF00FF"/>
                </a:highlight>
                <a:latin typeface="Calibri" panose="020F0502020204030204" pitchFamily="34" charset="0"/>
                <a:cs typeface="Calibri" panose="020F0502020204030204" pitchFamily="34" charset="0"/>
              </a:rPr>
              <a:t>felt a wave of relief s</a:t>
            </a:r>
            <a:r>
              <a:rPr lang="en-GB" sz="1800" dirty="0">
                <a:latin typeface="Calibri" panose="020F0502020204030204" pitchFamily="34" charset="0"/>
                <a:cs typeface="Calibri" panose="020F0502020204030204" pitchFamily="34" charset="0"/>
              </a:rPr>
              <a:t>o great that it all but felled me and took my breath, and I was forced to lean against the wall for a few seconds</a:t>
            </a:r>
            <a:r>
              <a:rPr lang="en-GB" sz="1800" dirty="0">
                <a:highlight>
                  <a:srgbClr val="FF00FF"/>
                </a:highlight>
                <a:latin typeface="Calibri" panose="020F0502020204030204" pitchFamily="34" charset="0"/>
                <a:cs typeface="Calibri" panose="020F0502020204030204" pitchFamily="34" charset="0"/>
              </a:rPr>
              <a:t>, so giddy did I become.</a:t>
            </a:r>
            <a:endParaRPr lang="en-GB" sz="1800" dirty="0">
              <a:highlight>
                <a:srgbClr val="FF00FF"/>
              </a:highlight>
            </a:endParaRPr>
          </a:p>
        </p:txBody>
      </p:sp>
    </p:spTree>
    <p:extLst>
      <p:ext uri="{BB962C8B-B14F-4D97-AF65-F5344CB8AC3E}">
        <p14:creationId xmlns:p14="http://schemas.microsoft.com/office/powerpoint/2010/main" val="2335727265"/>
      </p:ext>
    </p:extLst>
  </p:cSld>
  <p:clrMapOvr>
    <a:masterClrMapping/>
  </p:clrMapOvr>
  <mc:AlternateContent xmlns:mc="http://schemas.openxmlformats.org/markup-compatibility/2006" xmlns:p14="http://schemas.microsoft.com/office/powerpoint/2010/main">
    <mc:Choice Requires="p14">
      <p:transition spd="slow" p14:dur="2000" advTm="382534"/>
    </mc:Choice>
    <mc:Fallback xmlns="">
      <p:transition spd="slow" advTm="3825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7"/>
            <a:ext cx="9720072" cy="793418"/>
          </a:xfrm>
          <a:solidFill>
            <a:schemeClr val="bg2">
              <a:lumMod val="90000"/>
            </a:schemeClr>
          </a:solidFill>
        </p:spPr>
        <p:txBody>
          <a:bodyPr/>
          <a:lstStyle/>
          <a:p>
            <a:pPr algn="ctr"/>
            <a:r>
              <a:rPr lang="en-GB" dirty="0"/>
              <a:t>Analysis Notes</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378635"/>
            <a:ext cx="9720073" cy="4930725"/>
          </a:xfrm>
          <a:solidFill>
            <a:schemeClr val="bg2"/>
          </a:solidFill>
        </p:spPr>
        <p:txBody>
          <a:bodyPr>
            <a:normAutofit/>
          </a:bodyPr>
          <a:lstStyle/>
          <a:p>
            <a:pPr marL="0" indent="0">
              <a:buNone/>
            </a:pPr>
            <a:r>
              <a:rPr lang="en-GB" sz="2000" dirty="0">
                <a:latin typeface="Calibri" panose="020F0502020204030204" pitchFamily="34" charset="0"/>
                <a:cs typeface="Calibri" panose="020F0502020204030204" pitchFamily="34" charset="0"/>
              </a:rPr>
              <a:t>Your impressions of the narrator’s feelings of panic and anxiety:</a:t>
            </a:r>
          </a:p>
          <a:p>
            <a:pPr marL="0" indent="0">
              <a:buNone/>
            </a:pPr>
            <a:r>
              <a:rPr lang="en-GB" sz="2000" b="1" dirty="0">
                <a:latin typeface="Calibri" panose="020F0502020204030204" pitchFamily="34" charset="0"/>
                <a:cs typeface="Calibri" panose="020F0502020204030204" pitchFamily="34" charset="0"/>
              </a:rPr>
              <a:t>Physical description of the space they were in – </a:t>
            </a:r>
            <a:r>
              <a:rPr lang="en-GB" sz="2000" i="1" dirty="0">
                <a:highlight>
                  <a:srgbClr val="FF00FF"/>
                </a:highlight>
                <a:latin typeface="Calibri" panose="020F0502020204030204" pitchFamily="34" charset="0"/>
                <a:cs typeface="Calibri" panose="020F0502020204030204" pitchFamily="34" charset="0"/>
              </a:rPr>
              <a:t>claustrophobic</a:t>
            </a:r>
            <a:r>
              <a:rPr lang="en-GB" sz="2000" b="1" dirty="0">
                <a:latin typeface="Calibri" panose="020F0502020204030204" pitchFamily="34" charset="0"/>
                <a:cs typeface="Calibri" panose="020F0502020204030204" pitchFamily="34" charset="0"/>
              </a:rPr>
              <a:t>: “high and narrow</a:t>
            </a:r>
            <a:r>
              <a:rPr lang="en-GB" sz="2000" dirty="0">
                <a:latin typeface="Calibri" panose="020F0502020204030204" pitchFamily="34" charset="0"/>
                <a:cs typeface="Calibri" panose="020F0502020204030204" pitchFamily="34" charset="0"/>
              </a:rPr>
              <a:t>, with only </a:t>
            </a:r>
            <a:r>
              <a:rPr lang="en-GB" sz="2000" b="1" dirty="0">
                <a:latin typeface="Calibri" panose="020F0502020204030204" pitchFamily="34" charset="0"/>
                <a:cs typeface="Calibri" panose="020F0502020204030204" pitchFamily="34" charset="0"/>
              </a:rPr>
              <a:t>a foot or two of passage between the bookstacks</a:t>
            </a:r>
            <a:r>
              <a:rPr lang="en-GB" sz="2000" dirty="0">
                <a:latin typeface="Calibri" panose="020F0502020204030204" pitchFamily="34" charset="0"/>
                <a:cs typeface="Calibri" panose="020F0502020204030204" pitchFamily="34" charset="0"/>
              </a:rPr>
              <a:t>…</a:t>
            </a:r>
            <a:r>
              <a:rPr lang="en-GB" sz="2000" b="1" dirty="0">
                <a:latin typeface="Calibri" panose="020F0502020204030204" pitchFamily="34" charset="0"/>
                <a:cs typeface="Calibri" panose="020F0502020204030204" pitchFamily="34" charset="0"/>
              </a:rPr>
              <a:t>air dead, and close</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excluding any freshness</a:t>
            </a:r>
            <a:r>
              <a:rPr lang="en-GB" sz="2000" dirty="0">
                <a:latin typeface="Calibri" panose="020F0502020204030204" pitchFamily="34" charset="0"/>
                <a:cs typeface="Calibri" panose="020F0502020204030204" pitchFamily="34" charset="0"/>
              </a:rPr>
              <a:t>… in the </a:t>
            </a:r>
            <a:r>
              <a:rPr lang="en-GB" sz="2000" b="1" dirty="0">
                <a:latin typeface="Calibri" panose="020F0502020204030204" pitchFamily="34" charset="0"/>
                <a:cs typeface="Calibri" panose="020F0502020204030204" pitchFamily="34" charset="0"/>
              </a:rPr>
              <a:t>darkness </a:t>
            </a:r>
            <a:r>
              <a:rPr lang="en-GB" sz="2000" dirty="0">
                <a:latin typeface="Calibri" panose="020F0502020204030204" pitchFamily="34" charset="0"/>
                <a:cs typeface="Calibri" panose="020F0502020204030204" pitchFamily="34" charset="0"/>
              </a:rPr>
              <a:t>just </a:t>
            </a:r>
            <a:r>
              <a:rPr lang="en-GB" sz="2000" b="1" dirty="0">
                <a:latin typeface="Calibri" panose="020F0502020204030204" pitchFamily="34" charset="0"/>
                <a:cs typeface="Calibri" panose="020F0502020204030204" pitchFamily="34" charset="0"/>
              </a:rPr>
              <a:t>ahead</a:t>
            </a:r>
            <a:r>
              <a:rPr lang="en-GB" sz="2000" dirty="0">
                <a:latin typeface="Calibri" panose="020F0502020204030204" pitchFamily="34" charset="0"/>
                <a:cs typeface="Calibri" panose="020F0502020204030204" pitchFamily="34" charset="0"/>
              </a:rPr>
              <a:t> of me…”</a:t>
            </a:r>
          </a:p>
          <a:p>
            <a:pPr marL="0" indent="0">
              <a:buNone/>
            </a:pPr>
            <a:r>
              <a:rPr lang="en-GB" sz="2000" b="1" dirty="0">
                <a:latin typeface="Calibri" panose="020F0502020204030204" pitchFamily="34" charset="0"/>
                <a:cs typeface="Calibri" panose="020F0502020204030204" pitchFamily="34" charset="0"/>
              </a:rPr>
              <a:t>“then to stop, move and stop,” – </a:t>
            </a:r>
            <a:r>
              <a:rPr lang="en-GB" sz="2000" i="1" dirty="0">
                <a:highlight>
                  <a:srgbClr val="FF00FF"/>
                </a:highlight>
                <a:latin typeface="Calibri" panose="020F0502020204030204" pitchFamily="34" charset="0"/>
                <a:cs typeface="Calibri" panose="020F0502020204030204" pitchFamily="34" charset="0"/>
              </a:rPr>
              <a:t>moving like a hunted thing</a:t>
            </a:r>
          </a:p>
          <a:p>
            <a:pPr marL="0" indent="0">
              <a:buNone/>
            </a:pPr>
            <a:r>
              <a:rPr lang="en-GB" sz="2000" b="1" dirty="0">
                <a:latin typeface="Calibri" panose="020F0502020204030204" pitchFamily="34" charset="0"/>
                <a:cs typeface="Calibri" panose="020F0502020204030204" pitchFamily="34" charset="0"/>
              </a:rPr>
              <a:t>Imagination playing tricks on their mind: </a:t>
            </a:r>
            <a:r>
              <a:rPr lang="en-GB" sz="2000" dirty="0">
                <a:latin typeface="Calibri" panose="020F0502020204030204" pitchFamily="34" charset="0"/>
                <a:cs typeface="Calibri" panose="020F0502020204030204" pitchFamily="34" charset="0"/>
              </a:rPr>
              <a:t> “There was </a:t>
            </a:r>
            <a:r>
              <a:rPr lang="en-GB" sz="2000" b="1" dirty="0">
                <a:latin typeface="Calibri" panose="020F0502020204030204" pitchFamily="34" charset="0"/>
                <a:cs typeface="Calibri" panose="020F0502020204030204" pitchFamily="34" charset="0"/>
              </a:rPr>
              <a:t>no one </a:t>
            </a:r>
            <a:r>
              <a:rPr lang="en-GB" sz="2000" dirty="0">
                <a:latin typeface="Calibri" panose="020F0502020204030204" pitchFamily="34" charset="0"/>
                <a:cs typeface="Calibri" panose="020F0502020204030204" pitchFamily="34" charset="0"/>
              </a:rPr>
              <a:t>there. There was </a:t>
            </a:r>
            <a:r>
              <a:rPr lang="en-GB" sz="2000" b="1" dirty="0">
                <a:latin typeface="Calibri" panose="020F0502020204030204" pitchFamily="34" charset="0"/>
                <a:cs typeface="Calibri" panose="020F0502020204030204" pitchFamily="34" charset="0"/>
              </a:rPr>
              <a:t>nothing</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There was everything.” </a:t>
            </a:r>
            <a:r>
              <a:rPr lang="en-GB" sz="2000" i="1" dirty="0">
                <a:highlight>
                  <a:srgbClr val="FF00FF"/>
                </a:highlight>
                <a:latin typeface="Calibri" panose="020F0502020204030204" pitchFamily="34" charset="0"/>
                <a:cs typeface="Calibri" panose="020F0502020204030204" pitchFamily="34" charset="0"/>
              </a:rPr>
              <a:t>No one and nothing in contrast to ‘everything’</a:t>
            </a:r>
          </a:p>
          <a:p>
            <a:pPr marL="0" indent="0">
              <a:buNone/>
            </a:pPr>
            <a:r>
              <a:rPr lang="en-GB" sz="2000" b="1" dirty="0">
                <a:latin typeface="Calibri" panose="020F0502020204030204" pitchFamily="34" charset="0"/>
                <a:cs typeface="Calibri" panose="020F0502020204030204" pitchFamily="34" charset="0"/>
              </a:rPr>
              <a:t>Physical body unable to function – description of the reaction to fear: “my throat constricted </a:t>
            </a:r>
            <a:r>
              <a:rPr lang="en-GB" sz="2000" dirty="0">
                <a:latin typeface="Calibri" panose="020F0502020204030204" pitchFamily="34" charset="0"/>
                <a:cs typeface="Calibri" panose="020F0502020204030204" pitchFamily="34" charset="0"/>
              </a:rPr>
              <a:t>and </a:t>
            </a:r>
            <a:r>
              <a:rPr lang="en-GB" sz="2000" b="1" dirty="0">
                <a:latin typeface="Calibri" panose="020F0502020204030204" pitchFamily="34" charset="0"/>
                <a:cs typeface="Calibri" panose="020F0502020204030204" pitchFamily="34" charset="0"/>
              </a:rPr>
              <a:t>my tongue cleaved to the roof of my mouth</a:t>
            </a:r>
            <a:r>
              <a:rPr lang="en-GB" sz="2000" dirty="0">
                <a:latin typeface="Calibri" panose="020F0502020204030204" pitchFamily="34" charset="0"/>
                <a:cs typeface="Calibri" panose="020F0502020204030204" pitchFamily="34" charset="0"/>
              </a:rPr>
              <a:t>, so that </a:t>
            </a:r>
            <a:r>
              <a:rPr lang="en-GB" sz="2000" b="1" dirty="0">
                <a:latin typeface="Calibri" panose="020F0502020204030204" pitchFamily="34" charset="0"/>
                <a:cs typeface="Calibri" panose="020F0502020204030204" pitchFamily="34" charset="0"/>
              </a:rPr>
              <a:t>no sound was possible</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I wanted to run </a:t>
            </a:r>
            <a:r>
              <a:rPr lang="en-GB" sz="2000" dirty="0">
                <a:latin typeface="Calibri" panose="020F0502020204030204" pitchFamily="34" charset="0"/>
                <a:cs typeface="Calibri" panose="020F0502020204030204" pitchFamily="34" charset="0"/>
              </a:rPr>
              <a:t>but could not…” </a:t>
            </a:r>
            <a:r>
              <a:rPr lang="en-GB" sz="2000" i="1" dirty="0">
                <a:highlight>
                  <a:srgbClr val="FF00FF"/>
                </a:highlight>
                <a:latin typeface="Calibri" panose="020F0502020204030204" pitchFamily="34" charset="0"/>
                <a:cs typeface="Calibri" panose="020F0502020204030204" pitchFamily="34" charset="0"/>
              </a:rPr>
              <a:t>Similarity to being trapped in a nightmare.</a:t>
            </a:r>
          </a:p>
          <a:p>
            <a:pPr marL="0" indent="0">
              <a:buNone/>
            </a:pPr>
            <a:r>
              <a:rPr lang="en-GB" sz="2000" b="1" dirty="0">
                <a:latin typeface="Calibri" panose="020F0502020204030204" pitchFamily="34" charset="0"/>
                <a:cs typeface="Calibri" panose="020F0502020204030204" pitchFamily="34" charset="0"/>
              </a:rPr>
              <a:t>The horror of knowing it’s in your mind – but someone is putting it there: “</a:t>
            </a:r>
            <a:r>
              <a:rPr lang="en-GB" sz="2000" dirty="0">
                <a:latin typeface="Calibri" panose="020F0502020204030204" pitchFamily="34" charset="0"/>
                <a:cs typeface="Calibri" panose="020F0502020204030204" pitchFamily="34" charset="0"/>
              </a:rPr>
              <a:t>knew that this was what was intended… </a:t>
            </a:r>
            <a:r>
              <a:rPr lang="en-GB" sz="2000" b="1" dirty="0">
                <a:latin typeface="Calibri" panose="020F0502020204030204" pitchFamily="34" charset="0"/>
                <a:cs typeface="Calibri" panose="020F0502020204030204" pitchFamily="34" charset="0"/>
              </a:rPr>
              <a:t>terrified by nothing</a:t>
            </a:r>
            <a:r>
              <a:rPr lang="en-GB" sz="2000" dirty="0">
                <a:latin typeface="Calibri" panose="020F0502020204030204" pitchFamily="34" charset="0"/>
                <a:cs typeface="Calibri" panose="020F0502020204030204" pitchFamily="34" charset="0"/>
              </a:rPr>
              <a:t>, by my</a:t>
            </a:r>
            <a:r>
              <a:rPr lang="en-GB" sz="2000" b="1" dirty="0">
                <a:latin typeface="Calibri" panose="020F0502020204030204" pitchFamily="34" charset="0"/>
                <a:cs typeface="Calibri" panose="020F0502020204030204" pitchFamily="34" charset="0"/>
              </a:rPr>
              <a:t> own fears</a:t>
            </a:r>
            <a:r>
              <a:rPr lang="en-GB" sz="2000" dirty="0">
                <a:latin typeface="Calibri" panose="020F0502020204030204" pitchFamily="34" charset="0"/>
                <a:cs typeface="Calibri" panose="020F0502020204030204" pitchFamily="34" charset="0"/>
              </a:rPr>
              <a:t>, by </a:t>
            </a:r>
            <a:r>
              <a:rPr lang="en-GB" sz="2000" b="1" dirty="0">
                <a:latin typeface="Calibri" panose="020F0502020204030204" pitchFamily="34" charset="0"/>
                <a:cs typeface="Calibri" panose="020F0502020204030204" pitchFamily="34" charset="0"/>
              </a:rPr>
              <a:t>soft breathing</a:t>
            </a:r>
            <a:r>
              <a:rPr lang="en-GB" sz="2000" dirty="0">
                <a:latin typeface="Calibri" panose="020F0502020204030204" pitchFamily="34" charset="0"/>
                <a:cs typeface="Calibri" panose="020F0502020204030204" pitchFamily="34" charset="0"/>
              </a:rPr>
              <a:t>, by the </a:t>
            </a:r>
            <a:r>
              <a:rPr lang="en-GB" sz="2000" b="1" dirty="0">
                <a:latin typeface="Calibri" panose="020F0502020204030204" pitchFamily="34" charset="0"/>
                <a:cs typeface="Calibri" panose="020F0502020204030204" pitchFamily="34" charset="0"/>
              </a:rPr>
              <a:t>creak of a board</a:t>
            </a:r>
            <a:r>
              <a:rPr lang="en-GB" sz="2000" dirty="0">
                <a:latin typeface="Calibri" panose="020F0502020204030204" pitchFamily="34" charset="0"/>
                <a:cs typeface="Calibri" panose="020F0502020204030204" pitchFamily="34" charset="0"/>
              </a:rPr>
              <a:t>, by the </a:t>
            </a:r>
            <a:r>
              <a:rPr lang="en-GB" sz="2000" b="1" dirty="0">
                <a:latin typeface="Calibri" panose="020F0502020204030204" pitchFamily="34" charset="0"/>
                <a:cs typeface="Calibri" panose="020F0502020204030204" pitchFamily="34" charset="0"/>
              </a:rPr>
              <a:t>very atmosphere</a:t>
            </a:r>
            <a:r>
              <a:rPr lang="en-GB" sz="2000" dirty="0">
                <a:latin typeface="Calibri" panose="020F0502020204030204" pitchFamily="34" charset="0"/>
                <a:cs typeface="Calibri" panose="020F0502020204030204" pitchFamily="34" charset="0"/>
              </a:rPr>
              <a:t>” – </a:t>
            </a:r>
            <a:r>
              <a:rPr lang="en-GB" sz="2000" i="1" dirty="0">
                <a:highlight>
                  <a:srgbClr val="FF00FF"/>
                </a:highlight>
                <a:latin typeface="Calibri" panose="020F0502020204030204" pitchFamily="34" charset="0"/>
                <a:cs typeface="Calibri" panose="020F0502020204030204" pitchFamily="34" charset="0"/>
              </a:rPr>
              <a:t>writer uses a list to show the mounting sense of panic.</a:t>
            </a:r>
            <a:endParaRPr lang="en-GB" sz="2000" b="1" i="1" dirty="0">
              <a:highlight>
                <a:srgbClr val="FF00FF"/>
              </a:highlight>
              <a:latin typeface="Calibri" panose="020F0502020204030204" pitchFamily="34" charset="0"/>
              <a:cs typeface="Calibri" panose="020F0502020204030204" pitchFamily="34" charset="0"/>
            </a:endParaRPr>
          </a:p>
          <a:p>
            <a:pPr marL="0" indent="0">
              <a:buNone/>
            </a:pPr>
            <a:endParaRPr lang="en-GB" sz="2000" b="1" i="1" dirty="0">
              <a:highlight>
                <a:srgbClr val="FF00FF"/>
              </a:highlight>
              <a:latin typeface="Calibri" panose="020F0502020204030204" pitchFamily="34" charset="0"/>
              <a:cs typeface="Calibri" panose="020F0502020204030204" pitchFamily="34" charset="0"/>
            </a:endParaRPr>
          </a:p>
          <a:p>
            <a:pPr marL="0" indent="0">
              <a:buNone/>
            </a:pPr>
            <a:endParaRPr lang="en-GB" sz="2000" i="1" dirty="0">
              <a:highlight>
                <a:srgbClr val="FF00FF"/>
              </a:highlight>
              <a:latin typeface="Calibri" panose="020F0502020204030204" pitchFamily="34" charset="0"/>
              <a:cs typeface="Calibri" panose="020F0502020204030204" pitchFamily="34" charset="0"/>
            </a:endParaRPr>
          </a:p>
          <a:p>
            <a:pPr marL="0" indent="0">
              <a:buNone/>
            </a:pPr>
            <a:endParaRPr lang="en-GB" sz="2000" b="1" dirty="0"/>
          </a:p>
        </p:txBody>
      </p:sp>
    </p:spTree>
    <p:extLst>
      <p:ext uri="{BB962C8B-B14F-4D97-AF65-F5344CB8AC3E}">
        <p14:creationId xmlns:p14="http://schemas.microsoft.com/office/powerpoint/2010/main" val="1822429488"/>
      </p:ext>
    </p:extLst>
  </p:cSld>
  <p:clrMapOvr>
    <a:masterClrMapping/>
  </p:clrMapOvr>
  <mc:AlternateContent xmlns:mc="http://schemas.openxmlformats.org/markup-compatibility/2006" xmlns:p14="http://schemas.microsoft.com/office/powerpoint/2010/main">
    <mc:Choice Requires="p14">
      <p:transition spd="slow" p14:dur="2000" advTm="143536"/>
    </mc:Choice>
    <mc:Fallback xmlns="">
      <p:transition spd="slow" advTm="14353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004433"/>
          </a:xfrm>
          <a:solidFill>
            <a:schemeClr val="bg2">
              <a:lumMod val="90000"/>
            </a:schemeClr>
          </a:solidFill>
        </p:spPr>
        <p:txBody>
          <a:bodyPr/>
          <a:lstStyle/>
          <a:p>
            <a:pPr algn="ctr"/>
            <a:r>
              <a:rPr lang="en-GB" dirty="0"/>
              <a:t>Analysis Notes</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589649"/>
            <a:ext cx="9720073" cy="4895557"/>
          </a:xfrm>
          <a:solidFill>
            <a:schemeClr val="bg2"/>
          </a:solidFill>
        </p:spPr>
        <p:txBody>
          <a:bodyPr/>
          <a:lstStyle/>
          <a:p>
            <a:pPr marL="0" indent="0">
              <a:buNone/>
            </a:pPr>
            <a:r>
              <a:rPr lang="en-GB" sz="2400" b="1" dirty="0">
                <a:latin typeface="Calibri" panose="020F0502020204030204" pitchFamily="34" charset="0"/>
                <a:cs typeface="Calibri" panose="020F0502020204030204" pitchFamily="34" charset="0"/>
              </a:rPr>
              <a:t>Use of sibilance </a:t>
            </a:r>
            <a:r>
              <a:rPr lang="en-GB" sz="2400" dirty="0">
                <a:latin typeface="Calibri" panose="020F0502020204030204" pitchFamily="34" charset="0"/>
                <a:cs typeface="Calibri" panose="020F0502020204030204" pitchFamily="34" charset="0"/>
              </a:rPr>
              <a:t>(</a:t>
            </a:r>
            <a:r>
              <a:rPr lang="en-GB" sz="2400" i="1" dirty="0">
                <a:latin typeface="Calibri" panose="020F0502020204030204" pitchFamily="34" charset="0"/>
                <a:cs typeface="Calibri" panose="020F0502020204030204" pitchFamily="34" charset="0"/>
              </a:rPr>
              <a:t>a type of alliteration that produces a ‘hissing’ sound – often used to create an effect like a snake – think Gollum in Lord of the Rings</a:t>
            </a: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to simulate whispering for fear of being heard</a:t>
            </a:r>
            <a:r>
              <a:rPr lang="en-GB" sz="2400" dirty="0">
                <a:latin typeface="Calibri" panose="020F0502020204030204" pitchFamily="34" charset="0"/>
                <a:cs typeface="Calibri" panose="020F0502020204030204" pitchFamily="34" charset="0"/>
              </a:rPr>
              <a:t>. </a:t>
            </a:r>
            <a:r>
              <a:rPr lang="en-GB" sz="2400" i="1" dirty="0">
                <a:highlight>
                  <a:srgbClr val="FF00FF"/>
                </a:highlight>
                <a:latin typeface="Calibri" panose="020F0502020204030204" pitchFamily="34" charset="0"/>
                <a:cs typeface="Calibri" panose="020F0502020204030204" pitchFamily="34" charset="0"/>
              </a:rPr>
              <a:t>silence and stillness, summoned, strength and steadiness,  slowly, step by step…</a:t>
            </a:r>
          </a:p>
          <a:p>
            <a:pPr marL="0" indent="0">
              <a:buNone/>
            </a:pPr>
            <a:r>
              <a:rPr lang="en-GB" sz="2400" b="1" dirty="0">
                <a:latin typeface="Calibri" panose="020F0502020204030204" pitchFamily="34" charset="0"/>
                <a:cs typeface="Calibri" panose="020F0502020204030204" pitchFamily="34" charset="0"/>
              </a:rPr>
              <a:t>Metaphorical allusions: </a:t>
            </a:r>
            <a:r>
              <a:rPr lang="en-GB" sz="2400" dirty="0">
                <a:latin typeface="Calibri" panose="020F0502020204030204" pitchFamily="34" charset="0"/>
                <a:cs typeface="Calibri" panose="020F0502020204030204" pitchFamily="34" charset="0"/>
              </a:rPr>
              <a:t>Came back to earth – back to reality, out of the panicked, nightmarish state </a:t>
            </a:r>
            <a:r>
              <a:rPr lang="en-GB" sz="2400" i="1" dirty="0">
                <a:highlight>
                  <a:srgbClr val="FF00FF"/>
                </a:highlight>
                <a:latin typeface="Calibri" panose="020F0502020204030204" pitchFamily="34" charset="0"/>
                <a:cs typeface="Calibri" panose="020F0502020204030204" pitchFamily="34" charset="0"/>
              </a:rPr>
              <a:t>“descended to the ground again.”</a:t>
            </a:r>
          </a:p>
          <a:p>
            <a:pPr marL="0" indent="0">
              <a:buNone/>
            </a:pPr>
            <a:r>
              <a:rPr lang="en-GB" sz="2400" i="1" dirty="0">
                <a:latin typeface="Calibri" panose="020F0502020204030204" pitchFamily="34" charset="0"/>
                <a:cs typeface="Calibri" panose="020F0502020204030204" pitchFamily="34" charset="0"/>
              </a:rPr>
              <a:t> </a:t>
            </a:r>
            <a:r>
              <a:rPr lang="en-GB" sz="2400" i="1" dirty="0">
                <a:highlight>
                  <a:srgbClr val="FF00FF"/>
                </a:highlight>
                <a:latin typeface="Calibri" panose="020F0502020204030204" pitchFamily="34" charset="0"/>
                <a:cs typeface="Calibri" panose="020F0502020204030204" pitchFamily="34" charset="0"/>
              </a:rPr>
              <a:t>“I caught sight of a light” </a:t>
            </a:r>
            <a:r>
              <a:rPr lang="en-GB" sz="2400" dirty="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allusion to hope </a:t>
            </a:r>
          </a:p>
          <a:p>
            <a:pPr marL="0" indent="0">
              <a:buNone/>
            </a:pPr>
            <a:r>
              <a:rPr lang="en-GB" sz="2400" b="1" dirty="0">
                <a:latin typeface="Calibri" panose="020F0502020204030204" pitchFamily="34" charset="0"/>
                <a:cs typeface="Calibri" panose="020F0502020204030204" pitchFamily="34" charset="0"/>
              </a:rPr>
              <a:t>Giddy with relief – felt by the reader when all returns to normality</a:t>
            </a:r>
            <a:r>
              <a:rPr lang="en-GB" sz="2400" dirty="0">
                <a:latin typeface="Calibri" panose="020F0502020204030204" pitchFamily="34" charset="0"/>
                <a:cs typeface="Calibri" panose="020F0502020204030204" pitchFamily="34" charset="0"/>
              </a:rPr>
              <a:t>: Pressure so great that they almost faint </a:t>
            </a:r>
            <a:r>
              <a:rPr lang="en-GB" sz="2400" b="1" i="1" dirty="0">
                <a:highlight>
                  <a:srgbClr val="FF00FF"/>
                </a:highlight>
                <a:latin typeface="Calibri" panose="020F0502020204030204" pitchFamily="34" charset="0"/>
                <a:cs typeface="Calibri" panose="020F0502020204030204" pitchFamily="34" charset="0"/>
              </a:rPr>
              <a:t>“</a:t>
            </a:r>
            <a:r>
              <a:rPr lang="en-GB" sz="2400" i="1" dirty="0">
                <a:highlight>
                  <a:srgbClr val="FF00FF"/>
                </a:highlight>
                <a:latin typeface="Calibri" panose="020F0502020204030204" pitchFamily="34" charset="0"/>
                <a:cs typeface="Calibri" panose="020F0502020204030204" pitchFamily="34" charset="0"/>
              </a:rPr>
              <a:t>felt a wave of relief” </a:t>
            </a:r>
            <a:r>
              <a:rPr lang="en-GB" sz="2400" dirty="0">
                <a:latin typeface="Calibri" panose="020F0502020204030204" pitchFamily="34" charset="0"/>
                <a:cs typeface="Calibri" panose="020F0502020204030204" pitchFamily="34" charset="0"/>
              </a:rPr>
              <a:t>so great that “</a:t>
            </a:r>
            <a:r>
              <a:rPr lang="en-GB" sz="2400" i="1" dirty="0">
                <a:highlight>
                  <a:srgbClr val="FF00FF"/>
                </a:highlight>
                <a:latin typeface="Calibri" panose="020F0502020204030204" pitchFamily="34" charset="0"/>
                <a:cs typeface="Calibri" panose="020F0502020204030204" pitchFamily="34" charset="0"/>
              </a:rPr>
              <a:t>it all but felled me” </a:t>
            </a:r>
            <a:r>
              <a:rPr lang="en-GB" sz="2400" dirty="0">
                <a:latin typeface="Calibri" panose="020F0502020204030204" pitchFamily="34" charset="0"/>
                <a:cs typeface="Calibri" panose="020F0502020204030204" pitchFamily="34" charset="0"/>
              </a:rPr>
              <a:t>and “</a:t>
            </a:r>
            <a:r>
              <a:rPr lang="en-GB" sz="2400" b="1" dirty="0">
                <a:latin typeface="Calibri" panose="020F0502020204030204" pitchFamily="34" charset="0"/>
                <a:cs typeface="Calibri" panose="020F0502020204030204" pitchFamily="34" charset="0"/>
              </a:rPr>
              <a:t>took my breath</a:t>
            </a:r>
            <a:r>
              <a:rPr lang="en-GB" sz="2400" dirty="0">
                <a:latin typeface="Calibri" panose="020F0502020204030204" pitchFamily="34" charset="0"/>
                <a:cs typeface="Calibri" panose="020F0502020204030204" pitchFamily="34" charset="0"/>
              </a:rPr>
              <a:t>”, and I was  </a:t>
            </a:r>
            <a:r>
              <a:rPr lang="en-GB" sz="2400" i="1" dirty="0">
                <a:highlight>
                  <a:srgbClr val="FF00FF"/>
                </a:highlight>
                <a:latin typeface="Calibri" panose="020F0502020204030204" pitchFamily="34" charset="0"/>
                <a:cs typeface="Calibri" panose="020F0502020204030204" pitchFamily="34" charset="0"/>
              </a:rPr>
              <a:t>“forced to lean against the wall” </a:t>
            </a:r>
            <a:r>
              <a:rPr lang="en-GB" sz="2400" dirty="0">
                <a:latin typeface="Calibri" panose="020F0502020204030204" pitchFamily="34" charset="0"/>
                <a:cs typeface="Calibri" panose="020F0502020204030204" pitchFamily="34" charset="0"/>
              </a:rPr>
              <a:t>for a few seconds, so </a:t>
            </a:r>
            <a:r>
              <a:rPr lang="en-GB" sz="2400" i="1" dirty="0">
                <a:highlight>
                  <a:srgbClr val="FF00FF"/>
                </a:highlight>
                <a:latin typeface="Calibri" panose="020F0502020204030204" pitchFamily="34" charset="0"/>
                <a:cs typeface="Calibri" panose="020F0502020204030204" pitchFamily="34" charset="0"/>
              </a:rPr>
              <a:t>“giddy” </a:t>
            </a:r>
            <a:r>
              <a:rPr lang="en-GB" sz="2400" dirty="0">
                <a:latin typeface="Calibri" panose="020F0502020204030204" pitchFamily="34" charset="0"/>
                <a:cs typeface="Calibri" panose="020F0502020204030204" pitchFamily="34" charset="0"/>
              </a:rPr>
              <a:t>did I become.</a:t>
            </a:r>
            <a:endParaRPr lang="en-GB" b="1" dirty="0"/>
          </a:p>
        </p:txBody>
      </p:sp>
    </p:spTree>
    <p:extLst>
      <p:ext uri="{BB962C8B-B14F-4D97-AF65-F5344CB8AC3E}">
        <p14:creationId xmlns:p14="http://schemas.microsoft.com/office/powerpoint/2010/main" val="549301901"/>
      </p:ext>
    </p:extLst>
  </p:cSld>
  <p:clrMapOvr>
    <a:masterClrMapping/>
  </p:clrMapOvr>
  <mc:AlternateContent xmlns:mc="http://schemas.openxmlformats.org/markup-compatibility/2006" xmlns:p14="http://schemas.microsoft.com/office/powerpoint/2010/main">
    <mc:Choice Requires="p14">
      <p:transition spd="slow" p14:dur="2000" advTm="104172"/>
    </mc:Choice>
    <mc:Fallback xmlns="">
      <p:transition spd="slow" advTm="10417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407963" y="585217"/>
            <a:ext cx="11422965" cy="582402"/>
          </a:xfrm>
          <a:solidFill>
            <a:schemeClr val="bg2">
              <a:lumMod val="90000"/>
            </a:schemeClr>
          </a:solidFill>
        </p:spPr>
        <p:txBody>
          <a:bodyPr>
            <a:normAutofit fontScale="90000"/>
          </a:bodyPr>
          <a:lstStyle/>
          <a:p>
            <a:pPr algn="ctr"/>
            <a:r>
              <a:rPr lang="en-GB" dirty="0"/>
              <a:t>Putting it all together</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407963" y="1167619"/>
            <a:ext cx="11422965" cy="5430129"/>
          </a:xfrm>
          <a:solidFill>
            <a:schemeClr val="bg2"/>
          </a:solidFill>
        </p:spPr>
        <p:txBody>
          <a:bodyPr>
            <a:normAutofit fontScale="85000" lnSpcReduction="20000"/>
          </a:bodyPr>
          <a:lstStyle/>
          <a:p>
            <a:pPr marL="0" indent="0">
              <a:buNone/>
            </a:pPr>
            <a:r>
              <a:rPr lang="en-GB" sz="2300" i="1" dirty="0">
                <a:latin typeface="Calibri" panose="020F0502020204030204" pitchFamily="34" charset="0"/>
                <a:cs typeface="Calibri" panose="020F0502020204030204" pitchFamily="34" charset="0"/>
              </a:rPr>
              <a:t>How would we begin to answer the question? Remember we use the question and turn it into a statement:</a:t>
            </a:r>
          </a:p>
          <a:p>
            <a:pPr marL="0" indent="0">
              <a:buNone/>
            </a:pPr>
            <a:r>
              <a:rPr lang="en-GB" sz="2300" b="1" dirty="0">
                <a:latin typeface="Calibri" panose="020F0502020204030204" pitchFamily="34" charset="0"/>
                <a:cs typeface="Calibri" panose="020F0502020204030204" pitchFamily="34" charset="0"/>
              </a:rPr>
              <a:t>Opening statement: </a:t>
            </a:r>
            <a:r>
              <a:rPr lang="en-GB" sz="2300" dirty="0">
                <a:latin typeface="Calibri" panose="020F0502020204030204" pitchFamily="34" charset="0"/>
                <a:cs typeface="Calibri" panose="020F0502020204030204" pitchFamily="34" charset="0"/>
              </a:rPr>
              <a:t>The writer has been very effective in getting across the narrator’s feelings of panic and anxiety.</a:t>
            </a:r>
          </a:p>
          <a:p>
            <a:pPr marL="0" indent="0">
              <a:buNone/>
            </a:pPr>
            <a:r>
              <a:rPr lang="en-GB" sz="2300" i="1" dirty="0">
                <a:latin typeface="Calibri" panose="020F0502020204030204" pitchFamily="34" charset="0"/>
                <a:cs typeface="Calibri" panose="020F0502020204030204" pitchFamily="34" charset="0"/>
              </a:rPr>
              <a:t>Then select two or three features to write about. Use some of the material below, or select your own. Remember to use quotes to support your point and copy carefully! </a:t>
            </a:r>
          </a:p>
          <a:p>
            <a:pPr marL="0" indent="0">
              <a:buNone/>
            </a:pPr>
            <a:r>
              <a:rPr lang="en-GB" sz="2300" b="1" dirty="0">
                <a:latin typeface="Calibri" panose="020F0502020204030204" pitchFamily="34" charset="0"/>
                <a:cs typeface="Calibri" panose="020F0502020204030204" pitchFamily="34" charset="0"/>
              </a:rPr>
              <a:t>Write about the structure</a:t>
            </a:r>
            <a:r>
              <a:rPr lang="en-GB" sz="2300" dirty="0">
                <a:latin typeface="Calibri" panose="020F0502020204030204" pitchFamily="34" charset="0"/>
                <a:cs typeface="Calibri" panose="020F0502020204030204" pitchFamily="34" charset="0"/>
              </a:rPr>
              <a:t>: </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In paragraph one – creates atmosphere of claustrophobia</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In paragraph two – creates a ‘nightmare’ scenario  </a:t>
            </a:r>
          </a:p>
          <a:p>
            <a:pPr>
              <a:buFont typeface="Wingdings" panose="05000000000000000000" pitchFamily="2" charset="2"/>
              <a:buChar char="Ø"/>
            </a:pPr>
            <a:r>
              <a:rPr lang="en-GB" sz="2300" dirty="0">
                <a:latin typeface="Calibri" panose="020F0502020204030204" pitchFamily="34" charset="0"/>
                <a:cs typeface="Calibri" panose="020F0502020204030204" pitchFamily="34" charset="0"/>
              </a:rPr>
              <a:t>In paragraph three – returning to normality – the light, the porter with the lamp, the relief of escape from the fear. </a:t>
            </a:r>
          </a:p>
          <a:p>
            <a:pPr marL="0" indent="0">
              <a:buNone/>
            </a:pPr>
            <a:r>
              <a:rPr lang="en-GB" sz="2300" b="1" dirty="0">
                <a:latin typeface="Calibri" panose="020F0502020204030204" pitchFamily="34" charset="0"/>
                <a:cs typeface="Calibri" panose="020F0502020204030204" pitchFamily="34" charset="0"/>
              </a:rPr>
              <a:t>Write about the literary features:</a:t>
            </a:r>
          </a:p>
          <a:p>
            <a:pPr>
              <a:buFont typeface="Wingdings" panose="05000000000000000000" pitchFamily="2" charset="2"/>
              <a:buChar char="v"/>
            </a:pPr>
            <a:r>
              <a:rPr lang="en-GB" sz="2300" dirty="0">
                <a:latin typeface="Calibri" panose="020F0502020204030204" pitchFamily="34" charset="0"/>
                <a:cs typeface="Calibri" panose="020F0502020204030204" pitchFamily="34" charset="0"/>
              </a:rPr>
              <a:t>Use of contrast</a:t>
            </a:r>
          </a:p>
          <a:p>
            <a:pPr>
              <a:buFont typeface="Wingdings" panose="05000000000000000000" pitchFamily="2" charset="2"/>
              <a:buChar char="v"/>
            </a:pPr>
            <a:r>
              <a:rPr lang="en-GB" sz="2300" dirty="0">
                <a:latin typeface="Calibri" panose="020F0502020204030204" pitchFamily="34" charset="0"/>
                <a:cs typeface="Calibri" panose="020F0502020204030204" pitchFamily="34" charset="0"/>
              </a:rPr>
              <a:t>Using listing </a:t>
            </a:r>
          </a:p>
          <a:p>
            <a:pPr>
              <a:buFont typeface="Wingdings" panose="05000000000000000000" pitchFamily="2" charset="2"/>
              <a:buChar char="v"/>
            </a:pPr>
            <a:r>
              <a:rPr lang="en-GB" sz="2300" dirty="0">
                <a:latin typeface="Calibri" panose="020F0502020204030204" pitchFamily="34" charset="0"/>
                <a:cs typeface="Calibri" panose="020F0502020204030204" pitchFamily="34" charset="0"/>
              </a:rPr>
              <a:t>Metaphorical allusions</a:t>
            </a:r>
          </a:p>
          <a:p>
            <a:pPr marL="0" indent="0" algn="ctr">
              <a:buNone/>
            </a:pPr>
            <a:r>
              <a:rPr lang="en-GB" sz="2300" b="1" u="sng" dirty="0">
                <a:latin typeface="Calibri" panose="020F0502020204030204" pitchFamily="34" charset="0"/>
                <a:cs typeface="Calibri" panose="020F0502020204030204" pitchFamily="34" charset="0"/>
              </a:rPr>
              <a:t>Remember! Don’t just say what they are, say the effect they have on you as a reader.</a:t>
            </a:r>
          </a:p>
          <a:p>
            <a:pPr marL="0" indent="0">
              <a:buNone/>
            </a:pPr>
            <a:endParaRPr lang="en-GB" sz="2300"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326924"/>
      </p:ext>
    </p:extLst>
  </p:cSld>
  <p:clrMapOvr>
    <a:masterClrMapping/>
  </p:clrMapOvr>
  <mc:AlternateContent xmlns:mc="http://schemas.openxmlformats.org/markup-compatibility/2006" xmlns:p14="http://schemas.microsoft.com/office/powerpoint/2010/main">
    <mc:Choice Requires="p14">
      <p:transition spd="slow" p14:dur="2000" advTm="111746"/>
    </mc:Choice>
    <mc:Fallback xmlns="">
      <p:transition spd="slow" advTm="11174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D8E5B-0CB1-482C-9633-609FB469FF9E}"/>
              </a:ext>
            </a:extLst>
          </p:cNvPr>
          <p:cNvSpPr>
            <a:spLocks noGrp="1"/>
          </p:cNvSpPr>
          <p:nvPr>
            <p:ph type="title"/>
          </p:nvPr>
        </p:nvSpPr>
        <p:spPr>
          <a:xfrm>
            <a:off x="1024129" y="585215"/>
            <a:ext cx="3630168" cy="1677467"/>
          </a:xfrm>
        </p:spPr>
        <p:txBody>
          <a:bodyPr>
            <a:normAutofit/>
          </a:bodyPr>
          <a:lstStyle/>
          <a:p>
            <a:r>
              <a:rPr lang="en-GB" sz="4400"/>
              <a:t>Finally…</a:t>
            </a:r>
          </a:p>
        </p:txBody>
      </p:sp>
      <p:cxnSp>
        <p:nvCxnSpPr>
          <p:cNvPr id="10"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2423548"/>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19F5AF-6B95-4644-B9CB-2583EF87AE80}"/>
              </a:ext>
            </a:extLst>
          </p:cNvPr>
          <p:cNvSpPr>
            <a:spLocks noGrp="1"/>
          </p:cNvSpPr>
          <p:nvPr>
            <p:ph idx="1"/>
          </p:nvPr>
        </p:nvSpPr>
        <p:spPr>
          <a:xfrm>
            <a:off x="1024129" y="2584415"/>
            <a:ext cx="3630168" cy="3724944"/>
          </a:xfrm>
        </p:spPr>
        <p:txBody>
          <a:bodyPr>
            <a:normAutofit/>
          </a:bodyPr>
          <a:lstStyle/>
          <a:p>
            <a:r>
              <a:rPr lang="en-GB" sz="2000">
                <a:latin typeface="Calibri" panose="020F0502020204030204" pitchFamily="34" charset="0"/>
                <a:cs typeface="Calibri" panose="020F0502020204030204" pitchFamily="34" charset="0"/>
              </a:rPr>
              <a:t>In conclusion, I think we can safely say that Q4 isn’t the easiest of questions, but it’s certainly worth practising for the 20 marks it offers! </a:t>
            </a:r>
          </a:p>
          <a:p>
            <a:r>
              <a:rPr lang="en-GB" sz="2000">
                <a:latin typeface="Calibri" panose="020F0502020204030204" pitchFamily="34" charset="0"/>
                <a:cs typeface="Calibri" panose="020F0502020204030204" pitchFamily="34" charset="0"/>
              </a:rPr>
              <a:t>We will be using the same texts for further practice in Unit 7 coursework that accompanies this lesson.</a:t>
            </a: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4">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pic>
        <p:nvPicPr>
          <p:cNvPr id="4" name="Audio 3">
            <a:hlinkClick r:id="" action="ppaction://media"/>
            <a:extLst>
              <a:ext uri="{FF2B5EF4-FFF2-40B4-BE49-F238E27FC236}">
                <a16:creationId xmlns:a16="http://schemas.microsoft.com/office/drawing/2014/main" id="{0402D905-B9EE-4B92-8B3A-B7A49F4DFC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96312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6294"/>
    </mc:Choice>
    <mc:Fallback xmlns="">
      <p:transition spd="slow" advTm="56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solidFill>
            <a:schemeClr val="bg2">
              <a:lumMod val="90000"/>
            </a:schemeClr>
          </a:solidFill>
        </p:spPr>
        <p:txBody>
          <a:bodyPr/>
          <a:lstStyle/>
          <a:p>
            <a:pPr algn="ctr"/>
            <a:r>
              <a:rPr lang="en-GB" dirty="0"/>
              <a:t>What do you have to evaluate?</a:t>
            </a:r>
            <a:br>
              <a:rPr lang="en-GB" dirty="0"/>
            </a:br>
            <a:endParaRPr lang="en-GB" dirty="0"/>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2084832"/>
            <a:ext cx="9720073" cy="4224528"/>
          </a:xfrm>
          <a:solidFill>
            <a:schemeClr val="bg2"/>
          </a:solidFill>
        </p:spPr>
        <p:txBody>
          <a:bodyPr/>
          <a:lstStyle/>
          <a:p>
            <a:r>
              <a:rPr lang="en-GB" sz="2400" dirty="0">
                <a:latin typeface="Calibri" panose="020F0502020204030204" pitchFamily="34" charset="0"/>
                <a:cs typeface="Calibri" panose="020F0502020204030204" pitchFamily="34" charset="0"/>
              </a:rPr>
              <a:t>In Q4 you will be asked to look at a specific part of the text – from line (the examiners will give a line number) to the end.</a:t>
            </a:r>
          </a:p>
          <a:p>
            <a:pPr marL="0" indent="0">
              <a:buNone/>
            </a:pPr>
            <a:r>
              <a:rPr lang="en-GB" sz="2400" dirty="0">
                <a:latin typeface="Calibri" panose="020F0502020204030204" pitchFamily="34" charset="0"/>
                <a:cs typeface="Calibri" panose="020F0502020204030204" pitchFamily="34" charset="0"/>
              </a:rPr>
              <a:t>You will be given a statement made by a student on the part of the extract that you have been asked to reread in order to answer the question.</a:t>
            </a:r>
          </a:p>
          <a:p>
            <a:pPr marL="0" indent="0">
              <a:buNone/>
            </a:pPr>
            <a:r>
              <a:rPr lang="en-GB" sz="2400" dirty="0">
                <a:latin typeface="Calibri" panose="020F0502020204030204" pitchFamily="34" charset="0"/>
                <a:cs typeface="Calibri" panose="020F0502020204030204" pitchFamily="34" charset="0"/>
              </a:rPr>
              <a:t>You will then be asked to respond by evaluating the statement the student has made by agreeing or disagreeing.</a:t>
            </a:r>
          </a:p>
          <a:p>
            <a:pPr marL="0" indent="0">
              <a:buNone/>
            </a:pPr>
            <a:r>
              <a:rPr lang="en-GB" sz="2400" dirty="0">
                <a:latin typeface="Calibri" panose="020F0502020204030204" pitchFamily="34" charset="0"/>
                <a:cs typeface="Calibri" panose="020F0502020204030204" pitchFamily="34" charset="0"/>
              </a:rPr>
              <a:t>You are being asked to give an opinion in response to the statement, but whatever you write must be backed up by evidence from the texts – that means quoting!</a:t>
            </a:r>
          </a:p>
          <a:p>
            <a:pPr marL="0" indent="0">
              <a:buNone/>
            </a:pPr>
            <a:endParaRPr lang="en-GB" dirty="0"/>
          </a:p>
        </p:txBody>
      </p:sp>
    </p:spTree>
    <p:extLst>
      <p:ext uri="{BB962C8B-B14F-4D97-AF65-F5344CB8AC3E}">
        <p14:creationId xmlns:p14="http://schemas.microsoft.com/office/powerpoint/2010/main" val="4257894053"/>
      </p:ext>
    </p:extLst>
  </p:cSld>
  <p:clrMapOvr>
    <a:masterClrMapping/>
  </p:clrMapOvr>
  <mc:AlternateContent xmlns:mc="http://schemas.openxmlformats.org/markup-compatibility/2006" xmlns:p14="http://schemas.microsoft.com/office/powerpoint/2010/main">
    <mc:Choice Requires="p14">
      <p:transition spd="slow" p14:dur="2000" advTm="124436"/>
    </mc:Choice>
    <mc:Fallback xmlns="">
      <p:transition spd="slow" advTm="1244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203200"/>
            <a:ext cx="4389120" cy="1170518"/>
          </a:xfrm>
        </p:spPr>
        <p:txBody>
          <a:bodyPr>
            <a:normAutofit fontScale="90000"/>
          </a:bodyPr>
          <a:lstStyle/>
          <a:p>
            <a:r>
              <a:rPr lang="en-GB" sz="4400" dirty="0"/>
              <a:t>What is evaluation In English language?</a:t>
            </a:r>
          </a:p>
        </p:txBody>
      </p:sp>
      <p:sp>
        <p:nvSpPr>
          <p:cNvPr id="11" name="Content Placeholder 10">
            <a:extLst>
              <a:ext uri="{FF2B5EF4-FFF2-40B4-BE49-F238E27FC236}">
                <a16:creationId xmlns:a16="http://schemas.microsoft.com/office/drawing/2014/main" id="{7C1409DB-27BA-4F47-938A-37CA5A146AE8}"/>
              </a:ext>
            </a:extLst>
          </p:cNvPr>
          <p:cNvSpPr>
            <a:spLocks noGrp="1"/>
          </p:cNvSpPr>
          <p:nvPr>
            <p:ph idx="1"/>
          </p:nvPr>
        </p:nvSpPr>
        <p:spPr>
          <a:xfrm>
            <a:off x="1024129" y="1463040"/>
            <a:ext cx="4389120" cy="5134708"/>
          </a:xfrm>
        </p:spPr>
        <p:txBody>
          <a:bodyPr>
            <a:noAutofit/>
          </a:bodyPr>
          <a:lstStyle/>
          <a:p>
            <a:r>
              <a:rPr lang="en-US" sz="2800" dirty="0">
                <a:latin typeface="Calibri" panose="020F0502020204030204" pitchFamily="34" charset="0"/>
                <a:cs typeface="Calibri" panose="020F0502020204030204" pitchFamily="34" charset="0"/>
              </a:rPr>
              <a:t>To evaluate is to make a judgement about something – to balance it up, to assess its value.</a:t>
            </a:r>
          </a:p>
          <a:p>
            <a:r>
              <a:rPr lang="en-US" sz="2800" dirty="0">
                <a:latin typeface="Calibri" panose="020F0502020204030204" pitchFamily="34" charset="0"/>
                <a:cs typeface="Calibri" panose="020F0502020204030204" pitchFamily="34" charset="0"/>
              </a:rPr>
              <a:t>Don’t just agree with the statement, weigh it up, decide how far you can agree (or why you disagree) and annotate the text with points you can use in your response. Remember – only disagree if you can support your argument! </a:t>
            </a:r>
          </a:p>
        </p:txBody>
      </p:sp>
      <p:pic>
        <p:nvPicPr>
          <p:cNvPr id="9" name="Content Placeholder 4" descr="A picture containing sky, table, device, wall&#10;&#10;Description automatically generated">
            <a:extLst>
              <a:ext uri="{FF2B5EF4-FFF2-40B4-BE49-F238E27FC236}">
                <a16:creationId xmlns:a16="http://schemas.microsoft.com/office/drawing/2014/main" id="{2F6D2CEF-7C72-4662-BC11-706C96F7A3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30" r="8016" b="-1"/>
          <a:stretch/>
        </p:blipFill>
        <p:spPr>
          <a:xfrm>
            <a:off x="6197600" y="203200"/>
            <a:ext cx="5994400" cy="6654800"/>
          </a:xfrm>
          <a:prstGeom prst="rect">
            <a:avLst/>
          </a:prstGeom>
          <a:solidFill>
            <a:schemeClr val="bg2"/>
          </a:solidFill>
        </p:spPr>
      </p:pic>
    </p:spTree>
    <p:extLst>
      <p:ext uri="{BB962C8B-B14F-4D97-AF65-F5344CB8AC3E}">
        <p14:creationId xmlns:p14="http://schemas.microsoft.com/office/powerpoint/2010/main" val="2663558537"/>
      </p:ext>
    </p:extLst>
  </p:cSld>
  <p:clrMapOvr>
    <a:masterClrMapping/>
  </p:clrMapOvr>
  <mc:AlternateContent xmlns:mc="http://schemas.openxmlformats.org/markup-compatibility/2006" xmlns:p14="http://schemas.microsoft.com/office/powerpoint/2010/main">
    <mc:Choice Requires="p14">
      <p:transition spd="slow" p14:dur="2000" advTm="38400"/>
    </mc:Choice>
    <mc:Fallback xmlns="">
      <p:transition spd="slow" advTm="384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solidFill>
            <a:schemeClr val="bg2">
              <a:lumMod val="90000"/>
            </a:schemeClr>
          </a:solidFill>
        </p:spPr>
        <p:txBody>
          <a:bodyPr/>
          <a:lstStyle/>
          <a:p>
            <a:pPr algn="ctr"/>
            <a:r>
              <a:rPr lang="en-GB" dirty="0"/>
              <a:t>Examiners suggestions</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2084832"/>
            <a:ext cx="9720073" cy="4224528"/>
          </a:xfrm>
          <a:solidFill>
            <a:schemeClr val="bg2"/>
          </a:solidFill>
        </p:spPr>
        <p:txBody>
          <a:bodyPr>
            <a:normAutofit/>
          </a:bodyPr>
          <a:lstStyle/>
          <a:p>
            <a:r>
              <a:rPr lang="en-GB" sz="2500" dirty="0">
                <a:latin typeface="Calibri" panose="020F0502020204030204" pitchFamily="34" charset="0"/>
                <a:cs typeface="Calibri" panose="020F0502020204030204" pitchFamily="34" charset="0"/>
              </a:rPr>
              <a:t>Like we have seen in other questions, the examiners give you suggestions as to how to approach the task.</a:t>
            </a:r>
          </a:p>
          <a:p>
            <a:r>
              <a:rPr lang="en-GB" sz="2500" dirty="0">
                <a:latin typeface="Calibri" panose="020F0502020204030204" pitchFamily="34" charset="0"/>
                <a:cs typeface="Calibri" panose="020F0502020204030204" pitchFamily="34" charset="0"/>
              </a:rPr>
              <a:t>These come in the form of bullet points, usually starting with:</a:t>
            </a:r>
          </a:p>
          <a:p>
            <a:r>
              <a:rPr lang="en-GB" sz="2500" b="1" dirty="0">
                <a:latin typeface="Calibri" panose="020F0502020204030204" pitchFamily="34" charset="0"/>
                <a:cs typeface="Calibri" panose="020F0502020204030204" pitchFamily="34" charset="0"/>
              </a:rPr>
              <a:t>‘In your response you could…’</a:t>
            </a:r>
          </a:p>
          <a:p>
            <a:r>
              <a:rPr lang="en-GB" sz="2500" dirty="0">
                <a:latin typeface="Calibri" panose="020F0502020204030204" pitchFamily="34" charset="0"/>
                <a:cs typeface="Calibri" panose="020F0502020204030204" pitchFamily="34" charset="0"/>
              </a:rPr>
              <a:t>Please do not be misled; this means </a:t>
            </a:r>
            <a:r>
              <a:rPr lang="en-GB" sz="2500" b="1" dirty="0">
                <a:latin typeface="Calibri" panose="020F0502020204030204" pitchFamily="34" charset="0"/>
                <a:cs typeface="Calibri" panose="020F0502020204030204" pitchFamily="34" charset="0"/>
              </a:rPr>
              <a:t>SHOULD!</a:t>
            </a:r>
          </a:p>
          <a:p>
            <a:r>
              <a:rPr lang="en-GB" sz="2500" dirty="0">
                <a:latin typeface="Calibri" panose="020F0502020204030204" pitchFamily="34" charset="0"/>
                <a:cs typeface="Calibri" panose="020F0502020204030204" pitchFamily="34" charset="0"/>
              </a:rPr>
              <a:t>Whilst the examiners would be more than happy for you to cover </a:t>
            </a:r>
            <a:r>
              <a:rPr lang="en-GB" sz="2500" b="1" dirty="0">
                <a:latin typeface="Calibri" panose="020F0502020204030204" pitchFamily="34" charset="0"/>
                <a:cs typeface="Calibri" panose="020F0502020204030204" pitchFamily="34" charset="0"/>
              </a:rPr>
              <a:t>MORE</a:t>
            </a:r>
            <a:r>
              <a:rPr lang="en-GB" sz="2500" dirty="0">
                <a:latin typeface="Calibri" panose="020F0502020204030204" pitchFamily="34" charset="0"/>
                <a:cs typeface="Calibri" panose="020F0502020204030204" pitchFamily="34" charset="0"/>
              </a:rPr>
              <a:t> than the bullet point suggestions (</a:t>
            </a:r>
            <a:r>
              <a:rPr lang="en-GB" sz="2500" i="1" dirty="0">
                <a:latin typeface="Calibri" panose="020F0502020204030204" pitchFamily="34" charset="0"/>
                <a:cs typeface="Calibri" panose="020F0502020204030204" pitchFamily="34" charset="0"/>
              </a:rPr>
              <a:t>provided it’s relevant to the question of course</a:t>
            </a:r>
            <a:r>
              <a:rPr lang="en-GB" sz="2500" dirty="0">
                <a:latin typeface="Calibri" panose="020F0502020204030204" pitchFamily="34" charset="0"/>
                <a:cs typeface="Calibri" panose="020F0502020204030204" pitchFamily="34" charset="0"/>
              </a:rPr>
              <a:t>), the</a:t>
            </a:r>
            <a:r>
              <a:rPr lang="en-GB" sz="2500" b="1" dirty="0">
                <a:latin typeface="Calibri" panose="020F0502020204030204" pitchFamily="34" charset="0"/>
                <a:cs typeface="Calibri" panose="020F0502020204030204" pitchFamily="34" charset="0"/>
              </a:rPr>
              <a:t> LEAST </a:t>
            </a:r>
            <a:r>
              <a:rPr lang="en-GB" sz="2500" dirty="0">
                <a:latin typeface="Calibri" panose="020F0502020204030204" pitchFamily="34" charset="0"/>
                <a:cs typeface="Calibri" panose="020F0502020204030204" pitchFamily="34" charset="0"/>
              </a:rPr>
              <a:t>they expect is what they have suggested.</a:t>
            </a:r>
          </a:p>
        </p:txBody>
      </p:sp>
    </p:spTree>
    <p:extLst>
      <p:ext uri="{BB962C8B-B14F-4D97-AF65-F5344CB8AC3E}">
        <p14:creationId xmlns:p14="http://schemas.microsoft.com/office/powerpoint/2010/main" val="440967974"/>
      </p:ext>
    </p:extLst>
  </p:cSld>
  <p:clrMapOvr>
    <a:masterClrMapping/>
  </p:clrMapOvr>
  <mc:AlternateContent xmlns:mc="http://schemas.openxmlformats.org/markup-compatibility/2006" xmlns:p14="http://schemas.microsoft.com/office/powerpoint/2010/main">
    <mc:Choice Requires="p14">
      <p:transition spd="slow" p14:dur="2000" advTm="52960"/>
    </mc:Choice>
    <mc:Fallback xmlns="">
      <p:transition spd="slow" advTm="529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990366"/>
          </a:xfrm>
          <a:solidFill>
            <a:schemeClr val="bg2">
              <a:lumMod val="90000"/>
            </a:schemeClr>
          </a:solidFill>
        </p:spPr>
        <p:txBody>
          <a:bodyPr/>
          <a:lstStyle/>
          <a:p>
            <a:pPr algn="ctr"/>
            <a:r>
              <a:rPr lang="en-GB" dirty="0"/>
              <a:t>Where to start?</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575582"/>
            <a:ext cx="9720073" cy="4733778"/>
          </a:xfrm>
          <a:solidFill>
            <a:schemeClr val="bg2"/>
          </a:solidFill>
        </p:spPr>
        <p:txBody>
          <a:bodyPr>
            <a:normAutofit/>
          </a:bodyPr>
          <a:lstStyle/>
          <a:p>
            <a:r>
              <a:rPr lang="en-GB" sz="2300" dirty="0">
                <a:latin typeface="Calibri" panose="020F0502020204030204" pitchFamily="34" charset="0"/>
                <a:cs typeface="Calibri" panose="020F0502020204030204" pitchFamily="34" charset="0"/>
              </a:rPr>
              <a:t>One of the hardest parts of Q4 is that although the examiner has given you some indicators of what to focus your comments on, </a:t>
            </a:r>
            <a:r>
              <a:rPr lang="en-GB" sz="2300" b="1" dirty="0">
                <a:latin typeface="Calibri" panose="020F0502020204030204" pitchFamily="34" charset="0"/>
                <a:cs typeface="Calibri" panose="020F0502020204030204" pitchFamily="34" charset="0"/>
              </a:rPr>
              <a:t>you are not directed to look at any one area in particular. </a:t>
            </a:r>
          </a:p>
          <a:p>
            <a:r>
              <a:rPr lang="en-GB" sz="2300" dirty="0">
                <a:latin typeface="Calibri" panose="020F0502020204030204" pitchFamily="34" charset="0"/>
                <a:cs typeface="Calibri" panose="020F0502020204030204" pitchFamily="34" charset="0"/>
              </a:rPr>
              <a:t>In previous questions you have been asked to look at language, or at the structure, but here you can pretty much write about language, structure, punctuation, tone – the world is your oyster!</a:t>
            </a:r>
          </a:p>
          <a:p>
            <a:r>
              <a:rPr lang="en-GB" sz="2300" dirty="0">
                <a:latin typeface="Calibri" panose="020F0502020204030204" pitchFamily="34" charset="0"/>
                <a:cs typeface="Calibri" panose="020F0502020204030204" pitchFamily="34" charset="0"/>
              </a:rPr>
              <a:t>Somehow that can make it more difficult because it relies on you to find whatever is best to support your opinion in the text itself and base your comments on that. You really do have to look carefully at the text here.</a:t>
            </a:r>
          </a:p>
          <a:p>
            <a:r>
              <a:rPr lang="en-GB" sz="2300" dirty="0">
                <a:latin typeface="Calibri" panose="020F0502020204030204" pitchFamily="34" charset="0"/>
                <a:cs typeface="Calibri" panose="020F0502020204030204" pitchFamily="34" charset="0"/>
              </a:rPr>
              <a:t>First let’s just look at </a:t>
            </a:r>
            <a:r>
              <a:rPr lang="en-GB" sz="2300" b="1" dirty="0">
                <a:latin typeface="Calibri" panose="020F0502020204030204" pitchFamily="34" charset="0"/>
                <a:cs typeface="Calibri" panose="020F0502020204030204" pitchFamily="34" charset="0"/>
              </a:rPr>
              <a:t>what is meant by tone </a:t>
            </a:r>
            <a:r>
              <a:rPr lang="en-GB" sz="2300" dirty="0">
                <a:latin typeface="Calibri" panose="020F0502020204030204" pitchFamily="34" charset="0"/>
                <a:cs typeface="Calibri" panose="020F0502020204030204" pitchFamily="34" charset="0"/>
              </a:rPr>
              <a:t>to give ourselves a fighting chance of being able to comment on that as well if it’s relevant. </a:t>
            </a:r>
          </a:p>
        </p:txBody>
      </p:sp>
    </p:spTree>
    <p:extLst>
      <p:ext uri="{BB962C8B-B14F-4D97-AF65-F5344CB8AC3E}">
        <p14:creationId xmlns:p14="http://schemas.microsoft.com/office/powerpoint/2010/main" val="2031530955"/>
      </p:ext>
    </p:extLst>
  </p:cSld>
  <p:clrMapOvr>
    <a:masterClrMapping/>
  </p:clrMapOvr>
  <mc:AlternateContent xmlns:mc="http://schemas.openxmlformats.org/markup-compatibility/2006" xmlns:p14="http://schemas.microsoft.com/office/powerpoint/2010/main">
    <mc:Choice Requires="p14">
      <p:transition spd="slow" p14:dur="2000" advTm="88884"/>
    </mc:Choice>
    <mc:Fallback xmlns="">
      <p:transition spd="slow" advTm="888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877824"/>
          </a:xfrm>
          <a:solidFill>
            <a:schemeClr val="bg2">
              <a:lumMod val="90000"/>
            </a:schemeClr>
          </a:solidFill>
        </p:spPr>
        <p:txBody>
          <a:bodyPr/>
          <a:lstStyle/>
          <a:p>
            <a:pPr algn="ctr"/>
            <a:r>
              <a:rPr lang="en-GB" dirty="0"/>
              <a:t>What is meant by tone?</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463040"/>
            <a:ext cx="9720073" cy="4846320"/>
          </a:xfrm>
          <a:solidFill>
            <a:schemeClr val="bg2"/>
          </a:solidFill>
        </p:spPr>
        <p:txBody>
          <a:bodyPr>
            <a:normAutofit/>
          </a:bodyPr>
          <a:lstStyle/>
          <a:p>
            <a:r>
              <a:rPr lang="en-GB" sz="2800" b="1" dirty="0">
                <a:latin typeface="Calibri" panose="020F0502020204030204" pitchFamily="34" charset="0"/>
                <a:cs typeface="Calibri" panose="020F0502020204030204" pitchFamily="34" charset="0"/>
              </a:rPr>
              <a:t>Mood</a:t>
            </a:r>
            <a:r>
              <a:rPr lang="en-GB" sz="2800" dirty="0">
                <a:latin typeface="Calibri" panose="020F0502020204030204" pitchFamily="34" charset="0"/>
                <a:cs typeface="Calibri" panose="020F0502020204030204" pitchFamily="34" charset="0"/>
              </a:rPr>
              <a:t> and </a:t>
            </a:r>
            <a:r>
              <a:rPr lang="en-GB" sz="2800" b="1" dirty="0">
                <a:latin typeface="Calibri" panose="020F0502020204030204" pitchFamily="34" charset="0"/>
                <a:cs typeface="Calibri" panose="020F0502020204030204" pitchFamily="34" charset="0"/>
              </a:rPr>
              <a:t>tone</a:t>
            </a:r>
            <a:r>
              <a:rPr lang="en-GB" sz="2800" dirty="0">
                <a:latin typeface="Calibri" panose="020F0502020204030204" pitchFamily="34" charset="0"/>
                <a:cs typeface="Calibri" panose="020F0502020204030204" pitchFamily="34" charset="0"/>
              </a:rPr>
              <a:t> are two literary elements that help create the main idea of a story. </a:t>
            </a:r>
          </a:p>
          <a:p>
            <a:r>
              <a:rPr lang="en-GB" sz="2800" dirty="0">
                <a:latin typeface="Calibri" panose="020F0502020204030204" pitchFamily="34" charset="0"/>
                <a:cs typeface="Calibri" panose="020F0502020204030204" pitchFamily="34" charset="0"/>
              </a:rPr>
              <a:t>The </a:t>
            </a:r>
            <a:r>
              <a:rPr lang="en-GB" sz="2800" b="1" dirty="0">
                <a:latin typeface="Calibri" panose="020F0502020204030204" pitchFamily="34" charset="0"/>
                <a:cs typeface="Calibri" panose="020F0502020204030204" pitchFamily="34" charset="0"/>
              </a:rPr>
              <a:t>mood</a:t>
            </a:r>
            <a:r>
              <a:rPr lang="en-GB" sz="2800" dirty="0">
                <a:latin typeface="Calibri" panose="020F0502020204030204" pitchFamily="34" charset="0"/>
                <a:cs typeface="Calibri" panose="020F0502020204030204" pitchFamily="34" charset="0"/>
              </a:rPr>
              <a:t> is the atmosphere of the story, and the </a:t>
            </a:r>
            <a:r>
              <a:rPr lang="en-GB" sz="2800" b="1" dirty="0">
                <a:latin typeface="Calibri" panose="020F0502020204030204" pitchFamily="34" charset="0"/>
                <a:cs typeface="Calibri" panose="020F0502020204030204" pitchFamily="34" charset="0"/>
              </a:rPr>
              <a:t>tone</a:t>
            </a:r>
            <a:r>
              <a:rPr lang="en-GB" sz="2800" dirty="0">
                <a:latin typeface="Calibri" panose="020F0502020204030204" pitchFamily="34" charset="0"/>
                <a:cs typeface="Calibri" panose="020F0502020204030204" pitchFamily="34" charset="0"/>
              </a:rPr>
              <a:t> is the author's attitude towards the topic. We can identify both by looking at the setting, characters, details, and word choices</a:t>
            </a:r>
            <a:endParaRPr lang="en-GB" sz="2800" b="1" dirty="0">
              <a:latin typeface="Calibri" panose="020F0502020204030204" pitchFamily="34" charset="0"/>
              <a:cs typeface="Calibri" panose="020F0502020204030204" pitchFamily="34" charset="0"/>
            </a:endParaRPr>
          </a:p>
          <a:p>
            <a:r>
              <a:rPr lang="en-GB" sz="2800" b="1" dirty="0">
                <a:latin typeface="Calibri" panose="020F0502020204030204" pitchFamily="34" charset="0"/>
                <a:cs typeface="Calibri" panose="020F0502020204030204" pitchFamily="34" charset="0"/>
              </a:rPr>
              <a:t>Tone</a:t>
            </a:r>
            <a:r>
              <a:rPr lang="en-GB" sz="2800" dirty="0">
                <a:latin typeface="Calibri" panose="020F0502020204030204" pitchFamily="34" charset="0"/>
                <a:cs typeface="Calibri" panose="020F0502020204030204" pitchFamily="34" charset="0"/>
              </a:rPr>
              <a:t>, in written composition, is an </a:t>
            </a:r>
            <a:r>
              <a:rPr lang="en-GB" sz="2800" b="1" dirty="0">
                <a:latin typeface="Calibri" panose="020F0502020204030204" pitchFamily="34" charset="0"/>
                <a:cs typeface="Calibri" panose="020F0502020204030204" pitchFamily="34" charset="0"/>
              </a:rPr>
              <a:t>attitude</a:t>
            </a:r>
            <a:r>
              <a:rPr lang="en-GB" sz="2800" dirty="0">
                <a:latin typeface="Calibri" panose="020F0502020204030204" pitchFamily="34" charset="0"/>
                <a:cs typeface="Calibri" panose="020F0502020204030204" pitchFamily="34" charset="0"/>
              </a:rPr>
              <a:t> of a writer toward a subject or an audience - it is generally shown through the choice of words, or the viewpoint of a writer on a particular subject.  </a:t>
            </a:r>
          </a:p>
        </p:txBody>
      </p:sp>
    </p:spTree>
    <p:extLst>
      <p:ext uri="{BB962C8B-B14F-4D97-AF65-F5344CB8AC3E}">
        <p14:creationId xmlns:p14="http://schemas.microsoft.com/office/powerpoint/2010/main" val="30962025"/>
      </p:ext>
    </p:extLst>
  </p:cSld>
  <p:clrMapOvr>
    <a:masterClrMapping/>
  </p:clrMapOvr>
  <mc:AlternateContent xmlns:mc="http://schemas.openxmlformats.org/markup-compatibility/2006" xmlns:p14="http://schemas.microsoft.com/office/powerpoint/2010/main">
    <mc:Choice Requires="p14">
      <p:transition spd="slow" p14:dur="2000" advTm="86702"/>
    </mc:Choice>
    <mc:Fallback xmlns="">
      <p:transition spd="slow" advTm="86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xfrm>
            <a:off x="1024128" y="585216"/>
            <a:ext cx="9720072" cy="1060704"/>
          </a:xfrm>
          <a:solidFill>
            <a:schemeClr val="bg2">
              <a:lumMod val="90000"/>
            </a:schemeClr>
          </a:solidFill>
        </p:spPr>
        <p:txBody>
          <a:bodyPr/>
          <a:lstStyle/>
          <a:p>
            <a:pPr algn="ctr"/>
            <a:r>
              <a:rPr lang="en-GB" dirty="0"/>
              <a:t>Examples of tone</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645920"/>
            <a:ext cx="9720073" cy="4663440"/>
          </a:xfrm>
          <a:solidFill>
            <a:schemeClr val="bg2"/>
          </a:solidFill>
        </p:spPr>
        <p:txBody>
          <a:bodyPr/>
          <a:lstStyle/>
          <a:p>
            <a:r>
              <a:rPr lang="en-GB" b="1" dirty="0">
                <a:latin typeface="Calibri" panose="020F0502020204030204" pitchFamily="34" charset="0"/>
                <a:cs typeface="Calibri" panose="020F0502020204030204" pitchFamily="34" charset="0"/>
              </a:rPr>
              <a:t>Some examples of tone:</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Formal</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Informal</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Serious</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Comic</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Sarcastic</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Sad</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Sinister</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Threatening</a:t>
            </a:r>
          </a:p>
          <a:p>
            <a:endParaRPr lang="en-GB" dirty="0"/>
          </a:p>
        </p:txBody>
      </p:sp>
    </p:spTree>
    <p:extLst>
      <p:ext uri="{BB962C8B-B14F-4D97-AF65-F5344CB8AC3E}">
        <p14:creationId xmlns:p14="http://schemas.microsoft.com/office/powerpoint/2010/main" val="3550303224"/>
      </p:ext>
    </p:extLst>
  </p:cSld>
  <p:clrMapOvr>
    <a:masterClrMapping/>
  </p:clrMapOvr>
  <mc:AlternateContent xmlns:mc="http://schemas.openxmlformats.org/markup-compatibility/2006" xmlns:p14="http://schemas.microsoft.com/office/powerpoint/2010/main">
    <mc:Choice Requires="p14">
      <p:transition spd="slow" p14:dur="2000" advTm="37162"/>
    </mc:Choice>
    <mc:Fallback xmlns="">
      <p:transition spd="slow" advTm="371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6658-8DCC-4888-810A-EAD5316F8287}"/>
              </a:ext>
            </a:extLst>
          </p:cNvPr>
          <p:cNvSpPr>
            <a:spLocks noGrp="1"/>
          </p:cNvSpPr>
          <p:nvPr>
            <p:ph type="title"/>
          </p:nvPr>
        </p:nvSpPr>
        <p:spPr>
          <a:solidFill>
            <a:schemeClr val="bg2">
              <a:lumMod val="90000"/>
            </a:schemeClr>
          </a:solidFill>
        </p:spPr>
        <p:txBody>
          <a:bodyPr/>
          <a:lstStyle/>
          <a:p>
            <a:pPr algn="ctr"/>
            <a:r>
              <a:rPr lang="en-GB" dirty="0"/>
              <a:t>What does q4 look like?</a:t>
            </a:r>
          </a:p>
        </p:txBody>
      </p:sp>
      <p:sp>
        <p:nvSpPr>
          <p:cNvPr id="3" name="Content Placeholder 2">
            <a:extLst>
              <a:ext uri="{FF2B5EF4-FFF2-40B4-BE49-F238E27FC236}">
                <a16:creationId xmlns:a16="http://schemas.microsoft.com/office/drawing/2014/main" id="{D2840A1B-4939-4466-BA10-41585DB6E2F1}"/>
              </a:ext>
            </a:extLst>
          </p:cNvPr>
          <p:cNvSpPr>
            <a:spLocks noGrp="1"/>
          </p:cNvSpPr>
          <p:nvPr>
            <p:ph idx="1"/>
          </p:nvPr>
        </p:nvSpPr>
        <p:spPr>
          <a:xfrm>
            <a:off x="1024128" y="1983545"/>
            <a:ext cx="9720073" cy="4325815"/>
          </a:xfrm>
          <a:solidFill>
            <a:schemeClr val="bg2"/>
          </a:solidFill>
        </p:spPr>
        <p:txBody>
          <a:bodyPr/>
          <a:lstStyle/>
          <a:p>
            <a:r>
              <a:rPr lang="en-GB" dirty="0">
                <a:latin typeface="Calibri" panose="020F0502020204030204" pitchFamily="34" charset="0"/>
                <a:cs typeface="Calibri" panose="020F0502020204030204" pitchFamily="34" charset="0"/>
              </a:rPr>
              <a:t>Although you will work on past exam questions in Unit 7 and in the tutorial, in the presentation we will work on parts of texts and exam type questions rather than the papers. This will give you an opportunity to practise the skill before you work on a longer, exam based text.</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First we are going to read a text extract from the CGP AQA English Language workbook. </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Then we will highlight the key words in the question and in the text to support our answer</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Once we have selected the parts of the text we are going to use we will make short notes in preparation for writing the full answer.</a:t>
            </a:r>
          </a:p>
        </p:txBody>
      </p:sp>
    </p:spTree>
    <p:extLst>
      <p:ext uri="{BB962C8B-B14F-4D97-AF65-F5344CB8AC3E}">
        <p14:creationId xmlns:p14="http://schemas.microsoft.com/office/powerpoint/2010/main" val="672774837"/>
      </p:ext>
    </p:extLst>
  </p:cSld>
  <p:clrMapOvr>
    <a:masterClrMapping/>
  </p:clrMapOvr>
  <mc:AlternateContent xmlns:mc="http://schemas.openxmlformats.org/markup-compatibility/2006" xmlns:p14="http://schemas.microsoft.com/office/powerpoint/2010/main">
    <mc:Choice Requires="p14">
      <p:transition spd="slow" p14:dur="2000" advTm="126771"/>
    </mc:Choice>
    <mc:Fallback xmlns="">
      <p:transition spd="slow" advTm="12677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184</TotalTime>
  <Words>3910</Words>
  <Application>Microsoft Office PowerPoint</Application>
  <PresentationFormat>Widescreen</PresentationFormat>
  <Paragraphs>161</Paragraphs>
  <Slides>27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Tw Cen MT</vt:lpstr>
      <vt:lpstr>Tw Cen MT Condensed</vt:lpstr>
      <vt:lpstr>Wingdings</vt:lpstr>
      <vt:lpstr>Wingdings 3</vt:lpstr>
      <vt:lpstr>Integral</vt:lpstr>
      <vt:lpstr>Evaluating a Text </vt:lpstr>
      <vt:lpstr>What are the examiners looking for in Q4?</vt:lpstr>
      <vt:lpstr>What do you have to evaluate? </vt:lpstr>
      <vt:lpstr>What is evaluation In English language?</vt:lpstr>
      <vt:lpstr>Examiners suggestions</vt:lpstr>
      <vt:lpstr>Where to start?</vt:lpstr>
      <vt:lpstr>What is meant by tone?</vt:lpstr>
      <vt:lpstr>Examples of tone</vt:lpstr>
      <vt:lpstr>What does q4 look like?</vt:lpstr>
      <vt:lpstr>Read the following extract from the ending of a short story</vt:lpstr>
      <vt:lpstr>The question</vt:lpstr>
      <vt:lpstr>Reading The question</vt:lpstr>
      <vt:lpstr>Read the following extract from the ending of a short story.</vt:lpstr>
      <vt:lpstr>Analysis Notes</vt:lpstr>
      <vt:lpstr>Analysis Notes</vt:lpstr>
      <vt:lpstr>Then what?</vt:lpstr>
      <vt:lpstr>Then what?</vt:lpstr>
      <vt:lpstr>Putting it all together</vt:lpstr>
      <vt:lpstr>The Mist in the Mirror by Susan Hill</vt:lpstr>
      <vt:lpstr> Here is a typical question 4  (remember, the question will direct you to a section of the extract): </vt:lpstr>
      <vt:lpstr>Highlight first</vt:lpstr>
      <vt:lpstr> question 4 practice </vt:lpstr>
      <vt:lpstr>The Mist in the Mirror by Susan Hill</vt:lpstr>
      <vt:lpstr>Analysis Notes</vt:lpstr>
      <vt:lpstr>Analysis Notes</vt:lpstr>
      <vt:lpstr>Putting it all together</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 Text</dc:title>
  <dc:creator>Anna Constantinou</dc:creator>
  <cp:lastModifiedBy>Anna Constantinou</cp:lastModifiedBy>
  <cp:revision>6</cp:revision>
  <dcterms:created xsi:type="dcterms:W3CDTF">2019-07-26T12:30:49Z</dcterms:created>
  <dcterms:modified xsi:type="dcterms:W3CDTF">2021-03-02T17:54:12Z</dcterms:modified>
</cp:coreProperties>
</file>