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2" r:id="rId3"/>
    <p:sldId id="257" r:id="rId4"/>
    <p:sldId id="258" r:id="rId5"/>
    <p:sldId id="259" r:id="rId6"/>
    <p:sldId id="260" r:id="rId7"/>
    <p:sldId id="272" r:id="rId8"/>
    <p:sldId id="264" r:id="rId9"/>
    <p:sldId id="261" r:id="rId10"/>
    <p:sldId id="267" r:id="rId11"/>
    <p:sldId id="265" r:id="rId12"/>
    <p:sldId id="270" r:id="rId13"/>
    <p:sldId id="271" r:id="rId14"/>
    <p:sldId id="269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200A87A-C789-4842-BBD1-8D8A0D1122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074FD2F-9686-4AFC-95E6-1C8CC8FA8C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58402F6-957E-4C7A-8DD9-9F7C826F17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9D8FE37-E65E-4218-972B-5157140D5E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16F96-682C-4566-B48C-659DD82132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36A6-BF3C-48EA-870D-1EE79072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7B93A-8017-4D29-B6AF-E119D2A9B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4A49-AFDF-4085-96D9-2B39D96D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CA7C-AA4E-4D19-93D0-E012A9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A7ED7-8918-4E46-A628-E6C30630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7895A-0225-498C-B542-FA64B7DEC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3CD7-7D6A-4F09-B239-1D90C10E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EA425-0A94-41AA-9D79-71A955A3D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93DF-91BB-4D13-AD24-67BEFEAC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ABF0-3006-4AF6-822B-8D97C65C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6FAA-101D-4583-AD3F-EF1DE2A8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8AC3-5489-4561-A899-080D998E1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40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AD0A8-C182-4ABD-85C2-5BB6F87B5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6EA95-D4DE-466B-A029-8A8E7F74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795C9-6C42-429F-93C3-CB2EFE8F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820B4-E430-448B-A69E-77CD599D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359E2-2874-40F7-97E8-567EDAF4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00BDE-8F13-4506-A4C6-B9831127A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77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046F-813A-48C6-A93D-EE8C8AD4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7032-166D-4C68-97FB-992930A31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0992-15DF-4BAB-919E-474C79A0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3DD45-AC01-4658-9EB5-3DC180A9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5891C-9D48-4CA6-9724-4FAFB675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B22E-896C-4101-ADAF-AB862DFC8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E5A2-0160-43AD-8677-D1C32ED1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03418-D713-439C-B3A9-7D2EFD40B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8E91F-1DA6-4F24-A0CD-E135AD31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C3ED8-3948-41AD-A2B2-B5AFD11C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892E-D973-4CFC-AEE6-BB1DDFD9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E8C5D-F0D4-4851-9D14-4408ABAA5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05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F3AD-76FB-48CF-A2E5-496DA36E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F600-0051-42F2-A7D9-2FC0BA792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7CFEC-0125-44F4-BB69-89166EBF9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E8E3A-1B08-45C9-B96A-2B661B44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1C435-9345-421C-8BF4-4C111BA0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173A9-84BC-4A98-B3CC-83B1EA77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2C656-5261-49A5-996B-DD3CB2E81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59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1C5E-8A7C-4762-8377-A0B65542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09E01-4B8B-49DC-A0AC-3F95B100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A95BB-8D87-4B6B-9CD5-6CAE00721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3C407-B35E-4D14-A3C3-8D08F022F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4442B-BFF6-4F3B-8C2C-D1D4AF133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F4D66-9079-4A60-B58B-C6A070DD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1CA88-4842-433F-BDAB-FDA92049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76EB6-1E0F-4CD0-A180-1F85BF00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E546F-651D-4F80-AABA-6270015FA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44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74BF-B53A-41E0-8E80-A90045B8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2D09B-48B0-4384-9209-D603B469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B5EFB-EF6D-4A9C-A070-FF3D822A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2E801-938A-4725-A957-1094010C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EA561-1E6A-4748-94CD-02475532C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23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A0079-4BC7-435D-AA61-E4FA4923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557F6-A02C-40BD-8EA6-2F03C9DE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2AF2D-6116-4984-A0E8-75ADD59E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890CC-A253-4492-A1EF-5E2D51B1A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18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6F77-11B7-459D-AA76-0D71C572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24EBC-FC46-4E0E-A567-C9902A6F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4385F-2E59-4F2F-8EAB-17E75A48A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33F14-FD3C-463A-8D82-7147E275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37600-67E6-46A5-B22A-3115E3E0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9A078-F24C-44B6-A4CD-122115E3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F7193-28EF-4EB9-81BE-4AD144C7F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1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5E29-F860-4064-AB16-54212A08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EB3B7-F1AF-4D15-8F82-38FA27AA1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D0370-2534-450A-979D-39030FC72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2AACD-37AB-4F37-AED8-284CD43C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08D7F-43F7-4E20-857C-D986E2AB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D064D-B13B-41E1-8CD4-1AD38F8C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D2BA2-E509-43A5-ADFC-7CE4A47A0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10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E7E321-8DE0-4205-9B84-F8EF8A422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1F0B9C-459D-4C3C-A358-DB83E3693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9ACCC1-8150-4B4C-9F03-AF0D5EADE8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E956E5-6183-4CAA-BC63-560C09B2AD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AD92F6-FCC6-490D-A723-6764A34E81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771942-08E6-43C2-B4C1-CD208EFDBB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D3B3AA2-D9DE-41DD-8F13-E61398350A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79700"/>
            <a:ext cx="7772400" cy="1470025"/>
          </a:xfrm>
        </p:spPr>
        <p:txBody>
          <a:bodyPr anchor="ctr"/>
          <a:lstStyle/>
          <a:p>
            <a:br>
              <a:rPr lang="en-US" altLang="en-US" sz="4000" b="1" dirty="0"/>
            </a:br>
            <a:r>
              <a:rPr lang="en-US" altLang="en-US" sz="4000" b="1" dirty="0"/>
              <a:t>Between 1348-1351, ⅓ to ½ of the population of Europe died from</a:t>
            </a:r>
            <a:br>
              <a:rPr lang="en-US" altLang="en-US" sz="4000" b="1" dirty="0"/>
            </a:br>
            <a:r>
              <a:rPr lang="en-US" altLang="en-US" b="1" dirty="0"/>
              <a:t>the Black Death</a:t>
            </a:r>
            <a:br>
              <a:rPr lang="en-US" altLang="en-US" b="1" dirty="0"/>
            </a:br>
            <a:br>
              <a:rPr lang="en-US" altLang="en-US" sz="4000" b="1" dirty="0"/>
            </a:br>
            <a:r>
              <a:rPr lang="en-US" altLang="en-US" sz="4000" b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bringout">
            <a:extLst>
              <a:ext uri="{FF2B5EF4-FFF2-40B4-BE49-F238E27FC236}">
                <a16:creationId xmlns:a16="http://schemas.microsoft.com/office/drawing/2014/main" id="{F35BC7A6-600C-4EDA-9C75-2648F0DE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331075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>
            <a:extLst>
              <a:ext uri="{FF2B5EF4-FFF2-40B4-BE49-F238E27FC236}">
                <a16:creationId xmlns:a16="http://schemas.microsoft.com/office/drawing/2014/main" id="{5B6D2B22-E75D-4755-AEF6-93750B2B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Bring out your dead!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FE7C7F2-7765-4292-8F46-30A8BA812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00213"/>
            <a:ext cx="8229600" cy="1143000"/>
          </a:xfrm>
        </p:spPr>
        <p:txBody>
          <a:bodyPr/>
          <a:lstStyle/>
          <a:p>
            <a:r>
              <a:rPr lang="en-US" altLang="en-US"/>
              <a:t>Cures?</a:t>
            </a:r>
          </a:p>
        </p:txBody>
      </p:sp>
      <p:pic>
        <p:nvPicPr>
          <p:cNvPr id="14341" name="Picture 5" descr="leachpic3">
            <a:extLst>
              <a:ext uri="{FF2B5EF4-FFF2-40B4-BE49-F238E27FC236}">
                <a16:creationId xmlns:a16="http://schemas.microsoft.com/office/drawing/2014/main" id="{70D9BE26-758C-4C75-BF0C-76A9B439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4824413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leeches">
            <a:extLst>
              <a:ext uri="{FF2B5EF4-FFF2-40B4-BE49-F238E27FC236}">
                <a16:creationId xmlns:a16="http://schemas.microsoft.com/office/drawing/2014/main" id="{5B747DFA-8E09-4105-866A-9486E0D1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857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Posey_Sml">
            <a:extLst>
              <a:ext uri="{FF2B5EF4-FFF2-40B4-BE49-F238E27FC236}">
                <a16:creationId xmlns:a16="http://schemas.microsoft.com/office/drawing/2014/main" id="{B75A7B02-1FBC-4EF0-9B63-C3D3E1A3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83051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676F8970-521C-474C-9CAD-2E2526722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en-US" altLang="en-US"/>
              <a:t>Blood-letting</a:t>
            </a:r>
          </a:p>
        </p:txBody>
      </p:sp>
      <p:pic>
        <p:nvPicPr>
          <p:cNvPr id="27655" name="Picture 7" descr="164198~Blood-Letting-from-Tractatus-De-Pestilencia-Posters">
            <a:extLst>
              <a:ext uri="{FF2B5EF4-FFF2-40B4-BE49-F238E27FC236}">
                <a16:creationId xmlns:a16="http://schemas.microsoft.com/office/drawing/2014/main" id="{1F3D460D-DE8E-4848-B8BF-3E1F52F0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r="-31" b="9749"/>
          <a:stretch>
            <a:fillRect/>
          </a:stretch>
        </p:blipFill>
        <p:spPr bwMode="auto">
          <a:xfrm>
            <a:off x="1908175" y="836613"/>
            <a:ext cx="5472113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p09">
            <a:extLst>
              <a:ext uri="{FF2B5EF4-FFF2-40B4-BE49-F238E27FC236}">
                <a16:creationId xmlns:a16="http://schemas.microsoft.com/office/drawing/2014/main" id="{C082E1EE-B108-4704-B565-716C03DB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52538"/>
            <a:ext cx="5865812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D3919632-64B4-4018-A5AE-EA324BFF3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Lancing a buboes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>
            <a:extLst>
              <a:ext uri="{FF2B5EF4-FFF2-40B4-BE49-F238E27FC236}">
                <a16:creationId xmlns:a16="http://schemas.microsoft.com/office/drawing/2014/main" id="{58DB28D1-F4D3-4ABB-946D-3D925D16A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Cures?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AF11E74-6D21-4FE4-A7FB-900149D9F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Swallow powders of crushed emeralds</a:t>
            </a:r>
          </a:p>
          <a:p>
            <a:r>
              <a:rPr lang="en-US" altLang="en-US"/>
              <a:t>Eat arsenic powder (poison)</a:t>
            </a:r>
          </a:p>
          <a:p>
            <a:r>
              <a:rPr lang="en-US" altLang="en-US"/>
              <a:t>Sit in a sewer so bad the air of the plague is driven off by the worse air of the drains </a:t>
            </a:r>
          </a:p>
          <a:p>
            <a:r>
              <a:rPr lang="en-US" altLang="en-US"/>
              <a:t>Shave a chicken’s bottom and strap it to the plague sore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69633F-7A34-45F3-8A7D-63F7E72EE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en-US"/>
              <a:t>Flagellants</a:t>
            </a:r>
          </a:p>
        </p:txBody>
      </p:sp>
      <p:pic>
        <p:nvPicPr>
          <p:cNvPr id="15365" name="Picture 5" descr="Flagellants%20CCXVr">
            <a:extLst>
              <a:ext uri="{FF2B5EF4-FFF2-40B4-BE49-F238E27FC236}">
                <a16:creationId xmlns:a16="http://schemas.microsoft.com/office/drawing/2014/main" id="{8D50506B-DF84-4858-B9F3-3CF411C3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058025" cy="58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plague_routes">
            <a:extLst>
              <a:ext uri="{FF2B5EF4-FFF2-40B4-BE49-F238E27FC236}">
                <a16:creationId xmlns:a16="http://schemas.microsoft.com/office/drawing/2014/main" id="{272066D6-3A02-4599-A569-656E8A1A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645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map1">
            <a:extLst>
              <a:ext uri="{FF2B5EF4-FFF2-40B4-BE49-F238E27FC236}">
                <a16:creationId xmlns:a16="http://schemas.microsoft.com/office/drawing/2014/main" id="{5C5115E9-0199-4BA6-A854-57B76E6C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6851650" cy="61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_1925513_rat1">
            <a:extLst>
              <a:ext uri="{FF2B5EF4-FFF2-40B4-BE49-F238E27FC236}">
                <a16:creationId xmlns:a16="http://schemas.microsoft.com/office/drawing/2014/main" id="{05CB5DA5-4D88-49E8-BDF8-4D2F5E3D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485188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flea">
            <a:extLst>
              <a:ext uri="{FF2B5EF4-FFF2-40B4-BE49-F238E27FC236}">
                <a16:creationId xmlns:a16="http://schemas.microsoft.com/office/drawing/2014/main" id="{E1262CF3-A1A5-4871-81FC-2353D8EC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00063"/>
            <a:ext cx="79629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ubonicplague">
            <a:extLst>
              <a:ext uri="{FF2B5EF4-FFF2-40B4-BE49-F238E27FC236}">
                <a16:creationId xmlns:a16="http://schemas.microsoft.com/office/drawing/2014/main" id="{C4029B07-8442-439A-99DB-37F3613B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0713"/>
            <a:ext cx="8247063" cy="55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D07EACD4-C63F-4C48-948E-BECE9ADF5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800" i="1">
                <a:latin typeface="Bernard MT Condensed" panose="020B0604020202020204" pitchFamily="18" charset="0"/>
              </a:rPr>
              <a:t>  “There appeared certain swellings in the groin and under the armpit, the victims spat blood, and in three days they were dead.”</a:t>
            </a:r>
          </a:p>
          <a:p>
            <a:pPr>
              <a:buFontTx/>
              <a:buNone/>
            </a:pPr>
            <a:r>
              <a:rPr lang="en-US" altLang="en-US"/>
              <a:t>				     - An Italian diarist in 1348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Bubonic_Plague">
            <a:extLst>
              <a:ext uri="{FF2B5EF4-FFF2-40B4-BE49-F238E27FC236}">
                <a16:creationId xmlns:a16="http://schemas.microsoft.com/office/drawing/2014/main" id="{B4726359-0F52-419B-A3AC-72A3734B9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4788"/>
            <a:ext cx="6335712" cy="63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burial">
            <a:extLst>
              <a:ext uri="{FF2B5EF4-FFF2-40B4-BE49-F238E27FC236}">
                <a16:creationId xmlns:a16="http://schemas.microsoft.com/office/drawing/2014/main" id="{D23635D0-A97C-4CB4-B84B-00FF0E8B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616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84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Bernard MT Condensed</vt:lpstr>
      <vt:lpstr>Default Design</vt:lpstr>
      <vt:lpstr> Between 1348-1351, ⅓ to ½ of the population of Europe died from the Black Death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Bring out your dead!</vt:lpstr>
      <vt:lpstr>Cures?</vt:lpstr>
      <vt:lpstr>Blood-letting</vt:lpstr>
      <vt:lpstr>Lancing a buboes</vt:lpstr>
      <vt:lpstr>Cures?</vt:lpstr>
      <vt:lpstr>Flagellants</vt:lpstr>
    </vt:vector>
  </TitlesOfParts>
  <Company>ESF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Black Death</dc:title>
  <dc:creator>Island School</dc:creator>
  <cp:lastModifiedBy>AMG</cp:lastModifiedBy>
  <cp:revision>7</cp:revision>
  <dcterms:created xsi:type="dcterms:W3CDTF">2007-03-25T23:55:16Z</dcterms:created>
  <dcterms:modified xsi:type="dcterms:W3CDTF">2019-03-30T02:37:39Z</dcterms:modified>
</cp:coreProperties>
</file>