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73a04f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73a0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6f73a04f_0_1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6f73a04f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052b3fa5fa08924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052b3fa5fa0892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052b3fa5fa08924_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052b3fa5fa08924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052b3fa5fa08924_1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052b3fa5fa08924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052b3fa5fa08924_1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052b3fa5fa08924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6f73a04f_0_3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c6f73a04f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The 5 Main </a:t>
            </a:r>
            <a:r>
              <a:rPr b="1" lang="en"/>
              <a:t>Personality Traits </a:t>
            </a:r>
            <a:endParaRPr b="1"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Dr. Stephen Kerwick 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Counseling and Personality 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Openness</a:t>
            </a:r>
            <a:endParaRPr b="1"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/>
              <a:t>High Levels</a:t>
            </a:r>
            <a:endParaRPr b="1" sz="17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Extremely </a:t>
            </a:r>
            <a:r>
              <a:rPr lang="en" sz="1500"/>
              <a:t>Creative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Likes to try new things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Extremely Focused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Thinks about abstract concepts </a:t>
            </a:r>
            <a:endParaRPr sz="1500"/>
          </a:p>
        </p:txBody>
      </p:sp>
      <p:sp>
        <p:nvSpPr>
          <p:cNvPr id="75" name="Google Shape;75;p14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 u="sng"/>
              <a:t>Low Levels</a:t>
            </a:r>
            <a:endParaRPr b="1" sz="16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Resistant to change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Does not like to try new things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Not open to new ideas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Little Imagination </a:t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46095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Conscientiousness</a:t>
            </a:r>
            <a:r>
              <a:rPr lang="en"/>
              <a:t> </a:t>
            </a:r>
            <a:endParaRPr/>
          </a:p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4609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/>
              <a:t>High Levels</a:t>
            </a:r>
            <a:endParaRPr b="1" sz="17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Very detail oriented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Focuses on finishing tasks on time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Likes to follow schedules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Spends more time preparing</a:t>
            </a:r>
            <a:endParaRPr sz="1500"/>
          </a:p>
        </p:txBody>
      </p:sp>
      <p:sp>
        <p:nvSpPr>
          <p:cNvPr id="82" name="Google Shape;82;p1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 u="sng"/>
              <a:t>Low Levels</a:t>
            </a:r>
            <a:endParaRPr b="1" sz="16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Does not like structure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Does not complete important tasks on time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Doesn’t like to take care of things</a:t>
            </a:r>
            <a:endParaRPr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Extraversion</a:t>
            </a:r>
            <a:endParaRPr b="1"/>
          </a:p>
        </p:txBody>
      </p:sp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471900" y="179842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/>
              <a:t>High Levels</a:t>
            </a:r>
            <a:endParaRPr b="1" sz="17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Loves being the center of attention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Easily starts conversations with others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Likes meeting new people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Naturally makes new friends </a:t>
            </a:r>
            <a:endParaRPr sz="1500"/>
          </a:p>
        </p:txBody>
      </p:sp>
      <p:sp>
        <p:nvSpPr>
          <p:cNvPr id="89" name="Google Shape;89;p16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 u="sng"/>
              <a:t>Low Levels</a:t>
            </a:r>
            <a:endParaRPr b="1" sz="16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Unable to start conversations easily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Does not like small talk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Thinks a lot before speaking</a:t>
            </a:r>
            <a:endParaRPr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Agreeableness</a:t>
            </a:r>
            <a:r>
              <a:rPr lang="en"/>
              <a:t> </a:t>
            </a:r>
            <a:endParaRPr/>
          </a:p>
        </p:txBody>
      </p:sp>
      <p:sp>
        <p:nvSpPr>
          <p:cNvPr id="95" name="Google Shape;95;p17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/>
              <a:t>High Levels</a:t>
            </a:r>
            <a:endParaRPr b="1" sz="17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Shows genuine interest in people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Cares about others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Displays empathy easily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Loves helping others</a:t>
            </a:r>
            <a:endParaRPr sz="1500"/>
          </a:p>
        </p:txBody>
      </p:sp>
      <p:sp>
        <p:nvSpPr>
          <p:cNvPr id="96" name="Google Shape;96;p17"/>
          <p:cNvSpPr txBox="1"/>
          <p:nvPr>
            <p:ph idx="2" type="body"/>
          </p:nvPr>
        </p:nvSpPr>
        <p:spPr>
          <a:xfrm>
            <a:off x="4694100" y="18301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 u="sng"/>
              <a:t>Low Levels</a:t>
            </a:r>
            <a:endParaRPr b="1" sz="16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Shows little interest in others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Very little interest in other people’s problems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Does not care about others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Difficulty showing empathy</a:t>
            </a:r>
            <a:endParaRPr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Neuroticism</a:t>
            </a:r>
            <a:endParaRPr b="1"/>
          </a:p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471900" y="200162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/>
              <a:t>High Levels</a:t>
            </a:r>
            <a:endParaRPr b="1" sz="17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Gets easily upset often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Dramatic mood swings 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Feeling anxious or stressed easily </a:t>
            </a:r>
            <a:endParaRPr sz="1500"/>
          </a:p>
        </p:txBody>
      </p:sp>
      <p:sp>
        <p:nvSpPr>
          <p:cNvPr id="103" name="Google Shape;103;p18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 u="sng"/>
              <a:t>Low Levels</a:t>
            </a:r>
            <a:endParaRPr b="1" sz="1600" u="sng"/>
          </a:p>
          <a:p>
            <a:pPr indent="-323850" lvl="0" marL="457200" rtl="0" algn="l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Very emotionally stable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Handles stress well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Rarely feels upset or depressed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/>
          <p:nvPr/>
        </p:nvSpPr>
        <p:spPr>
          <a:xfrm>
            <a:off x="469900" y="1708150"/>
            <a:ext cx="2121000" cy="1917600"/>
          </a:xfrm>
          <a:prstGeom prst="homePlate">
            <a:avLst>
              <a:gd fmla="val 50000" name="adj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9" name="Google Shape;109;p19"/>
          <p:cNvSpPr/>
          <p:nvPr/>
        </p:nvSpPr>
        <p:spPr>
          <a:xfrm>
            <a:off x="2101650" y="1708150"/>
            <a:ext cx="2121000" cy="1917600"/>
          </a:xfrm>
          <a:prstGeom prst="homePlate">
            <a:avLst>
              <a:gd fmla="val 50000" name="adj"/>
            </a:avLst>
          </a:prstGeom>
          <a:solidFill>
            <a:srgbClr val="A2C4C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0" name="Google Shape;110;p19"/>
          <p:cNvSpPr/>
          <p:nvPr/>
        </p:nvSpPr>
        <p:spPr>
          <a:xfrm>
            <a:off x="3714650" y="1708150"/>
            <a:ext cx="2121000" cy="1917600"/>
          </a:xfrm>
          <a:prstGeom prst="homePlate">
            <a:avLst>
              <a:gd fmla="val 50000" name="adj"/>
            </a:avLst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1" name="Google Shape;111;p19"/>
          <p:cNvSpPr/>
          <p:nvPr/>
        </p:nvSpPr>
        <p:spPr>
          <a:xfrm>
            <a:off x="5295900" y="1708150"/>
            <a:ext cx="2121000" cy="1917600"/>
          </a:xfrm>
          <a:prstGeom prst="homePlate">
            <a:avLst>
              <a:gd fmla="val 50000" name="adj"/>
            </a:avLst>
          </a:prstGeom>
          <a:solidFill>
            <a:srgbClr val="E6B8A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2" name="Google Shape;112;p19"/>
          <p:cNvSpPr/>
          <p:nvPr/>
        </p:nvSpPr>
        <p:spPr>
          <a:xfrm>
            <a:off x="6870600" y="1708150"/>
            <a:ext cx="2121000" cy="1917600"/>
          </a:xfrm>
          <a:prstGeom prst="homePlate">
            <a:avLst>
              <a:gd fmla="val 50000" name="adj"/>
            </a:avLst>
          </a:prstGeom>
          <a:solidFill>
            <a:srgbClr val="B4A7D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3" name="Google Shape;113;p19"/>
          <p:cNvSpPr txBox="1"/>
          <p:nvPr/>
        </p:nvSpPr>
        <p:spPr>
          <a:xfrm>
            <a:off x="7071900" y="2435050"/>
            <a:ext cx="17184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Neuroticism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5241000" y="2435050"/>
            <a:ext cx="17184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Agreeableness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3712800" y="2435050"/>
            <a:ext cx="17184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Extraversion</a:t>
            </a:r>
            <a:r>
              <a:rPr lang="en"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2101650" y="2435050"/>
            <a:ext cx="23937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"/>
                <a:ea typeface="Roboto"/>
                <a:cs typeface="Roboto"/>
                <a:sym typeface="Roboto"/>
              </a:rPr>
              <a:t>Conscientiousness</a:t>
            </a:r>
            <a:r>
              <a:rPr lang="en" sz="1800">
                <a:latin typeface="Roboto"/>
                <a:ea typeface="Roboto"/>
                <a:cs typeface="Roboto"/>
                <a:sym typeface="Roboto"/>
              </a:rPr>
              <a:t>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7" name="Google Shape;117;p19"/>
          <p:cNvSpPr txBox="1"/>
          <p:nvPr/>
        </p:nvSpPr>
        <p:spPr>
          <a:xfrm>
            <a:off x="466200" y="2435050"/>
            <a:ext cx="17184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Roboto"/>
                <a:ea typeface="Roboto"/>
                <a:cs typeface="Roboto"/>
                <a:sym typeface="Roboto"/>
              </a:rPr>
              <a:t>Openness </a:t>
            </a:r>
            <a:endParaRPr sz="18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