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65" r:id="rId2"/>
    <p:sldId id="269" r:id="rId3"/>
    <p:sldId id="257" r:id="rId4"/>
    <p:sldId id="258" r:id="rId5"/>
    <p:sldId id="259" r:id="rId6"/>
    <p:sldId id="264" r:id="rId7"/>
    <p:sldId id="266" r:id="rId8"/>
    <p:sldId id="260" r:id="rId9"/>
    <p:sldId id="268" r:id="rId10"/>
    <p:sldId id="26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804"/>
  </p:normalViewPr>
  <p:slideViewPr>
    <p:cSldViewPr snapToGrid="0">
      <p:cViewPr varScale="1">
        <p:scale>
          <a:sx n="109" d="100"/>
          <a:sy n="109" d="100"/>
        </p:scale>
        <p:origin x="18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022D87-66F3-D94C-A51C-C76B4C456FBC}" type="datetimeFigureOut">
              <a:rPr lang="en-FR" smtClean="0"/>
              <a:t>17/06/2024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45081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22D87-66F3-D94C-A51C-C76B4C456FBC}" type="datetimeFigureOut">
              <a:rPr lang="en-FR" smtClean="0"/>
              <a:t>17/06/2024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407425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22D87-66F3-D94C-A51C-C76B4C456FBC}" type="datetimeFigureOut">
              <a:rPr lang="en-FR" smtClean="0"/>
              <a:t>17/06/2024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8576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022D87-66F3-D94C-A51C-C76B4C456FBC}" type="datetimeFigureOut">
              <a:rPr lang="en-FR" smtClean="0"/>
              <a:t>17/06/2024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59853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22D87-66F3-D94C-A51C-C76B4C456FBC}" type="datetimeFigureOut">
              <a:rPr lang="en-FR" smtClean="0"/>
              <a:t>17/06/2024</a:t>
            </a:fld>
            <a:endParaRPr lang="en-FR"/>
          </a:p>
        </p:txBody>
      </p:sp>
      <p:sp>
        <p:nvSpPr>
          <p:cNvPr id="5" name="Footer Placeholder 4"/>
          <p:cNvSpPr>
            <a:spLocks noGrp="1"/>
          </p:cNvSpPr>
          <p:nvPr>
            <p:ph type="ftr" sz="quarter" idx="11"/>
          </p:nvPr>
        </p:nvSpPr>
        <p:spPr/>
        <p:txBody>
          <a:bodyPr/>
          <a:lstStyle/>
          <a:p>
            <a:endParaRPr lang="en-FR"/>
          </a:p>
        </p:txBody>
      </p:sp>
      <p:sp>
        <p:nvSpPr>
          <p:cNvPr id="6" name="Slide Number Placeholder 5"/>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343933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022D87-66F3-D94C-A51C-C76B4C456FBC}" type="datetimeFigureOut">
              <a:rPr lang="en-FR" smtClean="0"/>
              <a:t>17/06/2024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327507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22D87-66F3-D94C-A51C-C76B4C456FBC}" type="datetimeFigureOut">
              <a:rPr lang="en-FR" smtClean="0"/>
              <a:t>17/06/2024</a:t>
            </a:fld>
            <a:endParaRPr lang="en-FR"/>
          </a:p>
        </p:txBody>
      </p:sp>
      <p:sp>
        <p:nvSpPr>
          <p:cNvPr id="8" name="Footer Placeholder 7"/>
          <p:cNvSpPr>
            <a:spLocks noGrp="1"/>
          </p:cNvSpPr>
          <p:nvPr>
            <p:ph type="ftr" sz="quarter" idx="11"/>
          </p:nvPr>
        </p:nvSpPr>
        <p:spPr/>
        <p:txBody>
          <a:bodyPr/>
          <a:lstStyle/>
          <a:p>
            <a:endParaRPr lang="en-FR"/>
          </a:p>
        </p:txBody>
      </p:sp>
      <p:sp>
        <p:nvSpPr>
          <p:cNvPr id="9" name="Slide Number Placeholder 8"/>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370224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22D87-66F3-D94C-A51C-C76B4C456FBC}" type="datetimeFigureOut">
              <a:rPr lang="en-FR" smtClean="0"/>
              <a:t>17/06/2024</a:t>
            </a:fld>
            <a:endParaRPr lang="en-FR"/>
          </a:p>
        </p:txBody>
      </p:sp>
      <p:sp>
        <p:nvSpPr>
          <p:cNvPr id="4" name="Footer Placeholder 3"/>
          <p:cNvSpPr>
            <a:spLocks noGrp="1"/>
          </p:cNvSpPr>
          <p:nvPr>
            <p:ph type="ftr" sz="quarter" idx="11"/>
          </p:nvPr>
        </p:nvSpPr>
        <p:spPr/>
        <p:txBody>
          <a:bodyPr/>
          <a:lstStyle/>
          <a:p>
            <a:endParaRPr lang="en-FR"/>
          </a:p>
        </p:txBody>
      </p:sp>
      <p:sp>
        <p:nvSpPr>
          <p:cNvPr id="5" name="Slide Number Placeholder 4"/>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291646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2D87-66F3-D94C-A51C-C76B4C456FBC}" type="datetimeFigureOut">
              <a:rPr lang="en-FR" smtClean="0"/>
              <a:t>17/06/2024</a:t>
            </a:fld>
            <a:endParaRPr lang="en-FR"/>
          </a:p>
        </p:txBody>
      </p:sp>
      <p:sp>
        <p:nvSpPr>
          <p:cNvPr id="3" name="Footer Placeholder 2"/>
          <p:cNvSpPr>
            <a:spLocks noGrp="1"/>
          </p:cNvSpPr>
          <p:nvPr>
            <p:ph type="ftr" sz="quarter" idx="11"/>
          </p:nvPr>
        </p:nvSpPr>
        <p:spPr/>
        <p:txBody>
          <a:bodyPr/>
          <a:lstStyle/>
          <a:p>
            <a:endParaRPr lang="en-FR"/>
          </a:p>
        </p:txBody>
      </p:sp>
      <p:sp>
        <p:nvSpPr>
          <p:cNvPr id="4" name="Slide Number Placeholder 3"/>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244813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4022D87-66F3-D94C-A51C-C76B4C456FBC}" type="datetimeFigureOut">
              <a:rPr lang="en-FR" smtClean="0"/>
              <a:t>17/06/2024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28091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4022D87-66F3-D94C-A51C-C76B4C456FBC}" type="datetimeFigureOut">
              <a:rPr lang="en-FR" smtClean="0"/>
              <a:t>17/06/2024</a:t>
            </a:fld>
            <a:endParaRPr lang="en-FR"/>
          </a:p>
        </p:txBody>
      </p:sp>
      <p:sp>
        <p:nvSpPr>
          <p:cNvPr id="6" name="Footer Placeholder 5"/>
          <p:cNvSpPr>
            <a:spLocks noGrp="1"/>
          </p:cNvSpPr>
          <p:nvPr>
            <p:ph type="ftr" sz="quarter" idx="11"/>
          </p:nvPr>
        </p:nvSpPr>
        <p:spPr/>
        <p:txBody>
          <a:bodyPr/>
          <a:lstStyle/>
          <a:p>
            <a:endParaRPr lang="en-FR"/>
          </a:p>
        </p:txBody>
      </p:sp>
      <p:sp>
        <p:nvSpPr>
          <p:cNvPr id="7" name="Slide Number Placeholder 6"/>
          <p:cNvSpPr>
            <a:spLocks noGrp="1"/>
          </p:cNvSpPr>
          <p:nvPr>
            <p:ph type="sldNum" sz="quarter" idx="12"/>
          </p:nvPr>
        </p:nvSpPr>
        <p:spPr/>
        <p:txBody>
          <a:bodyPr/>
          <a:lstStyle/>
          <a:p>
            <a:fld id="{6F663B39-0FB9-5C4A-8CD7-93BCCE5A6712}" type="slidenum">
              <a:rPr lang="en-FR" smtClean="0"/>
              <a:t>‹#›</a:t>
            </a:fld>
            <a:endParaRPr lang="en-FR"/>
          </a:p>
        </p:txBody>
      </p:sp>
    </p:spTree>
    <p:extLst>
      <p:ext uri="{BB962C8B-B14F-4D97-AF65-F5344CB8AC3E}">
        <p14:creationId xmlns:p14="http://schemas.microsoft.com/office/powerpoint/2010/main" val="409570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4022D87-66F3-D94C-A51C-C76B4C456FBC}" type="datetimeFigureOut">
              <a:rPr lang="en-FR" smtClean="0"/>
              <a:t>17/06/2024</a:t>
            </a:fld>
            <a:endParaRPr lang="en-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663B39-0FB9-5C4A-8CD7-93BCCE5A6712}" type="slidenum">
              <a:rPr lang="en-FR" smtClean="0"/>
              <a:t>‹#›</a:t>
            </a:fld>
            <a:endParaRPr lang="en-FR"/>
          </a:p>
        </p:txBody>
      </p:sp>
    </p:spTree>
    <p:extLst>
      <p:ext uri="{BB962C8B-B14F-4D97-AF65-F5344CB8AC3E}">
        <p14:creationId xmlns:p14="http://schemas.microsoft.com/office/powerpoint/2010/main" val="23307116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63D4D2-76F3-57CB-3E69-A4F20DD4A9CE}"/>
              </a:ext>
            </a:extLst>
          </p:cNvPr>
          <p:cNvSpPr txBox="1">
            <a:spLocks/>
          </p:cNvSpPr>
          <p:nvPr/>
        </p:nvSpPr>
        <p:spPr>
          <a:xfrm>
            <a:off x="2420355" y="214412"/>
            <a:ext cx="4303290" cy="1280373"/>
          </a:xfrm>
          <a:prstGeom prst="rect">
            <a:avLst/>
          </a:prstGeom>
          <a:solidFill>
            <a:schemeClr val="bg1"/>
          </a:solidFill>
        </p:spPr>
        <p:txBody>
          <a:bodyPr vert="horz" lIns="55721" tIns="27861" rIns="55721" bIns="27861"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252" dirty="0">
                <a:latin typeface="Avenir Next" panose="020B0503020202020204" pitchFamily="34" charset="0"/>
              </a:rPr>
              <a:t>FRENCH FOR KIDS</a:t>
            </a:r>
          </a:p>
          <a:p>
            <a:r>
              <a:rPr lang="en-US" sz="1351" dirty="0">
                <a:latin typeface="Avenir Next" panose="020B0503020202020204" pitchFamily="34" charset="0"/>
              </a:rPr>
              <a:t>CONTENT &amp; METHODOLOGY</a:t>
            </a:r>
            <a:endParaRPr lang="en-FR" sz="1351" dirty="0">
              <a:latin typeface="Avenir Next" panose="020B0503020202020204" pitchFamily="34" charset="0"/>
            </a:endParaRPr>
          </a:p>
        </p:txBody>
      </p:sp>
      <p:sp>
        <p:nvSpPr>
          <p:cNvPr id="9" name="TextBox 8">
            <a:extLst>
              <a:ext uri="{FF2B5EF4-FFF2-40B4-BE49-F238E27FC236}">
                <a16:creationId xmlns:a16="http://schemas.microsoft.com/office/drawing/2014/main" id="{85B131AE-2C9C-A952-2E87-8348B9312DFD}"/>
              </a:ext>
            </a:extLst>
          </p:cNvPr>
          <p:cNvSpPr txBox="1"/>
          <p:nvPr/>
        </p:nvSpPr>
        <p:spPr>
          <a:xfrm>
            <a:off x="2844586" y="4329671"/>
            <a:ext cx="3454827" cy="334835"/>
          </a:xfrm>
          <a:prstGeom prst="rect">
            <a:avLst/>
          </a:prstGeom>
          <a:noFill/>
        </p:spPr>
        <p:txBody>
          <a:bodyPr wrap="square" rtlCol="0">
            <a:spAutoFit/>
          </a:bodyPr>
          <a:lstStyle/>
          <a:p>
            <a:pPr algn="ctr"/>
            <a:r>
              <a:rPr lang="en-FR" sz="788" dirty="0">
                <a:latin typeface="Avenir Next" panose="020B0503020202020204" pitchFamily="34" charset="0"/>
              </a:rPr>
              <a:t>olivier cerejo meneses</a:t>
            </a:r>
          </a:p>
          <a:p>
            <a:pPr algn="ctr"/>
            <a:r>
              <a:rPr lang="en-US" sz="788" dirty="0">
                <a:latin typeface="Avenir Next" panose="020B0503020202020204" pitchFamily="34" charset="0"/>
              </a:rPr>
              <a:t>P</a:t>
            </a:r>
            <a:r>
              <a:rPr lang="en-FR" sz="788" dirty="0">
                <a:latin typeface="Avenir Next" panose="020B0503020202020204" pitchFamily="34" charset="0"/>
              </a:rPr>
              <a:t>rivate tutor oliviermeneses@gmail.com </a:t>
            </a:r>
          </a:p>
        </p:txBody>
      </p:sp>
      <p:pic>
        <p:nvPicPr>
          <p:cNvPr id="16" name="Picture 15">
            <a:extLst>
              <a:ext uri="{FF2B5EF4-FFF2-40B4-BE49-F238E27FC236}">
                <a16:creationId xmlns:a16="http://schemas.microsoft.com/office/drawing/2014/main" id="{5BF34628-637F-52DE-9A2D-9A8F79E7440A}"/>
              </a:ext>
            </a:extLst>
          </p:cNvPr>
          <p:cNvPicPr>
            <a:picLocks noChangeAspect="1"/>
          </p:cNvPicPr>
          <p:nvPr/>
        </p:nvPicPr>
        <p:blipFill>
          <a:blip r:embed="rId2"/>
          <a:stretch>
            <a:fillRect/>
          </a:stretch>
        </p:blipFill>
        <p:spPr>
          <a:xfrm>
            <a:off x="2545335" y="1684990"/>
            <a:ext cx="4053330" cy="1963726"/>
          </a:xfrm>
          <a:prstGeom prst="rect">
            <a:avLst/>
          </a:prstGeom>
        </p:spPr>
      </p:pic>
    </p:spTree>
    <p:extLst>
      <p:ext uri="{BB962C8B-B14F-4D97-AF65-F5344CB8AC3E}">
        <p14:creationId xmlns:p14="http://schemas.microsoft.com/office/powerpoint/2010/main" val="406636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C66-3D67-81E8-A879-1C40FA9F204B}"/>
              </a:ext>
            </a:extLst>
          </p:cNvPr>
          <p:cNvSpPr>
            <a:spLocks noGrp="1"/>
          </p:cNvSpPr>
          <p:nvPr>
            <p:ph type="title"/>
          </p:nvPr>
        </p:nvSpPr>
        <p:spPr>
          <a:xfrm>
            <a:off x="1368028" y="323899"/>
            <a:ext cx="6407944" cy="807765"/>
          </a:xfrm>
        </p:spPr>
        <p:txBody>
          <a:bodyPr>
            <a:normAutofit/>
          </a:bodyPr>
          <a:lstStyle/>
          <a:p>
            <a:pPr algn="ctr"/>
            <a:r>
              <a:rPr lang="en-FR" sz="2027" dirty="0"/>
              <a:t>5. CONVERSATION</a:t>
            </a:r>
          </a:p>
        </p:txBody>
      </p:sp>
      <p:sp>
        <p:nvSpPr>
          <p:cNvPr id="15" name="TextBox 14">
            <a:extLst>
              <a:ext uri="{FF2B5EF4-FFF2-40B4-BE49-F238E27FC236}">
                <a16:creationId xmlns:a16="http://schemas.microsoft.com/office/drawing/2014/main" id="{29F724FC-1274-6CEE-6238-AB03261E17B6}"/>
              </a:ext>
            </a:extLst>
          </p:cNvPr>
          <p:cNvSpPr txBox="1"/>
          <p:nvPr/>
        </p:nvSpPr>
        <p:spPr>
          <a:xfrm>
            <a:off x="2931273" y="1131664"/>
            <a:ext cx="5517872" cy="1815882"/>
          </a:xfrm>
          <a:prstGeom prst="rect">
            <a:avLst/>
          </a:prstGeom>
          <a:noFill/>
        </p:spPr>
        <p:txBody>
          <a:bodyPr wrap="square" rtlCol="0">
            <a:spAutoFit/>
          </a:bodyPr>
          <a:lstStyle/>
          <a:p>
            <a:r>
              <a:rPr lang="en-US" sz="1400" dirty="0">
                <a:solidFill>
                  <a:srgbClr val="161F38"/>
                </a:solidFill>
                <a:highlight>
                  <a:srgbClr val="FFFFFF"/>
                </a:highlight>
              </a:rPr>
              <a:t>The best way to boost your French conversational skills is to spend as much time as possible speaking and hearing the target language; so, as well as finding a learning partner to speak French regularly with and watching plenty of subtitled French TV, do as much as you can to make the language an integral part of your everyday life</a:t>
            </a:r>
          </a:p>
          <a:p>
            <a:endParaRPr lang="en-US" sz="1400" dirty="0">
              <a:solidFill>
                <a:srgbClr val="161F38"/>
              </a:solidFill>
              <a:highlight>
                <a:srgbClr val="FFFFFF"/>
              </a:highlight>
            </a:endParaRPr>
          </a:p>
          <a:p>
            <a:r>
              <a:rPr lang="en-US" sz="1400" dirty="0">
                <a:solidFill>
                  <a:srgbClr val="161F38"/>
                </a:solidFill>
                <a:highlight>
                  <a:srgbClr val="FFFFFF"/>
                </a:highlight>
              </a:rPr>
              <a:t>A </a:t>
            </a:r>
            <a:r>
              <a:rPr lang="en-US" sz="1400" dirty="0" err="1">
                <a:solidFill>
                  <a:srgbClr val="161F38"/>
                </a:solidFill>
                <a:highlight>
                  <a:srgbClr val="FFFFFF"/>
                </a:highlight>
              </a:rPr>
              <a:t>bientot</a:t>
            </a:r>
            <a:r>
              <a:rPr lang="en-US" sz="1400" dirty="0">
                <a:solidFill>
                  <a:srgbClr val="161F38"/>
                </a:solidFill>
                <a:highlight>
                  <a:srgbClr val="FFFFFF"/>
                </a:highlight>
              </a:rPr>
              <a:t> </a:t>
            </a:r>
          </a:p>
          <a:p>
            <a:r>
              <a:rPr lang="en-US" sz="1400" dirty="0">
                <a:solidFill>
                  <a:srgbClr val="161F38"/>
                </a:solidFill>
                <a:highlight>
                  <a:srgbClr val="FFFFFF"/>
                </a:highlight>
              </a:rPr>
              <a:t>Olivier</a:t>
            </a:r>
            <a:endParaRPr lang="en-FR" sz="1400" dirty="0"/>
          </a:p>
        </p:txBody>
      </p:sp>
      <p:pic>
        <p:nvPicPr>
          <p:cNvPr id="4" name="Picture 3">
            <a:extLst>
              <a:ext uri="{FF2B5EF4-FFF2-40B4-BE49-F238E27FC236}">
                <a16:creationId xmlns:a16="http://schemas.microsoft.com/office/drawing/2014/main" id="{95ED0D4B-9E59-2EA8-D263-7ED5119581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5024" y="920649"/>
            <a:ext cx="1737741" cy="1025785"/>
          </a:xfrm>
          <a:prstGeom prst="rect">
            <a:avLst/>
          </a:prstGeom>
        </p:spPr>
      </p:pic>
      <p:pic>
        <p:nvPicPr>
          <p:cNvPr id="6" name="Picture 5">
            <a:extLst>
              <a:ext uri="{FF2B5EF4-FFF2-40B4-BE49-F238E27FC236}">
                <a16:creationId xmlns:a16="http://schemas.microsoft.com/office/drawing/2014/main" id="{68F2D757-527C-7DBC-94C3-71E4DC1C36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024" y="2053936"/>
            <a:ext cx="1737741" cy="1025785"/>
          </a:xfrm>
          <a:prstGeom prst="rect">
            <a:avLst/>
          </a:prstGeom>
        </p:spPr>
      </p:pic>
      <p:pic>
        <p:nvPicPr>
          <p:cNvPr id="8" name="Picture 7">
            <a:extLst>
              <a:ext uri="{FF2B5EF4-FFF2-40B4-BE49-F238E27FC236}">
                <a16:creationId xmlns:a16="http://schemas.microsoft.com/office/drawing/2014/main" id="{FB45B53E-9B71-AE83-20A1-1EBDD84551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067" y="3187223"/>
            <a:ext cx="1735699" cy="1301774"/>
          </a:xfrm>
          <a:prstGeom prst="rect">
            <a:avLst/>
          </a:prstGeom>
        </p:spPr>
      </p:pic>
      <p:pic>
        <p:nvPicPr>
          <p:cNvPr id="10" name="Picture 9">
            <a:extLst>
              <a:ext uri="{FF2B5EF4-FFF2-40B4-BE49-F238E27FC236}">
                <a16:creationId xmlns:a16="http://schemas.microsoft.com/office/drawing/2014/main" id="{7E3C65AC-9126-8C58-14F5-BFE4FE3D8A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5473166" y="3187222"/>
            <a:ext cx="1735699" cy="1301774"/>
          </a:xfrm>
          <a:prstGeom prst="rect">
            <a:avLst/>
          </a:prstGeom>
        </p:spPr>
      </p:pic>
      <p:pic>
        <p:nvPicPr>
          <p:cNvPr id="12" name="Picture 11">
            <a:extLst>
              <a:ext uri="{FF2B5EF4-FFF2-40B4-BE49-F238E27FC236}">
                <a16:creationId xmlns:a16="http://schemas.microsoft.com/office/drawing/2014/main" id="{29ABCC35-B84A-CF07-459D-27FDF8B431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2931274" y="3187223"/>
            <a:ext cx="2390496" cy="1301773"/>
          </a:xfrm>
          <a:prstGeom prst="rect">
            <a:avLst/>
          </a:prstGeom>
        </p:spPr>
      </p:pic>
    </p:spTree>
    <p:extLst>
      <p:ext uri="{BB962C8B-B14F-4D97-AF65-F5344CB8AC3E}">
        <p14:creationId xmlns:p14="http://schemas.microsoft.com/office/powerpoint/2010/main" val="382138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CF43C88-6828-D255-8E1F-B0BAAC2E04F9}"/>
              </a:ext>
            </a:extLst>
          </p:cNvPr>
          <p:cNvSpPr>
            <a:spLocks noGrp="1"/>
          </p:cNvSpPr>
          <p:nvPr>
            <p:ph type="title"/>
          </p:nvPr>
        </p:nvSpPr>
        <p:spPr>
          <a:xfrm>
            <a:off x="1143000" y="485991"/>
            <a:ext cx="6858000" cy="807765"/>
          </a:xfrm>
        </p:spPr>
        <p:txBody>
          <a:bodyPr>
            <a:normAutofit/>
          </a:bodyPr>
          <a:lstStyle/>
          <a:p>
            <a:pPr algn="ctr"/>
            <a:r>
              <a:rPr lang="en-US" sz="2027" dirty="0">
                <a:latin typeface="Avenir Next" panose="020B0503020202020204" pitchFamily="34" charset="0"/>
              </a:rPr>
              <a:t>LETS SPEAK FRENCH WITH PI-O</a:t>
            </a:r>
            <a:endParaRPr lang="en-FR" sz="2027" dirty="0">
              <a:latin typeface="Avenir Next" panose="020B0503020202020204" pitchFamily="34" charset="0"/>
            </a:endParaRPr>
          </a:p>
        </p:txBody>
      </p:sp>
      <p:pic>
        <p:nvPicPr>
          <p:cNvPr id="6" name="Picture 5">
            <a:extLst>
              <a:ext uri="{FF2B5EF4-FFF2-40B4-BE49-F238E27FC236}">
                <a16:creationId xmlns:a16="http://schemas.microsoft.com/office/drawing/2014/main" id="{CE33CC0A-AF57-D07D-0C30-903626BC4F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0630" y="1599950"/>
            <a:ext cx="1916724" cy="2421249"/>
          </a:xfrm>
          <a:prstGeom prst="rect">
            <a:avLst/>
          </a:prstGeom>
        </p:spPr>
      </p:pic>
      <p:sp>
        <p:nvSpPr>
          <p:cNvPr id="8" name="TextBox 7">
            <a:extLst>
              <a:ext uri="{FF2B5EF4-FFF2-40B4-BE49-F238E27FC236}">
                <a16:creationId xmlns:a16="http://schemas.microsoft.com/office/drawing/2014/main" id="{C224E8B7-9C84-CA0B-2661-0455560833B0}"/>
              </a:ext>
            </a:extLst>
          </p:cNvPr>
          <p:cNvSpPr txBox="1"/>
          <p:nvPr/>
        </p:nvSpPr>
        <p:spPr>
          <a:xfrm>
            <a:off x="2754925" y="1599950"/>
            <a:ext cx="5990492" cy="2492990"/>
          </a:xfrm>
          <a:prstGeom prst="rect">
            <a:avLst/>
          </a:prstGeom>
          <a:noFill/>
        </p:spPr>
        <p:txBody>
          <a:bodyPr wrap="square">
            <a:spAutoFit/>
          </a:bodyPr>
          <a:lstStyle/>
          <a:p>
            <a:r>
              <a:rPr lang="en-US" sz="1200" dirty="0">
                <a:effectLst/>
                <a:latin typeface="Helvetica Neue" panose="02000503000000020004" pitchFamily="2" charset="0"/>
              </a:rPr>
              <a:t>Hello, I'm Olivier, and I was born in Paris, not far from the iconic Eiffel Tower. I have a deep love for sharing my knowledge, especially about  the French language.</a:t>
            </a:r>
          </a:p>
          <a:p>
            <a:endParaRPr lang="en-US" sz="1200" dirty="0">
              <a:effectLst/>
              <a:latin typeface="Helvetica Neue" panose="02000503000000020004" pitchFamily="2" charset="0"/>
            </a:endParaRPr>
          </a:p>
          <a:p>
            <a:r>
              <a:rPr lang="en-US" sz="1200" dirty="0">
                <a:effectLst/>
                <a:latin typeface="Helvetica Neue" panose="02000503000000020004" pitchFamily="2" charset="0"/>
              </a:rPr>
              <a:t>In my tutoring sessions, whether online or offline, I focus on more than just teaching the language; I aim to ignite a passion for learning. I believe that building confidence is key to achieving your goals, whether you're an adult learner or seeking support for your child. Together, we will explore various subjects that are meaningful to you, allowing you to write, read, listen, and speak about topics that excite you.</a:t>
            </a:r>
          </a:p>
          <a:p>
            <a:endParaRPr lang="en-US" sz="1200" dirty="0">
              <a:effectLst/>
              <a:latin typeface="Helvetica Neue" panose="02000503000000020004" pitchFamily="2" charset="0"/>
            </a:endParaRPr>
          </a:p>
          <a:p>
            <a:r>
              <a:rPr lang="en-US" sz="1200" dirty="0">
                <a:effectLst/>
                <a:latin typeface="Helvetica Neue" panose="02000503000000020004" pitchFamily="2" charset="0"/>
              </a:rPr>
              <a:t>My special power is been able to increase your confidence when you need  to interact with French speakers Let's take the first step together towards reaching your learning objectives and uncovering the wonders of the French language and culture! À </a:t>
            </a:r>
            <a:r>
              <a:rPr lang="en-US" sz="1200" dirty="0" err="1">
                <a:effectLst/>
                <a:latin typeface="Helvetica Neue" panose="02000503000000020004" pitchFamily="2" charset="0"/>
              </a:rPr>
              <a:t>bientôt</a:t>
            </a:r>
            <a:r>
              <a:rPr lang="en-US" sz="1200" dirty="0">
                <a:effectLst/>
                <a:latin typeface="Helvetica Neue" panose="02000503000000020004" pitchFamily="2" charset="0"/>
              </a:rPr>
              <a:t>!</a:t>
            </a:r>
          </a:p>
        </p:txBody>
      </p:sp>
    </p:spTree>
    <p:extLst>
      <p:ext uri="{BB962C8B-B14F-4D97-AF65-F5344CB8AC3E}">
        <p14:creationId xmlns:p14="http://schemas.microsoft.com/office/powerpoint/2010/main" val="32075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2B1FA-C375-E4C0-483F-56EC0BFF4818}"/>
              </a:ext>
            </a:extLst>
          </p:cNvPr>
          <p:cNvSpPr>
            <a:spLocks noGrp="1"/>
          </p:cNvSpPr>
          <p:nvPr>
            <p:ph idx="1"/>
          </p:nvPr>
        </p:nvSpPr>
        <p:spPr>
          <a:xfrm>
            <a:off x="615460" y="2853104"/>
            <a:ext cx="7913077" cy="807765"/>
          </a:xfrm>
        </p:spPr>
        <p:txBody>
          <a:bodyPr>
            <a:noAutofit/>
          </a:bodyPr>
          <a:lstStyle/>
          <a:p>
            <a:endParaRPr lang="en-US" sz="1400" dirty="0"/>
          </a:p>
          <a:p>
            <a:r>
              <a:rPr lang="en-US" sz="1400" dirty="0"/>
              <a:t>There are plenty of good reasons to learn French: to work, to travel, to communicate, to learn, to have fun! This is why more and more parents want their children to know several foreign languages, including French, which is the only language, alongside English, to be spoken on 5 continents!</a:t>
            </a:r>
          </a:p>
          <a:p>
            <a:r>
              <a:rPr lang="en-US" sz="1400" dirty="0"/>
              <a:t>We don't learn French in the same way when we are an adult who is just starting out or a child who is between 3 and 12 years old! Teaching French to children requires a specific approach.</a:t>
            </a:r>
          </a:p>
          <a:p>
            <a:r>
              <a:rPr lang="en-US" sz="1400" dirty="0"/>
              <a:t>We know, for example, that it is much easier for young children to reproduce the sounds of a foreign language than for adults. If your child has better French pronunciation than you, that’s normal! :-</a:t>
            </a:r>
          </a:p>
        </p:txBody>
      </p:sp>
      <p:sp>
        <p:nvSpPr>
          <p:cNvPr id="17" name="Title 1">
            <a:extLst>
              <a:ext uri="{FF2B5EF4-FFF2-40B4-BE49-F238E27FC236}">
                <a16:creationId xmlns:a16="http://schemas.microsoft.com/office/drawing/2014/main" id="{C76C78B6-9E57-6C05-05B4-F6DD41ECC2B1}"/>
              </a:ext>
            </a:extLst>
          </p:cNvPr>
          <p:cNvSpPr txBox="1">
            <a:spLocks/>
          </p:cNvSpPr>
          <p:nvPr/>
        </p:nvSpPr>
        <p:spPr>
          <a:xfrm>
            <a:off x="1368028" y="323899"/>
            <a:ext cx="6407944" cy="80776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FR" sz="2027" dirty="0"/>
              <a:t>5. WHY LEARNING FRENCH</a:t>
            </a:r>
          </a:p>
        </p:txBody>
      </p:sp>
      <p:pic>
        <p:nvPicPr>
          <p:cNvPr id="24" name="Picture 23">
            <a:extLst>
              <a:ext uri="{FF2B5EF4-FFF2-40B4-BE49-F238E27FC236}">
                <a16:creationId xmlns:a16="http://schemas.microsoft.com/office/drawing/2014/main" id="{7355F20A-9EC9-CD97-530E-6A9763300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97178" y="1025626"/>
            <a:ext cx="2549640" cy="1918862"/>
          </a:xfrm>
          <a:prstGeom prst="rect">
            <a:avLst/>
          </a:prstGeom>
        </p:spPr>
      </p:pic>
    </p:spTree>
    <p:extLst>
      <p:ext uri="{BB962C8B-B14F-4D97-AF65-F5344CB8AC3E}">
        <p14:creationId xmlns:p14="http://schemas.microsoft.com/office/powerpoint/2010/main" val="355708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93CA-827B-6499-C8F0-177708D0D8BB}"/>
              </a:ext>
            </a:extLst>
          </p:cNvPr>
          <p:cNvSpPr>
            <a:spLocks noGrp="1"/>
          </p:cNvSpPr>
          <p:nvPr>
            <p:ph type="title"/>
          </p:nvPr>
        </p:nvSpPr>
        <p:spPr>
          <a:xfrm>
            <a:off x="1142999" y="274975"/>
            <a:ext cx="6858000" cy="807765"/>
          </a:xfrm>
        </p:spPr>
        <p:txBody>
          <a:bodyPr>
            <a:normAutofit/>
          </a:bodyPr>
          <a:lstStyle/>
          <a:p>
            <a:pPr algn="ctr"/>
            <a:r>
              <a:rPr lang="en-FR" sz="2027" dirty="0">
                <a:latin typeface="Avenir Next" panose="020B0503020202020204" pitchFamily="34" charset="0"/>
              </a:rPr>
              <a:t>2. IMERSION &amp; PRACTICE </a:t>
            </a:r>
          </a:p>
        </p:txBody>
      </p:sp>
      <p:sp>
        <p:nvSpPr>
          <p:cNvPr id="3" name="Content Placeholder 2">
            <a:extLst>
              <a:ext uri="{FF2B5EF4-FFF2-40B4-BE49-F238E27FC236}">
                <a16:creationId xmlns:a16="http://schemas.microsoft.com/office/drawing/2014/main" id="{51C6C077-25F8-3A84-5CA3-A184C0985783}"/>
              </a:ext>
            </a:extLst>
          </p:cNvPr>
          <p:cNvSpPr>
            <a:spLocks noGrp="1"/>
          </p:cNvSpPr>
          <p:nvPr>
            <p:ph idx="1"/>
          </p:nvPr>
        </p:nvSpPr>
        <p:spPr>
          <a:xfrm>
            <a:off x="552149" y="678857"/>
            <a:ext cx="8198958" cy="1663804"/>
          </a:xfrm>
        </p:spPr>
        <p:txBody>
          <a:bodyPr>
            <a:noAutofit/>
          </a:bodyPr>
          <a:lstStyle/>
          <a:p>
            <a:pPr marL="0" indent="0">
              <a:buNone/>
            </a:pPr>
            <a:endParaRPr lang="en-US" sz="1400" dirty="0">
              <a:highlight>
                <a:srgbClr val="FFFFFF"/>
              </a:highlight>
            </a:endParaRPr>
          </a:p>
          <a:p>
            <a:pPr marL="0" indent="0">
              <a:buNone/>
            </a:pPr>
            <a:r>
              <a:rPr lang="en-US" sz="1400" dirty="0">
                <a:highlight>
                  <a:srgbClr val="FFFFFF"/>
                </a:highlight>
              </a:rPr>
              <a:t>Create an immersive environment where French is used extensively during lessons. This could involve speaking only in French, using French books, videos, songs, and games.</a:t>
            </a:r>
          </a:p>
          <a:p>
            <a:pPr marL="0" indent="0">
              <a:buNone/>
            </a:pPr>
            <a:r>
              <a:rPr lang="en-US" sz="1400" dirty="0">
                <a:highlight>
                  <a:srgbClr val="FFFFFF"/>
                </a:highlight>
              </a:rPr>
              <a:t>Visual Aids: Use colorful flashcards, pictures, and posters to help kids associate words with images. Visual aids can be particularly useful for vocabulary building.</a:t>
            </a:r>
          </a:p>
          <a:p>
            <a:pPr marL="0" indent="0">
              <a:buNone/>
            </a:pPr>
            <a:r>
              <a:rPr lang="en-US" sz="1400" dirty="0">
                <a:highlight>
                  <a:srgbClr val="FFFFFF"/>
                </a:highlight>
              </a:rPr>
              <a:t>Interactive Games: Incorporate fun and educational games into your lessons. Games like language puzzles, memory games, or language learning apps can make learning French enjoyable for kids.</a:t>
            </a:r>
          </a:p>
          <a:p>
            <a:pPr marL="0" indent="0">
              <a:buNone/>
            </a:pPr>
            <a:r>
              <a:rPr lang="en-US" sz="1400" dirty="0">
                <a:highlight>
                  <a:srgbClr val="FFFFFF"/>
                </a:highlight>
              </a:rPr>
              <a:t>Storytelling: Engage kids in French storytelling sessions. You can use simple and engaging stories to introduce new vocabulary and sentence structures in a context that children can relate to.</a:t>
            </a:r>
            <a:endParaRPr lang="en-FR" sz="1400" dirty="0">
              <a:solidFill>
                <a:schemeClr val="bg1">
                  <a:lumMod val="50000"/>
                </a:schemeClr>
              </a:solidFill>
            </a:endParaRPr>
          </a:p>
        </p:txBody>
      </p:sp>
      <p:pic>
        <p:nvPicPr>
          <p:cNvPr id="6" name="Picture 5">
            <a:extLst>
              <a:ext uri="{FF2B5EF4-FFF2-40B4-BE49-F238E27FC236}">
                <a16:creationId xmlns:a16="http://schemas.microsoft.com/office/drawing/2014/main" id="{6A20FD95-0632-2F54-CD0D-42D87B71A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149" y="3204721"/>
            <a:ext cx="3304743" cy="1455005"/>
          </a:xfrm>
          <a:prstGeom prst="rect">
            <a:avLst/>
          </a:prstGeom>
        </p:spPr>
      </p:pic>
      <p:pic>
        <p:nvPicPr>
          <p:cNvPr id="8" name="Picture 7">
            <a:extLst>
              <a:ext uri="{FF2B5EF4-FFF2-40B4-BE49-F238E27FC236}">
                <a16:creationId xmlns:a16="http://schemas.microsoft.com/office/drawing/2014/main" id="{B7B0D8E1-87DE-8623-61C5-FDE6D9AFB017}"/>
              </a:ext>
            </a:extLst>
          </p:cNvPr>
          <p:cNvPicPr>
            <a:picLocks noChangeAspect="1"/>
          </p:cNvPicPr>
          <p:nvPr/>
        </p:nvPicPr>
        <p:blipFill>
          <a:blip r:embed="rId3"/>
          <a:stretch>
            <a:fillRect/>
          </a:stretch>
        </p:blipFill>
        <p:spPr>
          <a:xfrm>
            <a:off x="3856892" y="3312805"/>
            <a:ext cx="2673278" cy="1238836"/>
          </a:xfrm>
          <a:prstGeom prst="rect">
            <a:avLst/>
          </a:prstGeom>
        </p:spPr>
      </p:pic>
      <p:pic>
        <p:nvPicPr>
          <p:cNvPr id="9" name="Picture 8">
            <a:extLst>
              <a:ext uri="{FF2B5EF4-FFF2-40B4-BE49-F238E27FC236}">
                <a16:creationId xmlns:a16="http://schemas.microsoft.com/office/drawing/2014/main" id="{5F7421E3-40F5-671B-2913-142D0E3E1E6B}"/>
              </a:ext>
            </a:extLst>
          </p:cNvPr>
          <p:cNvPicPr>
            <a:picLocks noChangeAspect="1"/>
          </p:cNvPicPr>
          <p:nvPr/>
        </p:nvPicPr>
        <p:blipFill>
          <a:blip r:embed="rId4"/>
          <a:stretch>
            <a:fillRect/>
          </a:stretch>
        </p:blipFill>
        <p:spPr>
          <a:xfrm>
            <a:off x="6650704" y="3397115"/>
            <a:ext cx="2100403" cy="1154526"/>
          </a:xfrm>
          <a:prstGeom prst="rect">
            <a:avLst/>
          </a:prstGeom>
        </p:spPr>
      </p:pic>
    </p:spTree>
    <p:extLst>
      <p:ext uri="{BB962C8B-B14F-4D97-AF65-F5344CB8AC3E}">
        <p14:creationId xmlns:p14="http://schemas.microsoft.com/office/powerpoint/2010/main" val="18161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2EB7D-3ED3-37FA-C527-6C3E50DFA3D2}"/>
              </a:ext>
            </a:extLst>
          </p:cNvPr>
          <p:cNvSpPr>
            <a:spLocks noGrp="1"/>
          </p:cNvSpPr>
          <p:nvPr>
            <p:ph idx="1"/>
          </p:nvPr>
        </p:nvSpPr>
        <p:spPr>
          <a:xfrm>
            <a:off x="2860429" y="1159554"/>
            <a:ext cx="6011954" cy="3708971"/>
          </a:xfrm>
        </p:spPr>
        <p:txBody>
          <a:bodyPr>
            <a:noAutofit/>
          </a:bodyPr>
          <a:lstStyle/>
          <a:p>
            <a:pPr algn="l">
              <a:buFont typeface="+mj-lt"/>
              <a:buAutoNum type="arabicPeriod"/>
            </a:pPr>
            <a:endParaRPr lang="en-US" sz="1400" dirty="0">
              <a:highlight>
                <a:srgbClr val="FFFFFF"/>
              </a:highlight>
            </a:endParaRPr>
          </a:p>
          <a:p>
            <a:pPr marL="0" indent="0">
              <a:buNone/>
            </a:pPr>
            <a:r>
              <a:rPr lang="en-US" sz="1400" dirty="0">
                <a:highlight>
                  <a:srgbClr val="FFFFFF"/>
                </a:highlight>
              </a:rPr>
              <a:t>Role-Playing: Encourage kids to participate in role-playing exercises where they can practice conversational French in real-life scenarios. This can boost their confidence in using the language.</a:t>
            </a:r>
          </a:p>
          <a:p>
            <a:pPr marL="0" indent="0">
              <a:buNone/>
            </a:pPr>
            <a:r>
              <a:rPr lang="en-US" sz="1400" dirty="0">
                <a:highlight>
                  <a:srgbClr val="FFFFFF"/>
                </a:highlight>
              </a:rPr>
              <a:t>Songs and Rhymes: Introduce French songs and rhymes to help kids learn pronunciation and rhythm. Music is a powerful tool for language retention and can make learning more engaging.</a:t>
            </a:r>
          </a:p>
          <a:p>
            <a:pPr marL="0" indent="0">
              <a:buNone/>
            </a:pPr>
            <a:r>
              <a:rPr lang="en-US" sz="1400" dirty="0">
                <a:highlight>
                  <a:srgbClr val="FFFFFF"/>
                </a:highlight>
              </a:rPr>
              <a:t>Cultural Activities: Explore French culture through activities like cooking French dishes, celebrating French holidays, or learning about French traditions. This can enrich the learning experience and make it more interactive.</a:t>
            </a:r>
          </a:p>
          <a:p>
            <a:pPr marL="0" indent="0">
              <a:buNone/>
            </a:pPr>
            <a:r>
              <a:rPr lang="en-US" sz="1400" dirty="0">
                <a:highlight>
                  <a:srgbClr val="FFFFFF"/>
                </a:highlight>
              </a:rPr>
              <a:t>Individualized Learning: Tailor your teaching methods to suit each child's learning style and pace. Some kids may learn better through visual aids, while others may prefer hands-on activities.</a:t>
            </a:r>
          </a:p>
          <a:p>
            <a:endParaRPr lang="en-FR" sz="1400" dirty="0"/>
          </a:p>
        </p:txBody>
      </p:sp>
      <p:pic>
        <p:nvPicPr>
          <p:cNvPr id="20" name="Picture 19">
            <a:extLst>
              <a:ext uri="{FF2B5EF4-FFF2-40B4-BE49-F238E27FC236}">
                <a16:creationId xmlns:a16="http://schemas.microsoft.com/office/drawing/2014/main" id="{6AAAAEBE-B9E4-4C64-EAFC-CFF482D97EB4}"/>
              </a:ext>
            </a:extLst>
          </p:cNvPr>
          <p:cNvPicPr>
            <a:picLocks noChangeAspect="1"/>
          </p:cNvPicPr>
          <p:nvPr/>
        </p:nvPicPr>
        <p:blipFill>
          <a:blip r:embed="rId2"/>
          <a:stretch>
            <a:fillRect/>
          </a:stretch>
        </p:blipFill>
        <p:spPr>
          <a:xfrm>
            <a:off x="482632" y="1739232"/>
            <a:ext cx="1984619" cy="1984619"/>
          </a:xfrm>
          <a:prstGeom prst="rect">
            <a:avLst/>
          </a:prstGeom>
        </p:spPr>
      </p:pic>
      <p:sp>
        <p:nvSpPr>
          <p:cNvPr id="23" name="Title 1">
            <a:extLst>
              <a:ext uri="{FF2B5EF4-FFF2-40B4-BE49-F238E27FC236}">
                <a16:creationId xmlns:a16="http://schemas.microsoft.com/office/drawing/2014/main" id="{0CF43C88-6828-D255-8E1F-B0BAAC2E04F9}"/>
              </a:ext>
            </a:extLst>
          </p:cNvPr>
          <p:cNvSpPr>
            <a:spLocks noGrp="1"/>
          </p:cNvSpPr>
          <p:nvPr>
            <p:ph type="title"/>
          </p:nvPr>
        </p:nvSpPr>
        <p:spPr>
          <a:xfrm>
            <a:off x="1142999" y="274975"/>
            <a:ext cx="6858000" cy="807765"/>
          </a:xfrm>
        </p:spPr>
        <p:txBody>
          <a:bodyPr>
            <a:normAutofit/>
          </a:bodyPr>
          <a:lstStyle/>
          <a:p>
            <a:pPr algn="ctr"/>
            <a:r>
              <a:rPr lang="en-FR" sz="2027" dirty="0">
                <a:latin typeface="Avenir Next" panose="020B0503020202020204" pitchFamily="34" charset="0"/>
              </a:rPr>
              <a:t>2. IMERSION &amp; PRACTICE </a:t>
            </a:r>
          </a:p>
        </p:txBody>
      </p:sp>
    </p:spTree>
    <p:extLst>
      <p:ext uri="{BB962C8B-B14F-4D97-AF65-F5344CB8AC3E}">
        <p14:creationId xmlns:p14="http://schemas.microsoft.com/office/powerpoint/2010/main" val="58437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D5BD-C08E-9A74-73D2-9A0171CD82D3}"/>
              </a:ext>
            </a:extLst>
          </p:cNvPr>
          <p:cNvSpPr>
            <a:spLocks noGrp="1"/>
          </p:cNvSpPr>
          <p:nvPr>
            <p:ph type="title"/>
          </p:nvPr>
        </p:nvSpPr>
        <p:spPr/>
        <p:txBody>
          <a:bodyPr>
            <a:normAutofit/>
          </a:bodyPr>
          <a:lstStyle/>
          <a:p>
            <a:pPr algn="ctr"/>
            <a:br>
              <a:rPr lang="en-US" sz="2027" dirty="0"/>
            </a:br>
            <a:r>
              <a:rPr lang="en-US" sz="2027" dirty="0"/>
              <a:t>3. L’ATELIER A1,A2,B1,B2 FOR SMALL GROUPS</a:t>
            </a:r>
            <a:endParaRPr lang="en-FR" sz="2027" dirty="0"/>
          </a:p>
        </p:txBody>
      </p:sp>
      <p:sp>
        <p:nvSpPr>
          <p:cNvPr id="6" name="TextBox 5">
            <a:extLst>
              <a:ext uri="{FF2B5EF4-FFF2-40B4-BE49-F238E27FC236}">
                <a16:creationId xmlns:a16="http://schemas.microsoft.com/office/drawing/2014/main" id="{AD83910E-3627-BBE4-A21B-C99BFD2AD949}"/>
              </a:ext>
            </a:extLst>
          </p:cNvPr>
          <p:cNvSpPr txBox="1"/>
          <p:nvPr/>
        </p:nvSpPr>
        <p:spPr>
          <a:xfrm>
            <a:off x="4572000" y="1572445"/>
            <a:ext cx="3943350" cy="2677656"/>
          </a:xfrm>
          <a:prstGeom prst="rect">
            <a:avLst/>
          </a:prstGeom>
          <a:noFill/>
        </p:spPr>
        <p:txBody>
          <a:bodyPr wrap="square">
            <a:spAutoFit/>
          </a:bodyPr>
          <a:lstStyle/>
          <a:p>
            <a:r>
              <a:rPr lang="en-US" sz="1400" dirty="0" err="1">
                <a:solidFill>
                  <a:srgbClr val="323232"/>
                </a:solidFill>
                <a:highlight>
                  <a:srgbClr val="FFFFFF"/>
                </a:highlight>
              </a:rPr>
              <a:t>L'atelier</a:t>
            </a:r>
            <a:r>
              <a:rPr lang="en-US" sz="1400" dirty="0">
                <a:solidFill>
                  <a:srgbClr val="323232"/>
                </a:solidFill>
                <a:highlight>
                  <a:srgbClr val="FFFFFF"/>
                </a:highlight>
              </a:rPr>
              <a:t> is a beginner course that encourages students to work together as they learn French. </a:t>
            </a:r>
          </a:p>
          <a:p>
            <a:r>
              <a:rPr lang="en-US" sz="1400" dirty="0">
                <a:solidFill>
                  <a:srgbClr val="323232"/>
                </a:solidFill>
                <a:highlight>
                  <a:srgbClr val="FFFFFF"/>
                </a:highlight>
              </a:rPr>
              <a:t>The course is designed for learners to cooperate to construct meaning from the exercises and to solve specific tasks, to discuss together and think about how the language works, step by step and in a spiral progression. </a:t>
            </a:r>
          </a:p>
          <a:p>
            <a:endParaRPr lang="en-US" sz="1400" dirty="0">
              <a:solidFill>
                <a:srgbClr val="323232"/>
              </a:solidFill>
              <a:highlight>
                <a:srgbClr val="FFFFFF"/>
              </a:highlight>
            </a:endParaRPr>
          </a:p>
          <a:p>
            <a:r>
              <a:rPr lang="en-US" sz="1400" dirty="0">
                <a:solidFill>
                  <a:srgbClr val="323232"/>
                </a:solidFill>
                <a:highlight>
                  <a:srgbClr val="FFFFFF"/>
                </a:highlight>
              </a:rPr>
              <a:t>In addition to the exercises, there are cultural discoveries to be made and games to play. </a:t>
            </a:r>
          </a:p>
          <a:p>
            <a:endParaRPr lang="en-US" sz="1400" dirty="0">
              <a:solidFill>
                <a:srgbClr val="323232"/>
              </a:solidFill>
              <a:highlight>
                <a:srgbClr val="FFFFFF"/>
              </a:highlight>
            </a:endParaRPr>
          </a:p>
          <a:p>
            <a:endParaRPr lang="en-FR" sz="1400" dirty="0"/>
          </a:p>
        </p:txBody>
      </p:sp>
      <p:pic>
        <p:nvPicPr>
          <p:cNvPr id="5" name="Picture 4">
            <a:extLst>
              <a:ext uri="{FF2B5EF4-FFF2-40B4-BE49-F238E27FC236}">
                <a16:creationId xmlns:a16="http://schemas.microsoft.com/office/drawing/2014/main" id="{FBE105E3-B10B-EA9B-7FEC-F99B60085D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41" y="1572445"/>
            <a:ext cx="3496465" cy="2494669"/>
          </a:xfrm>
          <a:prstGeom prst="rect">
            <a:avLst/>
          </a:prstGeom>
        </p:spPr>
      </p:pic>
    </p:spTree>
    <p:extLst>
      <p:ext uri="{BB962C8B-B14F-4D97-AF65-F5344CB8AC3E}">
        <p14:creationId xmlns:p14="http://schemas.microsoft.com/office/powerpoint/2010/main" val="312505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C66-3D67-81E8-A879-1C40FA9F204B}"/>
              </a:ext>
            </a:extLst>
          </p:cNvPr>
          <p:cNvSpPr>
            <a:spLocks noGrp="1"/>
          </p:cNvSpPr>
          <p:nvPr>
            <p:ph type="title"/>
          </p:nvPr>
        </p:nvSpPr>
        <p:spPr>
          <a:xfrm>
            <a:off x="1368028" y="398696"/>
            <a:ext cx="6407944" cy="807765"/>
          </a:xfrm>
        </p:spPr>
        <p:txBody>
          <a:bodyPr>
            <a:normAutofit/>
          </a:bodyPr>
          <a:lstStyle/>
          <a:p>
            <a:pPr algn="ctr"/>
            <a:r>
              <a:rPr lang="en-FR" sz="2027" dirty="0">
                <a:solidFill>
                  <a:schemeClr val="bg2">
                    <a:lumMod val="50000"/>
                  </a:schemeClr>
                </a:solidFill>
              </a:rPr>
              <a:t>4. </a:t>
            </a:r>
            <a:r>
              <a:rPr lang="en-US" sz="2027" dirty="0">
                <a:solidFill>
                  <a:schemeClr val="bg2">
                    <a:lumMod val="50000"/>
                  </a:schemeClr>
                </a:solidFill>
              </a:rPr>
              <a:t>I</a:t>
            </a:r>
            <a:r>
              <a:rPr lang="en-FR" sz="2027" dirty="0">
                <a:solidFill>
                  <a:schemeClr val="bg2">
                    <a:lumMod val="50000"/>
                  </a:schemeClr>
                </a:solidFill>
              </a:rPr>
              <a:t>MMERSION &amp; CONVERSATION</a:t>
            </a:r>
          </a:p>
        </p:txBody>
      </p:sp>
      <p:pic>
        <p:nvPicPr>
          <p:cNvPr id="10" name="Picture 9">
            <a:extLst>
              <a:ext uri="{FF2B5EF4-FFF2-40B4-BE49-F238E27FC236}">
                <a16:creationId xmlns:a16="http://schemas.microsoft.com/office/drawing/2014/main" id="{BBFA28C1-99EC-92A5-2BBE-C4CE363921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2647" y="2088294"/>
            <a:ext cx="5318706" cy="966911"/>
          </a:xfrm>
          <a:prstGeom prst="rect">
            <a:avLst/>
          </a:prstGeom>
        </p:spPr>
      </p:pic>
    </p:spTree>
    <p:extLst>
      <p:ext uri="{BB962C8B-B14F-4D97-AF65-F5344CB8AC3E}">
        <p14:creationId xmlns:p14="http://schemas.microsoft.com/office/powerpoint/2010/main" val="130048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C66-3D67-81E8-A879-1C40FA9F204B}"/>
              </a:ext>
            </a:extLst>
          </p:cNvPr>
          <p:cNvSpPr>
            <a:spLocks noGrp="1"/>
          </p:cNvSpPr>
          <p:nvPr>
            <p:ph type="title"/>
          </p:nvPr>
        </p:nvSpPr>
        <p:spPr/>
        <p:txBody>
          <a:bodyPr>
            <a:normAutofit/>
          </a:bodyPr>
          <a:lstStyle/>
          <a:p>
            <a:pPr algn="ctr"/>
            <a:r>
              <a:rPr lang="en-FR" sz="2438" dirty="0">
                <a:solidFill>
                  <a:schemeClr val="bg2">
                    <a:lumMod val="50000"/>
                  </a:schemeClr>
                </a:solidFill>
              </a:rPr>
              <a:t>4. IMMERSION </a:t>
            </a:r>
          </a:p>
        </p:txBody>
      </p:sp>
      <p:sp>
        <p:nvSpPr>
          <p:cNvPr id="9" name="TextBox 8">
            <a:extLst>
              <a:ext uri="{FF2B5EF4-FFF2-40B4-BE49-F238E27FC236}">
                <a16:creationId xmlns:a16="http://schemas.microsoft.com/office/drawing/2014/main" id="{708CFCD7-418C-25C7-E6DA-8BA77DFD357E}"/>
              </a:ext>
            </a:extLst>
          </p:cNvPr>
          <p:cNvSpPr txBox="1"/>
          <p:nvPr/>
        </p:nvSpPr>
        <p:spPr>
          <a:xfrm>
            <a:off x="973015" y="3769278"/>
            <a:ext cx="7542335" cy="1384995"/>
          </a:xfrm>
          <a:prstGeom prst="rect">
            <a:avLst/>
          </a:prstGeom>
          <a:noFill/>
        </p:spPr>
        <p:txBody>
          <a:bodyPr wrap="square">
            <a:spAutoFit/>
          </a:bodyPr>
          <a:lstStyle/>
          <a:p>
            <a:r>
              <a:rPr lang="en-US" sz="1400" dirty="0">
                <a:solidFill>
                  <a:srgbClr val="323232"/>
                </a:solidFill>
                <a:highlight>
                  <a:srgbClr val="FFFFFF"/>
                </a:highlight>
              </a:rPr>
              <a:t>Your private tutor will provide digital or physical teaching tools allowing the student to learn by himself if he/she needs to.</a:t>
            </a:r>
          </a:p>
          <a:p>
            <a:endParaRPr lang="en-US" sz="1400" dirty="0">
              <a:solidFill>
                <a:srgbClr val="323232"/>
              </a:solidFill>
              <a:highlight>
                <a:srgbClr val="FFFFFF"/>
              </a:highlight>
            </a:endParaRPr>
          </a:p>
          <a:p>
            <a:r>
              <a:rPr lang="en-US" sz="1400" dirty="0">
                <a:solidFill>
                  <a:srgbClr val="323232"/>
                </a:solidFill>
                <a:highlight>
                  <a:srgbClr val="FFFFFF"/>
                </a:highlight>
              </a:rPr>
              <a:t>Materials can be written articles, video links, audio files chosen by the student in function of his/her personal taste and goals.</a:t>
            </a:r>
          </a:p>
          <a:p>
            <a:endParaRPr lang="en-FR" sz="1400" dirty="0"/>
          </a:p>
        </p:txBody>
      </p:sp>
      <p:pic>
        <p:nvPicPr>
          <p:cNvPr id="11" name="Picture 10">
            <a:extLst>
              <a:ext uri="{FF2B5EF4-FFF2-40B4-BE49-F238E27FC236}">
                <a16:creationId xmlns:a16="http://schemas.microsoft.com/office/drawing/2014/main" id="{9A98543C-E284-F1AC-7C1F-AB5C04A0F3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7824" y="1070991"/>
            <a:ext cx="4074014" cy="2698287"/>
          </a:xfrm>
          <a:prstGeom prst="rect">
            <a:avLst/>
          </a:prstGeom>
        </p:spPr>
      </p:pic>
    </p:spTree>
    <p:extLst>
      <p:ext uri="{BB962C8B-B14F-4D97-AF65-F5344CB8AC3E}">
        <p14:creationId xmlns:p14="http://schemas.microsoft.com/office/powerpoint/2010/main" val="40861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BA960F-DBAC-BBAC-AD72-0E1134D1191A}"/>
              </a:ext>
            </a:extLst>
          </p:cNvPr>
          <p:cNvSpPr txBox="1">
            <a:spLocks/>
          </p:cNvSpPr>
          <p:nvPr/>
        </p:nvSpPr>
        <p:spPr>
          <a:xfrm>
            <a:off x="1368028" y="335622"/>
            <a:ext cx="6407944" cy="80776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FR" sz="2027" dirty="0">
                <a:solidFill>
                  <a:schemeClr val="bg2">
                    <a:lumMod val="50000"/>
                  </a:schemeClr>
                </a:solidFill>
              </a:rPr>
              <a:t>6. SPEAKING, WRITING, LISTENING, PLAYINg</a:t>
            </a:r>
          </a:p>
        </p:txBody>
      </p:sp>
      <p:pic>
        <p:nvPicPr>
          <p:cNvPr id="6" name="Picture 5">
            <a:extLst>
              <a:ext uri="{FF2B5EF4-FFF2-40B4-BE49-F238E27FC236}">
                <a16:creationId xmlns:a16="http://schemas.microsoft.com/office/drawing/2014/main" id="{A1BD10B2-7CD7-62C9-0063-7E15BA751B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9226" y="1336256"/>
            <a:ext cx="3945548" cy="2138754"/>
          </a:xfrm>
          <a:prstGeom prst="rect">
            <a:avLst/>
          </a:prstGeom>
        </p:spPr>
      </p:pic>
      <p:sp>
        <p:nvSpPr>
          <p:cNvPr id="8" name="TextBox 7">
            <a:extLst>
              <a:ext uri="{FF2B5EF4-FFF2-40B4-BE49-F238E27FC236}">
                <a16:creationId xmlns:a16="http://schemas.microsoft.com/office/drawing/2014/main" id="{AF21C3FB-E6B7-CA35-BE73-395E8D9395BF}"/>
              </a:ext>
            </a:extLst>
          </p:cNvPr>
          <p:cNvSpPr txBox="1"/>
          <p:nvPr/>
        </p:nvSpPr>
        <p:spPr>
          <a:xfrm>
            <a:off x="1043353" y="3890618"/>
            <a:ext cx="7542335" cy="738664"/>
          </a:xfrm>
          <a:prstGeom prst="rect">
            <a:avLst/>
          </a:prstGeom>
          <a:noFill/>
        </p:spPr>
        <p:txBody>
          <a:bodyPr wrap="square">
            <a:spAutoFit/>
          </a:bodyPr>
          <a:lstStyle/>
          <a:p>
            <a:r>
              <a:rPr lang="en-US" sz="1400" dirty="0">
                <a:solidFill>
                  <a:srgbClr val="323232"/>
                </a:solidFill>
                <a:highlight>
                  <a:srgbClr val="FFFFFF"/>
                </a:highlight>
              </a:rPr>
              <a:t>During out cessions I will pay a special attention to bring variety, in the teaching, switching from reading, listening, writing, and of course speaking. </a:t>
            </a:r>
          </a:p>
          <a:p>
            <a:endParaRPr lang="en-FR" sz="1400" dirty="0"/>
          </a:p>
        </p:txBody>
      </p:sp>
    </p:spTree>
    <p:extLst>
      <p:ext uri="{BB962C8B-B14F-4D97-AF65-F5344CB8AC3E}">
        <p14:creationId xmlns:p14="http://schemas.microsoft.com/office/powerpoint/2010/main" val="3105541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2069</TotalTime>
  <Words>846</Words>
  <Application>Microsoft Macintosh PowerPoint</Application>
  <PresentationFormat>On-screen Show (16:9)</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vt:lpstr>
      <vt:lpstr>Calibri</vt:lpstr>
      <vt:lpstr>Calibri Light</vt:lpstr>
      <vt:lpstr>Helvetica Neue</vt:lpstr>
      <vt:lpstr>Office Theme</vt:lpstr>
      <vt:lpstr>PowerPoint Presentation</vt:lpstr>
      <vt:lpstr>LETS SPEAK FRENCH WITH PI-O</vt:lpstr>
      <vt:lpstr>PowerPoint Presentation</vt:lpstr>
      <vt:lpstr>2. IMERSION &amp; PRACTICE </vt:lpstr>
      <vt:lpstr>2. IMERSION &amp; PRACTICE </vt:lpstr>
      <vt:lpstr> 3. L’ATELIER A1,A2,B1,B2 FOR SMALL GROUPS</vt:lpstr>
      <vt:lpstr>4. IMMERSION &amp; CONVERSATION</vt:lpstr>
      <vt:lpstr>4. IMMERSION </vt:lpstr>
      <vt:lpstr>PowerPoint Presentation</vt:lpstr>
      <vt:lpstr>5.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18</cp:revision>
  <cp:lastPrinted>2024-06-18T02:54:26Z</cp:lastPrinted>
  <dcterms:created xsi:type="dcterms:W3CDTF">2024-06-10T15:37:19Z</dcterms:created>
  <dcterms:modified xsi:type="dcterms:W3CDTF">2024-06-18T04:26:47Z</dcterms:modified>
</cp:coreProperties>
</file>