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1.png" ContentType="image/png"/>
  <Override PartName="/ppt/media/image19.jpeg" ContentType="image/jpeg"/>
  <Override PartName="/ppt/media/image12.png" ContentType="image/png"/>
  <Override PartName="/ppt/media/image7.png" ContentType="image/png"/>
  <Override PartName="/ppt/media/image1.jpeg" ContentType="image/jpeg"/>
  <Override PartName="/ppt/media/image22.jpeg" ContentType="image/jpeg"/>
  <Override PartName="/ppt/media/image8.png" ContentType="image/png"/>
  <Override PartName="/ppt/media/image6.jpeg" ContentType="image/jpeg"/>
  <Override PartName="/ppt/media/image10.png" ContentType="image/png"/>
  <Override PartName="/ppt/media/image5.jpeg" ContentType="image/jpeg"/>
  <Override PartName="/ppt/media/image24.png" ContentType="image/png"/>
  <Override PartName="/ppt/media/image18.jpeg" ContentType="image/jpeg"/>
  <Override PartName="/ppt/media/image21.png" ContentType="image/png"/>
  <Override PartName="/ppt/media/image4.png" ContentType="image/png"/>
  <Override PartName="/ppt/media/image20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3.png" ContentType="image/png"/>
  <Override PartName="/ppt/media/image17.jpeg" ContentType="image/jpeg"/>
  <Override PartName="/ppt/media/image2.png" ContentType="image/png"/>
  <Override PartName="/ppt/media/image9.jpeg" ContentType="image/jpeg"/>
  <Override PartName="/ppt/media/image13.jpeg" ContentType="image/jpeg"/>
  <Override PartName="/ppt/media/image23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3D883D-7A7E-4B41-85F3-7CA9A99072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C4977F8-F308-411C-B083-B7CB0034F5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8E4157-BB4A-4A26-B038-ADAC904880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707364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141020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273672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707364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141020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1208AE-0AA5-46A1-99FB-037C7ED43AC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0ECCFB-7AFC-4203-BB49-CFAFE20DFE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F581DD-D48B-4136-9A32-80FBEDDF09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55572DB-7783-4CAE-9F09-D6D7BB3DF6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5B58BD-A71B-4BD7-A213-D817ED1FE4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BE94763-0AE7-4380-8E59-17DE3680AF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045520" y="1419840"/>
            <a:ext cx="5632560" cy="575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5DB419D-6905-4943-A678-3298507CC7D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985532-8F18-424A-AB18-B45832B97D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20BA22-9C9F-4248-80E3-7A903B037E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C7D6EE-37F6-402D-B7B6-7BB515FD511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197044-1EEE-41B2-B14D-04F885F1D9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EC8B03-63CB-4196-A0BB-7E7B445944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AC38763-B5A1-4602-A5DC-70B433B7DB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707364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141020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273672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707364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141020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D7FD4D-DBA2-46DB-8185-E9009D7BF4C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1DF1C9C-DE0B-43DF-86AB-3AB73EC046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4C8D2E5-E665-40B2-A5AF-802127D058B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F2867AC-6A4A-470D-B9C3-E1BD4E90AF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71B78BF-E224-4DBF-83F7-F62ABB5EF5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5BBD97-CF46-4198-AB7A-FE8314F2149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93EBD2-4F95-49DC-8C1D-9707C031A14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2045520" y="1419840"/>
            <a:ext cx="5632560" cy="575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FFD694B-70FD-4663-A922-D01F157457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535253C-32EB-43CB-951C-1ECF5DCAA98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C69E7F4-D894-4C81-A299-812E286229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0B17C5B-50C1-474A-BD88-CDE92C362D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2DF649B-0787-4861-816F-FF5F7FDF0ED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7CFF332-DAF4-45DF-8116-2281ABB7E25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707364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11410200" y="23781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273672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707364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11410200" y="3486960"/>
            <a:ext cx="41299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78965DF-58E5-41E1-BF47-35CB3570083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8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85DFFE-5E5C-498C-A4B2-9DFCA4716B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D4DDB7-E7D7-4602-B3DD-970571FEC2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045520" y="1419840"/>
            <a:ext cx="5632560" cy="575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05F108-0424-4539-87F5-0EC37A972B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A1B6E1C-5153-449D-9E6B-884B73ED7A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309240" y="34869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598C45-A5D8-436E-AE9D-CB59F4536C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273672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309240" y="2378160"/>
            <a:ext cx="625932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2736720" y="3486960"/>
            <a:ext cx="12826800" cy="101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7B204A-B6E7-4DC0-AF17-0FB2CFA1B4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/>
          <p:cNvSpPr/>
          <p:nvPr/>
        </p:nvSpPr>
        <p:spPr>
          <a:xfrm>
            <a:off x="7800480" y="0"/>
            <a:ext cx="10487880" cy="10286640"/>
          </a:xfrm>
          <a:custGeom>
            <a:avLst/>
            <a:gdLst/>
            <a:ahLst/>
            <a:rect l="l" t="t" r="r" b="b"/>
            <a:pathLst>
              <a:path w="10488294" h="10287000">
                <a:moveTo>
                  <a:pt x="10487914" y="0"/>
                </a:moveTo>
                <a:lnTo>
                  <a:pt x="0" y="0"/>
                </a:lnTo>
                <a:lnTo>
                  <a:pt x="0" y="10287000"/>
                </a:lnTo>
                <a:lnTo>
                  <a:pt x="10487914" y="10287000"/>
                </a:lnTo>
                <a:lnTo>
                  <a:pt x="104879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00AD162-4F25-42E2-97B3-E7B8297ECF0A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3950" spc="-1" strike="noStrike">
                <a:latin typeface="Calibri"/>
              </a:rPr>
              <a:t>Click to edit the title text format</a:t>
            </a:r>
            <a:endParaRPr b="0" lang="en-IN" sz="3950" spc="-1" strike="noStrike"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736720" y="2378160"/>
            <a:ext cx="12826800" cy="212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6850" spc="-1" strike="noStrike">
                <a:latin typeface="Calibri"/>
              </a:rPr>
              <a:t>Click to edit the outline text format</a:t>
            </a:r>
            <a:endParaRPr b="0" lang="en-IN" sz="685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6850" spc="-1" strike="noStrike">
                <a:latin typeface="Calibri"/>
              </a:rPr>
              <a:t>Second Outline Level</a:t>
            </a:r>
            <a:endParaRPr b="0" lang="en-IN" sz="685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6850" spc="-1" strike="noStrike">
                <a:latin typeface="Calibri"/>
              </a:rPr>
              <a:t>Third Outline Level</a:t>
            </a:r>
            <a:endParaRPr b="0" lang="en-IN" sz="685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6850" spc="-1" strike="noStrike">
                <a:latin typeface="Calibri"/>
              </a:rPr>
              <a:t>Fourth Outline Level</a:t>
            </a:r>
            <a:endParaRPr b="0" lang="en-IN" sz="685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6850" spc="-1" strike="noStrike">
                <a:latin typeface="Calibri"/>
              </a:rPr>
              <a:t>Fifth Outline Level</a:t>
            </a:r>
            <a:endParaRPr b="0" lang="en-IN" sz="685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6850" spc="-1" strike="noStrike">
                <a:latin typeface="Calibri"/>
              </a:rPr>
              <a:t>Sixth Outline Level</a:t>
            </a:r>
            <a:endParaRPr b="0" lang="en-IN" sz="685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6850" spc="-1" strike="noStrike">
                <a:latin typeface="Calibri"/>
              </a:rPr>
              <a:t>Seventh Outline Level</a:t>
            </a:r>
            <a:endParaRPr b="0" lang="en-IN" sz="6850" spc="-1" strike="noStrike"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D0225F0-3174-4D15-B094-A2B85F62314A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g object 16"/>
          <p:cNvSpPr/>
          <p:nvPr/>
        </p:nvSpPr>
        <p:spPr>
          <a:xfrm>
            <a:off x="9144000" y="0"/>
            <a:ext cx="9143640" cy="10286640"/>
          </a:xfrm>
          <a:custGeom>
            <a:avLst/>
            <a:gdLst/>
            <a:ahLst/>
            <a:rect l="l" t="t" r="r" b="b"/>
            <a:pathLst>
              <a:path w="9144000" h="10287000">
                <a:moveTo>
                  <a:pt x="9144000" y="0"/>
                </a:moveTo>
                <a:lnTo>
                  <a:pt x="0" y="0"/>
                </a:lnTo>
                <a:lnTo>
                  <a:pt x="0" y="10287000"/>
                </a:lnTo>
                <a:lnTo>
                  <a:pt x="9144000" y="10287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24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3950" spc="-1" strike="noStrike">
                <a:latin typeface="Calibri"/>
              </a:rPr>
              <a:t>Click to edit the title text format</a:t>
            </a:r>
            <a:endParaRPr b="0" lang="en-IN" sz="3950" spc="-1" strike="noStrike"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ftr" idx="7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8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sldNum" idx="9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571B8FF-238B-4050-9F86-C0AB23BCF177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bject 2"/>
          <p:cNvSpPr/>
          <p:nvPr/>
        </p:nvSpPr>
        <p:spPr>
          <a:xfrm>
            <a:off x="8938800" y="1253160"/>
            <a:ext cx="8269200" cy="95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125"/>
              </a:spcBef>
              <a:buNone/>
              <a:tabLst>
                <a:tab algn="l" pos="0"/>
              </a:tabLst>
            </a:pPr>
            <a:r>
              <a:rPr b="1" lang="en-IN" sz="8950" spc="49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1" lang="en-IN" sz="8950" spc="1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8950" spc="-26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1" lang="en-IN" sz="8950" spc="-1" strike="noStrike">
                <a:solidFill>
                  <a:srgbClr val="ffffff"/>
                </a:solidFill>
                <a:latin typeface="Cambria"/>
              </a:rPr>
              <a:t>Secrets</a:t>
            </a:r>
            <a:r>
              <a:rPr b="1" lang="en-IN" sz="8950" spc="28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8950" spc="58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1" lang="en-IN" sz="8950" spc="-12" strike="noStrike">
                <a:solidFill>
                  <a:srgbClr val="ffffff"/>
                </a:solidFill>
                <a:latin typeface="Cambria"/>
              </a:rPr>
              <a:t>Triangle </a:t>
            </a:r>
            <a:r>
              <a:rPr b="1" lang="en-IN" sz="8950" spc="128" strike="noStrike">
                <a:solidFill>
                  <a:srgbClr val="ffffff"/>
                </a:solidFill>
                <a:latin typeface="Cambria"/>
              </a:rPr>
              <a:t>Congruence:</a:t>
            </a:r>
            <a:r>
              <a:rPr b="1" lang="en-IN" sz="8950" spc="-23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8950" spc="63" strike="noStrike">
                <a:solidFill>
                  <a:srgbClr val="ffffff"/>
                </a:solidFill>
                <a:latin typeface="Cambria"/>
              </a:rPr>
              <a:t>A </a:t>
            </a:r>
            <a:r>
              <a:rPr b="1" lang="en-IN" sz="8950" spc="-12" strike="noStrike">
                <a:solidFill>
                  <a:srgbClr val="ffffff"/>
                </a:solidFill>
                <a:latin typeface="Cambria"/>
              </a:rPr>
              <a:t>Comprehensive </a:t>
            </a:r>
            <a:r>
              <a:rPr b="1" lang="en-IN" sz="8950" spc="109" strike="noStrike">
                <a:solidFill>
                  <a:srgbClr val="ffffff"/>
                </a:solidFill>
                <a:latin typeface="Cambria"/>
              </a:rPr>
              <a:t>Guide</a:t>
            </a:r>
            <a:endParaRPr b="0" lang="en-IN" sz="8950" spc="-1" strike="noStrike">
              <a:latin typeface="Arial"/>
            </a:endParaRPr>
          </a:p>
        </p:txBody>
      </p:sp>
      <p:pic>
        <p:nvPicPr>
          <p:cNvPr id="126" name="object 3" descr=""/>
          <p:cNvPicPr/>
          <p:nvPr/>
        </p:nvPicPr>
        <p:blipFill>
          <a:blip r:embed="rId1"/>
          <a:stretch/>
        </p:blipFill>
        <p:spPr>
          <a:xfrm>
            <a:off x="1334880" y="1143000"/>
            <a:ext cx="5121720" cy="80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82844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r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3950" spc="-1" strike="noStrike">
                <a:solidFill>
                  <a:srgbClr val="000000"/>
                </a:solidFill>
                <a:latin typeface="Cambria"/>
              </a:rPr>
              <a:t>Applications</a:t>
            </a:r>
            <a:r>
              <a:rPr b="1" lang="en-IN" sz="3950" spc="168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3950" spc="-1" strike="noStrike">
                <a:solidFill>
                  <a:srgbClr val="000000"/>
                </a:solidFill>
                <a:latin typeface="Cambria"/>
              </a:rPr>
              <a:t>of</a:t>
            </a:r>
            <a:r>
              <a:rPr b="1" lang="en-IN" sz="3950" spc="58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3950" spc="-12" strike="noStrike">
                <a:solidFill>
                  <a:srgbClr val="000000"/>
                </a:solidFill>
                <a:latin typeface="Cambria"/>
              </a:rPr>
              <a:t>Triangle</a:t>
            </a:r>
            <a:endParaRPr b="0" lang="en-IN" sz="3950" spc="-1" strike="noStrike">
              <a:latin typeface="Calibri"/>
            </a:endParaRPr>
          </a:p>
          <a:p>
            <a:pPr algn="r">
              <a:lnSpc>
                <a:spcPct val="100000"/>
              </a:lnSpc>
              <a:spcBef>
                <a:spcPts val="60"/>
              </a:spcBef>
              <a:buNone/>
            </a:pPr>
            <a:r>
              <a:rPr b="1" lang="en-IN" sz="3950" spc="49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3950" spc="-1" strike="noStrike">
              <a:latin typeface="Calibri"/>
            </a:endParaRPr>
          </a:p>
        </p:txBody>
      </p:sp>
      <p:pic>
        <p:nvPicPr>
          <p:cNvPr id="179" name="object 3" descr=""/>
          <p:cNvPicPr/>
          <p:nvPr/>
        </p:nvPicPr>
        <p:blipFill>
          <a:blip r:embed="rId1"/>
          <a:stretch/>
        </p:blipFill>
        <p:spPr>
          <a:xfrm>
            <a:off x="2012760" y="3388320"/>
            <a:ext cx="1904040" cy="307080"/>
          </a:xfrm>
          <a:prstGeom prst="rect">
            <a:avLst/>
          </a:prstGeom>
          <a:ln w="0">
            <a:noFill/>
          </a:ln>
        </p:spPr>
      </p:pic>
      <p:pic>
        <p:nvPicPr>
          <p:cNvPr id="180" name="object 4" descr=""/>
          <p:cNvPicPr/>
          <p:nvPr/>
        </p:nvPicPr>
        <p:blipFill>
          <a:blip r:embed="rId2"/>
          <a:stretch/>
        </p:blipFill>
        <p:spPr>
          <a:xfrm>
            <a:off x="3593160" y="4712040"/>
            <a:ext cx="1143360" cy="247320"/>
          </a:xfrm>
          <a:prstGeom prst="rect">
            <a:avLst/>
          </a:prstGeom>
          <a:ln w="0">
            <a:noFill/>
          </a:ln>
        </p:spPr>
      </p:pic>
      <p:sp>
        <p:nvSpPr>
          <p:cNvPr id="181" name="object 5"/>
          <p:cNvSpPr/>
          <p:nvPr/>
        </p:nvSpPr>
        <p:spPr>
          <a:xfrm>
            <a:off x="1446120" y="2808360"/>
            <a:ext cx="6232680" cy="351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algn="r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congruence</a:t>
            </a:r>
            <a:r>
              <a:rPr b="0" lang="en-IN" sz="2450" spc="-18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has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numerous</a:t>
            </a:r>
            <a:endParaRPr b="0" lang="en-IN" sz="2450" spc="-1" strike="noStrike">
              <a:latin typeface="Arial"/>
            </a:endParaRPr>
          </a:p>
          <a:p>
            <a:pPr marL="1460520" indent="1089000" algn="r">
              <a:lnSpc>
                <a:spcPct val="117000"/>
              </a:lnSpc>
              <a:buNone/>
              <a:tabLst>
                <a:tab algn="l" pos="0"/>
              </a:tabLst>
            </a:pP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various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ﬁelds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such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as </a:t>
            </a:r>
            <a:r>
              <a:rPr b="0" lang="en-IN" sz="2450" spc="-12" strike="noStrike">
                <a:latin typeface="Verdana"/>
              </a:rPr>
              <a:t>architecture,</a:t>
            </a:r>
            <a:r>
              <a:rPr b="0" lang="en-IN" sz="2450" spc="-5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engineering,</a:t>
            </a:r>
            <a:r>
              <a:rPr b="0" lang="en-IN" sz="2450" spc="-4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endParaRPr b="0" lang="en-IN" sz="2450" spc="-1" strike="noStrike">
              <a:latin typeface="Arial"/>
            </a:endParaRPr>
          </a:p>
          <a:p>
            <a:pPr marL="12600" indent="541080" algn="r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69" strike="noStrike">
                <a:latin typeface="Verdana"/>
              </a:rPr>
              <a:t>computer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graphics.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131" strike="noStrike">
                <a:latin typeface="Verdana"/>
              </a:rPr>
              <a:t>It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essential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 </a:t>
            </a:r>
            <a:r>
              <a:rPr b="0" lang="en-IN" sz="2450" spc="43" strike="noStrike">
                <a:latin typeface="Verdana"/>
              </a:rPr>
              <a:t>constructing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solving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75" strike="noStrike">
                <a:latin typeface="Verdana"/>
              </a:rPr>
              <a:t>real-</a:t>
            </a:r>
            <a:r>
              <a:rPr b="0" lang="en-IN" sz="2450" spc="-12" strike="noStrike">
                <a:latin typeface="Verdana"/>
              </a:rPr>
              <a:t>world </a:t>
            </a:r>
            <a:r>
              <a:rPr b="0" lang="en-IN" sz="2450" spc="-1" strike="noStrike">
                <a:latin typeface="Verdana"/>
              </a:rPr>
              <a:t>problems,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ensuring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accuracy</a:t>
            </a:r>
            <a:r>
              <a:rPr b="0" lang="en-IN" sz="2450" spc="-9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in</a:t>
            </a:r>
            <a:endParaRPr b="0" lang="en-IN" sz="2450" spc="-1" strike="noStrike">
              <a:latin typeface="Arial"/>
            </a:endParaRPr>
          </a:p>
          <a:p>
            <a:pPr marL="12600" indent="541080" algn="r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-12" strike="noStrike">
                <a:latin typeface="Verdana"/>
              </a:rPr>
              <a:t>designs.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82" name="object 6" descr=""/>
          <p:cNvPicPr/>
          <p:nvPr/>
        </p:nvPicPr>
        <p:blipFill>
          <a:blip r:embed="rId3"/>
          <a:stretch/>
        </p:blipFill>
        <p:spPr>
          <a:xfrm>
            <a:off x="914400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object 2"/>
          <p:cNvGrpSpPr/>
          <p:nvPr/>
        </p:nvGrpSpPr>
        <p:grpSpPr>
          <a:xfrm>
            <a:off x="0" y="-1800"/>
            <a:ext cx="18287640" cy="10286640"/>
            <a:chOff x="0" y="-1800"/>
            <a:chExt cx="18287640" cy="10286640"/>
          </a:xfrm>
        </p:grpSpPr>
        <p:sp>
          <p:nvSpPr>
            <p:cNvPr id="184" name="object 3"/>
            <p:cNvSpPr/>
            <p:nvPr/>
          </p:nvSpPr>
          <p:spPr>
            <a:xfrm>
              <a:off x="0" y="-1800"/>
              <a:ext cx="18287640" cy="10286640"/>
            </a:xfrm>
            <a:custGeom>
              <a:avLst/>
              <a:gdLst/>
              <a:ahLst/>
              <a:rect l="l" t="t" r="r" b="b"/>
              <a:pathLst>
                <a:path w="18288000" h="10287000">
                  <a:moveTo>
                    <a:pt x="18288000" y="0"/>
                  </a:moveTo>
                  <a:lnTo>
                    <a:pt x="17061942" y="0"/>
                  </a:lnTo>
                  <a:lnTo>
                    <a:pt x="17061942" y="1225550"/>
                  </a:lnTo>
                  <a:lnTo>
                    <a:pt x="17061942" y="9061450"/>
                  </a:lnTo>
                  <a:lnTo>
                    <a:pt x="12092534" y="9061450"/>
                  </a:lnTo>
                  <a:lnTo>
                    <a:pt x="12092534" y="9057615"/>
                  </a:lnTo>
                  <a:lnTo>
                    <a:pt x="6195504" y="9057615"/>
                  </a:lnTo>
                  <a:lnTo>
                    <a:pt x="6195504" y="9061450"/>
                  </a:lnTo>
                  <a:lnTo>
                    <a:pt x="1225994" y="9061450"/>
                  </a:lnTo>
                  <a:lnTo>
                    <a:pt x="1225994" y="1225550"/>
                  </a:lnTo>
                  <a:lnTo>
                    <a:pt x="6195504" y="1225550"/>
                  </a:lnTo>
                  <a:lnTo>
                    <a:pt x="6195504" y="1230045"/>
                  </a:lnTo>
                  <a:lnTo>
                    <a:pt x="12092534" y="1230045"/>
                  </a:lnTo>
                  <a:lnTo>
                    <a:pt x="12092534" y="1225550"/>
                  </a:lnTo>
                  <a:lnTo>
                    <a:pt x="17061942" y="1225550"/>
                  </a:lnTo>
                  <a:lnTo>
                    <a:pt x="17061942" y="0"/>
                  </a:lnTo>
                  <a:lnTo>
                    <a:pt x="11815737" y="0"/>
                  </a:lnTo>
                  <a:lnTo>
                    <a:pt x="11815737" y="1828"/>
                  </a:lnTo>
                  <a:lnTo>
                    <a:pt x="6472263" y="1828"/>
                  </a:lnTo>
                  <a:lnTo>
                    <a:pt x="6472263" y="0"/>
                  </a:lnTo>
                  <a:lnTo>
                    <a:pt x="0" y="0"/>
                  </a:lnTo>
                  <a:lnTo>
                    <a:pt x="0" y="1225550"/>
                  </a:lnTo>
                  <a:lnTo>
                    <a:pt x="0" y="9061450"/>
                  </a:lnTo>
                  <a:lnTo>
                    <a:pt x="0" y="10287000"/>
                  </a:lnTo>
                  <a:lnTo>
                    <a:pt x="6472263" y="10287000"/>
                  </a:lnTo>
                  <a:lnTo>
                    <a:pt x="6472263" y="10285832"/>
                  </a:lnTo>
                  <a:lnTo>
                    <a:pt x="11815737" y="10285832"/>
                  </a:lnTo>
                  <a:lnTo>
                    <a:pt x="11815737" y="10287000"/>
                  </a:lnTo>
                  <a:lnTo>
                    <a:pt x="18288000" y="10287000"/>
                  </a:lnTo>
                  <a:lnTo>
                    <a:pt x="18288000" y="9061450"/>
                  </a:lnTo>
                  <a:lnTo>
                    <a:pt x="18288000" y="122555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5" name="object 4" descr=""/>
            <p:cNvPicPr/>
            <p:nvPr/>
          </p:nvPicPr>
          <p:blipFill>
            <a:blip r:embed="rId1"/>
            <a:stretch/>
          </p:blipFill>
          <p:spPr>
            <a:xfrm>
              <a:off x="12188880" y="5121720"/>
              <a:ext cx="1058760" cy="247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6" name="object 5" descr=""/>
            <p:cNvPicPr/>
            <p:nvPr/>
          </p:nvPicPr>
          <p:blipFill>
            <a:blip r:embed="rId2"/>
            <a:stretch/>
          </p:blipFill>
          <p:spPr>
            <a:xfrm>
              <a:off x="9902520" y="6263280"/>
              <a:ext cx="1714320" cy="309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7" name="PlaceHolder 1"/>
          <p:cNvSpPr>
            <a:spLocks noGrp="1"/>
          </p:cNvSpPr>
          <p:nvPr>
            <p:ph/>
          </p:nvPr>
        </p:nvSpPr>
        <p:spPr>
          <a:xfrm>
            <a:off x="2736720" y="2378160"/>
            <a:ext cx="12826800" cy="5896440"/>
          </a:xfrm>
          <a:prstGeom prst="rect">
            <a:avLst/>
          </a:prstGeom>
          <a:noFill/>
          <a:ln w="0">
            <a:noFill/>
          </a:ln>
        </p:spPr>
        <p:txBody>
          <a:bodyPr lIns="0" rIns="0" tIns="13320" bIns="0" anchor="t">
            <a:noAutofit/>
          </a:bodyPr>
          <a:p>
            <a:pPr marL="3945960" indent="-3933720">
              <a:lnSpc>
                <a:spcPct val="100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1" lang="en-IN" sz="6850" spc="117" strike="noStrike">
                <a:solidFill>
                  <a:srgbClr val="000000"/>
                </a:solidFill>
                <a:latin typeface="Cambria"/>
              </a:rPr>
              <a:t>Conclusion:</a:t>
            </a:r>
            <a:r>
              <a:rPr b="1" lang="en-IN" sz="6850" spc="293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6850" spc="-1" strike="noStrike">
                <a:solidFill>
                  <a:srgbClr val="000000"/>
                </a:solidFill>
                <a:latin typeface="Cambria"/>
              </a:rPr>
              <a:t>Mastering</a:t>
            </a:r>
            <a:r>
              <a:rPr b="1" lang="en-IN" sz="6850" spc="111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6850" spc="-12" strike="noStrike">
                <a:solidFill>
                  <a:srgbClr val="000000"/>
                </a:solidFill>
                <a:latin typeface="Cambria"/>
              </a:rPr>
              <a:t>Triangle </a:t>
            </a:r>
            <a:r>
              <a:rPr b="1" lang="en-IN" sz="6850" spc="94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6850" spc="-1" strike="noStrike">
              <a:latin typeface="Calibri"/>
            </a:endParaRPr>
          </a:p>
        </p:txBody>
      </p:sp>
      <p:sp>
        <p:nvSpPr>
          <p:cNvPr id="188" name="object 7"/>
          <p:cNvSpPr/>
          <p:nvPr/>
        </p:nvSpPr>
        <p:spPr>
          <a:xfrm>
            <a:off x="4249800" y="4660200"/>
            <a:ext cx="9777960" cy="19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763200" indent="-600840">
              <a:lnSpc>
                <a:spcPct val="102000"/>
              </a:lnSpc>
              <a:spcBef>
                <a:spcPts val="65"/>
              </a:spcBef>
              <a:buNone/>
              <a:tabLst>
                <a:tab algn="l" pos="0"/>
              </a:tabLst>
            </a:pPr>
            <a:r>
              <a:rPr b="0" lang="en-IN" sz="2450" spc="-97" strike="noStrike">
                <a:latin typeface="Verdana"/>
              </a:rPr>
              <a:t>In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conclusion,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understanding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congruence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vital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 </a:t>
            </a:r>
            <a:r>
              <a:rPr b="0" lang="en-IN" sz="2450" spc="-1" strike="noStrike">
                <a:latin typeface="Verdana"/>
              </a:rPr>
              <a:t>mastering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geometry.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By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applying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various</a:t>
            </a:r>
            <a:endParaRPr b="0" lang="en-IN" sz="2450" spc="-1" strike="noStrike">
              <a:latin typeface="Arial"/>
            </a:endParaRPr>
          </a:p>
          <a:p>
            <a:pPr marL="12600" indent="-600840" algn="ctr">
              <a:lnSpc>
                <a:spcPct val="102000"/>
              </a:lnSpc>
              <a:buNone/>
              <a:tabLst>
                <a:tab algn="l" pos="5003280"/>
              </a:tabLst>
            </a:pPr>
            <a:r>
              <a:rPr b="0" lang="en-IN" sz="2450" spc="-12" strike="noStrike">
                <a:latin typeface="Verdana"/>
              </a:rPr>
              <a:t>discussed,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you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can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effectively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determine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relationships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41" strike="noStrike">
                <a:latin typeface="Verdana"/>
              </a:rPr>
              <a:t>solve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complex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problems.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Continue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practice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these </a:t>
            </a:r>
            <a:r>
              <a:rPr b="0" lang="en-IN" sz="2450" spc="58" strike="noStrike">
                <a:latin typeface="Verdana"/>
              </a:rPr>
              <a:t>concepts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greater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26" strike="noStrike">
                <a:latin typeface="Verdana"/>
              </a:rPr>
              <a:t>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440000" y="4150800"/>
            <a:ext cx="9294840" cy="250920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14950" spc="-46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495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062440" y="2036520"/>
            <a:ext cx="4748760" cy="173376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3300" spc="-1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1" lang="en-IN" sz="3300" spc="4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300" spc="-1" strike="noStrike">
                <a:solidFill>
                  <a:srgbClr val="ffffff"/>
                </a:solidFill>
                <a:latin typeface="Cambria"/>
              </a:rPr>
              <a:t>to</a:t>
            </a:r>
            <a:r>
              <a:rPr b="1" lang="en-IN" sz="3300" spc="1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300" spc="-12" strike="noStrike">
                <a:solidFill>
                  <a:srgbClr val="ffffff"/>
                </a:solidFill>
                <a:latin typeface="Cambria"/>
              </a:rPr>
              <a:t>Triangle </a:t>
            </a:r>
            <a:r>
              <a:rPr b="1" lang="en-IN" sz="3300" spc="38" strike="noStrike">
                <a:solidFill>
                  <a:srgbClr val="ffffff"/>
                </a:solidFill>
                <a:latin typeface="Cambria"/>
              </a:rPr>
              <a:t>Congruence</a:t>
            </a:r>
            <a:endParaRPr b="0" lang="en-IN" sz="3300" spc="-1" strike="noStrike">
              <a:latin typeface="Calibri"/>
            </a:endParaRPr>
          </a:p>
        </p:txBody>
      </p:sp>
      <p:pic>
        <p:nvPicPr>
          <p:cNvPr id="129" name="object 4" descr=""/>
          <p:cNvPicPr/>
          <p:nvPr/>
        </p:nvPicPr>
        <p:blipFill>
          <a:blip r:embed="rId1"/>
          <a:stretch/>
        </p:blipFill>
        <p:spPr>
          <a:xfrm>
            <a:off x="11692800" y="3595320"/>
            <a:ext cx="2213280" cy="249120"/>
          </a:xfrm>
          <a:prstGeom prst="rect">
            <a:avLst/>
          </a:prstGeom>
          <a:ln w="0">
            <a:noFill/>
          </a:ln>
        </p:spPr>
      </p:pic>
      <p:pic>
        <p:nvPicPr>
          <p:cNvPr id="130" name="object 5" descr=""/>
          <p:cNvPicPr/>
          <p:nvPr/>
        </p:nvPicPr>
        <p:blipFill>
          <a:blip r:embed="rId2"/>
          <a:stretch/>
        </p:blipFill>
        <p:spPr>
          <a:xfrm>
            <a:off x="11106000" y="5121000"/>
            <a:ext cx="1992240" cy="307080"/>
          </a:xfrm>
          <a:prstGeom prst="rect">
            <a:avLst/>
          </a:prstGeom>
          <a:ln w="0">
            <a:noFill/>
          </a:ln>
        </p:spPr>
      </p:pic>
      <p:pic>
        <p:nvPicPr>
          <p:cNvPr id="131" name="object 6" descr=""/>
          <p:cNvPicPr/>
          <p:nvPr/>
        </p:nvPicPr>
        <p:blipFill>
          <a:blip r:embed="rId3"/>
          <a:stretch/>
        </p:blipFill>
        <p:spPr>
          <a:xfrm>
            <a:off x="13826160" y="5501880"/>
            <a:ext cx="1523520" cy="247320"/>
          </a:xfrm>
          <a:prstGeom prst="rect">
            <a:avLst/>
          </a:prstGeom>
          <a:ln w="0">
            <a:noFill/>
          </a:ln>
        </p:spPr>
      </p:pic>
      <p:sp>
        <p:nvSpPr>
          <p:cNvPr id="132" name="object 7"/>
          <p:cNvSpPr/>
          <p:nvPr/>
        </p:nvSpPr>
        <p:spPr>
          <a:xfrm>
            <a:off x="11062080" y="3135240"/>
            <a:ext cx="5649120" cy="381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2922840"/>
              </a:tabLst>
            </a:pP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In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this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presentation,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9" strike="noStrike">
                <a:solidFill>
                  <a:srgbClr val="ffffff"/>
                </a:solidFill>
                <a:latin typeface="Verdana"/>
              </a:rPr>
              <a:t>we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will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explore </a:t>
            </a:r>
            <a:r>
              <a:rPr b="0" lang="en-IN" sz="2450" spc="29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8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</a:t>
            </a:r>
            <a:endParaRPr b="0" lang="en-IN" sz="2450" spc="-1" strike="noStrike">
              <a:latin typeface="Arial"/>
            </a:endParaRPr>
          </a:p>
          <a:p>
            <a:pPr marL="12600">
              <a:lnSpc>
                <a:spcPct val="102000"/>
              </a:lnSpc>
              <a:buNone/>
              <a:tabLst>
                <a:tab algn="l" pos="292284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congruence.</a:t>
            </a:r>
            <a:r>
              <a:rPr b="0" lang="en-IN" sz="2450" spc="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Understanding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69" strike="noStrike">
                <a:solidFill>
                  <a:srgbClr val="ffffff"/>
                </a:solidFill>
                <a:latin typeface="Verdana"/>
              </a:rPr>
              <a:t>congruence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2" strike="noStrike">
                <a:solidFill>
                  <a:srgbClr val="ffffff"/>
                </a:solidFill>
                <a:latin typeface="Verdana"/>
              </a:rPr>
              <a:t>is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essential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in </a:t>
            </a:r>
            <a:r>
              <a:rPr b="0" lang="en-IN" sz="2450" spc="43" strike="noStrike">
                <a:solidFill>
                  <a:srgbClr val="ffffff"/>
                </a:solidFill>
                <a:latin typeface="Verdana"/>
              </a:rPr>
              <a:t>geometry</a:t>
            </a:r>
            <a:r>
              <a:rPr b="0" lang="en-IN" sz="2450" spc="-15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55" strike="noStrike">
                <a:solidFill>
                  <a:srgbClr val="ffffff"/>
                </a:solidFill>
                <a:latin typeface="Verdana"/>
              </a:rPr>
              <a:t>as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it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helps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establish</a:t>
            </a:r>
            <a:endParaRPr b="0" lang="en-IN" sz="2450" spc="-1" strike="noStrike">
              <a:latin typeface="Arial"/>
            </a:endParaRPr>
          </a:p>
          <a:p>
            <a:pPr marL="12600" indent="2102400">
              <a:lnSpc>
                <a:spcPct val="102000"/>
              </a:lnSpc>
              <a:buNone/>
              <a:tabLst>
                <a:tab algn="l" pos="0"/>
              </a:tabLst>
            </a:pP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between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2" strike="noStrike">
                <a:solidFill>
                  <a:srgbClr val="ffffff"/>
                </a:solidFill>
                <a:latin typeface="Verdana"/>
              </a:rPr>
              <a:t>triangles.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We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will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cover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various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and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criteria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that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determine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97" strike="noStrike">
                <a:solidFill>
                  <a:srgbClr val="ffffff"/>
                </a:solidFill>
                <a:latin typeface="Verdana"/>
              </a:rPr>
              <a:t>when</a:t>
            </a:r>
            <a:r>
              <a:rPr b="0" lang="en-IN" sz="2450" spc="-17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32" strike="noStrike">
                <a:solidFill>
                  <a:srgbClr val="ffffff"/>
                </a:solidFill>
                <a:latin typeface="Verdana"/>
              </a:rPr>
              <a:t>two</a:t>
            </a:r>
            <a:endParaRPr b="0" lang="en-IN" sz="2450" spc="-1" strike="noStrike">
              <a:latin typeface="Arial"/>
            </a:endParaRPr>
          </a:p>
          <a:p>
            <a:pPr marL="12600" indent="2102400">
              <a:lnSpc>
                <a:spcPct val="100000"/>
              </a:lnSpc>
              <a:spcBef>
                <a:spcPts val="136"/>
              </a:spcBef>
              <a:buNone/>
              <a:tabLst>
                <a:tab algn="l" pos="0"/>
              </a:tabLst>
            </a:pP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triangles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congruent.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33" name="object 8" descr=""/>
          <p:cNvPicPr/>
          <p:nvPr/>
        </p:nvPicPr>
        <p:blipFill>
          <a:blip r:embed="rId4"/>
          <a:stretch/>
        </p:blipFill>
        <p:spPr>
          <a:xfrm>
            <a:off x="0" y="0"/>
            <a:ext cx="9143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135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6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3992040" cy="1886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What</a:t>
            </a:r>
            <a:r>
              <a:rPr b="1" lang="en-IN" sz="4100" spc="-46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is</a:t>
            </a:r>
            <a:r>
              <a:rPr b="1" lang="en-IN" sz="4100" spc="-100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2" strike="noStrike">
                <a:solidFill>
                  <a:srgbClr val="000000"/>
                </a:solidFill>
                <a:latin typeface="Cambria"/>
              </a:rPr>
              <a:t>Triangle </a:t>
            </a:r>
            <a:r>
              <a:rPr b="1" lang="en-IN" sz="4100" spc="63" strike="noStrike">
                <a:solidFill>
                  <a:srgbClr val="000000"/>
                </a:solidFill>
                <a:latin typeface="Cambria"/>
              </a:rPr>
              <a:t>Congruence?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138" name="object 6" descr=""/>
          <p:cNvPicPr/>
          <p:nvPr/>
        </p:nvPicPr>
        <p:blipFill>
          <a:blip r:embed="rId2"/>
          <a:stretch/>
        </p:blipFill>
        <p:spPr>
          <a:xfrm>
            <a:off x="3499200" y="3755160"/>
            <a:ext cx="1098000" cy="308520"/>
          </a:xfrm>
          <a:prstGeom prst="rect">
            <a:avLst/>
          </a:prstGeom>
          <a:ln w="0">
            <a:noFill/>
          </a:ln>
        </p:spPr>
      </p:pic>
      <p:pic>
        <p:nvPicPr>
          <p:cNvPr id="139" name="object 7" descr=""/>
          <p:cNvPicPr/>
          <p:nvPr/>
        </p:nvPicPr>
        <p:blipFill>
          <a:blip r:embed="rId3"/>
          <a:stretch/>
        </p:blipFill>
        <p:spPr>
          <a:xfrm>
            <a:off x="3842640" y="4641120"/>
            <a:ext cx="790920" cy="247320"/>
          </a:xfrm>
          <a:prstGeom prst="rect">
            <a:avLst/>
          </a:prstGeom>
          <a:ln w="0">
            <a:noFill/>
          </a:ln>
        </p:spPr>
      </p:pic>
      <p:sp>
        <p:nvSpPr>
          <p:cNvPr id="140" name="object 8"/>
          <p:cNvSpPr/>
          <p:nvPr/>
        </p:nvSpPr>
        <p:spPr>
          <a:xfrm>
            <a:off x="1433160" y="3175200"/>
            <a:ext cx="6278040" cy="30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080" bIns="0" anchor="t">
            <a:spAutoFit/>
          </a:bodyPr>
          <a:p>
            <a:pPr marL="12600">
              <a:lnSpc>
                <a:spcPct val="117000"/>
              </a:lnSpc>
              <a:spcBef>
                <a:spcPts val="79"/>
              </a:spcBef>
              <a:buNone/>
              <a:tabLst>
                <a:tab algn="l" pos="3230280"/>
                <a:tab algn="l" pos="3279600"/>
              </a:tabLst>
            </a:pP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congruence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occurs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97" strike="noStrike">
                <a:latin typeface="Verdana"/>
              </a:rPr>
              <a:t>when</a:t>
            </a:r>
            <a:r>
              <a:rPr b="0" lang="en-IN" sz="2450" spc="-140" strike="noStrike">
                <a:latin typeface="Verdana"/>
              </a:rPr>
              <a:t> </a:t>
            </a:r>
            <a:r>
              <a:rPr b="0" lang="en-IN" sz="2450" spc="32" strike="noStrike">
                <a:latin typeface="Verdana"/>
              </a:rPr>
              <a:t>two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7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are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same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shape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06" strike="noStrike">
                <a:latin typeface="Verdana"/>
              </a:rPr>
              <a:t>size.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means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all </a:t>
            </a:r>
            <a:r>
              <a:rPr b="0" lang="en-IN" sz="2450" spc="38" strike="noStrike">
                <a:latin typeface="Verdana"/>
              </a:rPr>
              <a:t>corresponding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are equal.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Recognizing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congruent</a:t>
            </a:r>
            <a:r>
              <a:rPr b="0" lang="en-IN" sz="2450" spc="-18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triangles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crucial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solving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geometric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38" strike="noStrike">
                <a:latin typeface="Verdana"/>
              </a:rPr>
              <a:t>problems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21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proofs.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object 2"/>
          <p:cNvGrpSpPr/>
          <p:nvPr/>
        </p:nvGrpSpPr>
        <p:grpSpPr>
          <a:xfrm>
            <a:off x="9144000" y="0"/>
            <a:ext cx="9143640" cy="10286640"/>
            <a:chOff x="9144000" y="0"/>
            <a:chExt cx="9143640" cy="10286640"/>
          </a:xfrm>
        </p:grpSpPr>
        <p:sp>
          <p:nvSpPr>
            <p:cNvPr id="142" name="object 3"/>
            <p:cNvSpPr/>
            <p:nvPr/>
          </p:nvSpPr>
          <p:spPr>
            <a:xfrm>
              <a:off x="9144000" y="0"/>
              <a:ext cx="9143640" cy="10286640"/>
            </a:xfrm>
            <a:custGeom>
              <a:avLst/>
              <a:gdLst/>
              <a:ahLst/>
              <a:rect l="l" t="t" r="r" b="b"/>
              <a:pathLst>
                <a:path w="9144000" h="10287000">
                  <a:moveTo>
                    <a:pt x="9144000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9144000" y="10287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3" name="object 4" descr=""/>
            <p:cNvPicPr/>
            <p:nvPr/>
          </p:nvPicPr>
          <p:blipFill>
            <a:blip r:embed="rId1"/>
            <a:stretch/>
          </p:blipFill>
          <p:spPr>
            <a:xfrm>
              <a:off x="10453320" y="1143000"/>
              <a:ext cx="6495840" cy="7962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634248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1" lang="en-IN" sz="4500" spc="-1" strike="noStrike">
                <a:solidFill>
                  <a:srgbClr val="000000"/>
                </a:solidFill>
                <a:latin typeface="Cambria"/>
              </a:rPr>
              <a:t>Criteria</a:t>
            </a:r>
            <a:r>
              <a:rPr b="1" lang="en-IN" sz="4500" spc="188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500" spc="-1" strike="noStrike">
                <a:solidFill>
                  <a:srgbClr val="000000"/>
                </a:solidFill>
                <a:latin typeface="Cambria"/>
              </a:rPr>
              <a:t>for</a:t>
            </a:r>
            <a:r>
              <a:rPr b="1" lang="en-IN" sz="4500" spc="109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500" spc="43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4500" spc="-1" strike="noStrike">
              <a:latin typeface="Calibri"/>
            </a:endParaRPr>
          </a:p>
        </p:txBody>
      </p:sp>
      <p:sp>
        <p:nvSpPr>
          <p:cNvPr id="145" name="object 6"/>
          <p:cNvSpPr/>
          <p:nvPr/>
        </p:nvSpPr>
        <p:spPr>
          <a:xfrm>
            <a:off x="4985280" y="3766320"/>
            <a:ext cx="663120" cy="237240"/>
          </a:xfrm>
          <a:custGeom>
            <a:avLst/>
            <a:gdLst/>
            <a:ahLst/>
            <a:rect l="l" t="t" r="r" b="b"/>
            <a:pathLst>
              <a:path w="663575" h="237489">
                <a:moveTo>
                  <a:pt x="244411" y="234988"/>
                </a:moveTo>
                <a:lnTo>
                  <a:pt x="217538" y="176199"/>
                </a:lnTo>
                <a:lnTo>
                  <a:pt x="202958" y="144284"/>
                </a:lnTo>
                <a:lnTo>
                  <a:pt x="164922" y="61074"/>
                </a:lnTo>
                <a:lnTo>
                  <a:pt x="164922" y="144284"/>
                </a:lnTo>
                <a:lnTo>
                  <a:pt x="79184" y="144284"/>
                </a:lnTo>
                <a:lnTo>
                  <a:pt x="122047" y="48450"/>
                </a:lnTo>
                <a:lnTo>
                  <a:pt x="164922" y="144284"/>
                </a:lnTo>
                <a:lnTo>
                  <a:pt x="164922" y="61074"/>
                </a:lnTo>
                <a:lnTo>
                  <a:pt x="159156" y="48450"/>
                </a:lnTo>
                <a:lnTo>
                  <a:pt x="137909" y="1930"/>
                </a:lnTo>
                <a:lnTo>
                  <a:pt x="106514" y="1930"/>
                </a:lnTo>
                <a:lnTo>
                  <a:pt x="152" y="234645"/>
                </a:lnTo>
                <a:lnTo>
                  <a:pt x="88" y="234797"/>
                </a:lnTo>
                <a:lnTo>
                  <a:pt x="0" y="234988"/>
                </a:lnTo>
                <a:lnTo>
                  <a:pt x="38595" y="234988"/>
                </a:lnTo>
                <a:lnTo>
                  <a:pt x="64897" y="176199"/>
                </a:lnTo>
                <a:lnTo>
                  <a:pt x="179209" y="176199"/>
                </a:lnTo>
                <a:lnTo>
                  <a:pt x="205346" y="234645"/>
                </a:lnTo>
                <a:lnTo>
                  <a:pt x="205422" y="234797"/>
                </a:lnTo>
                <a:lnTo>
                  <a:pt x="205511" y="234988"/>
                </a:lnTo>
                <a:lnTo>
                  <a:pt x="244411" y="234988"/>
                </a:lnTo>
                <a:close/>
              </a:path>
              <a:path w="663575" h="237489">
                <a:moveTo>
                  <a:pt x="419976" y="170294"/>
                </a:moveTo>
                <a:lnTo>
                  <a:pt x="407022" y="133057"/>
                </a:lnTo>
                <a:lnTo>
                  <a:pt x="369455" y="110769"/>
                </a:lnTo>
                <a:lnTo>
                  <a:pt x="326161" y="99085"/>
                </a:lnTo>
                <a:lnTo>
                  <a:pt x="319595" y="97243"/>
                </a:lnTo>
                <a:lnTo>
                  <a:pt x="284454" y="73088"/>
                </a:lnTo>
                <a:lnTo>
                  <a:pt x="284454" y="60045"/>
                </a:lnTo>
                <a:lnTo>
                  <a:pt x="319062" y="34048"/>
                </a:lnTo>
                <a:lnTo>
                  <a:pt x="335800" y="32854"/>
                </a:lnTo>
                <a:lnTo>
                  <a:pt x="343852" y="33159"/>
                </a:lnTo>
                <a:lnTo>
                  <a:pt x="343141" y="33159"/>
                </a:lnTo>
                <a:lnTo>
                  <a:pt x="349897" y="33896"/>
                </a:lnTo>
                <a:lnTo>
                  <a:pt x="389890" y="48450"/>
                </a:lnTo>
                <a:lnTo>
                  <a:pt x="399326" y="54432"/>
                </a:lnTo>
                <a:lnTo>
                  <a:pt x="408266" y="33388"/>
                </a:lnTo>
                <a:lnTo>
                  <a:pt x="408368" y="33159"/>
                </a:lnTo>
                <a:lnTo>
                  <a:pt x="408495" y="32854"/>
                </a:lnTo>
                <a:lnTo>
                  <a:pt x="412381" y="23723"/>
                </a:lnTo>
                <a:lnTo>
                  <a:pt x="374777" y="5461"/>
                </a:lnTo>
                <a:lnTo>
                  <a:pt x="336105" y="0"/>
                </a:lnTo>
                <a:lnTo>
                  <a:pt x="321983" y="571"/>
                </a:lnTo>
                <a:lnTo>
                  <a:pt x="278041" y="13957"/>
                </a:lnTo>
                <a:lnTo>
                  <a:pt x="250863" y="49415"/>
                </a:lnTo>
                <a:lnTo>
                  <a:pt x="248462" y="66929"/>
                </a:lnTo>
                <a:lnTo>
                  <a:pt x="248983" y="76263"/>
                </a:lnTo>
                <a:lnTo>
                  <a:pt x="272122" y="114452"/>
                </a:lnTo>
                <a:lnTo>
                  <a:pt x="313804" y="131508"/>
                </a:lnTo>
                <a:lnTo>
                  <a:pt x="342861" y="138823"/>
                </a:lnTo>
                <a:lnTo>
                  <a:pt x="349072" y="140576"/>
                </a:lnTo>
                <a:lnTo>
                  <a:pt x="377926" y="155257"/>
                </a:lnTo>
                <a:lnTo>
                  <a:pt x="381965" y="159499"/>
                </a:lnTo>
                <a:lnTo>
                  <a:pt x="383984" y="165049"/>
                </a:lnTo>
                <a:lnTo>
                  <a:pt x="383984" y="177634"/>
                </a:lnTo>
                <a:lnTo>
                  <a:pt x="348526" y="202984"/>
                </a:lnTo>
                <a:lnTo>
                  <a:pt x="348195" y="202984"/>
                </a:lnTo>
                <a:lnTo>
                  <a:pt x="340626" y="203784"/>
                </a:lnTo>
                <a:lnTo>
                  <a:pt x="301802" y="200012"/>
                </a:lnTo>
                <a:lnTo>
                  <a:pt x="265544" y="180644"/>
                </a:lnTo>
                <a:lnTo>
                  <a:pt x="256908" y="172897"/>
                </a:lnTo>
                <a:lnTo>
                  <a:pt x="241795" y="202984"/>
                </a:lnTo>
                <a:lnTo>
                  <a:pt x="282003" y="228460"/>
                </a:lnTo>
                <a:lnTo>
                  <a:pt x="331355" y="236905"/>
                </a:lnTo>
                <a:lnTo>
                  <a:pt x="344639" y="236385"/>
                </a:lnTo>
                <a:lnTo>
                  <a:pt x="345300" y="236385"/>
                </a:lnTo>
                <a:lnTo>
                  <a:pt x="389864" y="222935"/>
                </a:lnTo>
                <a:lnTo>
                  <a:pt x="409663" y="204063"/>
                </a:lnTo>
                <a:lnTo>
                  <a:pt x="409879" y="203784"/>
                </a:lnTo>
                <a:lnTo>
                  <a:pt x="410006" y="203619"/>
                </a:lnTo>
                <a:lnTo>
                  <a:pt x="410375" y="202984"/>
                </a:lnTo>
                <a:lnTo>
                  <a:pt x="414413" y="195719"/>
                </a:lnTo>
                <a:lnTo>
                  <a:pt x="417449" y="187718"/>
                </a:lnTo>
                <a:lnTo>
                  <a:pt x="417499" y="187591"/>
                </a:lnTo>
                <a:lnTo>
                  <a:pt x="419354" y="179108"/>
                </a:lnTo>
                <a:lnTo>
                  <a:pt x="419976" y="170294"/>
                </a:lnTo>
                <a:close/>
              </a:path>
              <a:path w="663575" h="237489">
                <a:moveTo>
                  <a:pt x="663092" y="234988"/>
                </a:moveTo>
                <a:lnTo>
                  <a:pt x="636219" y="176199"/>
                </a:lnTo>
                <a:lnTo>
                  <a:pt x="621626" y="144284"/>
                </a:lnTo>
                <a:lnTo>
                  <a:pt x="583603" y="61074"/>
                </a:lnTo>
                <a:lnTo>
                  <a:pt x="583603" y="144284"/>
                </a:lnTo>
                <a:lnTo>
                  <a:pt x="497865" y="144284"/>
                </a:lnTo>
                <a:lnTo>
                  <a:pt x="540740" y="48450"/>
                </a:lnTo>
                <a:lnTo>
                  <a:pt x="583603" y="144284"/>
                </a:lnTo>
                <a:lnTo>
                  <a:pt x="583603" y="61074"/>
                </a:lnTo>
                <a:lnTo>
                  <a:pt x="577837" y="48450"/>
                </a:lnTo>
                <a:lnTo>
                  <a:pt x="556577" y="1930"/>
                </a:lnTo>
                <a:lnTo>
                  <a:pt x="525195" y="1930"/>
                </a:lnTo>
                <a:lnTo>
                  <a:pt x="418833" y="234645"/>
                </a:lnTo>
                <a:lnTo>
                  <a:pt x="418769" y="234797"/>
                </a:lnTo>
                <a:lnTo>
                  <a:pt x="418680" y="234988"/>
                </a:lnTo>
                <a:lnTo>
                  <a:pt x="457276" y="234988"/>
                </a:lnTo>
                <a:lnTo>
                  <a:pt x="483577" y="176199"/>
                </a:lnTo>
                <a:lnTo>
                  <a:pt x="597890" y="176199"/>
                </a:lnTo>
                <a:lnTo>
                  <a:pt x="624027" y="234645"/>
                </a:lnTo>
                <a:lnTo>
                  <a:pt x="624103" y="234797"/>
                </a:lnTo>
                <a:lnTo>
                  <a:pt x="624192" y="234988"/>
                </a:lnTo>
                <a:lnTo>
                  <a:pt x="663092" y="23498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object 7"/>
          <p:cNvSpPr/>
          <p:nvPr/>
        </p:nvSpPr>
        <p:spPr>
          <a:xfrm>
            <a:off x="5778360" y="3766320"/>
            <a:ext cx="648000" cy="237240"/>
          </a:xfrm>
          <a:custGeom>
            <a:avLst/>
            <a:gdLst/>
            <a:ahLst/>
            <a:rect l="l" t="t" r="r" b="b"/>
            <a:pathLst>
              <a:path w="648335" h="237489">
                <a:moveTo>
                  <a:pt x="472300" y="234988"/>
                </a:moveTo>
                <a:lnTo>
                  <a:pt x="445427" y="176199"/>
                </a:lnTo>
                <a:lnTo>
                  <a:pt x="430834" y="144284"/>
                </a:lnTo>
                <a:lnTo>
                  <a:pt x="392811" y="61074"/>
                </a:lnTo>
                <a:lnTo>
                  <a:pt x="392811" y="144284"/>
                </a:lnTo>
                <a:lnTo>
                  <a:pt x="307060" y="144284"/>
                </a:lnTo>
                <a:lnTo>
                  <a:pt x="349935" y="48450"/>
                </a:lnTo>
                <a:lnTo>
                  <a:pt x="392811" y="144284"/>
                </a:lnTo>
                <a:lnTo>
                  <a:pt x="392811" y="61074"/>
                </a:lnTo>
                <a:lnTo>
                  <a:pt x="387045" y="48450"/>
                </a:lnTo>
                <a:lnTo>
                  <a:pt x="365785" y="1930"/>
                </a:lnTo>
                <a:lnTo>
                  <a:pt x="334403" y="1930"/>
                </a:lnTo>
                <a:lnTo>
                  <a:pt x="236143" y="216916"/>
                </a:lnTo>
                <a:lnTo>
                  <a:pt x="217538" y="176199"/>
                </a:lnTo>
                <a:lnTo>
                  <a:pt x="202946" y="144284"/>
                </a:lnTo>
                <a:lnTo>
                  <a:pt x="164922" y="61074"/>
                </a:lnTo>
                <a:lnTo>
                  <a:pt x="164922" y="144284"/>
                </a:lnTo>
                <a:lnTo>
                  <a:pt x="79184" y="144284"/>
                </a:lnTo>
                <a:lnTo>
                  <a:pt x="122047" y="48450"/>
                </a:lnTo>
                <a:lnTo>
                  <a:pt x="164922" y="144284"/>
                </a:lnTo>
                <a:lnTo>
                  <a:pt x="164922" y="61074"/>
                </a:lnTo>
                <a:lnTo>
                  <a:pt x="159156" y="48450"/>
                </a:lnTo>
                <a:lnTo>
                  <a:pt x="137896" y="1930"/>
                </a:lnTo>
                <a:lnTo>
                  <a:pt x="106514" y="1930"/>
                </a:lnTo>
                <a:lnTo>
                  <a:pt x="152" y="234645"/>
                </a:lnTo>
                <a:lnTo>
                  <a:pt x="88" y="234797"/>
                </a:lnTo>
                <a:lnTo>
                  <a:pt x="0" y="234988"/>
                </a:lnTo>
                <a:lnTo>
                  <a:pt x="38595" y="234988"/>
                </a:lnTo>
                <a:lnTo>
                  <a:pt x="64897" y="176199"/>
                </a:lnTo>
                <a:lnTo>
                  <a:pt x="179209" y="176199"/>
                </a:lnTo>
                <a:lnTo>
                  <a:pt x="205346" y="234645"/>
                </a:lnTo>
                <a:lnTo>
                  <a:pt x="205422" y="234797"/>
                </a:lnTo>
                <a:lnTo>
                  <a:pt x="205511" y="234988"/>
                </a:lnTo>
                <a:lnTo>
                  <a:pt x="227888" y="234988"/>
                </a:lnTo>
                <a:lnTo>
                  <a:pt x="244411" y="234988"/>
                </a:lnTo>
                <a:lnTo>
                  <a:pt x="266484" y="234988"/>
                </a:lnTo>
                <a:lnTo>
                  <a:pt x="292785" y="176199"/>
                </a:lnTo>
                <a:lnTo>
                  <a:pt x="407098" y="176199"/>
                </a:lnTo>
                <a:lnTo>
                  <a:pt x="433222" y="234645"/>
                </a:lnTo>
                <a:lnTo>
                  <a:pt x="433298" y="234797"/>
                </a:lnTo>
                <a:lnTo>
                  <a:pt x="433387" y="234988"/>
                </a:lnTo>
                <a:lnTo>
                  <a:pt x="472300" y="234988"/>
                </a:lnTo>
                <a:close/>
              </a:path>
              <a:path w="648335" h="237489">
                <a:moveTo>
                  <a:pt x="647865" y="170294"/>
                </a:moveTo>
                <a:lnTo>
                  <a:pt x="634898" y="133057"/>
                </a:lnTo>
                <a:lnTo>
                  <a:pt x="597344" y="110769"/>
                </a:lnTo>
                <a:lnTo>
                  <a:pt x="554050" y="99085"/>
                </a:lnTo>
                <a:lnTo>
                  <a:pt x="547484" y="97243"/>
                </a:lnTo>
                <a:lnTo>
                  <a:pt x="512343" y="73088"/>
                </a:lnTo>
                <a:lnTo>
                  <a:pt x="512343" y="60045"/>
                </a:lnTo>
                <a:lnTo>
                  <a:pt x="546950" y="34048"/>
                </a:lnTo>
                <a:lnTo>
                  <a:pt x="563689" y="32854"/>
                </a:lnTo>
                <a:lnTo>
                  <a:pt x="571741" y="33159"/>
                </a:lnTo>
                <a:lnTo>
                  <a:pt x="571030" y="33159"/>
                </a:lnTo>
                <a:lnTo>
                  <a:pt x="577786" y="33896"/>
                </a:lnTo>
                <a:lnTo>
                  <a:pt x="617778" y="48450"/>
                </a:lnTo>
                <a:lnTo>
                  <a:pt x="627214" y="54432"/>
                </a:lnTo>
                <a:lnTo>
                  <a:pt x="636155" y="33388"/>
                </a:lnTo>
                <a:lnTo>
                  <a:pt x="636257" y="33159"/>
                </a:lnTo>
                <a:lnTo>
                  <a:pt x="636384" y="32854"/>
                </a:lnTo>
                <a:lnTo>
                  <a:pt x="640270" y="23723"/>
                </a:lnTo>
                <a:lnTo>
                  <a:pt x="602665" y="5461"/>
                </a:lnTo>
                <a:lnTo>
                  <a:pt x="563994" y="0"/>
                </a:lnTo>
                <a:lnTo>
                  <a:pt x="549871" y="571"/>
                </a:lnTo>
                <a:lnTo>
                  <a:pt x="505929" y="13957"/>
                </a:lnTo>
                <a:lnTo>
                  <a:pt x="478751" y="49415"/>
                </a:lnTo>
                <a:lnTo>
                  <a:pt x="476351" y="66929"/>
                </a:lnTo>
                <a:lnTo>
                  <a:pt x="476872" y="76263"/>
                </a:lnTo>
                <a:lnTo>
                  <a:pt x="500011" y="114452"/>
                </a:lnTo>
                <a:lnTo>
                  <a:pt x="541693" y="131508"/>
                </a:lnTo>
                <a:lnTo>
                  <a:pt x="570750" y="138823"/>
                </a:lnTo>
                <a:lnTo>
                  <a:pt x="576948" y="140576"/>
                </a:lnTo>
                <a:lnTo>
                  <a:pt x="605815" y="155257"/>
                </a:lnTo>
                <a:lnTo>
                  <a:pt x="609854" y="159499"/>
                </a:lnTo>
                <a:lnTo>
                  <a:pt x="611873" y="165049"/>
                </a:lnTo>
                <a:lnTo>
                  <a:pt x="611873" y="177634"/>
                </a:lnTo>
                <a:lnTo>
                  <a:pt x="576414" y="202984"/>
                </a:lnTo>
                <a:lnTo>
                  <a:pt x="576084" y="202984"/>
                </a:lnTo>
                <a:lnTo>
                  <a:pt x="568502" y="203784"/>
                </a:lnTo>
                <a:lnTo>
                  <a:pt x="529691" y="200012"/>
                </a:lnTo>
                <a:lnTo>
                  <a:pt x="493433" y="180644"/>
                </a:lnTo>
                <a:lnTo>
                  <a:pt x="484797" y="172897"/>
                </a:lnTo>
                <a:lnTo>
                  <a:pt x="469684" y="202984"/>
                </a:lnTo>
                <a:lnTo>
                  <a:pt x="509892" y="228460"/>
                </a:lnTo>
                <a:lnTo>
                  <a:pt x="559231" y="236905"/>
                </a:lnTo>
                <a:lnTo>
                  <a:pt x="572516" y="236385"/>
                </a:lnTo>
                <a:lnTo>
                  <a:pt x="573189" y="236385"/>
                </a:lnTo>
                <a:lnTo>
                  <a:pt x="617740" y="222935"/>
                </a:lnTo>
                <a:lnTo>
                  <a:pt x="637552" y="204063"/>
                </a:lnTo>
                <a:lnTo>
                  <a:pt x="637768" y="203784"/>
                </a:lnTo>
                <a:lnTo>
                  <a:pt x="637895" y="203619"/>
                </a:lnTo>
                <a:lnTo>
                  <a:pt x="638263" y="202984"/>
                </a:lnTo>
                <a:lnTo>
                  <a:pt x="642289" y="195719"/>
                </a:lnTo>
                <a:lnTo>
                  <a:pt x="645337" y="187718"/>
                </a:lnTo>
                <a:lnTo>
                  <a:pt x="645388" y="187591"/>
                </a:lnTo>
                <a:lnTo>
                  <a:pt x="647242" y="179108"/>
                </a:lnTo>
                <a:lnTo>
                  <a:pt x="647865" y="1702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object 8"/>
          <p:cNvSpPr/>
          <p:nvPr/>
        </p:nvSpPr>
        <p:spPr>
          <a:xfrm>
            <a:off x="7306200" y="3768480"/>
            <a:ext cx="197280" cy="233280"/>
          </a:xfrm>
          <a:custGeom>
            <a:avLst/>
            <a:gdLst/>
            <a:ahLst/>
            <a:rect l="l" t="t" r="r" b="b"/>
            <a:pathLst>
              <a:path w="197484" h="233679">
                <a:moveTo>
                  <a:pt x="196913" y="131533"/>
                </a:moveTo>
                <a:lnTo>
                  <a:pt x="160921" y="131533"/>
                </a:lnTo>
                <a:lnTo>
                  <a:pt x="160921" y="233057"/>
                </a:lnTo>
                <a:lnTo>
                  <a:pt x="196913" y="233057"/>
                </a:lnTo>
                <a:lnTo>
                  <a:pt x="196913" y="131533"/>
                </a:lnTo>
                <a:close/>
              </a:path>
              <a:path w="197484" h="233679">
                <a:moveTo>
                  <a:pt x="196913" y="98259"/>
                </a:moveTo>
                <a:lnTo>
                  <a:pt x="36296" y="98259"/>
                </a:lnTo>
                <a:lnTo>
                  <a:pt x="36296" y="469"/>
                </a:lnTo>
                <a:lnTo>
                  <a:pt x="0" y="469"/>
                </a:lnTo>
                <a:lnTo>
                  <a:pt x="0" y="98259"/>
                </a:lnTo>
                <a:lnTo>
                  <a:pt x="0" y="131279"/>
                </a:lnTo>
                <a:lnTo>
                  <a:pt x="0" y="232879"/>
                </a:lnTo>
                <a:lnTo>
                  <a:pt x="36296" y="232879"/>
                </a:lnTo>
                <a:lnTo>
                  <a:pt x="36296" y="131279"/>
                </a:lnTo>
                <a:lnTo>
                  <a:pt x="196913" y="131279"/>
                </a:lnTo>
                <a:lnTo>
                  <a:pt x="196913" y="98259"/>
                </a:lnTo>
                <a:close/>
              </a:path>
              <a:path w="197484" h="233679">
                <a:moveTo>
                  <a:pt x="196913" y="0"/>
                </a:moveTo>
                <a:lnTo>
                  <a:pt x="160921" y="0"/>
                </a:lnTo>
                <a:lnTo>
                  <a:pt x="160921" y="98069"/>
                </a:lnTo>
                <a:lnTo>
                  <a:pt x="196913" y="98069"/>
                </a:lnTo>
                <a:lnTo>
                  <a:pt x="1969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object 9"/>
          <p:cNvSpPr/>
          <p:nvPr/>
        </p:nvSpPr>
        <p:spPr>
          <a:xfrm>
            <a:off x="7561800" y="3768840"/>
            <a:ext cx="159840" cy="232200"/>
          </a:xfrm>
          <a:custGeom>
            <a:avLst/>
            <a:gdLst/>
            <a:ahLst/>
            <a:rect l="l" t="t" r="r" b="b"/>
            <a:pathLst>
              <a:path w="160020" h="232410">
                <a:moveTo>
                  <a:pt x="159537" y="199390"/>
                </a:moveTo>
                <a:lnTo>
                  <a:pt x="36296" y="199390"/>
                </a:lnTo>
                <a:lnTo>
                  <a:pt x="36296" y="0"/>
                </a:lnTo>
                <a:lnTo>
                  <a:pt x="0" y="0"/>
                </a:lnTo>
                <a:lnTo>
                  <a:pt x="0" y="199390"/>
                </a:lnTo>
                <a:lnTo>
                  <a:pt x="0" y="232410"/>
                </a:lnTo>
                <a:lnTo>
                  <a:pt x="159537" y="232410"/>
                </a:lnTo>
                <a:lnTo>
                  <a:pt x="159537" y="19939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object 10" descr=""/>
          <p:cNvPicPr/>
          <p:nvPr/>
        </p:nvPicPr>
        <p:blipFill>
          <a:blip r:embed="rId2"/>
          <a:stretch/>
        </p:blipFill>
        <p:spPr>
          <a:xfrm>
            <a:off x="4798080" y="3317040"/>
            <a:ext cx="1058760" cy="247320"/>
          </a:xfrm>
          <a:prstGeom prst="rect">
            <a:avLst/>
          </a:prstGeom>
          <a:ln w="0">
            <a:noFill/>
          </a:ln>
        </p:spPr>
      </p:pic>
      <p:pic>
        <p:nvPicPr>
          <p:cNvPr id="150" name="object 11" descr=""/>
          <p:cNvPicPr/>
          <p:nvPr/>
        </p:nvPicPr>
        <p:blipFill>
          <a:blip r:embed="rId3"/>
          <a:stretch/>
        </p:blipFill>
        <p:spPr>
          <a:xfrm>
            <a:off x="3511080" y="3766320"/>
            <a:ext cx="564480" cy="236520"/>
          </a:xfrm>
          <a:prstGeom prst="rect">
            <a:avLst/>
          </a:prstGeom>
          <a:ln w="0">
            <a:noFill/>
          </a:ln>
        </p:spPr>
      </p:pic>
      <p:pic>
        <p:nvPicPr>
          <p:cNvPr id="151" name="object 12" descr=""/>
          <p:cNvPicPr/>
          <p:nvPr/>
        </p:nvPicPr>
        <p:blipFill>
          <a:blip r:embed="rId4"/>
          <a:stretch/>
        </p:blipFill>
        <p:spPr>
          <a:xfrm>
            <a:off x="4240440" y="3767040"/>
            <a:ext cx="596520" cy="235800"/>
          </a:xfrm>
          <a:prstGeom prst="rect">
            <a:avLst/>
          </a:prstGeom>
          <a:ln w="0">
            <a:noFill/>
          </a:ln>
        </p:spPr>
      </p:pic>
      <p:sp>
        <p:nvSpPr>
          <p:cNvPr id="152" name="object 13"/>
          <p:cNvSpPr/>
          <p:nvPr/>
        </p:nvSpPr>
        <p:spPr>
          <a:xfrm>
            <a:off x="1433160" y="3236400"/>
            <a:ext cx="328068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2450" spc="-12" strike="noStrike">
                <a:latin typeface="Verdana"/>
              </a:rPr>
              <a:t>There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66" strike="noStrike">
                <a:latin typeface="Verdana"/>
              </a:rPr>
              <a:t>several</a:t>
            </a:r>
            <a:r>
              <a:rPr b="0" lang="en-IN" sz="2450" spc="-19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key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53" name="object 14"/>
          <p:cNvSpPr/>
          <p:nvPr/>
        </p:nvSpPr>
        <p:spPr>
          <a:xfrm>
            <a:off x="1433160" y="3674520"/>
            <a:ext cx="427824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 anchor="t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  <a:tabLst>
                <a:tab algn="l" pos="2644200"/>
                <a:tab algn="l" pos="3405600"/>
                <a:tab algn="l" pos="4198680"/>
              </a:tabLst>
            </a:pPr>
            <a:r>
              <a:rPr b="0" lang="en-IN" sz="2450" spc="-12" strike="noStrike">
                <a:latin typeface="Verdana"/>
              </a:rPr>
              <a:t>congruence: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,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54" name="object 15"/>
          <p:cNvSpPr/>
          <p:nvPr/>
        </p:nvSpPr>
        <p:spPr>
          <a:xfrm>
            <a:off x="5943600" y="3175200"/>
            <a:ext cx="1847520" cy="8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6680" bIns="0" anchor="t">
            <a:spAutoFit/>
          </a:bodyPr>
          <a:p>
            <a:pPr algn="r">
              <a:lnSpc>
                <a:spcPct val="100000"/>
              </a:lnSpc>
              <a:spcBef>
                <a:spcPts val="604"/>
              </a:spcBef>
              <a:buNone/>
            </a:pP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</a:t>
            </a:r>
            <a:endParaRPr b="0" lang="en-IN" sz="245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10"/>
              </a:spcBef>
              <a:buNone/>
              <a:tabLst>
                <a:tab algn="l" pos="1282680"/>
              </a:tabLst>
            </a:pPr>
            <a:r>
              <a:rPr b="0" lang="en-IN" sz="2450" spc="-367" strike="noStrike">
                <a:latin typeface="Verdana"/>
              </a:rPr>
              <a:t>,</a:t>
            </a:r>
            <a:r>
              <a:rPr b="0" lang="en-IN" sz="2450" spc="-216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415" strike="noStrike">
                <a:latin typeface="Verdana"/>
              </a:rPr>
              <a:t>.</a:t>
            </a:r>
            <a:endParaRPr b="0" lang="en-IN" sz="2450" spc="-1" strike="noStrike">
              <a:latin typeface="Arial"/>
            </a:endParaRPr>
          </a:p>
        </p:txBody>
      </p:sp>
      <p:sp>
        <p:nvSpPr>
          <p:cNvPr id="155" name="object 16"/>
          <p:cNvSpPr/>
          <p:nvPr/>
        </p:nvSpPr>
        <p:spPr>
          <a:xfrm>
            <a:off x="1433160" y="4042080"/>
            <a:ext cx="6192000" cy="177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360" bIns="0" anchor="t">
            <a:spAutoFit/>
          </a:bodyPr>
          <a:p>
            <a:pPr marL="12600">
              <a:lnSpc>
                <a:spcPct val="118000"/>
              </a:lnSpc>
              <a:spcBef>
                <a:spcPts val="145"/>
              </a:spcBef>
              <a:buNone/>
            </a:pPr>
            <a:r>
              <a:rPr b="0" lang="en-IN" sz="2450" spc="63" strike="noStrike">
                <a:latin typeface="Verdana"/>
              </a:rPr>
              <a:t>Each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criterion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provides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speciﬁc </a:t>
            </a:r>
            <a:r>
              <a:rPr b="0" lang="en-IN" sz="2450" spc="97" strike="noStrike">
                <a:latin typeface="Verdana"/>
              </a:rPr>
              <a:t>method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determine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two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triangles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congruent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based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on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their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</a:t>
            </a:r>
            <a:r>
              <a:rPr b="0" lang="en-IN" sz="2450" spc="-12" strike="noStrike">
                <a:latin typeface="Verdana"/>
              </a:rPr>
              <a:t>angles.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object 2" descr=""/>
          <p:cNvPicPr/>
          <p:nvPr/>
        </p:nvPicPr>
        <p:blipFill>
          <a:blip r:embed="rId1"/>
          <a:stretch/>
        </p:blipFill>
        <p:spPr>
          <a:xfrm>
            <a:off x="10453320" y="1143000"/>
            <a:ext cx="6495840" cy="796248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5035320" cy="1886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154" strike="noStrike">
                <a:solidFill>
                  <a:srgbClr val="000000"/>
                </a:solidFill>
                <a:latin typeface="Cambria"/>
              </a:rPr>
              <a:t>Side-Side-</a:t>
            </a: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Side</a:t>
            </a:r>
            <a:r>
              <a:rPr b="1" lang="en-IN" sz="4100" spc="248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2" strike="noStrike">
                <a:solidFill>
                  <a:srgbClr val="000000"/>
                </a:solidFill>
                <a:latin typeface="Cambria"/>
              </a:rPr>
              <a:t>(SSS) </a:t>
            </a:r>
            <a:r>
              <a:rPr b="1" lang="en-IN" sz="4100" spc="52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158" name="object 4" descr=""/>
          <p:cNvPicPr/>
          <p:nvPr/>
        </p:nvPicPr>
        <p:blipFill>
          <a:blip r:embed="rId2"/>
          <a:stretch/>
        </p:blipFill>
        <p:spPr>
          <a:xfrm>
            <a:off x="2124720" y="3328200"/>
            <a:ext cx="564480" cy="236520"/>
          </a:xfrm>
          <a:prstGeom prst="rect">
            <a:avLst/>
          </a:prstGeom>
          <a:ln w="0">
            <a:noFill/>
          </a:ln>
        </p:spPr>
      </p:pic>
      <p:sp>
        <p:nvSpPr>
          <p:cNvPr id="159" name="object 5"/>
          <p:cNvSpPr/>
          <p:nvPr/>
        </p:nvSpPr>
        <p:spPr>
          <a:xfrm>
            <a:off x="1433160" y="3175200"/>
            <a:ext cx="6272640" cy="26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>
              <a:lnSpc>
                <a:spcPct val="117000"/>
              </a:lnSpc>
              <a:spcBef>
                <a:spcPts val="74"/>
              </a:spcBef>
              <a:buNone/>
              <a:tabLst>
                <a:tab algn="l" pos="1339920"/>
              </a:tabLst>
            </a:pPr>
            <a:r>
              <a:rPr b="0" lang="en-IN" sz="2450" spc="-26" strike="noStrike">
                <a:latin typeface="Verdana"/>
              </a:rPr>
              <a:t>The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criterion</a:t>
            </a:r>
            <a:r>
              <a:rPr b="0" lang="en-IN" sz="2450" spc="-15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states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all</a:t>
            </a:r>
            <a:r>
              <a:rPr b="0" lang="en-IN" sz="2450" spc="-145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three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one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" strike="noStrike">
                <a:latin typeface="Verdana"/>
              </a:rPr>
              <a:t>three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another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triangle,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then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congruent.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a </a:t>
            </a:r>
            <a:r>
              <a:rPr b="0" lang="en-IN" sz="2450" spc="58" strike="noStrike">
                <a:latin typeface="Verdana"/>
              </a:rPr>
              <a:t>fundamental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theorem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43" strike="noStrike">
                <a:latin typeface="Verdana"/>
              </a:rPr>
              <a:t>geometry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</a:t>
            </a:r>
            <a:r>
              <a:rPr b="0" lang="en-IN" sz="2450" spc="-1" strike="noStrike">
                <a:latin typeface="Verdana"/>
              </a:rPr>
              <a:t>often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used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proofs.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ject 2" descr=""/>
          <p:cNvPicPr/>
          <p:nvPr/>
        </p:nvPicPr>
        <p:blipFill>
          <a:blip r:embed="rId1"/>
          <a:stretch/>
        </p:blipFill>
        <p:spPr>
          <a:xfrm>
            <a:off x="10453320" y="1143000"/>
            <a:ext cx="6495840" cy="7962480"/>
          </a:xfrm>
          <a:prstGeom prst="rect">
            <a:avLst/>
          </a:prstGeom>
          <a:ln w="0"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438200" y="1929240"/>
            <a:ext cx="5393160" cy="1886400"/>
          </a:xfrm>
          <a:prstGeom prst="rect">
            <a:avLst/>
          </a:prstGeom>
          <a:noFill/>
          <a:ln w="0">
            <a:noFill/>
          </a:ln>
        </p:spPr>
        <p:txBody>
          <a:bodyPr lIns="0" rIns="0" tIns="12240" bIns="0" anchor="t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b="1" lang="en-IN" sz="4100" spc="137" strike="noStrike">
                <a:solidFill>
                  <a:srgbClr val="000000"/>
                </a:solidFill>
                <a:latin typeface="Cambria"/>
              </a:rPr>
              <a:t>Side-</a:t>
            </a:r>
            <a:r>
              <a:rPr b="1" lang="en-IN" sz="4100" spc="103" strike="noStrike">
                <a:solidFill>
                  <a:srgbClr val="000000"/>
                </a:solidFill>
                <a:latin typeface="Cambria"/>
              </a:rPr>
              <a:t>Angle-</a:t>
            </a:r>
            <a:r>
              <a:rPr b="1" lang="en-IN" sz="4100" spc="-1" strike="noStrike">
                <a:solidFill>
                  <a:srgbClr val="000000"/>
                </a:solidFill>
                <a:latin typeface="Cambria"/>
              </a:rPr>
              <a:t>Side</a:t>
            </a:r>
            <a:r>
              <a:rPr b="1" lang="en-IN" sz="4100" spc="267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4100" spc="-12" strike="noStrike">
                <a:solidFill>
                  <a:srgbClr val="000000"/>
                </a:solidFill>
                <a:latin typeface="Cambria"/>
              </a:rPr>
              <a:t>(SAS) </a:t>
            </a:r>
            <a:r>
              <a:rPr b="1" lang="en-IN" sz="4100" spc="52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4100" spc="-1" strike="noStrike">
              <a:latin typeface="Calibri"/>
            </a:endParaRPr>
          </a:p>
        </p:txBody>
      </p:sp>
      <p:pic>
        <p:nvPicPr>
          <p:cNvPr id="162" name="object 4" descr=""/>
          <p:cNvPicPr/>
          <p:nvPr/>
        </p:nvPicPr>
        <p:blipFill>
          <a:blip r:embed="rId2"/>
          <a:stretch/>
        </p:blipFill>
        <p:spPr>
          <a:xfrm>
            <a:off x="4171680" y="3328920"/>
            <a:ext cx="596520" cy="235800"/>
          </a:xfrm>
          <a:prstGeom prst="rect">
            <a:avLst/>
          </a:prstGeom>
          <a:ln w="0">
            <a:noFill/>
          </a:ln>
        </p:spPr>
      </p:pic>
      <p:sp>
        <p:nvSpPr>
          <p:cNvPr id="163" name="object 5"/>
          <p:cNvSpPr/>
          <p:nvPr/>
        </p:nvSpPr>
        <p:spPr>
          <a:xfrm>
            <a:off x="1433160" y="3175200"/>
            <a:ext cx="6082920" cy="26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>
              <a:lnSpc>
                <a:spcPct val="117000"/>
              </a:lnSpc>
              <a:spcBef>
                <a:spcPts val="74"/>
              </a:spcBef>
              <a:buNone/>
              <a:tabLst>
                <a:tab algn="l" pos="3419640"/>
              </a:tabLst>
            </a:pPr>
            <a:r>
              <a:rPr b="0" lang="en-IN" sz="2450" spc="63" strike="noStrike">
                <a:latin typeface="Verdana"/>
              </a:rPr>
              <a:t>According</a:t>
            </a:r>
            <a:r>
              <a:rPr b="0" lang="en-IN" sz="2450" spc="-17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35" strike="noStrike">
                <a:latin typeface="Verdana"/>
              </a:rPr>
              <a:t>criterion,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32" strike="noStrike">
                <a:latin typeface="Verdana"/>
              </a:rPr>
              <a:t>two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one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7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65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included </a:t>
            </a:r>
            <a:r>
              <a:rPr b="0" lang="en-IN" sz="2450" spc="52" strike="noStrike">
                <a:latin typeface="Verdana"/>
              </a:rPr>
              <a:t>angle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two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sides</a:t>
            </a:r>
            <a:r>
              <a:rPr b="0" lang="en-IN" sz="2450" spc="-197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202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72" strike="noStrike">
                <a:latin typeface="Verdana"/>
              </a:rPr>
              <a:t>included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angle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another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triangle,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29" strike="noStrike">
                <a:latin typeface="Verdana"/>
              </a:rPr>
              <a:t>the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congruent.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11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a </a:t>
            </a:r>
            <a:r>
              <a:rPr b="0" lang="en-IN" sz="2450" spc="-1" strike="noStrike">
                <a:latin typeface="Verdana"/>
              </a:rPr>
              <a:t>powerful</a:t>
            </a:r>
            <a:r>
              <a:rPr b="0" lang="en-IN" sz="2450" spc="-35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tool</a:t>
            </a:r>
            <a:r>
              <a:rPr b="0" lang="en-IN" sz="2450" spc="-3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in</a:t>
            </a:r>
            <a:r>
              <a:rPr b="0" lang="en-IN" sz="2450" spc="-32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32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comparison.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045520" y="1419840"/>
            <a:ext cx="5632560" cy="182844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66600" algn="r">
              <a:lnSpc>
                <a:spcPct val="100000"/>
              </a:lnSpc>
              <a:spcBef>
                <a:spcPts val="125"/>
              </a:spcBef>
              <a:buNone/>
            </a:pPr>
            <a:r>
              <a:rPr b="1" lang="en-IN" sz="3950" spc="109" strike="noStrike">
                <a:solidFill>
                  <a:srgbClr val="000000"/>
                </a:solidFill>
                <a:latin typeface="Cambria"/>
              </a:rPr>
              <a:t>Angle-</a:t>
            </a:r>
            <a:r>
              <a:rPr b="1" lang="en-IN" sz="3950" spc="137" strike="noStrike">
                <a:solidFill>
                  <a:srgbClr val="000000"/>
                </a:solidFill>
                <a:latin typeface="Cambria"/>
              </a:rPr>
              <a:t>Side-</a:t>
            </a:r>
            <a:r>
              <a:rPr b="1" lang="en-IN" sz="3950" spc="-1" strike="noStrike">
                <a:solidFill>
                  <a:srgbClr val="000000"/>
                </a:solidFill>
                <a:latin typeface="Cambria"/>
              </a:rPr>
              <a:t>Angle</a:t>
            </a:r>
            <a:r>
              <a:rPr b="1" lang="en-IN" sz="3950" spc="137" strike="noStrike">
                <a:solidFill>
                  <a:srgbClr val="000000"/>
                </a:solidFill>
                <a:latin typeface="Cambria"/>
              </a:rPr>
              <a:t> </a:t>
            </a:r>
            <a:r>
              <a:rPr b="1" lang="en-IN" sz="3950" spc="-32" strike="noStrike">
                <a:solidFill>
                  <a:srgbClr val="000000"/>
                </a:solidFill>
                <a:latin typeface="Cambria"/>
              </a:rPr>
              <a:t>(ASA)</a:t>
            </a:r>
            <a:endParaRPr b="0" lang="en-IN" sz="3950" spc="-1" strike="noStrike">
              <a:latin typeface="Calibri"/>
            </a:endParaRPr>
          </a:p>
          <a:p>
            <a:pPr marL="66600" algn="r">
              <a:lnSpc>
                <a:spcPct val="100000"/>
              </a:lnSpc>
              <a:spcBef>
                <a:spcPts val="60"/>
              </a:spcBef>
              <a:buNone/>
            </a:pPr>
            <a:r>
              <a:rPr b="1" lang="en-IN" sz="3950" spc="49" strike="noStrike">
                <a:solidFill>
                  <a:srgbClr val="000000"/>
                </a:solidFill>
                <a:latin typeface="Cambria"/>
              </a:rPr>
              <a:t>Congruence</a:t>
            </a:r>
            <a:endParaRPr b="0" lang="en-IN" sz="3950" spc="-1" strike="noStrike">
              <a:latin typeface="Calibri"/>
            </a:endParaRPr>
          </a:p>
        </p:txBody>
      </p:sp>
      <p:sp>
        <p:nvSpPr>
          <p:cNvPr id="165" name="object 3"/>
          <p:cNvSpPr/>
          <p:nvPr/>
        </p:nvSpPr>
        <p:spPr>
          <a:xfrm>
            <a:off x="2761560" y="2961360"/>
            <a:ext cx="663120" cy="237240"/>
          </a:xfrm>
          <a:custGeom>
            <a:avLst/>
            <a:gdLst/>
            <a:ahLst/>
            <a:rect l="l" t="t" r="r" b="b"/>
            <a:pathLst>
              <a:path w="663575" h="237489">
                <a:moveTo>
                  <a:pt x="244411" y="234975"/>
                </a:moveTo>
                <a:lnTo>
                  <a:pt x="217538" y="176199"/>
                </a:lnTo>
                <a:lnTo>
                  <a:pt x="202946" y="144272"/>
                </a:lnTo>
                <a:lnTo>
                  <a:pt x="164922" y="61061"/>
                </a:lnTo>
                <a:lnTo>
                  <a:pt x="164922" y="144272"/>
                </a:lnTo>
                <a:lnTo>
                  <a:pt x="79171" y="144272"/>
                </a:lnTo>
                <a:lnTo>
                  <a:pt x="122047" y="48437"/>
                </a:lnTo>
                <a:lnTo>
                  <a:pt x="164922" y="144272"/>
                </a:lnTo>
                <a:lnTo>
                  <a:pt x="164922" y="61061"/>
                </a:lnTo>
                <a:lnTo>
                  <a:pt x="159156" y="48437"/>
                </a:lnTo>
                <a:lnTo>
                  <a:pt x="137896" y="1917"/>
                </a:lnTo>
                <a:lnTo>
                  <a:pt x="106502" y="1917"/>
                </a:lnTo>
                <a:lnTo>
                  <a:pt x="152" y="234632"/>
                </a:lnTo>
                <a:lnTo>
                  <a:pt x="76" y="234797"/>
                </a:lnTo>
                <a:lnTo>
                  <a:pt x="0" y="234975"/>
                </a:lnTo>
                <a:lnTo>
                  <a:pt x="38595" y="234975"/>
                </a:lnTo>
                <a:lnTo>
                  <a:pt x="64897" y="176199"/>
                </a:lnTo>
                <a:lnTo>
                  <a:pt x="179197" y="176199"/>
                </a:lnTo>
                <a:lnTo>
                  <a:pt x="205333" y="234632"/>
                </a:lnTo>
                <a:lnTo>
                  <a:pt x="205409" y="234797"/>
                </a:lnTo>
                <a:lnTo>
                  <a:pt x="205498" y="234975"/>
                </a:lnTo>
                <a:lnTo>
                  <a:pt x="244411" y="234975"/>
                </a:lnTo>
                <a:close/>
              </a:path>
              <a:path w="663575" h="237489">
                <a:moveTo>
                  <a:pt x="419976" y="170294"/>
                </a:moveTo>
                <a:lnTo>
                  <a:pt x="407009" y="133057"/>
                </a:lnTo>
                <a:lnTo>
                  <a:pt x="369443" y="110769"/>
                </a:lnTo>
                <a:lnTo>
                  <a:pt x="326161" y="99085"/>
                </a:lnTo>
                <a:lnTo>
                  <a:pt x="319595" y="97231"/>
                </a:lnTo>
                <a:lnTo>
                  <a:pt x="284454" y="73088"/>
                </a:lnTo>
                <a:lnTo>
                  <a:pt x="284454" y="60032"/>
                </a:lnTo>
                <a:lnTo>
                  <a:pt x="319062" y="34036"/>
                </a:lnTo>
                <a:lnTo>
                  <a:pt x="335800" y="32842"/>
                </a:lnTo>
                <a:lnTo>
                  <a:pt x="343801" y="33147"/>
                </a:lnTo>
                <a:lnTo>
                  <a:pt x="343115" y="33147"/>
                </a:lnTo>
                <a:lnTo>
                  <a:pt x="349897" y="33883"/>
                </a:lnTo>
                <a:lnTo>
                  <a:pt x="389877" y="48437"/>
                </a:lnTo>
                <a:lnTo>
                  <a:pt x="399326" y="54419"/>
                </a:lnTo>
                <a:lnTo>
                  <a:pt x="408266" y="33388"/>
                </a:lnTo>
                <a:lnTo>
                  <a:pt x="408368" y="33147"/>
                </a:lnTo>
                <a:lnTo>
                  <a:pt x="408495" y="32842"/>
                </a:lnTo>
                <a:lnTo>
                  <a:pt x="412381" y="23710"/>
                </a:lnTo>
                <a:lnTo>
                  <a:pt x="374777" y="5448"/>
                </a:lnTo>
                <a:lnTo>
                  <a:pt x="336092" y="0"/>
                </a:lnTo>
                <a:lnTo>
                  <a:pt x="321983" y="571"/>
                </a:lnTo>
                <a:lnTo>
                  <a:pt x="278028" y="13944"/>
                </a:lnTo>
                <a:lnTo>
                  <a:pt x="250850" y="49415"/>
                </a:lnTo>
                <a:lnTo>
                  <a:pt x="248462" y="66916"/>
                </a:lnTo>
                <a:lnTo>
                  <a:pt x="248983" y="76250"/>
                </a:lnTo>
                <a:lnTo>
                  <a:pt x="272122" y="114452"/>
                </a:lnTo>
                <a:lnTo>
                  <a:pt x="313804" y="131508"/>
                </a:lnTo>
                <a:lnTo>
                  <a:pt x="342874" y="138823"/>
                </a:lnTo>
                <a:lnTo>
                  <a:pt x="349059" y="140576"/>
                </a:lnTo>
                <a:lnTo>
                  <a:pt x="377926" y="155244"/>
                </a:lnTo>
                <a:lnTo>
                  <a:pt x="381965" y="159499"/>
                </a:lnTo>
                <a:lnTo>
                  <a:pt x="383984" y="165036"/>
                </a:lnTo>
                <a:lnTo>
                  <a:pt x="383984" y="177622"/>
                </a:lnTo>
                <a:lnTo>
                  <a:pt x="348526" y="202971"/>
                </a:lnTo>
                <a:lnTo>
                  <a:pt x="348208" y="202971"/>
                </a:lnTo>
                <a:lnTo>
                  <a:pt x="340614" y="203771"/>
                </a:lnTo>
                <a:lnTo>
                  <a:pt x="301790" y="199999"/>
                </a:lnTo>
                <a:lnTo>
                  <a:pt x="265544" y="180644"/>
                </a:lnTo>
                <a:lnTo>
                  <a:pt x="256908" y="172897"/>
                </a:lnTo>
                <a:lnTo>
                  <a:pt x="241782" y="202971"/>
                </a:lnTo>
                <a:lnTo>
                  <a:pt x="282003" y="228460"/>
                </a:lnTo>
                <a:lnTo>
                  <a:pt x="331343" y="236893"/>
                </a:lnTo>
                <a:lnTo>
                  <a:pt x="344614" y="236372"/>
                </a:lnTo>
                <a:lnTo>
                  <a:pt x="345287" y="236372"/>
                </a:lnTo>
                <a:lnTo>
                  <a:pt x="389851" y="222935"/>
                </a:lnTo>
                <a:lnTo>
                  <a:pt x="409663" y="204050"/>
                </a:lnTo>
                <a:lnTo>
                  <a:pt x="409879" y="203771"/>
                </a:lnTo>
                <a:lnTo>
                  <a:pt x="419354" y="179108"/>
                </a:lnTo>
                <a:lnTo>
                  <a:pt x="419976" y="170294"/>
                </a:lnTo>
                <a:close/>
              </a:path>
              <a:path w="663575" h="237489">
                <a:moveTo>
                  <a:pt x="663092" y="234975"/>
                </a:moveTo>
                <a:lnTo>
                  <a:pt x="636219" y="176199"/>
                </a:lnTo>
                <a:lnTo>
                  <a:pt x="621626" y="144272"/>
                </a:lnTo>
                <a:lnTo>
                  <a:pt x="583603" y="61061"/>
                </a:lnTo>
                <a:lnTo>
                  <a:pt x="583603" y="144272"/>
                </a:lnTo>
                <a:lnTo>
                  <a:pt x="497852" y="144272"/>
                </a:lnTo>
                <a:lnTo>
                  <a:pt x="540727" y="48437"/>
                </a:lnTo>
                <a:lnTo>
                  <a:pt x="583603" y="144272"/>
                </a:lnTo>
                <a:lnTo>
                  <a:pt x="583603" y="61061"/>
                </a:lnTo>
                <a:lnTo>
                  <a:pt x="577837" y="48437"/>
                </a:lnTo>
                <a:lnTo>
                  <a:pt x="556577" y="1917"/>
                </a:lnTo>
                <a:lnTo>
                  <a:pt x="525183" y="1917"/>
                </a:lnTo>
                <a:lnTo>
                  <a:pt x="418820" y="234632"/>
                </a:lnTo>
                <a:lnTo>
                  <a:pt x="418744" y="234797"/>
                </a:lnTo>
                <a:lnTo>
                  <a:pt x="418668" y="234975"/>
                </a:lnTo>
                <a:lnTo>
                  <a:pt x="457276" y="234975"/>
                </a:lnTo>
                <a:lnTo>
                  <a:pt x="483565" y="176199"/>
                </a:lnTo>
                <a:lnTo>
                  <a:pt x="597877" y="176199"/>
                </a:lnTo>
                <a:lnTo>
                  <a:pt x="624014" y="234632"/>
                </a:lnTo>
                <a:lnTo>
                  <a:pt x="624090" y="234797"/>
                </a:lnTo>
                <a:lnTo>
                  <a:pt x="624179" y="234975"/>
                </a:lnTo>
                <a:lnTo>
                  <a:pt x="663092" y="23497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object 4"/>
          <p:cNvSpPr/>
          <p:nvPr/>
        </p:nvSpPr>
        <p:spPr>
          <a:xfrm>
            <a:off x="1454040" y="2808360"/>
            <a:ext cx="6224400" cy="35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600" indent="632520" algn="r">
              <a:lnSpc>
                <a:spcPct val="117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2450" spc="-26" strike="noStrike">
                <a:latin typeface="Verdana"/>
              </a:rPr>
              <a:t>The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criterion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asserts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that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if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32" strike="noStrike">
                <a:latin typeface="Verdana"/>
              </a:rPr>
              <a:t>two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72" strike="noStrike">
                <a:latin typeface="Verdana"/>
              </a:rPr>
              <a:t>included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38" strike="noStrike">
                <a:latin typeface="Verdana"/>
              </a:rPr>
              <a:t>one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two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angles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and the</a:t>
            </a:r>
            <a:r>
              <a:rPr b="0" lang="en-IN" sz="2450" spc="-137" strike="noStrike">
                <a:latin typeface="Verdana"/>
              </a:rPr>
              <a:t> </a:t>
            </a:r>
            <a:r>
              <a:rPr b="0" lang="en-IN" sz="2450" spc="72" strike="noStrike">
                <a:latin typeface="Verdana"/>
              </a:rPr>
              <a:t>included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side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another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triangle, </a:t>
            </a:r>
            <a:r>
              <a:rPr b="0" lang="en-IN" sz="2450" spc="69" strike="noStrike">
                <a:latin typeface="Verdana"/>
              </a:rPr>
              <a:t>then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114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congruent.</a:t>
            </a:r>
            <a:r>
              <a:rPr b="0" lang="en-IN" sz="2450" spc="-120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This </a:t>
            </a:r>
            <a:r>
              <a:rPr b="0" lang="en-IN" sz="2450" spc="-1" strike="noStrike">
                <a:latin typeface="Verdana"/>
              </a:rPr>
              <a:t>criterion</a:t>
            </a:r>
            <a:r>
              <a:rPr b="0" lang="en-IN" sz="2450" spc="-10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emphasizes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importance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of</a:t>
            </a:r>
            <a:endParaRPr b="0" lang="en-IN" sz="2450" spc="-1" strike="noStrike">
              <a:latin typeface="Arial"/>
            </a:endParaRPr>
          </a:p>
          <a:p>
            <a:pPr marL="12600" indent="632520" algn="r">
              <a:lnSpc>
                <a:spcPct val="100000"/>
              </a:lnSpc>
              <a:spcBef>
                <a:spcPts val="510"/>
              </a:spcBef>
              <a:buNone/>
              <a:tabLst>
                <a:tab algn="l" pos="0"/>
              </a:tabLst>
            </a:pPr>
            <a:r>
              <a:rPr b="0" lang="en-IN" sz="2450" spc="-12" strike="noStrike">
                <a:latin typeface="Verdana"/>
              </a:rPr>
              <a:t>angles.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67" name="object 5" descr=""/>
          <p:cNvPicPr/>
          <p:nvPr/>
        </p:nvPicPr>
        <p:blipFill>
          <a:blip r:embed="rId1"/>
          <a:stretch/>
        </p:blipFill>
        <p:spPr>
          <a:xfrm>
            <a:off x="914400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ject 2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062440" y="2036520"/>
            <a:ext cx="4662360" cy="173376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1" lang="en-IN" sz="3300" spc="77" strike="noStrike">
                <a:solidFill>
                  <a:srgbClr val="ffffff"/>
                </a:solidFill>
                <a:latin typeface="Cambria"/>
              </a:rPr>
              <a:t>Angle-</a:t>
            </a:r>
            <a:r>
              <a:rPr b="1" lang="en-IN" sz="3300" spc="89" strike="noStrike">
                <a:solidFill>
                  <a:srgbClr val="ffffff"/>
                </a:solidFill>
                <a:latin typeface="Cambria"/>
              </a:rPr>
              <a:t>Angle-</a:t>
            </a:r>
            <a:r>
              <a:rPr b="1" lang="en-IN" sz="3300" spc="-1" strike="noStrike">
                <a:solidFill>
                  <a:srgbClr val="ffffff"/>
                </a:solidFill>
                <a:latin typeface="Cambria"/>
              </a:rPr>
              <a:t>Side</a:t>
            </a:r>
            <a:r>
              <a:rPr b="1" lang="en-IN" sz="3300" spc="22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3300" spc="-26" strike="noStrike">
                <a:solidFill>
                  <a:srgbClr val="ffffff"/>
                </a:solidFill>
                <a:latin typeface="Cambria"/>
              </a:rPr>
              <a:t>(AAS) </a:t>
            </a:r>
            <a:r>
              <a:rPr b="1" lang="en-IN" sz="3300" spc="38" strike="noStrike">
                <a:solidFill>
                  <a:srgbClr val="ffffff"/>
                </a:solidFill>
                <a:latin typeface="Cambria"/>
              </a:rPr>
              <a:t>Congruence</a:t>
            </a:r>
            <a:endParaRPr b="0" lang="en-IN" sz="3300" spc="-1" strike="noStrike">
              <a:latin typeface="Calibri"/>
            </a:endParaRPr>
          </a:p>
        </p:txBody>
      </p:sp>
      <p:sp>
        <p:nvSpPr>
          <p:cNvPr id="170" name="object 4"/>
          <p:cNvSpPr/>
          <p:nvPr/>
        </p:nvSpPr>
        <p:spPr>
          <a:xfrm>
            <a:off x="11737080" y="3227400"/>
            <a:ext cx="648000" cy="237240"/>
          </a:xfrm>
          <a:custGeom>
            <a:avLst/>
            <a:gdLst/>
            <a:ahLst/>
            <a:rect l="l" t="t" r="r" b="b"/>
            <a:pathLst>
              <a:path w="648334" h="237489">
                <a:moveTo>
                  <a:pt x="472300" y="234975"/>
                </a:moveTo>
                <a:lnTo>
                  <a:pt x="445427" y="176199"/>
                </a:lnTo>
                <a:lnTo>
                  <a:pt x="430834" y="144272"/>
                </a:lnTo>
                <a:lnTo>
                  <a:pt x="392811" y="61074"/>
                </a:lnTo>
                <a:lnTo>
                  <a:pt x="392811" y="144272"/>
                </a:lnTo>
                <a:lnTo>
                  <a:pt x="307073" y="144272"/>
                </a:lnTo>
                <a:lnTo>
                  <a:pt x="349935" y="48450"/>
                </a:lnTo>
                <a:lnTo>
                  <a:pt x="392811" y="144272"/>
                </a:lnTo>
                <a:lnTo>
                  <a:pt x="392811" y="61074"/>
                </a:lnTo>
                <a:lnTo>
                  <a:pt x="387045" y="48450"/>
                </a:lnTo>
                <a:lnTo>
                  <a:pt x="365785" y="1917"/>
                </a:lnTo>
                <a:lnTo>
                  <a:pt x="334403" y="1917"/>
                </a:lnTo>
                <a:lnTo>
                  <a:pt x="236143" y="216903"/>
                </a:lnTo>
                <a:lnTo>
                  <a:pt x="217538" y="176199"/>
                </a:lnTo>
                <a:lnTo>
                  <a:pt x="202946" y="144272"/>
                </a:lnTo>
                <a:lnTo>
                  <a:pt x="164922" y="61074"/>
                </a:lnTo>
                <a:lnTo>
                  <a:pt x="164922" y="144272"/>
                </a:lnTo>
                <a:lnTo>
                  <a:pt x="79184" y="144272"/>
                </a:lnTo>
                <a:lnTo>
                  <a:pt x="122059" y="48450"/>
                </a:lnTo>
                <a:lnTo>
                  <a:pt x="164922" y="144272"/>
                </a:lnTo>
                <a:lnTo>
                  <a:pt x="164922" y="61074"/>
                </a:lnTo>
                <a:lnTo>
                  <a:pt x="159156" y="48450"/>
                </a:lnTo>
                <a:lnTo>
                  <a:pt x="137896" y="1917"/>
                </a:lnTo>
                <a:lnTo>
                  <a:pt x="106514" y="1917"/>
                </a:lnTo>
                <a:lnTo>
                  <a:pt x="152" y="234632"/>
                </a:lnTo>
                <a:lnTo>
                  <a:pt x="76" y="234797"/>
                </a:lnTo>
                <a:lnTo>
                  <a:pt x="0" y="234975"/>
                </a:lnTo>
                <a:lnTo>
                  <a:pt x="38595" y="234975"/>
                </a:lnTo>
                <a:lnTo>
                  <a:pt x="64897" y="176199"/>
                </a:lnTo>
                <a:lnTo>
                  <a:pt x="179209" y="176199"/>
                </a:lnTo>
                <a:lnTo>
                  <a:pt x="205346" y="234632"/>
                </a:lnTo>
                <a:lnTo>
                  <a:pt x="205422" y="234797"/>
                </a:lnTo>
                <a:lnTo>
                  <a:pt x="205511" y="234975"/>
                </a:lnTo>
                <a:lnTo>
                  <a:pt x="227888" y="234975"/>
                </a:lnTo>
                <a:lnTo>
                  <a:pt x="244411" y="234975"/>
                </a:lnTo>
                <a:lnTo>
                  <a:pt x="266484" y="234975"/>
                </a:lnTo>
                <a:lnTo>
                  <a:pt x="292785" y="176199"/>
                </a:lnTo>
                <a:lnTo>
                  <a:pt x="407098" y="176199"/>
                </a:lnTo>
                <a:lnTo>
                  <a:pt x="433222" y="234632"/>
                </a:lnTo>
                <a:lnTo>
                  <a:pt x="433298" y="234797"/>
                </a:lnTo>
                <a:lnTo>
                  <a:pt x="433387" y="234975"/>
                </a:lnTo>
                <a:lnTo>
                  <a:pt x="472300" y="234975"/>
                </a:lnTo>
                <a:close/>
              </a:path>
              <a:path w="648334" h="237489">
                <a:moveTo>
                  <a:pt x="647865" y="170281"/>
                </a:moveTo>
                <a:lnTo>
                  <a:pt x="634898" y="133057"/>
                </a:lnTo>
                <a:lnTo>
                  <a:pt x="597344" y="110769"/>
                </a:lnTo>
                <a:lnTo>
                  <a:pt x="554050" y="99085"/>
                </a:lnTo>
                <a:lnTo>
                  <a:pt x="547484" y="97243"/>
                </a:lnTo>
                <a:lnTo>
                  <a:pt x="512343" y="73088"/>
                </a:lnTo>
                <a:lnTo>
                  <a:pt x="512343" y="60045"/>
                </a:lnTo>
                <a:lnTo>
                  <a:pt x="546950" y="34048"/>
                </a:lnTo>
                <a:lnTo>
                  <a:pt x="563689" y="32854"/>
                </a:lnTo>
                <a:lnTo>
                  <a:pt x="571690" y="33159"/>
                </a:lnTo>
                <a:lnTo>
                  <a:pt x="571004" y="33159"/>
                </a:lnTo>
                <a:lnTo>
                  <a:pt x="577786" y="33896"/>
                </a:lnTo>
                <a:lnTo>
                  <a:pt x="617791" y="48450"/>
                </a:lnTo>
                <a:lnTo>
                  <a:pt x="627214" y="54419"/>
                </a:lnTo>
                <a:lnTo>
                  <a:pt x="636155" y="33388"/>
                </a:lnTo>
                <a:lnTo>
                  <a:pt x="636257" y="33159"/>
                </a:lnTo>
                <a:lnTo>
                  <a:pt x="636384" y="32854"/>
                </a:lnTo>
                <a:lnTo>
                  <a:pt x="640270" y="23710"/>
                </a:lnTo>
                <a:lnTo>
                  <a:pt x="602665" y="5448"/>
                </a:lnTo>
                <a:lnTo>
                  <a:pt x="563994" y="0"/>
                </a:lnTo>
                <a:lnTo>
                  <a:pt x="549871" y="571"/>
                </a:lnTo>
                <a:lnTo>
                  <a:pt x="505929" y="13957"/>
                </a:lnTo>
                <a:lnTo>
                  <a:pt x="478751" y="49403"/>
                </a:lnTo>
                <a:lnTo>
                  <a:pt x="476351" y="66916"/>
                </a:lnTo>
                <a:lnTo>
                  <a:pt x="476872" y="76250"/>
                </a:lnTo>
                <a:lnTo>
                  <a:pt x="500011" y="114452"/>
                </a:lnTo>
                <a:lnTo>
                  <a:pt x="541693" y="131508"/>
                </a:lnTo>
                <a:lnTo>
                  <a:pt x="570763" y="138823"/>
                </a:lnTo>
                <a:lnTo>
                  <a:pt x="576948" y="140576"/>
                </a:lnTo>
                <a:lnTo>
                  <a:pt x="605815" y="155244"/>
                </a:lnTo>
                <a:lnTo>
                  <a:pt x="609854" y="159486"/>
                </a:lnTo>
                <a:lnTo>
                  <a:pt x="611873" y="165049"/>
                </a:lnTo>
                <a:lnTo>
                  <a:pt x="611873" y="177634"/>
                </a:lnTo>
                <a:lnTo>
                  <a:pt x="576351" y="202984"/>
                </a:lnTo>
                <a:lnTo>
                  <a:pt x="575970" y="202984"/>
                </a:lnTo>
                <a:lnTo>
                  <a:pt x="568502" y="203771"/>
                </a:lnTo>
                <a:lnTo>
                  <a:pt x="529691" y="199999"/>
                </a:lnTo>
                <a:lnTo>
                  <a:pt x="493433" y="180644"/>
                </a:lnTo>
                <a:lnTo>
                  <a:pt x="484797" y="172897"/>
                </a:lnTo>
                <a:lnTo>
                  <a:pt x="469684" y="202984"/>
                </a:lnTo>
                <a:lnTo>
                  <a:pt x="509892" y="228460"/>
                </a:lnTo>
                <a:lnTo>
                  <a:pt x="559231" y="236893"/>
                </a:lnTo>
                <a:lnTo>
                  <a:pt x="572503" y="236372"/>
                </a:lnTo>
                <a:lnTo>
                  <a:pt x="573176" y="236372"/>
                </a:lnTo>
                <a:lnTo>
                  <a:pt x="617753" y="222935"/>
                </a:lnTo>
                <a:lnTo>
                  <a:pt x="637552" y="204050"/>
                </a:lnTo>
                <a:lnTo>
                  <a:pt x="637781" y="203771"/>
                </a:lnTo>
                <a:lnTo>
                  <a:pt x="637908" y="203606"/>
                </a:lnTo>
                <a:lnTo>
                  <a:pt x="638263" y="202984"/>
                </a:lnTo>
                <a:lnTo>
                  <a:pt x="642302" y="195719"/>
                </a:lnTo>
                <a:lnTo>
                  <a:pt x="645337" y="187706"/>
                </a:lnTo>
                <a:lnTo>
                  <a:pt x="645388" y="187579"/>
                </a:lnTo>
                <a:lnTo>
                  <a:pt x="647242" y="179095"/>
                </a:lnTo>
                <a:lnTo>
                  <a:pt x="647865" y="170281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object 5"/>
          <p:cNvSpPr/>
          <p:nvPr/>
        </p:nvSpPr>
        <p:spPr>
          <a:xfrm>
            <a:off x="11062080" y="3135240"/>
            <a:ext cx="5639040" cy="304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80" bIns="0" anchor="t">
            <a:spAutoFit/>
          </a:bodyPr>
          <a:p>
            <a:pPr marL="12600">
              <a:lnSpc>
                <a:spcPct val="102000"/>
              </a:lnSpc>
              <a:spcBef>
                <a:spcPts val="65"/>
              </a:spcBef>
              <a:buNone/>
              <a:tabLst>
                <a:tab algn="l" pos="1406520"/>
              </a:tabLst>
            </a:pP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	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criterion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states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that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if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32" strike="noStrike">
                <a:solidFill>
                  <a:srgbClr val="ffffff"/>
                </a:solidFill>
                <a:latin typeface="Verdana"/>
              </a:rPr>
              <a:t>two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-13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and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non-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included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side</a:t>
            </a:r>
            <a:r>
              <a:rPr b="0" lang="en-IN" sz="2450" spc="-13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of </a:t>
            </a:r>
            <a:r>
              <a:rPr b="0" lang="en-IN" sz="2450" spc="63" strike="noStrike">
                <a:solidFill>
                  <a:srgbClr val="ffffff"/>
                </a:solidFill>
                <a:latin typeface="Verdana"/>
              </a:rPr>
              <a:t>one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equal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to</a:t>
            </a:r>
            <a:r>
              <a:rPr b="0" lang="en-IN" sz="245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32" strike="noStrike">
                <a:solidFill>
                  <a:srgbClr val="ffffff"/>
                </a:solidFill>
                <a:latin typeface="Verdana"/>
              </a:rPr>
              <a:t>two</a:t>
            </a:r>
            <a:r>
              <a:rPr b="0" lang="en-IN" sz="2450" spc="608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angles</a:t>
            </a:r>
            <a:r>
              <a:rPr b="0" lang="en-IN" sz="2450" spc="-16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77" strike="noStrike">
                <a:solidFill>
                  <a:srgbClr val="ffffff"/>
                </a:solidFill>
                <a:latin typeface="Verdana"/>
              </a:rPr>
              <a:t>and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a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49" strike="noStrike">
                <a:solidFill>
                  <a:srgbClr val="ffffff"/>
                </a:solidFill>
                <a:latin typeface="Verdana"/>
              </a:rPr>
              <a:t>corresponding</a:t>
            </a:r>
            <a:r>
              <a:rPr b="0" lang="en-IN" sz="245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non- </a:t>
            </a:r>
            <a:r>
              <a:rPr b="0" lang="en-IN" sz="2450" spc="72" strike="noStrike">
                <a:solidFill>
                  <a:srgbClr val="ffffff"/>
                </a:solidFill>
                <a:latin typeface="Verdana"/>
              </a:rPr>
              <a:t>included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side</a:t>
            </a:r>
            <a:r>
              <a:rPr b="0" lang="en-IN" sz="2450" spc="-1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of</a:t>
            </a:r>
            <a:r>
              <a:rPr b="0" lang="en-IN" sz="2450" spc="-114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another</a:t>
            </a:r>
            <a:r>
              <a:rPr b="0" lang="en-IN" sz="2450" spc="-111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triangle,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0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triangles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35" strike="noStrike">
                <a:solidFill>
                  <a:srgbClr val="ffffff"/>
                </a:solidFill>
                <a:latin typeface="Verdana"/>
              </a:rPr>
              <a:t>are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congruent.</a:t>
            </a:r>
            <a:r>
              <a:rPr b="0" lang="en-IN" sz="2450" spc="-9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1" strike="noStrike">
                <a:solidFill>
                  <a:srgbClr val="ffffff"/>
                </a:solidFill>
                <a:latin typeface="Verdana"/>
              </a:rPr>
              <a:t>This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reinforces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the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52" strike="noStrike">
                <a:solidFill>
                  <a:srgbClr val="ffffff"/>
                </a:solidFill>
                <a:latin typeface="Verdana"/>
              </a:rPr>
              <a:t>angle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1" strike="noStrike">
                <a:solidFill>
                  <a:srgbClr val="ffffff"/>
                </a:solidFill>
                <a:latin typeface="Verdana"/>
              </a:rPr>
              <a:t>relationships</a:t>
            </a:r>
            <a:r>
              <a:rPr b="0" lang="en-IN" sz="2450" spc="-145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IN" sz="2450" spc="-26" strike="noStrike">
                <a:solidFill>
                  <a:srgbClr val="ffffff"/>
                </a:solidFill>
                <a:latin typeface="Verdana"/>
              </a:rPr>
              <a:t>in </a:t>
            </a:r>
            <a:r>
              <a:rPr b="0" lang="en-IN" sz="2450" spc="-12" strike="noStrike">
                <a:solidFill>
                  <a:srgbClr val="ffffff"/>
                </a:solidFill>
                <a:latin typeface="Verdana"/>
              </a:rPr>
              <a:t>triangles.</a:t>
            </a:r>
            <a:endParaRPr b="0" lang="en-IN" sz="2450" spc="-1" strike="noStrike">
              <a:latin typeface="Arial"/>
            </a:endParaRPr>
          </a:p>
        </p:txBody>
      </p:sp>
      <p:pic>
        <p:nvPicPr>
          <p:cNvPr id="172" name="object 6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1028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object 2" descr=""/>
          <p:cNvPicPr/>
          <p:nvPr/>
        </p:nvPicPr>
        <p:blipFill>
          <a:blip r:embed="rId1"/>
          <a:stretch/>
        </p:blipFill>
        <p:spPr>
          <a:xfrm>
            <a:off x="0" y="0"/>
            <a:ext cx="8124480" cy="1028736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877960" y="1126080"/>
            <a:ext cx="8648280" cy="19515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231840" bIns="0" anchor="t">
            <a:noAutofit/>
          </a:bodyPr>
          <a:p>
            <a:pPr marL="248400">
              <a:lnSpc>
                <a:spcPct val="100000"/>
              </a:lnSpc>
              <a:spcBef>
                <a:spcPts val="1826"/>
              </a:spcBef>
              <a:buNone/>
            </a:pPr>
            <a:r>
              <a:rPr b="1" lang="en-IN" sz="4050" spc="-1" strike="noStrike">
                <a:solidFill>
                  <a:srgbClr val="ffffff"/>
                </a:solidFill>
                <a:latin typeface="Cambria"/>
              </a:rPr>
              <a:t>Hypotenuse-</a:t>
            </a:r>
            <a:r>
              <a:rPr b="1" lang="en-IN" sz="4050" spc="77" strike="noStrike">
                <a:solidFill>
                  <a:srgbClr val="ffffff"/>
                </a:solidFill>
                <a:latin typeface="Cambria"/>
              </a:rPr>
              <a:t>Leg</a:t>
            </a:r>
            <a:r>
              <a:rPr b="1" lang="en-IN" sz="405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050" spc="-1" strike="noStrike">
                <a:solidFill>
                  <a:srgbClr val="ffffff"/>
                </a:solidFill>
                <a:latin typeface="Cambria"/>
              </a:rPr>
              <a:t>(HL)</a:t>
            </a:r>
            <a:r>
              <a:rPr b="1" lang="en-IN" sz="4050" spc="14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en-IN" sz="4050" spc="32" strike="noStrike">
                <a:solidFill>
                  <a:srgbClr val="ffffff"/>
                </a:solidFill>
                <a:latin typeface="Cambria"/>
              </a:rPr>
              <a:t>Congruence</a:t>
            </a:r>
            <a:endParaRPr b="0" lang="en-IN" sz="4050" spc="-1" strike="noStrike">
              <a:latin typeface="Calibri"/>
            </a:endParaRPr>
          </a:p>
        </p:txBody>
      </p:sp>
      <p:sp>
        <p:nvSpPr>
          <p:cNvPr id="175" name="object 4"/>
          <p:cNvSpPr/>
          <p:nvPr/>
        </p:nvSpPr>
        <p:spPr>
          <a:xfrm>
            <a:off x="10510200" y="3471840"/>
            <a:ext cx="197280" cy="233280"/>
          </a:xfrm>
          <a:custGeom>
            <a:avLst/>
            <a:gdLst/>
            <a:ahLst/>
            <a:rect l="l" t="t" r="r" b="b"/>
            <a:pathLst>
              <a:path w="197484" h="233679">
                <a:moveTo>
                  <a:pt x="196913" y="203"/>
                </a:moveTo>
                <a:lnTo>
                  <a:pt x="160921" y="203"/>
                </a:lnTo>
                <a:lnTo>
                  <a:pt x="160921" y="97790"/>
                </a:lnTo>
                <a:lnTo>
                  <a:pt x="36296" y="97790"/>
                </a:lnTo>
                <a:lnTo>
                  <a:pt x="36296" y="0"/>
                </a:lnTo>
                <a:lnTo>
                  <a:pt x="0" y="0"/>
                </a:lnTo>
                <a:lnTo>
                  <a:pt x="0" y="97790"/>
                </a:lnTo>
                <a:lnTo>
                  <a:pt x="0" y="132080"/>
                </a:lnTo>
                <a:lnTo>
                  <a:pt x="0" y="233680"/>
                </a:lnTo>
                <a:lnTo>
                  <a:pt x="36296" y="233680"/>
                </a:lnTo>
                <a:lnTo>
                  <a:pt x="36296" y="132080"/>
                </a:lnTo>
                <a:lnTo>
                  <a:pt x="160921" y="132080"/>
                </a:lnTo>
                <a:lnTo>
                  <a:pt x="160921" y="233260"/>
                </a:lnTo>
                <a:lnTo>
                  <a:pt x="196913" y="233260"/>
                </a:lnTo>
                <a:lnTo>
                  <a:pt x="196913" y="132080"/>
                </a:lnTo>
                <a:lnTo>
                  <a:pt x="196913" y="131724"/>
                </a:lnTo>
                <a:lnTo>
                  <a:pt x="196913" y="98272"/>
                </a:lnTo>
                <a:lnTo>
                  <a:pt x="196913" y="97790"/>
                </a:lnTo>
                <a:lnTo>
                  <a:pt x="196913" y="20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object 5"/>
          <p:cNvSpPr/>
          <p:nvPr/>
        </p:nvSpPr>
        <p:spPr>
          <a:xfrm>
            <a:off x="10765800" y="3471840"/>
            <a:ext cx="159840" cy="233280"/>
          </a:xfrm>
          <a:custGeom>
            <a:avLst/>
            <a:gdLst/>
            <a:ahLst/>
            <a:rect l="l" t="t" r="r" b="b"/>
            <a:pathLst>
              <a:path w="160020" h="233679">
                <a:moveTo>
                  <a:pt x="159550" y="200660"/>
                </a:moveTo>
                <a:lnTo>
                  <a:pt x="36296" y="200660"/>
                </a:lnTo>
                <a:lnTo>
                  <a:pt x="36296" y="0"/>
                </a:lnTo>
                <a:lnTo>
                  <a:pt x="0" y="0"/>
                </a:lnTo>
                <a:lnTo>
                  <a:pt x="0" y="200660"/>
                </a:lnTo>
                <a:lnTo>
                  <a:pt x="0" y="233680"/>
                </a:lnTo>
                <a:lnTo>
                  <a:pt x="159550" y="233680"/>
                </a:lnTo>
                <a:lnTo>
                  <a:pt x="159550" y="20066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object 6"/>
          <p:cNvSpPr/>
          <p:nvPr/>
        </p:nvSpPr>
        <p:spPr>
          <a:xfrm>
            <a:off x="9301320" y="3317040"/>
            <a:ext cx="7762680" cy="262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60" bIns="0" anchor="t">
            <a:spAutoFit/>
          </a:bodyPr>
          <a:p>
            <a:pPr marL="12240" algn="ctr">
              <a:lnSpc>
                <a:spcPct val="117000"/>
              </a:lnSpc>
              <a:spcBef>
                <a:spcPts val="74"/>
              </a:spcBef>
              <a:buNone/>
              <a:tabLst>
                <a:tab algn="l" pos="1200960"/>
              </a:tabLst>
            </a:pPr>
            <a:r>
              <a:rPr b="0" lang="en-IN" sz="2450" spc="-26" strike="noStrike">
                <a:latin typeface="Verdana"/>
              </a:rPr>
              <a:t>The</a:t>
            </a:r>
            <a:r>
              <a:rPr b="0" lang="en-IN" sz="2450" spc="-1" strike="noStrike">
                <a:latin typeface="Verdana"/>
              </a:rPr>
              <a:t>	</a:t>
            </a:r>
            <a:r>
              <a:rPr b="0" lang="en-IN" sz="2450" spc="-1" strike="noStrike">
                <a:latin typeface="Verdana"/>
              </a:rPr>
              <a:t>criterion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applies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speciﬁcally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right </a:t>
            </a:r>
            <a:r>
              <a:rPr b="0" lang="en-IN" sz="2450" spc="-32" strike="noStrike">
                <a:latin typeface="Verdana"/>
              </a:rPr>
              <a:t>triangles.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65" strike="noStrike">
                <a:latin typeface="Verdana"/>
              </a:rPr>
              <a:t>If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hypotenuse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63" strike="noStrike">
                <a:latin typeface="Verdana"/>
              </a:rPr>
              <a:t>one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leg</a:t>
            </a:r>
            <a:r>
              <a:rPr b="0" lang="en-IN" sz="2450" spc="-16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of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21" strike="noStrike">
                <a:latin typeface="Verdana"/>
              </a:rPr>
              <a:t>a</a:t>
            </a:r>
            <a:r>
              <a:rPr b="0" lang="en-IN" sz="2450" spc="-15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right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35" strike="noStrike">
                <a:latin typeface="Verdana"/>
              </a:rPr>
              <a:t>are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49" strike="noStrike">
                <a:latin typeface="Verdana"/>
              </a:rPr>
              <a:t>equal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to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126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hypotenuse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77" strike="noStrike">
                <a:latin typeface="Verdana"/>
              </a:rPr>
              <a:t>and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58" strike="noStrike">
                <a:latin typeface="Verdana"/>
              </a:rPr>
              <a:t>leg</a:t>
            </a:r>
            <a:r>
              <a:rPr b="0" lang="en-IN" sz="2450" spc="-131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of </a:t>
            </a:r>
            <a:r>
              <a:rPr b="0" lang="en-IN" sz="2450" spc="-1" strike="noStrike">
                <a:latin typeface="Verdana"/>
              </a:rPr>
              <a:t>another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right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triangle,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69" strike="noStrike">
                <a:latin typeface="Verdana"/>
              </a:rPr>
              <a:t>then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52" strike="noStrike">
                <a:latin typeface="Verdana"/>
              </a:rPr>
              <a:t>the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triangles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are </a:t>
            </a:r>
            <a:r>
              <a:rPr b="0" lang="en-IN" sz="2450" spc="-1" strike="noStrike">
                <a:latin typeface="Verdana"/>
              </a:rPr>
              <a:t>congruent.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32" strike="noStrike">
                <a:latin typeface="Verdana"/>
              </a:rPr>
              <a:t>This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52" strike="noStrike">
                <a:latin typeface="Verdana"/>
              </a:rPr>
              <a:t>is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crucial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26" strike="noStrike">
                <a:latin typeface="Verdana"/>
              </a:rPr>
              <a:t>for</a:t>
            </a:r>
            <a:r>
              <a:rPr b="0" lang="en-IN" sz="2450" spc="-97" strike="noStrike">
                <a:latin typeface="Verdana"/>
              </a:rPr>
              <a:t> </a:t>
            </a:r>
            <a:r>
              <a:rPr b="0" lang="en-IN" sz="2450" spc="-1" strike="noStrike">
                <a:latin typeface="Verdana"/>
              </a:rPr>
              <a:t>solving</a:t>
            </a:r>
            <a:r>
              <a:rPr b="0" lang="en-IN" sz="2450" spc="-100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right  </a:t>
            </a:r>
            <a:r>
              <a:rPr b="0" lang="en-IN" sz="2450" spc="-1" strike="noStrike">
                <a:latin typeface="Verdana"/>
              </a:rPr>
              <a:t>triangle</a:t>
            </a:r>
            <a:r>
              <a:rPr b="0" lang="en-IN" sz="2450" spc="-7" strike="noStrike">
                <a:latin typeface="Verdana"/>
              </a:rPr>
              <a:t> </a:t>
            </a:r>
            <a:r>
              <a:rPr b="0" lang="en-IN" sz="2450" spc="-12" strike="noStrike">
                <a:latin typeface="Verdana"/>
              </a:rPr>
              <a:t>problems.</a:t>
            </a:r>
            <a:endParaRPr b="0" lang="en-IN" sz="24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2024-12-18T15:30:12Z</dcterms:created>
  <dc:creator/>
  <dc:description/>
  <dc:language>en-IN</dc:language>
  <cp:lastModifiedBy/>
  <dcterms:modified xsi:type="dcterms:W3CDTF">2025-04-04T12:03:19Z</dcterms:modified>
  <cp:revision>2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