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3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60" userDrawn="1">
          <p15:clr>
            <a:srgbClr val="A4A3A4"/>
          </p15:clr>
        </p15:guide>
        <p15:guide id="2" pos="7392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6" autoAdjust="0"/>
    <p:restoredTop sz="94660"/>
  </p:normalViewPr>
  <p:slideViewPr>
    <p:cSldViewPr snapToGrid="0">
      <p:cViewPr varScale="1">
        <p:scale>
          <a:sx n="99" d="100"/>
          <a:sy n="99" d="100"/>
        </p:scale>
        <p:origin x="208" y="448"/>
      </p:cViewPr>
      <p:guideLst>
        <p:guide pos="360"/>
        <p:guide pos="739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5DCC39-B67D-4D13-B4D0-64E5593D2BE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DB87C4B-D584-45D8-B72F-46C20C46B7E7}">
      <dgm:prSet/>
      <dgm:spPr/>
      <dgm:t>
        <a:bodyPr/>
        <a:lstStyle/>
        <a:p>
          <a:r>
            <a:rPr lang="en-US"/>
            <a:t>Bias and confounding factors distort results, making it hard to draw accurate conclusions. </a:t>
          </a:r>
        </a:p>
      </dgm:t>
    </dgm:pt>
    <dgm:pt modelId="{694F43F4-24B7-458D-A691-06FF4F5FD60A}" type="parTrans" cxnId="{49D449AF-4AE2-4E0F-82D7-3F55B0573F75}">
      <dgm:prSet/>
      <dgm:spPr/>
      <dgm:t>
        <a:bodyPr/>
        <a:lstStyle/>
        <a:p>
          <a:endParaRPr lang="en-US"/>
        </a:p>
      </dgm:t>
    </dgm:pt>
    <dgm:pt modelId="{DF3D129C-EBFF-460F-A8C4-08112E27A07D}" type="sibTrans" cxnId="{49D449AF-4AE2-4E0F-82D7-3F55B0573F75}">
      <dgm:prSet/>
      <dgm:spPr/>
      <dgm:t>
        <a:bodyPr/>
        <a:lstStyle/>
        <a:p>
          <a:endParaRPr lang="en-US"/>
        </a:p>
      </dgm:t>
    </dgm:pt>
    <dgm:pt modelId="{D8A0B2BF-8B8A-4B3C-984A-E1A3138B4FC8}">
      <dgm:prSet/>
      <dgm:spPr/>
      <dgm:t>
        <a:bodyPr/>
        <a:lstStyle/>
        <a:p>
          <a:r>
            <a:rPr lang="en-US"/>
            <a:t>Blocking and stratified sampling help control for these distortions. </a:t>
          </a:r>
        </a:p>
      </dgm:t>
    </dgm:pt>
    <dgm:pt modelId="{C6266459-617A-4821-B426-7191042F3103}" type="parTrans" cxnId="{2C2CB5E2-25E2-46E9-B3CB-6C996615240E}">
      <dgm:prSet/>
      <dgm:spPr/>
      <dgm:t>
        <a:bodyPr/>
        <a:lstStyle/>
        <a:p>
          <a:endParaRPr lang="en-US"/>
        </a:p>
      </dgm:t>
    </dgm:pt>
    <dgm:pt modelId="{B57613C5-190F-4736-BC2D-B39833A29EA0}" type="sibTrans" cxnId="{2C2CB5E2-25E2-46E9-B3CB-6C996615240E}">
      <dgm:prSet/>
      <dgm:spPr/>
      <dgm:t>
        <a:bodyPr/>
        <a:lstStyle/>
        <a:p>
          <a:endParaRPr lang="en-US"/>
        </a:p>
      </dgm:t>
    </dgm:pt>
    <dgm:pt modelId="{CFD507AA-DD08-47DA-B130-A30E15F1A59E}">
      <dgm:prSet/>
      <dgm:spPr/>
      <dgm:t>
        <a:bodyPr/>
        <a:lstStyle/>
        <a:p>
          <a:r>
            <a:rPr lang="en-US"/>
            <a:t>By using these techniques, we can improve the accuracy and reliability of statistical studies and experiments.</a:t>
          </a:r>
        </a:p>
      </dgm:t>
    </dgm:pt>
    <dgm:pt modelId="{1BA6D4B9-CD48-471A-8C53-DF089EB10412}" type="parTrans" cxnId="{60878B31-936E-4D61-8F1D-4CBA93010884}">
      <dgm:prSet/>
      <dgm:spPr/>
      <dgm:t>
        <a:bodyPr/>
        <a:lstStyle/>
        <a:p>
          <a:endParaRPr lang="en-US"/>
        </a:p>
      </dgm:t>
    </dgm:pt>
    <dgm:pt modelId="{73306AE3-085B-4D5C-B675-96E25A1165E7}" type="sibTrans" cxnId="{60878B31-936E-4D61-8F1D-4CBA93010884}">
      <dgm:prSet/>
      <dgm:spPr/>
      <dgm:t>
        <a:bodyPr/>
        <a:lstStyle/>
        <a:p>
          <a:endParaRPr lang="en-US"/>
        </a:p>
      </dgm:t>
    </dgm:pt>
    <dgm:pt modelId="{C1329A8E-FB65-E24D-B76E-BEC94528439A}" type="pres">
      <dgm:prSet presAssocID="{745DCC39-B67D-4D13-B4D0-64E5593D2BE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074A2AF-3471-5147-96B8-0DC7AC065BE7}" type="pres">
      <dgm:prSet presAssocID="{5DB87C4B-D584-45D8-B72F-46C20C46B7E7}" presName="hierRoot1" presStyleCnt="0"/>
      <dgm:spPr/>
    </dgm:pt>
    <dgm:pt modelId="{37B49FB0-FDE6-2542-B94E-C8D39363DF04}" type="pres">
      <dgm:prSet presAssocID="{5DB87C4B-D584-45D8-B72F-46C20C46B7E7}" presName="composite" presStyleCnt="0"/>
      <dgm:spPr/>
    </dgm:pt>
    <dgm:pt modelId="{2B1F31E2-8205-704A-8ACA-4C68BFF1E211}" type="pres">
      <dgm:prSet presAssocID="{5DB87C4B-D584-45D8-B72F-46C20C46B7E7}" presName="background" presStyleLbl="node0" presStyleIdx="0" presStyleCnt="3"/>
      <dgm:spPr/>
    </dgm:pt>
    <dgm:pt modelId="{EF93346B-D150-0E47-8F31-BBE1E021007C}" type="pres">
      <dgm:prSet presAssocID="{5DB87C4B-D584-45D8-B72F-46C20C46B7E7}" presName="text" presStyleLbl="fgAcc0" presStyleIdx="0" presStyleCnt="3">
        <dgm:presLayoutVars>
          <dgm:chPref val="3"/>
        </dgm:presLayoutVars>
      </dgm:prSet>
      <dgm:spPr/>
    </dgm:pt>
    <dgm:pt modelId="{B21D474C-3FC0-8A49-88A9-BB705744BA78}" type="pres">
      <dgm:prSet presAssocID="{5DB87C4B-D584-45D8-B72F-46C20C46B7E7}" presName="hierChild2" presStyleCnt="0"/>
      <dgm:spPr/>
    </dgm:pt>
    <dgm:pt modelId="{4DA44ED8-925F-8F4D-A8BB-E6CEE8058B38}" type="pres">
      <dgm:prSet presAssocID="{D8A0B2BF-8B8A-4B3C-984A-E1A3138B4FC8}" presName="hierRoot1" presStyleCnt="0"/>
      <dgm:spPr/>
    </dgm:pt>
    <dgm:pt modelId="{9C220B54-2DFF-9149-B6EB-D137A399BB1B}" type="pres">
      <dgm:prSet presAssocID="{D8A0B2BF-8B8A-4B3C-984A-E1A3138B4FC8}" presName="composite" presStyleCnt="0"/>
      <dgm:spPr/>
    </dgm:pt>
    <dgm:pt modelId="{72A6F0BD-A829-0B47-BDD1-58CDA6BB4FAB}" type="pres">
      <dgm:prSet presAssocID="{D8A0B2BF-8B8A-4B3C-984A-E1A3138B4FC8}" presName="background" presStyleLbl="node0" presStyleIdx="1" presStyleCnt="3"/>
      <dgm:spPr/>
    </dgm:pt>
    <dgm:pt modelId="{A214C530-6B6B-F54C-80CA-544CBBC92B23}" type="pres">
      <dgm:prSet presAssocID="{D8A0B2BF-8B8A-4B3C-984A-E1A3138B4FC8}" presName="text" presStyleLbl="fgAcc0" presStyleIdx="1" presStyleCnt="3">
        <dgm:presLayoutVars>
          <dgm:chPref val="3"/>
        </dgm:presLayoutVars>
      </dgm:prSet>
      <dgm:spPr/>
    </dgm:pt>
    <dgm:pt modelId="{CD81B208-1471-8040-A9B2-BDD37CC48B75}" type="pres">
      <dgm:prSet presAssocID="{D8A0B2BF-8B8A-4B3C-984A-E1A3138B4FC8}" presName="hierChild2" presStyleCnt="0"/>
      <dgm:spPr/>
    </dgm:pt>
    <dgm:pt modelId="{381550AE-6544-3D4D-B865-CD554ABB3184}" type="pres">
      <dgm:prSet presAssocID="{CFD507AA-DD08-47DA-B130-A30E15F1A59E}" presName="hierRoot1" presStyleCnt="0"/>
      <dgm:spPr/>
    </dgm:pt>
    <dgm:pt modelId="{3677FCAE-4461-1D44-9753-8064CAB70D85}" type="pres">
      <dgm:prSet presAssocID="{CFD507AA-DD08-47DA-B130-A30E15F1A59E}" presName="composite" presStyleCnt="0"/>
      <dgm:spPr/>
    </dgm:pt>
    <dgm:pt modelId="{9D68FB18-2050-DF44-9820-5E8373195997}" type="pres">
      <dgm:prSet presAssocID="{CFD507AA-DD08-47DA-B130-A30E15F1A59E}" presName="background" presStyleLbl="node0" presStyleIdx="2" presStyleCnt="3"/>
      <dgm:spPr/>
    </dgm:pt>
    <dgm:pt modelId="{9B537E94-56A0-9B4B-BC95-B3655404226F}" type="pres">
      <dgm:prSet presAssocID="{CFD507AA-DD08-47DA-B130-A30E15F1A59E}" presName="text" presStyleLbl="fgAcc0" presStyleIdx="2" presStyleCnt="3">
        <dgm:presLayoutVars>
          <dgm:chPref val="3"/>
        </dgm:presLayoutVars>
      </dgm:prSet>
      <dgm:spPr/>
    </dgm:pt>
    <dgm:pt modelId="{446575CA-C7F4-FA47-8CDD-A8FD9ACF2B9C}" type="pres">
      <dgm:prSet presAssocID="{CFD507AA-DD08-47DA-B130-A30E15F1A59E}" presName="hierChild2" presStyleCnt="0"/>
      <dgm:spPr/>
    </dgm:pt>
  </dgm:ptLst>
  <dgm:cxnLst>
    <dgm:cxn modelId="{5611512B-E853-7047-9399-39161EF592E4}" type="presOf" srcId="{D8A0B2BF-8B8A-4B3C-984A-E1A3138B4FC8}" destId="{A214C530-6B6B-F54C-80CA-544CBBC92B23}" srcOrd="0" destOrd="0" presId="urn:microsoft.com/office/officeart/2005/8/layout/hierarchy1"/>
    <dgm:cxn modelId="{60878B31-936E-4D61-8F1D-4CBA93010884}" srcId="{745DCC39-B67D-4D13-B4D0-64E5593D2BE5}" destId="{CFD507AA-DD08-47DA-B130-A30E15F1A59E}" srcOrd="2" destOrd="0" parTransId="{1BA6D4B9-CD48-471A-8C53-DF089EB10412}" sibTransId="{73306AE3-085B-4D5C-B675-96E25A1165E7}"/>
    <dgm:cxn modelId="{A992897A-3CD0-7346-A05E-B3960312242A}" type="presOf" srcId="{745DCC39-B67D-4D13-B4D0-64E5593D2BE5}" destId="{C1329A8E-FB65-E24D-B76E-BEC94528439A}" srcOrd="0" destOrd="0" presId="urn:microsoft.com/office/officeart/2005/8/layout/hierarchy1"/>
    <dgm:cxn modelId="{49D449AF-4AE2-4E0F-82D7-3F55B0573F75}" srcId="{745DCC39-B67D-4D13-B4D0-64E5593D2BE5}" destId="{5DB87C4B-D584-45D8-B72F-46C20C46B7E7}" srcOrd="0" destOrd="0" parTransId="{694F43F4-24B7-458D-A691-06FF4F5FD60A}" sibTransId="{DF3D129C-EBFF-460F-A8C4-08112E27A07D}"/>
    <dgm:cxn modelId="{C6A217BD-AB16-1949-958A-169AF66553CE}" type="presOf" srcId="{CFD507AA-DD08-47DA-B130-A30E15F1A59E}" destId="{9B537E94-56A0-9B4B-BC95-B3655404226F}" srcOrd="0" destOrd="0" presId="urn:microsoft.com/office/officeart/2005/8/layout/hierarchy1"/>
    <dgm:cxn modelId="{69CBC0C0-4F3F-9A43-8DDE-53D83691C42E}" type="presOf" srcId="{5DB87C4B-D584-45D8-B72F-46C20C46B7E7}" destId="{EF93346B-D150-0E47-8F31-BBE1E021007C}" srcOrd="0" destOrd="0" presId="urn:microsoft.com/office/officeart/2005/8/layout/hierarchy1"/>
    <dgm:cxn modelId="{2C2CB5E2-25E2-46E9-B3CB-6C996615240E}" srcId="{745DCC39-B67D-4D13-B4D0-64E5593D2BE5}" destId="{D8A0B2BF-8B8A-4B3C-984A-E1A3138B4FC8}" srcOrd="1" destOrd="0" parTransId="{C6266459-617A-4821-B426-7191042F3103}" sibTransId="{B57613C5-190F-4736-BC2D-B39833A29EA0}"/>
    <dgm:cxn modelId="{58985500-A66B-464A-AF3A-8B49CB8A92A1}" type="presParOf" srcId="{C1329A8E-FB65-E24D-B76E-BEC94528439A}" destId="{E074A2AF-3471-5147-96B8-0DC7AC065BE7}" srcOrd="0" destOrd="0" presId="urn:microsoft.com/office/officeart/2005/8/layout/hierarchy1"/>
    <dgm:cxn modelId="{B3367994-94FC-B04D-A5A5-FF8309D5EFC2}" type="presParOf" srcId="{E074A2AF-3471-5147-96B8-0DC7AC065BE7}" destId="{37B49FB0-FDE6-2542-B94E-C8D39363DF04}" srcOrd="0" destOrd="0" presId="urn:microsoft.com/office/officeart/2005/8/layout/hierarchy1"/>
    <dgm:cxn modelId="{187FF07A-6644-9E46-8594-E46B0AA3A7CA}" type="presParOf" srcId="{37B49FB0-FDE6-2542-B94E-C8D39363DF04}" destId="{2B1F31E2-8205-704A-8ACA-4C68BFF1E211}" srcOrd="0" destOrd="0" presId="urn:microsoft.com/office/officeart/2005/8/layout/hierarchy1"/>
    <dgm:cxn modelId="{1EA4E316-4682-1C4A-B5F9-EFB12A2125FE}" type="presParOf" srcId="{37B49FB0-FDE6-2542-B94E-C8D39363DF04}" destId="{EF93346B-D150-0E47-8F31-BBE1E021007C}" srcOrd="1" destOrd="0" presId="urn:microsoft.com/office/officeart/2005/8/layout/hierarchy1"/>
    <dgm:cxn modelId="{6AA1E8C6-B80B-7948-AD08-18F2350E7B4E}" type="presParOf" srcId="{E074A2AF-3471-5147-96B8-0DC7AC065BE7}" destId="{B21D474C-3FC0-8A49-88A9-BB705744BA78}" srcOrd="1" destOrd="0" presId="urn:microsoft.com/office/officeart/2005/8/layout/hierarchy1"/>
    <dgm:cxn modelId="{58900AF0-728C-2C4C-B5FA-7242A55E970A}" type="presParOf" srcId="{C1329A8E-FB65-E24D-B76E-BEC94528439A}" destId="{4DA44ED8-925F-8F4D-A8BB-E6CEE8058B38}" srcOrd="1" destOrd="0" presId="urn:microsoft.com/office/officeart/2005/8/layout/hierarchy1"/>
    <dgm:cxn modelId="{3450ED86-9A5D-944A-B793-4AFD559D9313}" type="presParOf" srcId="{4DA44ED8-925F-8F4D-A8BB-E6CEE8058B38}" destId="{9C220B54-2DFF-9149-B6EB-D137A399BB1B}" srcOrd="0" destOrd="0" presId="urn:microsoft.com/office/officeart/2005/8/layout/hierarchy1"/>
    <dgm:cxn modelId="{9CCD89FC-488A-9544-A756-B48D81523D11}" type="presParOf" srcId="{9C220B54-2DFF-9149-B6EB-D137A399BB1B}" destId="{72A6F0BD-A829-0B47-BDD1-58CDA6BB4FAB}" srcOrd="0" destOrd="0" presId="urn:microsoft.com/office/officeart/2005/8/layout/hierarchy1"/>
    <dgm:cxn modelId="{92C99AED-6637-B146-9FB8-CBB27327A1BB}" type="presParOf" srcId="{9C220B54-2DFF-9149-B6EB-D137A399BB1B}" destId="{A214C530-6B6B-F54C-80CA-544CBBC92B23}" srcOrd="1" destOrd="0" presId="urn:microsoft.com/office/officeart/2005/8/layout/hierarchy1"/>
    <dgm:cxn modelId="{B99F2F84-5FBC-014A-9F94-ADCC7018E868}" type="presParOf" srcId="{4DA44ED8-925F-8F4D-A8BB-E6CEE8058B38}" destId="{CD81B208-1471-8040-A9B2-BDD37CC48B75}" srcOrd="1" destOrd="0" presId="urn:microsoft.com/office/officeart/2005/8/layout/hierarchy1"/>
    <dgm:cxn modelId="{07A885DF-D89C-4B42-9F53-CCBC75248B33}" type="presParOf" srcId="{C1329A8E-FB65-E24D-B76E-BEC94528439A}" destId="{381550AE-6544-3D4D-B865-CD554ABB3184}" srcOrd="2" destOrd="0" presId="urn:microsoft.com/office/officeart/2005/8/layout/hierarchy1"/>
    <dgm:cxn modelId="{0CE015B5-E7AC-B54E-A225-90A9F40F8247}" type="presParOf" srcId="{381550AE-6544-3D4D-B865-CD554ABB3184}" destId="{3677FCAE-4461-1D44-9753-8064CAB70D85}" srcOrd="0" destOrd="0" presId="urn:microsoft.com/office/officeart/2005/8/layout/hierarchy1"/>
    <dgm:cxn modelId="{CAB53ADA-66B6-C943-A785-615EAD9FF92D}" type="presParOf" srcId="{3677FCAE-4461-1D44-9753-8064CAB70D85}" destId="{9D68FB18-2050-DF44-9820-5E8373195997}" srcOrd="0" destOrd="0" presId="urn:microsoft.com/office/officeart/2005/8/layout/hierarchy1"/>
    <dgm:cxn modelId="{453A261A-63BA-1A44-8F82-81C6B440A736}" type="presParOf" srcId="{3677FCAE-4461-1D44-9753-8064CAB70D85}" destId="{9B537E94-56A0-9B4B-BC95-B3655404226F}" srcOrd="1" destOrd="0" presId="urn:microsoft.com/office/officeart/2005/8/layout/hierarchy1"/>
    <dgm:cxn modelId="{BE94D1A9-ED75-184F-86B3-1064D7702448}" type="presParOf" srcId="{381550AE-6544-3D4D-B865-CD554ABB3184}" destId="{446575CA-C7F4-FA47-8CDD-A8FD9ACF2B9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1F31E2-8205-704A-8ACA-4C68BFF1E211}">
      <dsp:nvSpPr>
        <dsp:cNvPr id="0" name=""/>
        <dsp:cNvSpPr/>
      </dsp:nvSpPr>
      <dsp:spPr>
        <a:xfrm>
          <a:off x="0" y="761434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93346B-D150-0E47-8F31-BBE1E021007C}">
      <dsp:nvSpPr>
        <dsp:cNvPr id="0" name=""/>
        <dsp:cNvSpPr/>
      </dsp:nvSpPr>
      <dsp:spPr>
        <a:xfrm>
          <a:off x="314325" y="1060043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Bias and confounding factors distort results, making it hard to draw accurate conclusions. </a:t>
          </a:r>
        </a:p>
      </dsp:txBody>
      <dsp:txXfrm>
        <a:off x="366939" y="1112657"/>
        <a:ext cx="2723696" cy="1691139"/>
      </dsp:txXfrm>
    </dsp:sp>
    <dsp:sp modelId="{72A6F0BD-A829-0B47-BDD1-58CDA6BB4FAB}">
      <dsp:nvSpPr>
        <dsp:cNvPr id="0" name=""/>
        <dsp:cNvSpPr/>
      </dsp:nvSpPr>
      <dsp:spPr>
        <a:xfrm>
          <a:off x="3457574" y="761434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14C530-6B6B-F54C-80CA-544CBBC92B23}">
      <dsp:nvSpPr>
        <dsp:cNvPr id="0" name=""/>
        <dsp:cNvSpPr/>
      </dsp:nvSpPr>
      <dsp:spPr>
        <a:xfrm>
          <a:off x="3771900" y="1060043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Blocking and stratified sampling help control for these distortions. </a:t>
          </a:r>
        </a:p>
      </dsp:txBody>
      <dsp:txXfrm>
        <a:off x="3824514" y="1112657"/>
        <a:ext cx="2723696" cy="1691139"/>
      </dsp:txXfrm>
    </dsp:sp>
    <dsp:sp modelId="{9D68FB18-2050-DF44-9820-5E8373195997}">
      <dsp:nvSpPr>
        <dsp:cNvPr id="0" name=""/>
        <dsp:cNvSpPr/>
      </dsp:nvSpPr>
      <dsp:spPr>
        <a:xfrm>
          <a:off x="6915149" y="761434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537E94-56A0-9B4B-BC95-B3655404226F}">
      <dsp:nvSpPr>
        <dsp:cNvPr id="0" name=""/>
        <dsp:cNvSpPr/>
      </dsp:nvSpPr>
      <dsp:spPr>
        <a:xfrm>
          <a:off x="7229475" y="1060043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By using these techniques, we can improve the accuracy and reliability of statistical studies and experiments.</a:t>
          </a:r>
        </a:p>
      </dsp:txBody>
      <dsp:txXfrm>
        <a:off x="7282089" y="1112657"/>
        <a:ext cx="2723696" cy="169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B018AA-DEA7-448F-AE2F-C3D13A0F02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B87A71-96EB-4108-95A3-855A4C3601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47F05-0506-494A-8060-3F395B947DF9}" type="datetimeFigureOut">
              <a:rPr lang="en-US" smtClean="0"/>
              <a:t>9/20/24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5591A-E83D-4F8A-B064-12B29D3154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AF2308-535F-471C-9423-3467454C92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1E857-36B8-43F1-9D87-FE508167BC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231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C0A13-3F3D-45D4-B17C-1E0ACF36A6FB}" type="datetimeFigureOut">
              <a:rPr lang="en-US" smtClean="0"/>
              <a:t>9/20/24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AAAB6-A2C6-4A85-A3A1-98EFBA61C9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752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9270FD2-68D5-271A-0B26-E6DDDD282CBB}"/>
              </a:ext>
            </a:extLst>
          </p:cNvPr>
          <p:cNvSpPr/>
          <p:nvPr userDrawn="1"/>
        </p:nvSpPr>
        <p:spPr>
          <a:xfrm>
            <a:off x="1528762" y="1473243"/>
            <a:ext cx="9144000" cy="300744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96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2872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61882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41648" y="6356350"/>
            <a:ext cx="4114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EEEC07-DA87-4415-8D6B-72E1B2686535}"/>
              </a:ext>
            </a:extLst>
          </p:cNvPr>
          <p:cNvSpPr/>
          <p:nvPr userDrawn="1"/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C47E32-D289-4A1B-A3C7-A355CD5572E8}"/>
              </a:ext>
            </a:extLst>
          </p:cNvPr>
          <p:cNvSpPr/>
          <p:nvPr userDrawn="1"/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603504"/>
            <a:ext cx="4050792" cy="557784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587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72784" cy="153619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355848"/>
            <a:ext cx="6272784" cy="2825496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05272" y="6356350"/>
            <a:ext cx="128016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EEEC07-DA87-4415-8D6B-72E1B2686535}"/>
              </a:ext>
            </a:extLst>
          </p:cNvPr>
          <p:cNvSpPr/>
          <p:nvPr userDrawn="1"/>
        </p:nvSpPr>
        <p:spPr>
          <a:xfrm rot="5400000">
            <a:off x="850392" y="36576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60" y="4352544"/>
            <a:ext cx="4507992" cy="250545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80960" y="0"/>
            <a:ext cx="4507992" cy="412394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FA3CC7-31ED-4E5A-87A6-AA1D8F4251FC}"/>
              </a:ext>
            </a:extLst>
          </p:cNvPr>
          <p:cNvSpPr/>
          <p:nvPr userDrawn="1"/>
        </p:nvSpPr>
        <p:spPr>
          <a:xfrm>
            <a:off x="621792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78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2F4163-FF9F-453F-99BB-82B8FDB0A1F9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239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607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6B8374DB-2C54-426F-9768-7B838BE1F98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84555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6763C05-47FB-4725-A20D-066889246220}"/>
              </a:ext>
            </a:extLst>
          </p:cNvPr>
          <p:cNvSpPr/>
          <p:nvPr userDrawn="1"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9EDC39EC-C00D-4DE8-8828-E0E5AD579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AC393A50-B0FA-44B0-850A-6E748DECA20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99923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3" name="Picture Placeholder 14">
            <a:extLst>
              <a:ext uri="{FF2B5EF4-FFF2-40B4-BE49-F238E27FC236}">
                <a16:creationId xmlns:a16="http://schemas.microsoft.com/office/drawing/2014/main" id="{C19D18E3-AE27-4902-A5E1-1E388C8CA886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1026871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4A1E4D4-19E0-496B-BBAF-99A720781C00}"/>
              </a:ext>
            </a:extLst>
          </p:cNvPr>
          <p:cNvSpPr>
            <a:spLocks noGrp="1"/>
          </p:cNvSpPr>
          <p:nvPr>
            <p:ph type="dt" sz="half" idx="32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D0281C10-EAAA-4F45-8CC9-87F9F9116C21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89175D6-43FD-42A2-8595-893FC3BFCDF6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28F74B10-F76D-4BBB-A284-01D5A0DF8BC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431536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BD245DC2-6D7B-4AEE-B8EE-0D0E473AFFF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845552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28069EAF-8C82-49CC-8A38-2ACAD26F7DE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268712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DAA3B1CD-59B3-4B73-B91A-88CED1D8FDD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94360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C1FED6B0-DEB7-46E3-8038-FE6788AC24A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08376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31511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2372650"/>
            <a:ext cx="329184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3203688"/>
            <a:ext cx="3291840" cy="2968512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07992" y="2372650"/>
            <a:ext cx="329184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07992" y="3203687"/>
            <a:ext cx="3291840" cy="2968511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E04853A-B5A7-418B-B49F-E718136614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39912" y="2372650"/>
            <a:ext cx="329184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D08E5547-BBB9-4D87-A012-6BC6B133086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39912" y="3203687"/>
            <a:ext cx="3291840" cy="2968511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61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2CD68929-9BD1-4A1E-9C1E-5B980D986EC1}"/>
              </a:ext>
            </a:extLst>
          </p:cNvPr>
          <p:cNvSpPr/>
          <p:nvPr userDrawn="1"/>
        </p:nvSpPr>
        <p:spPr>
          <a:xfrm>
            <a:off x="409575" y="633619"/>
            <a:ext cx="492741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978408"/>
            <a:ext cx="4059936" cy="110642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59152"/>
            <a:ext cx="4059936" cy="34290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61120" y="566928"/>
            <a:ext cx="2871216" cy="234086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43016" y="566928"/>
            <a:ext cx="2871216" cy="234086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68CE-A00C-4DD9-8065-B0E3D033BC20}"/>
              </a:ext>
            </a:extLst>
          </p:cNvPr>
          <p:cNvSpPr/>
          <p:nvPr userDrawn="1"/>
        </p:nvSpPr>
        <p:spPr>
          <a:xfrm>
            <a:off x="345567" y="117043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3EDCB6-603C-4A22-80E6-232A6202452A}"/>
              </a:ext>
            </a:extLst>
          </p:cNvPr>
          <p:cNvSpPr/>
          <p:nvPr userDrawn="1"/>
        </p:nvSpPr>
        <p:spPr>
          <a:xfrm>
            <a:off x="877459" y="2121408"/>
            <a:ext cx="395865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FBB9124E-D1EB-4540-B1E1-DF3CD388BB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843016" y="3108960"/>
            <a:ext cx="5989320" cy="305409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88171D0F-B23C-4DA9-9F5D-C5F480A4C5BE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69186A5E-A88B-4AD5-8730-E1679229BB9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FDD4F609-6DE6-4637-A216-DB19D982FF1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971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2CD68929-9BD1-4A1E-9C1E-5B980D986EC1}"/>
              </a:ext>
            </a:extLst>
          </p:cNvPr>
          <p:cNvSpPr/>
          <p:nvPr userDrawn="1"/>
        </p:nvSpPr>
        <p:spPr>
          <a:xfrm>
            <a:off x="7324344" y="630936"/>
            <a:ext cx="4517136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0" y="978408"/>
            <a:ext cx="3721608" cy="110642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67328" y="630936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11480" y="630936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68CE-A00C-4DD9-8065-B0E3D033BC20}"/>
              </a:ext>
            </a:extLst>
          </p:cNvPr>
          <p:cNvSpPr/>
          <p:nvPr userDrawn="1"/>
        </p:nvSpPr>
        <p:spPr>
          <a:xfrm>
            <a:off x="7260336" y="1179576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FBB9124E-D1EB-4540-B1E1-DF3CD388BB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1480" y="3438144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88171D0F-B23C-4DA9-9F5D-C5F480A4C5BE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69186A5E-A88B-4AD5-8730-E1679229BB9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FDD4F609-6DE6-4637-A216-DB19D982FF1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280B1-DD77-4ADB-A6FC-71309BCB66E1}"/>
              </a:ext>
            </a:extLst>
          </p:cNvPr>
          <p:cNvSpPr/>
          <p:nvPr userDrawn="1"/>
        </p:nvSpPr>
        <p:spPr>
          <a:xfrm>
            <a:off x="7792216" y="2185416"/>
            <a:ext cx="3683187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6B8374DB-2C54-426F-9768-7B838BE1F98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767328" y="3438144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D33A8D-B0BB-4920-AAC4-6EE9952AA55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772400" y="3099816"/>
            <a:ext cx="3721100" cy="447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FC2F80E1-DA5D-4EBA-BDBC-FFD24776ED0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772400" y="4215384"/>
            <a:ext cx="3721100" cy="447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536A3E74-5D94-4FE5-A5F8-7DA032AD48A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772400" y="5321808"/>
            <a:ext cx="3721100" cy="447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A36D2011-9E99-44AA-8612-4EEBAAA5D03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772400" y="2532888"/>
            <a:ext cx="457200" cy="457200"/>
          </a:xfrm>
        </p:spPr>
        <p:txBody>
          <a:bodyPr anchor="ctr"/>
          <a:lstStyle>
            <a:lvl1pPr algn="ctr">
              <a:buNone/>
              <a:defRPr sz="9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14">
            <a:extLst>
              <a:ext uri="{FF2B5EF4-FFF2-40B4-BE49-F238E27FC236}">
                <a16:creationId xmlns:a16="http://schemas.microsoft.com/office/drawing/2014/main" id="{80B0958E-0709-4604-ADAF-A6137275F31B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772400" y="3630168"/>
            <a:ext cx="457200" cy="457200"/>
          </a:xfrm>
        </p:spPr>
        <p:txBody>
          <a:bodyPr anchor="ctr"/>
          <a:lstStyle>
            <a:lvl1pPr algn="ctr">
              <a:buNone/>
              <a:defRPr sz="9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5" name="Picture Placeholder 14">
            <a:extLst>
              <a:ext uri="{FF2B5EF4-FFF2-40B4-BE49-F238E27FC236}">
                <a16:creationId xmlns:a16="http://schemas.microsoft.com/office/drawing/2014/main" id="{F4A09204-1398-472F-B713-0AD49188773D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772400" y="4754880"/>
            <a:ext cx="457200" cy="457200"/>
          </a:xfrm>
        </p:spPr>
        <p:txBody>
          <a:bodyPr anchor="ctr"/>
          <a:lstStyle>
            <a:lvl1pPr algn="ctr">
              <a:buNone/>
              <a:defRPr sz="9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343934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4B81457-24DC-4470-D9A6-6F19D9B7B36D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072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9/20/24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D9C7206-A451-027F-C84D-9C44E5862322}"/>
              </a:ext>
            </a:extLst>
          </p:cNvPr>
          <p:cNvSpPr/>
          <p:nvPr userDrawn="1"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31F309-7131-A1F6-BB2B-1F24870F9BB0}"/>
              </a:ext>
            </a:extLst>
          </p:cNvPr>
          <p:cNvSpPr/>
          <p:nvPr userDrawn="1"/>
        </p:nvSpPr>
        <p:spPr>
          <a:xfrm>
            <a:off x="609084" y="2965074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077682-6E8F-5F5B-FDEA-4EE01D293025}"/>
              </a:ext>
            </a:extLst>
          </p:cNvPr>
          <p:cNvSpPr/>
          <p:nvPr userDrawn="1"/>
        </p:nvSpPr>
        <p:spPr>
          <a:xfrm rot="5400000">
            <a:off x="7360539" y="3424428"/>
            <a:ext cx="210312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72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261179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6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00814758-1E0C-68B4-AAB1-611BD3091A9F}"/>
              </a:ext>
            </a:extLst>
          </p:cNvPr>
          <p:cNvSpPr/>
          <p:nvPr userDrawn="1"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578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86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81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0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9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20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1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730" r:id="rId12"/>
    <p:sldLayoutId id="2147483731" r:id="rId13"/>
    <p:sldLayoutId id="2147483736" r:id="rId14"/>
    <p:sldLayoutId id="2147483733" r:id="rId15"/>
    <p:sldLayoutId id="2147483734" r:id="rId16"/>
    <p:sldLayoutId id="214748373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D25154-9EF7-4C33-9AAC-7B3BE089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643468"/>
            <a:ext cx="9966960" cy="3592432"/>
          </a:xfrm>
        </p:spPr>
        <p:txBody>
          <a:bodyPr>
            <a:normAutofit/>
          </a:bodyPr>
          <a:lstStyle/>
          <a:p>
            <a:r>
              <a:rPr lang="en-US" sz="6700" dirty="0"/>
              <a:t>Understanding Bias, Confounding Factors, Blocking, and Stratified Sampling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04E8C0-C927-4C06-A96A-BF3323BA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2000" cy="229583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913336"/>
            <a:ext cx="7891272" cy="106984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AP Stats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DCECFD5-4C30-4892-9FF0-540E17955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10245590" y="5111496"/>
            <a:chExt cx="1080904" cy="1080902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5C67F70-EAFE-425C-8422-591620A96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5590" y="5111496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47FA16B-C217-4D91-84EA-5B0846BD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53681" y="5219586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Bias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en-US" sz="1900"/>
              <a:t>Definition: Bias refers to a systematic error that skews results in one direction. </a:t>
            </a:r>
          </a:p>
          <a:p>
            <a:r>
              <a:rPr lang="en-US" sz="1900"/>
              <a:t>Types of Bias: </a:t>
            </a:r>
          </a:p>
          <a:p>
            <a:r>
              <a:rPr lang="en-US" sz="1900"/>
              <a:t>Selection Bias: Non-representative sample, such as surveying gym-goers to assess fitness levels. </a:t>
            </a:r>
          </a:p>
          <a:p>
            <a:r>
              <a:rPr lang="en-US" sz="1900"/>
              <a:t>Nonresponse Bias: Non-respondents differ from respondents, leading to skewed opinions. </a:t>
            </a:r>
          </a:p>
          <a:p>
            <a:r>
              <a:rPr lang="en-US" sz="1900"/>
              <a:t>Response Bias: Participants provide inaccurate answers, often due to social pressure or question phrasing. </a:t>
            </a:r>
          </a:p>
          <a:p>
            <a:r>
              <a:rPr lang="en-US" sz="1900"/>
              <a:t>Measurement Bias: Flawed tools or methods cause consistent errors, like a miscalibrated scale.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Impact of Bias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t>Bias distorts the truth and can lead to wrong conclusions. </a:t>
            </a:r>
          </a:p>
          <a:p>
            <a:r>
              <a:t>Example: Conducting a survey at a political rally introduces selection bias because the sample isn’t representative. </a:t>
            </a:r>
          </a:p>
          <a:p>
            <a:r>
              <a:t>Effect: Biased data can lead to incorrect decisions, such as passing laws based on skewed opinions.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Confounding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Definition: A confounding factor is a variable that affects both the independent and dependent variables, obscuring relationships. </a:t>
            </a:r>
          </a:p>
          <a:p>
            <a:r>
              <a:t>Example: Ice cream consumption and drowning incidents are both influenced by hot weather, a confounding factor. </a:t>
            </a:r>
          </a:p>
          <a:p>
            <a:r>
              <a:t>Effect: Confounders can lead to false causality or over/underestimating relationships.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Controlling Confounding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Methods to control for confounding factors: </a:t>
            </a:r>
          </a:p>
          <a:p>
            <a:r>
              <a:t>Randomization: Ensures confounders are evenly distributed. </a:t>
            </a:r>
          </a:p>
          <a:p>
            <a:r>
              <a:t>Stratification: Divides subjects into subgroups based on confounders. </a:t>
            </a:r>
          </a:p>
          <a:p>
            <a:r>
              <a:t>Statistical Adjustment: Regression analysis adjusts for confounders in results.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Definition: Blocking is used in experiments to group subjects by confounding factors, ensuring fair comparisons. </a:t>
            </a:r>
          </a:p>
          <a:p>
            <a:r>
              <a:t>Example: In a blood pressure medication trial, subjects are divided into age blocks and then randomly assigned treatments. </a:t>
            </a:r>
          </a:p>
          <a:p>
            <a:r>
              <a:t>Effect: Blocking prevents confounders from distorting treatment effects.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Stratified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Definition: Stratified sampling divides a population into subgroups (strata) and randomly samples from each to ensure all key groups are represented. </a:t>
            </a:r>
          </a:p>
          <a:p>
            <a:r>
              <a:t>Example: A school survey randomly samples students from each grade level to represent the entire student body.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t>Blocking vs. Stratified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t>Blocking is used in experiments to control confounders by grouping similar individuals. </a:t>
            </a:r>
          </a:p>
          <a:p>
            <a:r>
              <a:t>Stratified sampling is used in surveys to ensure all subgroups of a population are represented. </a:t>
            </a:r>
          </a:p>
          <a:p>
            <a:r>
              <a:t>Example: Blocking controls for age in a clinical trial, while stratified sampling ensures all grades are surveyed in a school.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/>
              <a:t>Conclusion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FE545D-86C5-4F48-897C-C3AA8FBE3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C4971E-8A53-95D0-A5C8-EE1D371591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0602937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DF0A252-5923-47A2-A53A-F9BF729089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27DC71-2909-427C-BDB0-3E47E2101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0D7697-8E53-4EA8-8CBB-9C19575257B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</TotalTime>
  <Words>436</Words>
  <Application>Microsoft Macintosh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Georgia</vt:lpstr>
      <vt:lpstr>Rockwell Extra Bold</vt:lpstr>
      <vt:lpstr>Trebuchet MS</vt:lpstr>
      <vt:lpstr>Wingdings</vt:lpstr>
      <vt:lpstr>Wood Type</vt:lpstr>
      <vt:lpstr>Understanding Bias, Confounding Factors, Blocking, and Stratified Sampling</vt:lpstr>
      <vt:lpstr>Bias</vt:lpstr>
      <vt:lpstr>Impact of Bias</vt:lpstr>
      <vt:lpstr>Confounding Factors</vt:lpstr>
      <vt:lpstr>Controlling Confounding Factors</vt:lpstr>
      <vt:lpstr>Blocking</vt:lpstr>
      <vt:lpstr>Stratified Sampling</vt:lpstr>
      <vt:lpstr>Blocking vs. Stratified Sampling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Khanh Le</dc:creator>
  <cp:lastModifiedBy>thaneeya sripattanawat</cp:lastModifiedBy>
  <cp:revision>3</cp:revision>
  <dcterms:created xsi:type="dcterms:W3CDTF">2024-01-09T22:49:57Z</dcterms:created>
  <dcterms:modified xsi:type="dcterms:W3CDTF">2024-09-19T19:03:12Z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