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PTPIW+FranklinGothic-Book" panose="020B0604020202020204"/>
      <p:regular r:id="rId14"/>
    </p:embeddedFont>
    <p:embeddedFont>
      <p:font typeface="MUHGLD+BookmanOldStyle" panose="020B0604020202020204"/>
      <p:regular r:id="rId15"/>
    </p:embeddedFont>
    <p:embeddedFont>
      <p:font typeface="UKTKDT+BookmanOldStyle-Italic" panose="020B0604020202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81194" y="1240279"/>
            <a:ext cx="5626310" cy="308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51"/>
              </a:lnSpc>
              <a:spcBef>
                <a:spcPts val="0"/>
              </a:spcBef>
              <a:spcAft>
                <a:spcPts val="0"/>
              </a:spcAft>
            </a:pPr>
            <a:r>
              <a:rPr sz="7200" spc="-50" dirty="0">
                <a:solidFill>
                  <a:srgbClr val="262626"/>
                </a:solidFill>
                <a:latin typeface="MUHGLD+BookmanOldStyle"/>
                <a:cs typeface="MUHGLD+BookmanOldStyle"/>
              </a:rPr>
              <a:t>An</a:t>
            </a:r>
            <a:r>
              <a:rPr sz="7200" spc="-56" dirty="0">
                <a:solidFill>
                  <a:srgbClr val="262626"/>
                </a:solidFill>
                <a:latin typeface="MUHGLD+BookmanOldStyle"/>
                <a:cs typeface="MUHGLD+BookmanOldStyle"/>
              </a:rPr>
              <a:t> </a:t>
            </a:r>
            <a:r>
              <a:rPr sz="7200" spc="-52" dirty="0">
                <a:solidFill>
                  <a:srgbClr val="262626"/>
                </a:solidFill>
                <a:latin typeface="MUHGLD+BookmanOldStyle"/>
                <a:cs typeface="MUHGLD+BookmanOldStyle"/>
              </a:rPr>
              <a:t>Overview</a:t>
            </a:r>
          </a:p>
          <a:p>
            <a:pPr marL="0" marR="0">
              <a:lnSpc>
                <a:spcPts val="7776"/>
              </a:lnSpc>
              <a:spcBef>
                <a:spcPts val="0"/>
              </a:spcBef>
              <a:spcAft>
                <a:spcPts val="0"/>
              </a:spcAft>
            </a:pPr>
            <a:r>
              <a:rPr sz="7200" spc="-50" dirty="0">
                <a:solidFill>
                  <a:srgbClr val="262626"/>
                </a:solidFill>
                <a:latin typeface="MUHGLD+BookmanOldStyle"/>
                <a:cs typeface="MUHGLD+BookmanOldStyle"/>
              </a:rPr>
              <a:t>of</a:t>
            </a:r>
            <a:r>
              <a:rPr sz="7200" spc="-61" dirty="0">
                <a:solidFill>
                  <a:srgbClr val="262626"/>
                </a:solidFill>
                <a:latin typeface="MUHGLD+BookmanOldStyle"/>
                <a:cs typeface="MUHGLD+BookmanOldStyle"/>
              </a:rPr>
              <a:t> </a:t>
            </a:r>
            <a:r>
              <a:rPr sz="7200" spc="-51" dirty="0">
                <a:solidFill>
                  <a:srgbClr val="262626"/>
                </a:solidFill>
                <a:latin typeface="MUHGLD+BookmanOldStyle"/>
                <a:cs typeface="MUHGLD+BookmanOldStyle"/>
              </a:rPr>
              <a:t>General</a:t>
            </a:r>
          </a:p>
          <a:p>
            <a:pPr marL="0" marR="0">
              <a:lnSpc>
                <a:spcPts val="7776"/>
              </a:lnSpc>
              <a:spcBef>
                <a:spcPts val="0"/>
              </a:spcBef>
              <a:spcAft>
                <a:spcPts val="0"/>
              </a:spcAft>
            </a:pPr>
            <a:r>
              <a:rPr sz="7200" spc="-54" dirty="0">
                <a:solidFill>
                  <a:srgbClr val="262626"/>
                </a:solidFill>
                <a:latin typeface="MUHGLD+BookmanOldStyle"/>
                <a:cs typeface="MUHGLD+BookmanOldStyle"/>
              </a:rPr>
              <a:t>Statistics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1193" y="4764338"/>
            <a:ext cx="4222693" cy="38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spc="199" dirty="0">
                <a:solidFill>
                  <a:srgbClr val="262626"/>
                </a:solidFill>
                <a:latin typeface="EPTPIW+FranklinGothic-Book"/>
                <a:cs typeface="EPTPIW+FranklinGothic-Book"/>
              </a:rPr>
              <a:t>CARMAN</a:t>
            </a:r>
            <a:r>
              <a:rPr sz="2400" spc="200" dirty="0">
                <a:solidFill>
                  <a:srgbClr val="262626"/>
                </a:solidFill>
                <a:latin typeface="EPTPIW+FranklinGothic-Book"/>
                <a:cs typeface="EPTPIW+FranklinGothic-Book"/>
              </a:rPr>
              <a:t> </a:t>
            </a:r>
            <a:r>
              <a:rPr sz="2400" spc="199" dirty="0">
                <a:solidFill>
                  <a:srgbClr val="262626"/>
                </a:solidFill>
                <a:latin typeface="EPTPIW+FranklinGothic-Book"/>
                <a:cs typeface="EPTPIW+FranklinGothic-Book"/>
              </a:rPr>
              <a:t>ZYRE </a:t>
            </a:r>
            <a:r>
              <a:rPr sz="2400" spc="198" dirty="0">
                <a:solidFill>
                  <a:srgbClr val="262626"/>
                </a:solidFill>
                <a:latin typeface="EPTPIW+FranklinGothic-Book"/>
                <a:cs typeface="EPTPIW+FranklinGothic-Book"/>
              </a:rPr>
              <a:t>A.</a:t>
            </a:r>
            <a:r>
              <a:rPr sz="2400" spc="201" dirty="0">
                <a:solidFill>
                  <a:srgbClr val="262626"/>
                </a:solidFill>
                <a:latin typeface="EPTPIW+FranklinGothic-Book"/>
                <a:cs typeface="EPTPIW+FranklinGothic-Book"/>
              </a:rPr>
              <a:t> </a:t>
            </a:r>
            <a:r>
              <a:rPr sz="2400" spc="199" dirty="0">
                <a:solidFill>
                  <a:srgbClr val="262626"/>
                </a:solidFill>
                <a:latin typeface="EPTPIW+FranklinGothic-Book"/>
                <a:cs typeface="EPTPIW+FranklinGothic-Book"/>
              </a:rPr>
              <a:t>BAUTISTA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8223" y="218513"/>
            <a:ext cx="9952343" cy="1039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08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Statistics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is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all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about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analyzing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65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data</a:t>
            </a:r>
            <a:r>
              <a:rPr sz="3500" spc="13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through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research</a:t>
            </a:r>
            <a:r>
              <a:rPr sz="3500" spc="13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using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various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methods.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23" y="1658693"/>
            <a:ext cx="10007651" cy="1039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08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Basically,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  <a:r>
              <a:rPr sz="3500" spc="7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researcher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collects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  <a:r>
              <a:rPr sz="3500" spc="105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sample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from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</a:p>
          <a:p>
            <a:pPr marL="0" marR="0">
              <a:lnSpc>
                <a:spcPts val="3780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population</a:t>
            </a:r>
            <a:r>
              <a:rPr sz="3500" spc="13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and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analyze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results.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23" y="3098873"/>
            <a:ext cx="9633065" cy="1519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08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researcher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must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have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  <a:r>
              <a:rPr sz="3500" spc="7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step-by-step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plan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on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how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to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get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best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conclusion.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Generally,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that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is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how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statistics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must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work.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8223" y="284775"/>
            <a:ext cx="9319697" cy="2000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08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Statistics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is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made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up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two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things,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Descriptive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–</a:t>
            </a:r>
            <a:r>
              <a:rPr sz="3500" spc="7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summary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descriptive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results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from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  <a:r>
              <a:rPr sz="3500" spc="87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collection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data</a:t>
            </a:r>
            <a:r>
              <a:rPr sz="3500" spc="127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regardless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if</a:t>
            </a:r>
          </a:p>
          <a:p>
            <a:pPr marL="0" marR="0">
              <a:lnSpc>
                <a:spcPts val="3780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sample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or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population.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23" y="2685075"/>
            <a:ext cx="9844108" cy="2000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08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Inferential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–</a:t>
            </a:r>
            <a:r>
              <a:rPr sz="3500" spc="7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summary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inferential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results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from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  <a:r>
              <a:rPr sz="3500" spc="7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subset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data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known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as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sample,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where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population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that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sample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has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an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underlying</a:t>
            </a:r>
            <a:r>
              <a:rPr sz="3500" spc="13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probability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distribution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8223" y="245019"/>
            <a:ext cx="9838618" cy="2000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08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Say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we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have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  <a:r>
              <a:rPr sz="3500" spc="7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population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  <a:r>
              <a:rPr sz="3500" spc="7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standard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deck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card.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Numerically,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that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is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52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and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we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draw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2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cards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from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top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deck.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Thus,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our</a:t>
            </a:r>
          </a:p>
          <a:p>
            <a:pPr marL="0" marR="0">
              <a:lnSpc>
                <a:spcPts val="3780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sample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is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2.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23" y="2645319"/>
            <a:ext cx="9929617" cy="2000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08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Sometimes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data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do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not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provide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finite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number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population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but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instead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only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provides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hypothetical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proportion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given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  <a:r>
              <a:rPr sz="3500" spc="7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finite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number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sample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known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as</a:t>
            </a:r>
            <a:r>
              <a:rPr sz="3500" spc="137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sample</a:t>
            </a:r>
            <a:r>
              <a:rPr lang="en-PH"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units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8223" y="854616"/>
            <a:ext cx="9999886" cy="3440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08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Statistical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tests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come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in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different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sizes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and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shapes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but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these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concepts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inevitably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exist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in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all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them.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Generally,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these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are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things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</a:t>
            </a:r>
          </a:p>
          <a:p>
            <a:pPr marL="0" marR="0">
              <a:lnSpc>
                <a:spcPts val="3780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student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must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know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before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going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to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actual</a:t>
            </a:r>
          </a:p>
          <a:p>
            <a:pPr marL="0" marR="0">
              <a:lnSpc>
                <a:spcPts val="3780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statistics.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That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ends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our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discussion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about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the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overview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of</a:t>
            </a:r>
            <a:r>
              <a:rPr sz="3500" spc="118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general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statistics.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If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you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have</a:t>
            </a:r>
            <a:r>
              <a:rPr sz="3500" spc="12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any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questions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feel</a:t>
            </a:r>
            <a:r>
              <a:rPr sz="3500" spc="12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1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free</a:t>
            </a:r>
            <a:r>
              <a:rPr sz="3500" spc="123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to</a:t>
            </a:r>
            <a:r>
              <a:rPr sz="3500" spc="124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ask,</a:t>
            </a:r>
            <a:r>
              <a:rPr sz="3500" spc="119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thank</a:t>
            </a:r>
            <a:r>
              <a:rPr sz="3500" spc="122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UKTKDT+BookmanOldStyle-Italic"/>
                <a:cs typeface="UKTKDT+BookmanOldStyle-Italic"/>
              </a:rPr>
              <a:t>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237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MUHGLD+BookmanOldStyle</vt:lpstr>
      <vt:lpstr>Calibri</vt:lpstr>
      <vt:lpstr>UKTKDT+BookmanOldStyle-Italic</vt:lpstr>
      <vt:lpstr>EPTPIW+FranklinGothic-Book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Abendan Darwena</dc:creator>
  <cp:lastModifiedBy>Abendan Darwena</cp:lastModifiedBy>
  <cp:revision>2</cp:revision>
  <dcterms:modified xsi:type="dcterms:W3CDTF">2021-05-01T07:56:04Z</dcterms:modified>
</cp:coreProperties>
</file>