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1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  <a:endParaRPr lang="en-US" dirty="0"/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740727"/>
          <a:ext cx="11521435" cy="759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7030A0"/>
              </a:solidFill>
            </a:rPr>
            <a:t>Dr Okwudili O. Onwurah</a:t>
          </a:r>
          <a:endParaRPr lang="en-US" sz="2700" kern="1200" dirty="0"/>
        </a:p>
      </dsp:txBody>
      <dsp:txXfrm>
        <a:off x="0" y="3740727"/>
        <a:ext cx="11521435" cy="759742"/>
      </dsp:txXfrm>
    </dsp:sp>
    <dsp:sp modelId="{50E560F1-A1B3-4C64-B8C9-000AEB7FD047}">
      <dsp:nvSpPr>
        <dsp:cNvPr id="0" name=""/>
        <dsp:cNvSpPr/>
      </dsp:nvSpPr>
      <dsp:spPr>
        <a:xfrm rot="10800000">
          <a:off x="0" y="3123"/>
          <a:ext cx="11521435" cy="37744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Tutor</a:t>
          </a:r>
          <a:r>
            <a:rPr lang="en-US" sz="2700" kern="1200" dirty="0"/>
            <a:t>: </a:t>
          </a:r>
          <a:r>
            <a:rPr lang="en-GB" sz="2700" b="1" kern="1200" dirty="0"/>
            <a:t>Okwudili</a:t>
          </a:r>
          <a:r>
            <a:rPr lang="en-GB" sz="2700" kern="1200" dirty="0"/>
            <a:t> O. ONWURAH, </a:t>
          </a:r>
          <a:r>
            <a:rPr lang="en-GB" sz="2700" b="1" kern="1200" dirty="0"/>
            <a:t>LL.B.</a:t>
          </a:r>
          <a:r>
            <a:rPr lang="en-GB" sz="2700" kern="1200" dirty="0"/>
            <a:t> (Nigeria); </a:t>
          </a:r>
          <a:r>
            <a:rPr lang="en-GB" sz="2700" b="1" kern="1200" dirty="0"/>
            <a:t>BL</a:t>
          </a:r>
          <a:r>
            <a:rPr lang="en-GB" sz="2700" kern="1200" dirty="0"/>
            <a:t> (Abuja, Nigeria); </a:t>
          </a:r>
          <a:r>
            <a:rPr lang="en-GB" sz="2700" b="1" kern="1200" dirty="0"/>
            <a:t>LLM</a:t>
          </a:r>
          <a:r>
            <a:rPr lang="en-GB" sz="2700" kern="1200" dirty="0"/>
            <a:t> (Exeter, UK); </a:t>
          </a:r>
          <a:r>
            <a:rPr lang="en-GB" sz="2700" b="1" kern="1200" dirty="0"/>
            <a:t>LLM</a:t>
          </a:r>
          <a:r>
            <a:rPr lang="en-GB" sz="2700" kern="1200" dirty="0"/>
            <a:t> (Qingdao, PRC); </a:t>
          </a:r>
          <a:r>
            <a:rPr lang="en-GB" sz="2700" b="1" kern="1200" dirty="0"/>
            <a:t>LLM</a:t>
          </a:r>
          <a:r>
            <a:rPr lang="en-GB" sz="2700" kern="1200" dirty="0"/>
            <a:t> (Shanghai, PRC)</a:t>
          </a:r>
          <a:endParaRPr lang="en-US" sz="2700" kern="1200" dirty="0"/>
        </a:p>
      </dsp:txBody>
      <dsp:txXfrm rot="-10800000">
        <a:off x="0" y="3123"/>
        <a:ext cx="11521435" cy="1324819"/>
      </dsp:txXfrm>
    </dsp:sp>
    <dsp:sp modelId="{776488E1-41F0-4B79-AF8B-E69517EDFD16}">
      <dsp:nvSpPr>
        <dsp:cNvPr id="0" name=""/>
        <dsp:cNvSpPr/>
      </dsp:nvSpPr>
      <dsp:spPr>
        <a:xfrm>
          <a:off x="0" y="1137201"/>
          <a:ext cx="11521435" cy="1510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376936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PhD in Law (Hong Kong)</a:t>
          </a:r>
          <a:br>
            <a:rPr lang="en-US" sz="5300" kern="1200" dirty="0"/>
          </a:br>
          <a:endParaRPr lang="en-US" sz="5300" kern="1200" dirty="0"/>
        </a:p>
      </dsp:txBody>
      <dsp:txXfrm>
        <a:off x="0" y="1137201"/>
        <a:ext cx="11521435" cy="151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3B4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D5A-CD1C-41C9-9138-AA6D3C69EE5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23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436-3EB6-494F-83B8-CB7168DEC97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3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B29-9A24-4554-9833-B017014123F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3BA8-F3D4-44EC-B186-3C3243685898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3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8A35-2CEA-44FC-B515-049EB037702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8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4E-276C-48C7-A5B9-AF9DF8C0ACD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2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2-33D0-4291-A67F-9186B24BAFB6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3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2AB-B25B-4920-BDF6-0D9ACABE3DA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5E9-6CBB-4D99-974A-13ED7CF5A3D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74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F78-D7B8-4ADC-A70F-CD9A5A0C11A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5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3B4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673-0989-4DE3-9ABA-73D09582444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3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7E1A-0EBE-4D80-BEA0-B2FD01C5F372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91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977-895A-4931-BC27-26BBF6904C8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0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3B4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3B4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8CFFBC94-5597-4E44-B64C-D7FD77DF7E8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95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534E-EC2B-480C-979F-82E1D583FA2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8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CD9C-2490-4D54-A9A4-5744505C7BD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30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E04D-8037-469D-B903-B2892E83466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6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7963" y="715137"/>
            <a:ext cx="13174472" cy="658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3B4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6360" y="1791598"/>
            <a:ext cx="13179425" cy="376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9080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123825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5E3B4-0652-4011-9D35-266FDBFD879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984475"/>
            <a:ext cx="13558470" cy="1758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Employment Contracts:</a:t>
            </a:r>
            <a:b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Essential Clauses and Common Pitfalls</a:t>
            </a:r>
            <a:endParaRPr lang="en-US" sz="576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2905760"/>
          <a:ext cx="11521435" cy="450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4F6122F0-3BDA-48C6-926D-393D5B4E07CE}" type="datetime1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444" y="562432"/>
            <a:ext cx="80352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95" dirty="0"/>
              <a:t>Comparison</a:t>
            </a:r>
            <a:r>
              <a:rPr sz="4300" spc="-160" dirty="0"/>
              <a:t> </a:t>
            </a:r>
            <a:r>
              <a:rPr sz="4300" spc="-95" dirty="0"/>
              <a:t>with</a:t>
            </a:r>
            <a:r>
              <a:rPr sz="4300" spc="-135" dirty="0"/>
              <a:t> </a:t>
            </a:r>
            <a:r>
              <a:rPr sz="4300" spc="-455" dirty="0"/>
              <a:t>UK</a:t>
            </a:r>
            <a:r>
              <a:rPr sz="4300" spc="-145" dirty="0"/>
              <a:t> </a:t>
            </a:r>
            <a:r>
              <a:rPr sz="4300" spc="-114" dirty="0"/>
              <a:t>Practices</a:t>
            </a:r>
            <a:endParaRPr sz="43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4460" y="1791598"/>
          <a:ext cx="13087350" cy="3764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5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29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Aspect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Hong</a:t>
                      </a:r>
                      <a:r>
                        <a:rPr sz="1700" spc="114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Kong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700" spc="5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1700" spc="-5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Kingdom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700" spc="6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Written</a:t>
                      </a:r>
                      <a:r>
                        <a:rPr sz="1700" spc="-6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700" spc="8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700" spc="-5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5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mandatory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700" spc="7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Mandatory</a:t>
                      </a:r>
                      <a:r>
                        <a:rPr sz="1700" spc="-6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8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within</a:t>
                      </a:r>
                      <a:r>
                        <a:rPr sz="1700" spc="-7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700" spc="-2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7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700" spc="5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Probation</a:t>
                      </a:r>
                      <a:r>
                        <a:rPr sz="1700" spc="-3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700" spc="5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Commonly</a:t>
                      </a:r>
                      <a:r>
                        <a:rPr sz="1700" spc="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used,</a:t>
                      </a:r>
                      <a:r>
                        <a:rPr sz="1700" spc="-2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7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700" spc="-1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6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statutory</a:t>
                      </a:r>
                      <a:r>
                        <a:rPr sz="1700" spc="-2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7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limit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00" marB="0"/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700" spc="6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700" spc="-2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6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statutory</a:t>
                      </a:r>
                      <a:r>
                        <a:rPr sz="1700" spc="-4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7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probation</a:t>
                      </a:r>
                      <a:r>
                        <a:rPr sz="1700" spc="-3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6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Notice</a:t>
                      </a:r>
                      <a:r>
                        <a:rPr sz="1700" spc="2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177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700" spc="1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Minimum</a:t>
                      </a:r>
                      <a:r>
                        <a:rPr sz="1700" spc="-5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700" spc="-2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sz="1700" spc="-1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6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700" spc="-3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6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probation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1770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94335" marR="501015">
                        <a:lnSpc>
                          <a:spcPct val="137100"/>
                        </a:lnSpc>
                        <a:spcBef>
                          <a:spcPts val="755"/>
                        </a:spcBef>
                      </a:pPr>
                      <a:r>
                        <a:rPr sz="1700" spc="1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Minimum</a:t>
                      </a:r>
                      <a:r>
                        <a:rPr sz="1700" spc="-2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700" spc="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sz="1700" spc="-1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7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700" spc="-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700" spc="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8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700" spc="2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service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(up </a:t>
                      </a:r>
                      <a:r>
                        <a:rPr sz="1700" spc="9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700" spc="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700" spc="3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weeks)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99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Restrictive</a:t>
                      </a:r>
                      <a:r>
                        <a:rPr sz="1700" spc="13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Covenants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177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700" spc="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Generally</a:t>
                      </a:r>
                      <a:r>
                        <a:rPr sz="1700" spc="8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enforceable</a:t>
                      </a:r>
                      <a:r>
                        <a:rPr sz="1700" spc="6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7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1700" spc="13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reasonable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marL="394335" marR="610235">
                        <a:lnSpc>
                          <a:spcPct val="137100"/>
                        </a:lnSpc>
                        <a:spcBef>
                          <a:spcPts val="755"/>
                        </a:spcBef>
                      </a:pP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Enforceable</a:t>
                      </a:r>
                      <a:r>
                        <a:rPr sz="1700" spc="4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7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1700" spc="7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6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protecting</a:t>
                      </a:r>
                      <a:r>
                        <a:rPr sz="1700" spc="3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4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legitimate </a:t>
                      </a:r>
                      <a:r>
                        <a:rPr sz="170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1700" spc="105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40" dirty="0">
                          <a:solidFill>
                            <a:srgbClr val="403B4E"/>
                          </a:solidFill>
                          <a:latin typeface="Arial"/>
                          <a:cs typeface="Arial"/>
                        </a:rPr>
                        <a:t>interests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58444" y="5805906"/>
            <a:ext cx="13108305" cy="1802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7200"/>
              </a:lnSpc>
              <a:spcBef>
                <a:spcPts val="95"/>
              </a:spcBef>
            </a:pP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While</a:t>
            </a:r>
            <a:r>
              <a:rPr sz="17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7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7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7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3B4E"/>
                </a:solidFill>
                <a:latin typeface="Arial"/>
                <a:cs typeface="Arial"/>
              </a:rPr>
              <a:t>UK</a:t>
            </a:r>
            <a:r>
              <a:rPr sz="17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share</a:t>
            </a:r>
            <a:r>
              <a:rPr sz="17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403B4E"/>
                </a:solidFill>
                <a:latin typeface="Arial"/>
                <a:cs typeface="Arial"/>
              </a:rPr>
              <a:t>common</a:t>
            </a:r>
            <a:r>
              <a:rPr sz="17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law</a:t>
            </a:r>
            <a:r>
              <a:rPr sz="17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traditions,</a:t>
            </a:r>
            <a:r>
              <a:rPr sz="17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there</a:t>
            </a:r>
            <a:r>
              <a:rPr sz="17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7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notable</a:t>
            </a:r>
            <a:r>
              <a:rPr sz="17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differences</a:t>
            </a:r>
            <a:r>
              <a:rPr sz="17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7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403B4E"/>
                </a:solidFill>
                <a:latin typeface="Arial"/>
                <a:cs typeface="Arial"/>
              </a:rPr>
              <a:t>their</a:t>
            </a:r>
            <a:r>
              <a:rPr sz="17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7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7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practices.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70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3B4E"/>
                </a:solidFill>
                <a:latin typeface="Arial"/>
                <a:cs typeface="Arial"/>
              </a:rPr>
              <a:t>UK</a:t>
            </a:r>
            <a:r>
              <a:rPr sz="170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requires</a:t>
            </a:r>
            <a:r>
              <a:rPr sz="1700" spc="-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70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70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provide</a:t>
            </a:r>
            <a:r>
              <a:rPr sz="170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7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85" dirty="0">
                <a:solidFill>
                  <a:srgbClr val="403B4E"/>
                </a:solidFill>
                <a:latin typeface="Arial"/>
                <a:cs typeface="Arial"/>
              </a:rPr>
              <a:t>written</a:t>
            </a:r>
            <a:r>
              <a:rPr sz="1700" spc="-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403B4E"/>
                </a:solidFill>
                <a:latin typeface="Arial"/>
                <a:cs typeface="Arial"/>
              </a:rPr>
              <a:t>statement</a:t>
            </a:r>
            <a:r>
              <a:rPr sz="1700" spc="-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7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700" spc="-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particulars</a:t>
            </a:r>
            <a:r>
              <a:rPr sz="170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403B4E"/>
                </a:solidFill>
                <a:latin typeface="Arial"/>
                <a:cs typeface="Arial"/>
              </a:rPr>
              <a:t>within</a:t>
            </a:r>
            <a:r>
              <a:rPr sz="1700" spc="-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90" dirty="0">
                <a:solidFill>
                  <a:srgbClr val="403B4E"/>
                </a:solidFill>
                <a:latin typeface="Arial"/>
                <a:cs typeface="Arial"/>
              </a:rPr>
              <a:t>two</a:t>
            </a:r>
            <a:r>
              <a:rPr sz="170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403B4E"/>
                </a:solidFill>
                <a:latin typeface="Arial"/>
                <a:cs typeface="Arial"/>
              </a:rPr>
              <a:t>months</a:t>
            </a:r>
            <a:r>
              <a:rPr sz="170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7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starting</a:t>
            </a:r>
            <a:r>
              <a:rPr sz="1700" spc="-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work,</a:t>
            </a:r>
            <a:r>
              <a:rPr sz="170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whereas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70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is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90" dirty="0">
                <a:solidFill>
                  <a:srgbClr val="403B4E"/>
                </a:solidFill>
                <a:latin typeface="Arial"/>
                <a:cs typeface="Arial"/>
              </a:rPr>
              <a:t>not</a:t>
            </a:r>
            <a:r>
              <a:rPr sz="17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403B4E"/>
                </a:solidFill>
                <a:latin typeface="Arial"/>
                <a:cs typeface="Arial"/>
              </a:rPr>
              <a:t>mandatory</a:t>
            </a:r>
            <a:r>
              <a:rPr sz="17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7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70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Kong.</a:t>
            </a:r>
            <a:r>
              <a:rPr sz="17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Probation</a:t>
            </a:r>
            <a:r>
              <a:rPr sz="170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periods</a:t>
            </a:r>
            <a:r>
              <a:rPr sz="17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85" dirty="0">
                <a:solidFill>
                  <a:srgbClr val="403B4E"/>
                </a:solidFill>
                <a:latin typeface="Arial"/>
                <a:cs typeface="Arial"/>
              </a:rPr>
              <a:t>more</a:t>
            </a:r>
            <a:r>
              <a:rPr sz="17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403B4E"/>
                </a:solidFill>
                <a:latin typeface="Arial"/>
                <a:cs typeface="Arial"/>
              </a:rPr>
              <a:t>common</a:t>
            </a:r>
            <a:r>
              <a:rPr sz="17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7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longer</a:t>
            </a:r>
            <a:r>
              <a:rPr sz="170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7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Kong,</a:t>
            </a:r>
            <a:r>
              <a:rPr sz="17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while</a:t>
            </a:r>
            <a:r>
              <a:rPr sz="170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70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403B4E"/>
                </a:solidFill>
                <a:latin typeface="Arial"/>
                <a:cs typeface="Arial"/>
              </a:rPr>
              <a:t>UK</a:t>
            </a:r>
            <a:r>
              <a:rPr sz="17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has</a:t>
            </a:r>
            <a:r>
              <a:rPr sz="17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403B4E"/>
                </a:solidFill>
                <a:latin typeface="Arial"/>
                <a:cs typeface="Arial"/>
              </a:rPr>
              <a:t>more structured</a:t>
            </a:r>
            <a:r>
              <a:rPr sz="17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403B4E"/>
                </a:solidFill>
                <a:latin typeface="Arial"/>
                <a:cs typeface="Arial"/>
              </a:rPr>
              <a:t>statutory</a:t>
            </a:r>
            <a:r>
              <a:rPr sz="17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notice</a:t>
            </a:r>
            <a:r>
              <a:rPr sz="17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403B4E"/>
                </a:solidFill>
                <a:latin typeface="Arial"/>
                <a:cs typeface="Arial"/>
              </a:rPr>
              <a:t>periods.</a:t>
            </a:r>
            <a:r>
              <a:rPr sz="17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7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403B4E"/>
                </a:solidFill>
                <a:latin typeface="Arial"/>
                <a:cs typeface="Arial"/>
              </a:rPr>
              <a:t>jurisdictions</a:t>
            </a:r>
            <a:r>
              <a:rPr sz="17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approach</a:t>
            </a:r>
            <a:r>
              <a:rPr sz="17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403B4E"/>
                </a:solidFill>
                <a:latin typeface="Arial"/>
                <a:cs typeface="Arial"/>
              </a:rPr>
              <a:t>restrictive</a:t>
            </a:r>
            <a:r>
              <a:rPr sz="17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403B4E"/>
                </a:solidFill>
                <a:latin typeface="Arial"/>
                <a:cs typeface="Arial"/>
              </a:rPr>
              <a:t>covenants</a:t>
            </a:r>
            <a:r>
              <a:rPr sz="17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403B4E"/>
                </a:solidFill>
                <a:latin typeface="Arial"/>
                <a:cs typeface="Arial"/>
              </a:rPr>
              <a:t>similarly,</a:t>
            </a:r>
            <a:r>
              <a:rPr sz="17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403B4E"/>
                </a:solidFill>
                <a:latin typeface="Arial"/>
                <a:cs typeface="Arial"/>
              </a:rPr>
              <a:t>requiring</a:t>
            </a:r>
            <a:r>
              <a:rPr sz="17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90" dirty="0">
                <a:solidFill>
                  <a:srgbClr val="403B4E"/>
                </a:solidFill>
                <a:latin typeface="Arial"/>
                <a:cs typeface="Arial"/>
              </a:rPr>
              <a:t>them</a:t>
            </a:r>
            <a:r>
              <a:rPr sz="17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7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7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reasonable</a:t>
            </a:r>
            <a:r>
              <a:rPr sz="1700" spc="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necessary</a:t>
            </a:r>
            <a:r>
              <a:rPr sz="17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03B4E"/>
                </a:solidFill>
                <a:latin typeface="Arial"/>
                <a:cs typeface="Arial"/>
              </a:rPr>
              <a:t>protect</a:t>
            </a:r>
            <a:r>
              <a:rPr sz="17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403B4E"/>
                </a:solidFill>
                <a:latin typeface="Arial"/>
                <a:cs typeface="Arial"/>
              </a:rPr>
              <a:t>legitimate</a:t>
            </a:r>
            <a:r>
              <a:rPr sz="170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3B4E"/>
                </a:solidFill>
                <a:latin typeface="Arial"/>
                <a:cs typeface="Arial"/>
              </a:rPr>
              <a:t>business</a:t>
            </a:r>
            <a:r>
              <a:rPr sz="17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3B4E"/>
                </a:solidFill>
                <a:latin typeface="Arial"/>
                <a:cs typeface="Arial"/>
              </a:rPr>
              <a:t>interests.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917828"/>
            <a:ext cx="11965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Employer-</a:t>
            </a:r>
            <a:r>
              <a:rPr spc="-160" dirty="0"/>
              <a:t>Employee</a:t>
            </a:r>
            <a:r>
              <a:rPr spc="-55" dirty="0"/>
              <a:t> </a:t>
            </a:r>
            <a:r>
              <a:rPr spc="-160" dirty="0"/>
              <a:t>Dispute</a:t>
            </a:r>
            <a:r>
              <a:rPr spc="-55" dirty="0"/>
              <a:t> </a:t>
            </a:r>
            <a:r>
              <a:rPr spc="-155" dirty="0"/>
              <a:t>Resolution</a:t>
            </a:r>
            <a:r>
              <a:rPr spc="-55" dirty="0"/>
              <a:t> </a:t>
            </a:r>
            <a:r>
              <a:rPr spc="-80" dirty="0"/>
              <a:t>Clauses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662" y="3100577"/>
            <a:ext cx="2897505" cy="2082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7215">
              <a:lnSpc>
                <a:spcPts val="2510"/>
              </a:lnSpc>
              <a:spcBef>
                <a:spcPts val="95"/>
              </a:spcBef>
            </a:pPr>
            <a:r>
              <a:rPr sz="2000" b="1" spc="-75" dirty="0">
                <a:solidFill>
                  <a:srgbClr val="403B4E"/>
                </a:solidFill>
                <a:latin typeface="Georgia"/>
                <a:cs typeface="Georgia"/>
              </a:rPr>
              <a:t>Internal</a:t>
            </a:r>
            <a:r>
              <a:rPr sz="2000" b="1" spc="-9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80" dirty="0">
                <a:solidFill>
                  <a:srgbClr val="403B4E"/>
                </a:solidFill>
                <a:latin typeface="Georgia"/>
                <a:cs typeface="Georgia"/>
              </a:rPr>
              <a:t>Grievance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Procedures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775"/>
              </a:spcBef>
            </a:pP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Outline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step-by-step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process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employees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raise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concerns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or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grievances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within the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organisation.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6366" y="3100577"/>
            <a:ext cx="2784475" cy="2092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Mediation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7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Include</a:t>
            </a:r>
            <a:r>
              <a:rPr sz="1600" spc="3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provisions</a:t>
            </a:r>
            <a:r>
              <a:rPr sz="1600" spc="3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for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voluntary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mediation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60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first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step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resolving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disputes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before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resorting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more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formal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proceedings.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2007107"/>
            <a:ext cx="13200888" cy="8153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07351" y="3100577"/>
            <a:ext cx="2714625" cy="2092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Arbitration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7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Consider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including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an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arbitration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clause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certain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types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disputes,</a:t>
            </a:r>
            <a:r>
              <a:rPr sz="16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specifying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applicable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rules</a:t>
            </a:r>
            <a:r>
              <a:rPr sz="1600" spc="1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procedures.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07954" y="3100577"/>
            <a:ext cx="2874010" cy="2082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4555">
              <a:lnSpc>
                <a:spcPts val="2510"/>
              </a:lnSpc>
              <a:spcBef>
                <a:spcPts val="95"/>
              </a:spcBef>
            </a:pPr>
            <a:r>
              <a:rPr sz="2000" b="1" spc="-110" dirty="0">
                <a:solidFill>
                  <a:srgbClr val="403B4E"/>
                </a:solidFill>
                <a:latin typeface="Georgia"/>
                <a:cs typeface="Georgia"/>
              </a:rPr>
              <a:t>Jurisdiction</a:t>
            </a:r>
            <a:r>
              <a:rPr sz="2000" b="1" spc="-55" dirty="0">
                <a:solidFill>
                  <a:srgbClr val="403B4E"/>
                </a:solidFill>
                <a:latin typeface="Georgia"/>
                <a:cs typeface="Georgia"/>
              </a:rPr>
              <a:t> and </a:t>
            </a:r>
            <a:r>
              <a:rPr sz="2000" b="1" spc="-80" dirty="0">
                <a:solidFill>
                  <a:srgbClr val="403B4E"/>
                </a:solidFill>
                <a:latin typeface="Georgia"/>
                <a:cs typeface="Georgia"/>
              </a:rPr>
              <a:t>Governing</a:t>
            </a:r>
            <a:r>
              <a:rPr sz="2000" b="1" spc="-5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25" dirty="0">
                <a:solidFill>
                  <a:srgbClr val="403B4E"/>
                </a:solidFill>
                <a:latin typeface="Georgia"/>
                <a:cs typeface="Georgia"/>
              </a:rPr>
              <a:t>Law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77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Clearly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state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jurisdiction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governing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law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any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1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proceedings</a:t>
            </a:r>
            <a:r>
              <a:rPr sz="1600" spc="2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arising</a:t>
            </a:r>
            <a:r>
              <a:rPr sz="1600" spc="1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from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relationship.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751" y="5584596"/>
            <a:ext cx="13179425" cy="167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300"/>
              </a:lnSpc>
              <a:spcBef>
                <a:spcPts val="95"/>
              </a:spcBef>
            </a:pP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Effective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dispute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resolution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help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manage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conflicts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efficiently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potentially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avoid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costly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litigation.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When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drafting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clauses,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it's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crucial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balance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interests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employees.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Consider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nature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potential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disputes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most</a:t>
            </a:r>
            <a:r>
              <a:rPr sz="1600" spc="1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appropriate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methods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resolution.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Kong,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Labour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Tribunal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handles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many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disputes,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but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parties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may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agree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alternative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resolution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methods.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403B4E"/>
                </a:solidFill>
                <a:latin typeface="Arial"/>
                <a:cs typeface="Arial"/>
              </a:rPr>
              <a:t>UK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 contracts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often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include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403B4E"/>
                </a:solidFill>
                <a:latin typeface="Arial"/>
                <a:cs typeface="Arial"/>
              </a:rPr>
              <a:t>ACAS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(Advisory,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Conciliation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Arbitration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Service)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potential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mediator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employment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disputes.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28" y="982726"/>
            <a:ext cx="1166749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140" dirty="0"/>
              <a:t>Best</a:t>
            </a:r>
            <a:r>
              <a:rPr sz="4050" spc="-105" dirty="0"/>
              <a:t> </a:t>
            </a:r>
            <a:r>
              <a:rPr sz="4050" spc="-155" dirty="0"/>
              <a:t>Practices:</a:t>
            </a:r>
            <a:r>
              <a:rPr sz="4050" spc="-95" dirty="0"/>
              <a:t> </a:t>
            </a:r>
            <a:r>
              <a:rPr sz="4050" spc="-140" dirty="0"/>
              <a:t>Clarity</a:t>
            </a:r>
            <a:r>
              <a:rPr sz="4050" spc="-120" dirty="0"/>
              <a:t> </a:t>
            </a:r>
            <a:r>
              <a:rPr sz="4050" spc="-175" dirty="0"/>
              <a:t>and</a:t>
            </a:r>
            <a:r>
              <a:rPr sz="4050" spc="-100" dirty="0"/>
              <a:t> </a:t>
            </a:r>
            <a:r>
              <a:rPr sz="4050" spc="-120" dirty="0"/>
              <a:t>Comprehensiveness</a:t>
            </a:r>
            <a:endParaRPr sz="4050"/>
          </a:p>
        </p:txBody>
      </p:sp>
      <p:grpSp>
        <p:nvGrpSpPr>
          <p:cNvPr id="3" name="object 3"/>
          <p:cNvGrpSpPr/>
          <p:nvPr/>
        </p:nvGrpSpPr>
        <p:grpSpPr>
          <a:xfrm>
            <a:off x="722376" y="2316479"/>
            <a:ext cx="474345" cy="474345"/>
            <a:chOff x="722376" y="2316479"/>
            <a:chExt cx="474345" cy="474345"/>
          </a:xfrm>
        </p:grpSpPr>
        <p:sp>
          <p:nvSpPr>
            <p:cNvPr id="4" name="object 4"/>
            <p:cNvSpPr/>
            <p:nvPr/>
          </p:nvSpPr>
          <p:spPr>
            <a:xfrm>
              <a:off x="726186" y="232028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79272" y="0"/>
                  </a:moveTo>
                  <a:lnTo>
                    <a:pt x="87071" y="0"/>
                  </a:lnTo>
                  <a:lnTo>
                    <a:pt x="53176" y="6844"/>
                  </a:lnTo>
                  <a:lnTo>
                    <a:pt x="25500" y="25511"/>
                  </a:lnTo>
                  <a:lnTo>
                    <a:pt x="6841" y="53203"/>
                  </a:lnTo>
                  <a:lnTo>
                    <a:pt x="0" y="87122"/>
                  </a:lnTo>
                  <a:lnTo>
                    <a:pt x="0" y="379222"/>
                  </a:lnTo>
                  <a:lnTo>
                    <a:pt x="6841" y="413140"/>
                  </a:lnTo>
                  <a:lnTo>
                    <a:pt x="25500" y="440832"/>
                  </a:lnTo>
                  <a:lnTo>
                    <a:pt x="53176" y="459499"/>
                  </a:lnTo>
                  <a:lnTo>
                    <a:pt x="87071" y="466344"/>
                  </a:lnTo>
                  <a:lnTo>
                    <a:pt x="379272" y="466344"/>
                  </a:lnTo>
                  <a:lnTo>
                    <a:pt x="413167" y="459499"/>
                  </a:lnTo>
                  <a:lnTo>
                    <a:pt x="440843" y="440832"/>
                  </a:lnTo>
                  <a:lnTo>
                    <a:pt x="459502" y="413140"/>
                  </a:lnTo>
                  <a:lnTo>
                    <a:pt x="466344" y="379222"/>
                  </a:lnTo>
                  <a:lnTo>
                    <a:pt x="466344" y="87122"/>
                  </a:lnTo>
                  <a:lnTo>
                    <a:pt x="459502" y="53203"/>
                  </a:lnTo>
                  <a:lnTo>
                    <a:pt x="440843" y="25511"/>
                  </a:lnTo>
                  <a:lnTo>
                    <a:pt x="413167" y="6844"/>
                  </a:lnTo>
                  <a:lnTo>
                    <a:pt x="37927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186" y="232028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87122"/>
                  </a:moveTo>
                  <a:lnTo>
                    <a:pt x="6841" y="53203"/>
                  </a:lnTo>
                  <a:lnTo>
                    <a:pt x="25500" y="25511"/>
                  </a:lnTo>
                  <a:lnTo>
                    <a:pt x="53176" y="6844"/>
                  </a:lnTo>
                  <a:lnTo>
                    <a:pt x="87071" y="0"/>
                  </a:lnTo>
                  <a:lnTo>
                    <a:pt x="379272" y="0"/>
                  </a:lnTo>
                  <a:lnTo>
                    <a:pt x="413167" y="6844"/>
                  </a:lnTo>
                  <a:lnTo>
                    <a:pt x="440843" y="25511"/>
                  </a:lnTo>
                  <a:lnTo>
                    <a:pt x="459502" y="53203"/>
                  </a:lnTo>
                  <a:lnTo>
                    <a:pt x="466344" y="87122"/>
                  </a:lnTo>
                  <a:lnTo>
                    <a:pt x="466344" y="379222"/>
                  </a:lnTo>
                  <a:lnTo>
                    <a:pt x="459502" y="413140"/>
                  </a:lnTo>
                  <a:lnTo>
                    <a:pt x="440843" y="440832"/>
                  </a:lnTo>
                  <a:lnTo>
                    <a:pt x="413167" y="459499"/>
                  </a:lnTo>
                  <a:lnTo>
                    <a:pt x="379272" y="466344"/>
                  </a:lnTo>
                  <a:lnTo>
                    <a:pt x="87071" y="466344"/>
                  </a:lnTo>
                  <a:lnTo>
                    <a:pt x="53176" y="459499"/>
                  </a:lnTo>
                  <a:lnTo>
                    <a:pt x="25500" y="440832"/>
                  </a:lnTo>
                  <a:lnTo>
                    <a:pt x="6841" y="413140"/>
                  </a:lnTo>
                  <a:lnTo>
                    <a:pt x="0" y="379222"/>
                  </a:lnTo>
                  <a:lnTo>
                    <a:pt x="0" y="87122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8535" y="2308301"/>
            <a:ext cx="160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403B4E"/>
                </a:solidFill>
                <a:latin typeface="Georgia"/>
                <a:cs typeface="Georgia"/>
              </a:rPr>
              <a:t>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6586" y="2301367"/>
            <a:ext cx="5666740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solidFill>
                  <a:srgbClr val="403B4E"/>
                </a:solidFill>
                <a:latin typeface="Georgia"/>
                <a:cs typeface="Georgia"/>
              </a:rPr>
              <a:t>Use </a:t>
            </a:r>
            <a:r>
              <a:rPr sz="2000" b="1" spc="-80" dirty="0">
                <a:solidFill>
                  <a:srgbClr val="403B4E"/>
                </a:solidFill>
                <a:latin typeface="Georgia"/>
                <a:cs typeface="Georgia"/>
              </a:rPr>
              <a:t>Plain</a:t>
            </a:r>
            <a:r>
              <a:rPr sz="2000" b="1" spc="-9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Language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300"/>
              </a:lnSpc>
              <a:spcBef>
                <a:spcPts val="850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Avoid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jargon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use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clear,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concise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language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both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parties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easily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understand.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reduces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risk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of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misinterpretation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potential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 disputes.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15783" y="2316479"/>
            <a:ext cx="474345" cy="474345"/>
            <a:chOff x="7415783" y="2316479"/>
            <a:chExt cx="474345" cy="474345"/>
          </a:xfrm>
        </p:grpSpPr>
        <p:sp>
          <p:nvSpPr>
            <p:cNvPr id="9" name="object 9"/>
            <p:cNvSpPr/>
            <p:nvPr/>
          </p:nvSpPr>
          <p:spPr>
            <a:xfrm>
              <a:off x="7419593" y="232028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79222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379222"/>
                  </a:lnTo>
                  <a:lnTo>
                    <a:pt x="6844" y="413140"/>
                  </a:lnTo>
                  <a:lnTo>
                    <a:pt x="25511" y="440832"/>
                  </a:lnTo>
                  <a:lnTo>
                    <a:pt x="53203" y="459499"/>
                  </a:lnTo>
                  <a:lnTo>
                    <a:pt x="87122" y="466344"/>
                  </a:lnTo>
                  <a:lnTo>
                    <a:pt x="379222" y="466344"/>
                  </a:lnTo>
                  <a:lnTo>
                    <a:pt x="413140" y="459499"/>
                  </a:lnTo>
                  <a:lnTo>
                    <a:pt x="440832" y="440832"/>
                  </a:lnTo>
                  <a:lnTo>
                    <a:pt x="459499" y="413140"/>
                  </a:lnTo>
                  <a:lnTo>
                    <a:pt x="466344" y="379222"/>
                  </a:lnTo>
                  <a:lnTo>
                    <a:pt x="466344" y="87122"/>
                  </a:lnTo>
                  <a:lnTo>
                    <a:pt x="459499" y="53203"/>
                  </a:lnTo>
                  <a:lnTo>
                    <a:pt x="440832" y="25511"/>
                  </a:lnTo>
                  <a:lnTo>
                    <a:pt x="413140" y="6844"/>
                  </a:lnTo>
                  <a:lnTo>
                    <a:pt x="37922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19593" y="232028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379222" y="0"/>
                  </a:lnTo>
                  <a:lnTo>
                    <a:pt x="413140" y="6844"/>
                  </a:lnTo>
                  <a:lnTo>
                    <a:pt x="440832" y="25511"/>
                  </a:lnTo>
                  <a:lnTo>
                    <a:pt x="459499" y="53203"/>
                  </a:lnTo>
                  <a:lnTo>
                    <a:pt x="466344" y="87122"/>
                  </a:lnTo>
                  <a:lnTo>
                    <a:pt x="466344" y="379222"/>
                  </a:lnTo>
                  <a:lnTo>
                    <a:pt x="459499" y="413140"/>
                  </a:lnTo>
                  <a:lnTo>
                    <a:pt x="440832" y="440832"/>
                  </a:lnTo>
                  <a:lnTo>
                    <a:pt x="413140" y="459499"/>
                  </a:lnTo>
                  <a:lnTo>
                    <a:pt x="379222" y="466344"/>
                  </a:lnTo>
                  <a:lnTo>
                    <a:pt x="87122" y="466344"/>
                  </a:lnTo>
                  <a:lnTo>
                    <a:pt x="53203" y="459499"/>
                  </a:lnTo>
                  <a:lnTo>
                    <a:pt x="25511" y="440832"/>
                  </a:lnTo>
                  <a:lnTo>
                    <a:pt x="6844" y="413140"/>
                  </a:lnTo>
                  <a:lnTo>
                    <a:pt x="0" y="379222"/>
                  </a:lnTo>
                  <a:lnTo>
                    <a:pt x="0" y="87122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49388" y="2308301"/>
            <a:ext cx="2082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403B4E"/>
                </a:solidFill>
                <a:latin typeface="Georgia"/>
                <a:cs typeface="Georgia"/>
              </a:rPr>
              <a:t>2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0629" y="2301367"/>
            <a:ext cx="5588000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solidFill>
                  <a:srgbClr val="403B4E"/>
                </a:solidFill>
                <a:latin typeface="Georgia"/>
                <a:cs typeface="Georgia"/>
              </a:rPr>
              <a:t>Be</a:t>
            </a:r>
            <a:r>
              <a:rPr sz="2000" b="1" spc="-5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Comprehensive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300"/>
              </a:lnSpc>
              <a:spcBef>
                <a:spcPts val="850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Cover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all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essential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aspects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relationship,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including</a:t>
            </a:r>
            <a:r>
              <a:rPr sz="1600" spc="1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job</a:t>
            </a:r>
            <a:r>
              <a:rPr sz="1600" spc="1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duties,</a:t>
            </a:r>
            <a:r>
              <a:rPr sz="1600" spc="2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compensation,</a:t>
            </a:r>
            <a:r>
              <a:rPr sz="1600" spc="229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benefits,</a:t>
            </a:r>
            <a:r>
              <a:rPr sz="1600" spc="2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termination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procedures.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Leave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no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room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ambiguity.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2376" y="4200144"/>
            <a:ext cx="474345" cy="474345"/>
            <a:chOff x="722376" y="4200144"/>
            <a:chExt cx="474345" cy="474345"/>
          </a:xfrm>
        </p:grpSpPr>
        <p:sp>
          <p:nvSpPr>
            <p:cNvPr id="14" name="object 14"/>
            <p:cNvSpPr/>
            <p:nvPr/>
          </p:nvSpPr>
          <p:spPr>
            <a:xfrm>
              <a:off x="726186" y="420395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79272" y="0"/>
                  </a:moveTo>
                  <a:lnTo>
                    <a:pt x="87071" y="0"/>
                  </a:lnTo>
                  <a:lnTo>
                    <a:pt x="53176" y="6844"/>
                  </a:lnTo>
                  <a:lnTo>
                    <a:pt x="25500" y="25511"/>
                  </a:lnTo>
                  <a:lnTo>
                    <a:pt x="6841" y="53203"/>
                  </a:lnTo>
                  <a:lnTo>
                    <a:pt x="0" y="87122"/>
                  </a:lnTo>
                  <a:lnTo>
                    <a:pt x="0" y="379222"/>
                  </a:lnTo>
                  <a:lnTo>
                    <a:pt x="6841" y="413140"/>
                  </a:lnTo>
                  <a:lnTo>
                    <a:pt x="25500" y="440832"/>
                  </a:lnTo>
                  <a:lnTo>
                    <a:pt x="53176" y="459499"/>
                  </a:lnTo>
                  <a:lnTo>
                    <a:pt x="87071" y="466344"/>
                  </a:lnTo>
                  <a:lnTo>
                    <a:pt x="379272" y="466344"/>
                  </a:lnTo>
                  <a:lnTo>
                    <a:pt x="413167" y="459499"/>
                  </a:lnTo>
                  <a:lnTo>
                    <a:pt x="440843" y="440832"/>
                  </a:lnTo>
                  <a:lnTo>
                    <a:pt x="459502" y="413140"/>
                  </a:lnTo>
                  <a:lnTo>
                    <a:pt x="466344" y="379222"/>
                  </a:lnTo>
                  <a:lnTo>
                    <a:pt x="466344" y="87122"/>
                  </a:lnTo>
                  <a:lnTo>
                    <a:pt x="459502" y="53203"/>
                  </a:lnTo>
                  <a:lnTo>
                    <a:pt x="440843" y="25511"/>
                  </a:lnTo>
                  <a:lnTo>
                    <a:pt x="413167" y="6844"/>
                  </a:lnTo>
                  <a:lnTo>
                    <a:pt x="37927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6186" y="420395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87122"/>
                  </a:moveTo>
                  <a:lnTo>
                    <a:pt x="6841" y="53203"/>
                  </a:lnTo>
                  <a:lnTo>
                    <a:pt x="25500" y="25511"/>
                  </a:lnTo>
                  <a:lnTo>
                    <a:pt x="53176" y="6844"/>
                  </a:lnTo>
                  <a:lnTo>
                    <a:pt x="87071" y="0"/>
                  </a:lnTo>
                  <a:lnTo>
                    <a:pt x="379272" y="0"/>
                  </a:lnTo>
                  <a:lnTo>
                    <a:pt x="413167" y="6844"/>
                  </a:lnTo>
                  <a:lnTo>
                    <a:pt x="440843" y="25511"/>
                  </a:lnTo>
                  <a:lnTo>
                    <a:pt x="459502" y="53203"/>
                  </a:lnTo>
                  <a:lnTo>
                    <a:pt x="466344" y="87122"/>
                  </a:lnTo>
                  <a:lnTo>
                    <a:pt x="466344" y="379222"/>
                  </a:lnTo>
                  <a:lnTo>
                    <a:pt x="459502" y="413140"/>
                  </a:lnTo>
                  <a:lnTo>
                    <a:pt x="440843" y="440832"/>
                  </a:lnTo>
                  <a:lnTo>
                    <a:pt x="413167" y="459499"/>
                  </a:lnTo>
                  <a:lnTo>
                    <a:pt x="379272" y="466344"/>
                  </a:lnTo>
                  <a:lnTo>
                    <a:pt x="87071" y="466344"/>
                  </a:lnTo>
                  <a:lnTo>
                    <a:pt x="53176" y="459499"/>
                  </a:lnTo>
                  <a:lnTo>
                    <a:pt x="25500" y="440832"/>
                  </a:lnTo>
                  <a:lnTo>
                    <a:pt x="6841" y="413140"/>
                  </a:lnTo>
                  <a:lnTo>
                    <a:pt x="0" y="379222"/>
                  </a:lnTo>
                  <a:lnTo>
                    <a:pt x="0" y="87122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1771" y="4192651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5" dirty="0">
                <a:solidFill>
                  <a:srgbClr val="403B4E"/>
                </a:solidFill>
                <a:latin typeface="Georgia"/>
                <a:cs typeface="Georgia"/>
              </a:rPr>
              <a:t>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6586" y="4185030"/>
            <a:ext cx="5615305" cy="142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solidFill>
                  <a:srgbClr val="403B4E"/>
                </a:solidFill>
                <a:latin typeface="Georgia"/>
                <a:cs typeface="Georgia"/>
              </a:rPr>
              <a:t>Regular</a:t>
            </a:r>
            <a:r>
              <a:rPr sz="2000" b="1" spc="-8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Reviews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50"/>
              </a:spcBef>
            </a:pP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Implement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system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regular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reviews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ensure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they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remain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up-to-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date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changing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laws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business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needs.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proactive</a:t>
            </a:r>
            <a:r>
              <a:rPr sz="16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approach</a:t>
            </a:r>
            <a:r>
              <a:rPr sz="1600" spc="1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helps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maintain</a:t>
            </a:r>
            <a:r>
              <a:rPr sz="160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compliance.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15783" y="4200144"/>
            <a:ext cx="474345" cy="474345"/>
            <a:chOff x="7415783" y="4200144"/>
            <a:chExt cx="474345" cy="474345"/>
          </a:xfrm>
        </p:grpSpPr>
        <p:sp>
          <p:nvSpPr>
            <p:cNvPr id="19" name="object 19"/>
            <p:cNvSpPr/>
            <p:nvPr/>
          </p:nvSpPr>
          <p:spPr>
            <a:xfrm>
              <a:off x="7419593" y="420395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79222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379222"/>
                  </a:lnTo>
                  <a:lnTo>
                    <a:pt x="6844" y="413140"/>
                  </a:lnTo>
                  <a:lnTo>
                    <a:pt x="25511" y="440832"/>
                  </a:lnTo>
                  <a:lnTo>
                    <a:pt x="53203" y="459499"/>
                  </a:lnTo>
                  <a:lnTo>
                    <a:pt x="87122" y="466344"/>
                  </a:lnTo>
                  <a:lnTo>
                    <a:pt x="379222" y="466344"/>
                  </a:lnTo>
                  <a:lnTo>
                    <a:pt x="413140" y="459499"/>
                  </a:lnTo>
                  <a:lnTo>
                    <a:pt x="440832" y="440832"/>
                  </a:lnTo>
                  <a:lnTo>
                    <a:pt x="459499" y="413140"/>
                  </a:lnTo>
                  <a:lnTo>
                    <a:pt x="466344" y="379222"/>
                  </a:lnTo>
                  <a:lnTo>
                    <a:pt x="466344" y="87122"/>
                  </a:lnTo>
                  <a:lnTo>
                    <a:pt x="459499" y="53203"/>
                  </a:lnTo>
                  <a:lnTo>
                    <a:pt x="440832" y="25511"/>
                  </a:lnTo>
                  <a:lnTo>
                    <a:pt x="413140" y="6844"/>
                  </a:lnTo>
                  <a:lnTo>
                    <a:pt x="37922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9593" y="420395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379222" y="0"/>
                  </a:lnTo>
                  <a:lnTo>
                    <a:pt x="413140" y="6844"/>
                  </a:lnTo>
                  <a:lnTo>
                    <a:pt x="440832" y="25511"/>
                  </a:lnTo>
                  <a:lnTo>
                    <a:pt x="459499" y="53203"/>
                  </a:lnTo>
                  <a:lnTo>
                    <a:pt x="466344" y="87122"/>
                  </a:lnTo>
                  <a:lnTo>
                    <a:pt x="466344" y="379222"/>
                  </a:lnTo>
                  <a:lnTo>
                    <a:pt x="459499" y="413140"/>
                  </a:lnTo>
                  <a:lnTo>
                    <a:pt x="440832" y="440832"/>
                  </a:lnTo>
                  <a:lnTo>
                    <a:pt x="413140" y="459499"/>
                  </a:lnTo>
                  <a:lnTo>
                    <a:pt x="379222" y="466344"/>
                  </a:lnTo>
                  <a:lnTo>
                    <a:pt x="87122" y="466344"/>
                  </a:lnTo>
                  <a:lnTo>
                    <a:pt x="53203" y="459499"/>
                  </a:lnTo>
                  <a:lnTo>
                    <a:pt x="25511" y="440832"/>
                  </a:lnTo>
                  <a:lnTo>
                    <a:pt x="6844" y="413140"/>
                  </a:lnTo>
                  <a:lnTo>
                    <a:pt x="0" y="379222"/>
                  </a:lnTo>
                  <a:lnTo>
                    <a:pt x="0" y="87122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42403" y="4192651"/>
            <a:ext cx="22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403B4E"/>
                </a:solidFill>
                <a:latin typeface="Georgia"/>
                <a:cs typeface="Georgia"/>
              </a:rPr>
              <a:t>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80629" y="4185030"/>
            <a:ext cx="5539105" cy="142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Customisation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50"/>
              </a:spcBef>
            </a:pP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Tailor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specific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roles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industries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rather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than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using</a:t>
            </a:r>
            <a:r>
              <a:rPr sz="1600" spc="1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generic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templates.</a:t>
            </a:r>
            <a:r>
              <a:rPr sz="1600" spc="2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00" spc="1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ensures</a:t>
            </a:r>
            <a:r>
              <a:rPr sz="16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relevance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effectiveness</a:t>
            </a:r>
            <a:r>
              <a:rPr sz="1600" spc="1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contractual</a:t>
            </a:r>
            <a:r>
              <a:rPr sz="1600" spc="1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terms.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3028" y="5826666"/>
            <a:ext cx="13131165" cy="134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500"/>
              </a:lnSpc>
              <a:spcBef>
                <a:spcPts val="95"/>
              </a:spcBef>
            </a:pP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Clarity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comprehensiveness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crucial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drafting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effective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contracts.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By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following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best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practices,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professionals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create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agreements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not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only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comply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requirements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but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also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serve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valuable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tools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managing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employer-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employee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relationship.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Clear,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comprehensive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help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prevent</a:t>
            </a:r>
            <a:r>
              <a:rPr sz="16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misunderstandings,</a:t>
            </a:r>
            <a:r>
              <a:rPr sz="1600" spc="1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reduce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likelihood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disputes,</a:t>
            </a:r>
            <a:r>
              <a:rPr sz="16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provide</a:t>
            </a:r>
            <a:r>
              <a:rPr sz="160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1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solid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foundation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positive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working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relationship.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036" y="582548"/>
            <a:ext cx="11346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0" dirty="0"/>
              <a:t>Best</a:t>
            </a:r>
            <a:r>
              <a:rPr sz="4400" spc="-114" dirty="0"/>
              <a:t> </a:t>
            </a:r>
            <a:r>
              <a:rPr sz="4400" spc="-165" dirty="0"/>
              <a:t>Practices:</a:t>
            </a:r>
            <a:r>
              <a:rPr sz="4400" spc="-110" dirty="0"/>
              <a:t> </a:t>
            </a:r>
            <a:r>
              <a:rPr sz="4400" spc="-185" dirty="0"/>
              <a:t>Compliance</a:t>
            </a:r>
            <a:r>
              <a:rPr sz="4400" spc="-114" dirty="0"/>
              <a:t> </a:t>
            </a:r>
            <a:r>
              <a:rPr sz="4400" spc="-195" dirty="0"/>
              <a:t>and</a:t>
            </a:r>
            <a:r>
              <a:rPr sz="4400" spc="-105" dirty="0"/>
              <a:t> </a:t>
            </a:r>
            <a:r>
              <a:rPr sz="4400" spc="-60" dirty="0"/>
              <a:t>Flexibility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7036" y="1865122"/>
            <a:ext cx="3987165" cy="3416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60" dirty="0">
                <a:solidFill>
                  <a:srgbClr val="403B4E"/>
                </a:solidFill>
                <a:latin typeface="Georgia"/>
                <a:cs typeface="Georgia"/>
              </a:rPr>
              <a:t>Stay</a:t>
            </a:r>
            <a:r>
              <a:rPr sz="2200" b="1" spc="-8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200" b="1" spc="-110" dirty="0">
                <a:solidFill>
                  <a:srgbClr val="403B4E"/>
                </a:solidFill>
                <a:latin typeface="Georgia"/>
                <a:cs typeface="Georgia"/>
              </a:rPr>
              <a:t>Updated</a:t>
            </a:r>
            <a:r>
              <a:rPr sz="2200" b="1" spc="-9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200" b="1" spc="-80" dirty="0">
                <a:solidFill>
                  <a:srgbClr val="403B4E"/>
                </a:solidFill>
                <a:latin typeface="Georgia"/>
                <a:cs typeface="Georgia"/>
              </a:rPr>
              <a:t>on</a:t>
            </a:r>
            <a:r>
              <a:rPr sz="2200" b="1" spc="-5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200" b="1" spc="-20" dirty="0">
                <a:solidFill>
                  <a:srgbClr val="403B4E"/>
                </a:solidFill>
                <a:latin typeface="Georgia"/>
                <a:cs typeface="Georgia"/>
              </a:rPr>
              <a:t>Laws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1660"/>
              </a:spcBef>
            </a:pP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Regularly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review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 update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403B4E"/>
                </a:solidFill>
                <a:latin typeface="Arial"/>
                <a:cs typeface="Arial"/>
              </a:rPr>
              <a:t>contracts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to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7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compliance</a:t>
            </a:r>
            <a:r>
              <a:rPr sz="17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7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latest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laws</a:t>
            </a:r>
            <a:r>
              <a:rPr sz="17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regulations</a:t>
            </a:r>
            <a:r>
              <a:rPr sz="17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7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7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7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403B4E"/>
                </a:solidFill>
                <a:latin typeface="Arial"/>
                <a:cs typeface="Arial"/>
              </a:rPr>
              <a:t>UK.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7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includes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staying</a:t>
            </a:r>
            <a:r>
              <a:rPr sz="17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informed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about</a:t>
            </a:r>
            <a:r>
              <a:rPr sz="17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changes</a:t>
            </a:r>
            <a:r>
              <a:rPr sz="17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750" spc="105" dirty="0">
                <a:solidFill>
                  <a:srgbClr val="403B4E"/>
                </a:solidFill>
                <a:latin typeface="Arial"/>
                <a:cs typeface="Arial"/>
              </a:rPr>
              <a:t>minimum</a:t>
            </a:r>
            <a:r>
              <a:rPr sz="17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wage,</a:t>
            </a:r>
            <a:r>
              <a:rPr sz="17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working</a:t>
            </a:r>
            <a:r>
              <a:rPr sz="17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hours,</a:t>
            </a:r>
            <a:r>
              <a:rPr sz="175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leave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entitlements,</a:t>
            </a:r>
            <a:r>
              <a:rPr sz="17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anti-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discrimination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provisions.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8252" y="1865122"/>
            <a:ext cx="4008120" cy="306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0" dirty="0">
                <a:solidFill>
                  <a:srgbClr val="403B4E"/>
                </a:solidFill>
                <a:latin typeface="Georgia"/>
                <a:cs typeface="Georgia"/>
              </a:rPr>
              <a:t>Incorporate</a:t>
            </a:r>
            <a:r>
              <a:rPr sz="2200" b="1" spc="-5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403B4E"/>
                </a:solidFill>
                <a:latin typeface="Georgia"/>
                <a:cs typeface="Georgia"/>
              </a:rPr>
              <a:t>Flexibility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1660"/>
              </a:spcBef>
            </a:pP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Include clauses</a:t>
            </a:r>
            <a:r>
              <a:rPr sz="17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7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allow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flexibility 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working</a:t>
            </a:r>
            <a:r>
              <a:rPr sz="1750" spc="20" dirty="0">
                <a:solidFill>
                  <a:srgbClr val="403B4E"/>
                </a:solidFill>
                <a:latin typeface="Arial"/>
                <a:cs typeface="Arial"/>
              </a:rPr>
              <a:t> arrangements,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20" dirty="0">
                <a:solidFill>
                  <a:srgbClr val="403B4E"/>
                </a:solidFill>
                <a:latin typeface="Arial"/>
                <a:cs typeface="Arial"/>
              </a:rPr>
              <a:t>such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403B4E"/>
                </a:solidFill>
                <a:latin typeface="Arial"/>
                <a:cs typeface="Arial"/>
              </a:rPr>
              <a:t>as </a:t>
            </a:r>
            <a:r>
              <a:rPr sz="1750" spc="80" dirty="0">
                <a:solidFill>
                  <a:srgbClr val="403B4E"/>
                </a:solidFill>
                <a:latin typeface="Arial"/>
                <a:cs typeface="Arial"/>
              </a:rPr>
              <a:t>remote</a:t>
            </a:r>
            <a:r>
              <a:rPr sz="17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work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flexible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hours.</a:t>
            </a:r>
            <a:r>
              <a:rPr sz="17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403B4E"/>
                </a:solidFill>
                <a:latin typeface="Arial"/>
                <a:cs typeface="Arial"/>
              </a:rPr>
              <a:t>This 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adaptability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crucial</a:t>
            </a:r>
            <a:r>
              <a:rPr sz="17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responding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changing</a:t>
            </a:r>
            <a:r>
              <a:rPr sz="17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business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needs</a:t>
            </a:r>
            <a:r>
              <a:rPr sz="17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7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unforeseen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circumstances</a:t>
            </a:r>
            <a:r>
              <a:rPr sz="1750" spc="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like</a:t>
            </a:r>
            <a:r>
              <a:rPr sz="17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7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recent</a:t>
            </a:r>
            <a:r>
              <a:rPr sz="17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global</a:t>
            </a:r>
            <a:r>
              <a:rPr sz="175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pandemic.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9771" y="1844700"/>
            <a:ext cx="3970654" cy="378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9785">
              <a:lnSpc>
                <a:spcPct val="105900"/>
              </a:lnSpc>
              <a:spcBef>
                <a:spcPts val="100"/>
              </a:spcBef>
            </a:pPr>
            <a:r>
              <a:rPr sz="2200" b="1" spc="-95" dirty="0">
                <a:solidFill>
                  <a:srgbClr val="403B4E"/>
                </a:solidFill>
                <a:latin typeface="Georgia"/>
                <a:cs typeface="Georgia"/>
              </a:rPr>
              <a:t>Balance</a:t>
            </a:r>
            <a:r>
              <a:rPr sz="2200" b="1" spc="-8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200" b="1" spc="-80" dirty="0">
                <a:solidFill>
                  <a:srgbClr val="403B4E"/>
                </a:solidFill>
                <a:latin typeface="Georgia"/>
                <a:cs typeface="Georgia"/>
              </a:rPr>
              <a:t>Protection </a:t>
            </a:r>
            <a:r>
              <a:rPr sz="2200" b="1" spc="-55" dirty="0">
                <a:solidFill>
                  <a:srgbClr val="403B4E"/>
                </a:solidFill>
                <a:latin typeface="Georgia"/>
                <a:cs typeface="Georgia"/>
              </a:rPr>
              <a:t>and </a:t>
            </a:r>
            <a:r>
              <a:rPr sz="2200" b="1" spc="-10" dirty="0">
                <a:solidFill>
                  <a:srgbClr val="403B4E"/>
                </a:solidFill>
                <a:latin typeface="Georgia"/>
                <a:cs typeface="Georgia"/>
              </a:rPr>
              <a:t>Fairness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1639"/>
              </a:spcBef>
            </a:pP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Strike</a:t>
            </a:r>
            <a:r>
              <a:rPr sz="17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balance</a:t>
            </a:r>
            <a:r>
              <a:rPr sz="17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between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protecting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employer's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interests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and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403B4E"/>
                </a:solidFill>
                <a:latin typeface="Arial"/>
                <a:cs typeface="Arial"/>
              </a:rPr>
              <a:t>ensuring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fairness</a:t>
            </a:r>
            <a:r>
              <a:rPr sz="17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75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employees.</a:t>
            </a:r>
            <a:r>
              <a:rPr sz="1750" spc="1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Overly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restrictive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7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may</a:t>
            </a:r>
            <a:r>
              <a:rPr sz="17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25" dirty="0">
                <a:solidFill>
                  <a:srgbClr val="403B4E"/>
                </a:solidFill>
                <a:latin typeface="Arial"/>
                <a:cs typeface="Arial"/>
              </a:rPr>
              <a:t>be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unenforceable</a:t>
            </a:r>
            <a:r>
              <a:rPr sz="17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could</a:t>
            </a:r>
            <a:r>
              <a:rPr sz="175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damage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employee</a:t>
            </a:r>
            <a:r>
              <a:rPr sz="175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relations.</a:t>
            </a:r>
            <a:r>
              <a:rPr sz="17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30" dirty="0">
                <a:solidFill>
                  <a:srgbClr val="403B4E"/>
                </a:solidFill>
                <a:latin typeface="Arial"/>
                <a:cs typeface="Arial"/>
              </a:rPr>
              <a:t>Seek</a:t>
            </a:r>
            <a:r>
              <a:rPr sz="175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75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create 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mutually</a:t>
            </a:r>
            <a:r>
              <a:rPr sz="17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beneficial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terms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foster</a:t>
            </a:r>
            <a:r>
              <a:rPr sz="17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50" dirty="0">
                <a:solidFill>
                  <a:srgbClr val="403B4E"/>
                </a:solidFill>
                <a:latin typeface="Arial"/>
                <a:cs typeface="Arial"/>
              </a:rPr>
              <a:t>a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positive</a:t>
            </a:r>
            <a:r>
              <a:rPr sz="175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working</a:t>
            </a:r>
            <a:r>
              <a:rPr sz="17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relationship.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036" y="6109258"/>
            <a:ext cx="1269238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Compliance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flexibility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key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considerations</a:t>
            </a:r>
            <a:r>
              <a:rPr sz="17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modern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 employment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contracts.</a:t>
            </a:r>
            <a:r>
              <a:rPr sz="17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professionals</a:t>
            </a:r>
            <a:r>
              <a:rPr sz="17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must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that 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adhere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all</a:t>
            </a:r>
            <a:r>
              <a:rPr sz="17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relevant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laws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while</a:t>
            </a:r>
            <a:r>
              <a:rPr sz="17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also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 providing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flexibility</a:t>
            </a:r>
            <a:r>
              <a:rPr sz="17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needed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today's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dynamic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work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environment.</a:t>
            </a:r>
            <a:r>
              <a:rPr sz="17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403B4E"/>
                </a:solidFill>
                <a:latin typeface="Arial"/>
                <a:cs typeface="Arial"/>
              </a:rPr>
              <a:t>This 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approach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403B4E"/>
                </a:solidFill>
                <a:latin typeface="Arial"/>
                <a:cs typeface="Arial"/>
              </a:rPr>
              <a:t>not</a:t>
            </a:r>
            <a:r>
              <a:rPr sz="17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only</a:t>
            </a:r>
            <a:r>
              <a:rPr sz="17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ensures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compliance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5" dirty="0">
                <a:solidFill>
                  <a:srgbClr val="403B4E"/>
                </a:solidFill>
                <a:latin typeface="Arial"/>
                <a:cs typeface="Arial"/>
              </a:rPr>
              <a:t>but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also</a:t>
            </a:r>
            <a:r>
              <a:rPr sz="17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helps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create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more</a:t>
            </a:r>
            <a:r>
              <a:rPr sz="17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adaptable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403B4E"/>
                </a:solidFill>
                <a:latin typeface="Arial"/>
                <a:cs typeface="Arial"/>
              </a:rPr>
              <a:t>resilient 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45" dirty="0">
                <a:solidFill>
                  <a:srgbClr val="403B4E"/>
                </a:solidFill>
                <a:latin typeface="Arial"/>
                <a:cs typeface="Arial"/>
              </a:rPr>
              <a:t>relationship 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that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7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65" dirty="0">
                <a:solidFill>
                  <a:srgbClr val="403B4E"/>
                </a:solidFill>
                <a:latin typeface="Arial"/>
                <a:cs typeface="Arial"/>
              </a:rPr>
              <a:t>withstand</a:t>
            </a:r>
            <a:r>
              <a:rPr sz="17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changing</a:t>
            </a:r>
            <a:r>
              <a:rPr sz="17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circumstances</a:t>
            </a:r>
            <a:r>
              <a:rPr sz="17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7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403B4E"/>
                </a:solidFill>
                <a:latin typeface="Arial"/>
                <a:cs typeface="Arial"/>
              </a:rPr>
              <a:t>business</a:t>
            </a:r>
            <a:r>
              <a:rPr sz="17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403B4E"/>
                </a:solidFill>
                <a:latin typeface="Arial"/>
                <a:cs typeface="Arial"/>
              </a:rPr>
              <a:t>needs.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Best</a:t>
            </a:r>
            <a:r>
              <a:rPr spc="-100" dirty="0"/>
              <a:t> </a:t>
            </a:r>
            <a:r>
              <a:rPr spc="-150" dirty="0"/>
              <a:t>Practices:</a:t>
            </a:r>
            <a:r>
              <a:rPr spc="-100" dirty="0"/>
              <a:t> </a:t>
            </a:r>
            <a:r>
              <a:rPr spc="-155" dirty="0"/>
              <a:t>Documentation</a:t>
            </a:r>
            <a:r>
              <a:rPr spc="-135" dirty="0"/>
              <a:t> </a:t>
            </a:r>
            <a:r>
              <a:rPr spc="-190" dirty="0"/>
              <a:t>and</a:t>
            </a:r>
            <a:r>
              <a:rPr spc="-85" dirty="0"/>
              <a:t> </a:t>
            </a:r>
            <a:r>
              <a:rPr spc="-114" dirty="0"/>
              <a:t>Communication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096" y="1833372"/>
            <a:ext cx="448237" cy="5090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9617" y="2516886"/>
            <a:ext cx="3015615" cy="340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6800">
              <a:lnSpc>
                <a:spcPts val="2510"/>
              </a:lnSpc>
              <a:spcBef>
                <a:spcPts val="95"/>
              </a:spcBef>
            </a:pP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Thorough </a:t>
            </a:r>
            <a:r>
              <a:rPr sz="2000" b="1" spc="-75" dirty="0">
                <a:solidFill>
                  <a:srgbClr val="403B4E"/>
                </a:solidFill>
                <a:latin typeface="Georgia"/>
                <a:cs typeface="Georgia"/>
              </a:rPr>
              <a:t>Documentation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760"/>
              </a:spcBef>
            </a:pP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Maintain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comprehensive</a:t>
            </a:r>
            <a:r>
              <a:rPr sz="1600" spc="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records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all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employment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contracts,</a:t>
            </a:r>
            <a:r>
              <a:rPr sz="160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amendments,</a:t>
            </a:r>
            <a:r>
              <a:rPr sz="1600" spc="1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related</a:t>
            </a:r>
            <a:r>
              <a:rPr sz="1600" spc="1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communications.</a:t>
            </a:r>
            <a:r>
              <a:rPr sz="1600" spc="2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This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documentation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is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crucial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resolving</a:t>
            </a:r>
            <a:r>
              <a:rPr sz="1600" spc="2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disputes</a:t>
            </a:r>
            <a:r>
              <a:rPr sz="1600" spc="2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demonstrating</a:t>
            </a:r>
            <a:r>
              <a:rPr sz="1600" spc="2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compliance</a:t>
            </a:r>
            <a:r>
              <a:rPr sz="1600" spc="1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requirements.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0415" y="1863761"/>
            <a:ext cx="507491" cy="4482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77715" y="2516886"/>
            <a:ext cx="2904490" cy="2422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5" dirty="0">
                <a:solidFill>
                  <a:srgbClr val="403B4E"/>
                </a:solidFill>
                <a:latin typeface="Georgia"/>
                <a:cs typeface="Georgia"/>
              </a:rPr>
              <a:t>Clear</a:t>
            </a:r>
            <a:r>
              <a:rPr sz="2000" b="1" spc="-8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Communication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6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all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contractual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terms</a:t>
            </a:r>
            <a:r>
              <a:rPr sz="16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clearly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explained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employees.</a:t>
            </a:r>
            <a:r>
              <a:rPr sz="1600" spc="1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Encourage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open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dialogue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about</a:t>
            </a:r>
            <a:r>
              <a:rPr sz="16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contract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provisions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prepared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clarify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any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points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confusion.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932136"/>
            <a:ext cx="509016" cy="3114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55789" y="2516886"/>
            <a:ext cx="3049905" cy="3082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0" dirty="0">
                <a:solidFill>
                  <a:srgbClr val="403B4E"/>
                </a:solidFill>
                <a:latin typeface="Georgia"/>
                <a:cs typeface="Georgia"/>
              </a:rPr>
              <a:t>Mutual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Understanding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6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Foster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culture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mutual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understanding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where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both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employees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recognize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importance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600" spc="2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1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governing</a:t>
            </a:r>
            <a:r>
              <a:rPr sz="1600" spc="2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their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relationship.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approach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can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lead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better</a:t>
            </a:r>
            <a:r>
              <a:rPr sz="160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compliance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fewer</a:t>
            </a:r>
            <a:r>
              <a:rPr sz="160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disputes.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52380" y="1916941"/>
            <a:ext cx="493821" cy="3418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33861" y="2516886"/>
            <a:ext cx="3005455" cy="2422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solidFill>
                  <a:srgbClr val="403B4E"/>
                </a:solidFill>
                <a:latin typeface="Georgia"/>
                <a:cs typeface="Georgia"/>
              </a:rPr>
              <a:t>Regular</a:t>
            </a:r>
            <a:r>
              <a:rPr sz="2000" b="1" spc="-8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Updates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000"/>
              </a:lnSpc>
              <a:spcBef>
                <a:spcPts val="875"/>
              </a:spcBef>
            </a:pP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Implement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system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regular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600" spc="1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reviews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updates.</a:t>
            </a:r>
            <a:endParaRPr sz="1600">
              <a:latin typeface="Arial"/>
              <a:cs typeface="Arial"/>
            </a:endParaRPr>
          </a:p>
          <a:p>
            <a:pPr marL="12700" marR="74295">
              <a:lnSpc>
                <a:spcPct val="135500"/>
              </a:lnSpc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ensures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contracts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remain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relevant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compliant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changing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laws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business</a:t>
            </a:r>
            <a:r>
              <a:rPr sz="160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circumstances.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617" y="7147727"/>
            <a:ext cx="5410200" cy="3016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employees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in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evolving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landscape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of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law.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9617" y="6084849"/>
            <a:ext cx="13183235" cy="1015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90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Proper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documentation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clear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communication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essential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effective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management.</a:t>
            </a:r>
            <a:r>
              <a:rPr sz="16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By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maintaining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thorough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records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and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fostering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open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dialogue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about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contractual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terms,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professionals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help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prevent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misunderstandings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resolve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disputes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more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efficiently.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Regular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updates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and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reviews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they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remain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relevant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and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compliant,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protecting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431" y="703910"/>
            <a:ext cx="7421245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-260" dirty="0"/>
              <a:t>Q&amp;A:</a:t>
            </a:r>
            <a:r>
              <a:rPr sz="3750" spc="-100" dirty="0"/>
              <a:t> </a:t>
            </a:r>
            <a:r>
              <a:rPr sz="3750" spc="-175" dirty="0"/>
              <a:t>Common</a:t>
            </a:r>
            <a:r>
              <a:rPr sz="3750" spc="-125" dirty="0"/>
              <a:t> </a:t>
            </a:r>
            <a:r>
              <a:rPr sz="3750" spc="-140" dirty="0"/>
              <a:t>Contract</a:t>
            </a:r>
            <a:r>
              <a:rPr sz="3750" spc="-100" dirty="0"/>
              <a:t> </a:t>
            </a:r>
            <a:r>
              <a:rPr sz="3750" spc="-140" dirty="0"/>
              <a:t>Queries</a:t>
            </a:r>
            <a:endParaRPr sz="3750"/>
          </a:p>
        </p:txBody>
      </p:sp>
      <p:grpSp>
        <p:nvGrpSpPr>
          <p:cNvPr id="3" name="object 3"/>
          <p:cNvGrpSpPr/>
          <p:nvPr/>
        </p:nvGrpSpPr>
        <p:grpSpPr>
          <a:xfrm>
            <a:off x="672083" y="1731264"/>
            <a:ext cx="6551930" cy="2368550"/>
            <a:chOff x="672083" y="1731264"/>
            <a:chExt cx="6551930" cy="2368550"/>
          </a:xfrm>
        </p:grpSpPr>
        <p:sp>
          <p:nvSpPr>
            <p:cNvPr id="4" name="object 4"/>
            <p:cNvSpPr/>
            <p:nvPr/>
          </p:nvSpPr>
          <p:spPr>
            <a:xfrm>
              <a:off x="675893" y="1735074"/>
              <a:ext cx="6544309" cy="2360930"/>
            </a:xfrm>
            <a:custGeom>
              <a:avLst/>
              <a:gdLst/>
              <a:ahLst/>
              <a:cxnLst/>
              <a:rect l="l" t="t" r="r" b="b"/>
              <a:pathLst>
                <a:path w="6544309" h="2360929">
                  <a:moveTo>
                    <a:pt x="6463030" y="0"/>
                  </a:moveTo>
                  <a:lnTo>
                    <a:pt x="81026" y="0"/>
                  </a:lnTo>
                  <a:lnTo>
                    <a:pt x="49484" y="6373"/>
                  </a:lnTo>
                  <a:lnTo>
                    <a:pt x="23729" y="23749"/>
                  </a:lnTo>
                  <a:lnTo>
                    <a:pt x="6366" y="49506"/>
                  </a:lnTo>
                  <a:lnTo>
                    <a:pt x="0" y="81025"/>
                  </a:lnTo>
                  <a:lnTo>
                    <a:pt x="0" y="2279650"/>
                  </a:lnTo>
                  <a:lnTo>
                    <a:pt x="6366" y="2311169"/>
                  </a:lnTo>
                  <a:lnTo>
                    <a:pt x="23729" y="2336927"/>
                  </a:lnTo>
                  <a:lnTo>
                    <a:pt x="49484" y="2354302"/>
                  </a:lnTo>
                  <a:lnTo>
                    <a:pt x="81026" y="2360676"/>
                  </a:lnTo>
                  <a:lnTo>
                    <a:pt x="6463030" y="2360676"/>
                  </a:lnTo>
                  <a:lnTo>
                    <a:pt x="6494549" y="2354302"/>
                  </a:lnTo>
                  <a:lnTo>
                    <a:pt x="6520307" y="2336927"/>
                  </a:lnTo>
                  <a:lnTo>
                    <a:pt x="6537682" y="2311169"/>
                  </a:lnTo>
                  <a:lnTo>
                    <a:pt x="6544056" y="2279650"/>
                  </a:lnTo>
                  <a:lnTo>
                    <a:pt x="6544056" y="81025"/>
                  </a:lnTo>
                  <a:lnTo>
                    <a:pt x="6537682" y="49506"/>
                  </a:lnTo>
                  <a:lnTo>
                    <a:pt x="6520307" y="23749"/>
                  </a:lnTo>
                  <a:lnTo>
                    <a:pt x="6494549" y="6373"/>
                  </a:lnTo>
                  <a:lnTo>
                    <a:pt x="6463030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5893" y="1735074"/>
              <a:ext cx="6544309" cy="2360930"/>
            </a:xfrm>
            <a:custGeom>
              <a:avLst/>
              <a:gdLst/>
              <a:ahLst/>
              <a:cxnLst/>
              <a:rect l="l" t="t" r="r" b="b"/>
              <a:pathLst>
                <a:path w="6544309" h="2360929">
                  <a:moveTo>
                    <a:pt x="0" y="81025"/>
                  </a:moveTo>
                  <a:lnTo>
                    <a:pt x="6366" y="49506"/>
                  </a:lnTo>
                  <a:lnTo>
                    <a:pt x="23729" y="23749"/>
                  </a:lnTo>
                  <a:lnTo>
                    <a:pt x="49484" y="6373"/>
                  </a:lnTo>
                  <a:lnTo>
                    <a:pt x="81026" y="0"/>
                  </a:lnTo>
                  <a:lnTo>
                    <a:pt x="6463030" y="0"/>
                  </a:lnTo>
                  <a:lnTo>
                    <a:pt x="6494549" y="6373"/>
                  </a:lnTo>
                  <a:lnTo>
                    <a:pt x="6520307" y="23749"/>
                  </a:lnTo>
                  <a:lnTo>
                    <a:pt x="6537682" y="49506"/>
                  </a:lnTo>
                  <a:lnTo>
                    <a:pt x="6544056" y="81025"/>
                  </a:lnTo>
                  <a:lnTo>
                    <a:pt x="6544056" y="2279650"/>
                  </a:lnTo>
                  <a:lnTo>
                    <a:pt x="6537682" y="2311169"/>
                  </a:lnTo>
                  <a:lnTo>
                    <a:pt x="6520307" y="2336927"/>
                  </a:lnTo>
                  <a:lnTo>
                    <a:pt x="6494549" y="2354302"/>
                  </a:lnTo>
                  <a:lnTo>
                    <a:pt x="6463030" y="2360676"/>
                  </a:lnTo>
                  <a:lnTo>
                    <a:pt x="81026" y="2360676"/>
                  </a:lnTo>
                  <a:lnTo>
                    <a:pt x="49484" y="2354302"/>
                  </a:lnTo>
                  <a:lnTo>
                    <a:pt x="23729" y="2336927"/>
                  </a:lnTo>
                  <a:lnTo>
                    <a:pt x="6366" y="2311169"/>
                  </a:lnTo>
                  <a:lnTo>
                    <a:pt x="0" y="2279650"/>
                  </a:lnTo>
                  <a:lnTo>
                    <a:pt x="0" y="81025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2990" y="1916430"/>
            <a:ext cx="5879465" cy="193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90" dirty="0">
                <a:solidFill>
                  <a:srgbClr val="403B4E"/>
                </a:solidFill>
                <a:latin typeface="Georgia"/>
                <a:cs typeface="Georgia"/>
              </a:rPr>
              <a:t>Can</a:t>
            </a:r>
            <a:r>
              <a:rPr sz="1850" b="1" spc="-6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75" dirty="0">
                <a:solidFill>
                  <a:srgbClr val="403B4E"/>
                </a:solidFill>
                <a:latin typeface="Georgia"/>
                <a:cs typeface="Georgia"/>
              </a:rPr>
              <a:t>probation</a:t>
            </a:r>
            <a:r>
              <a:rPr sz="1850" b="1" spc="-7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80" dirty="0">
                <a:solidFill>
                  <a:srgbClr val="403B4E"/>
                </a:solidFill>
                <a:latin typeface="Georgia"/>
                <a:cs typeface="Georgia"/>
              </a:rPr>
              <a:t>periods</a:t>
            </a:r>
            <a:r>
              <a:rPr sz="1850" b="1" spc="-6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85" dirty="0">
                <a:solidFill>
                  <a:srgbClr val="403B4E"/>
                </a:solidFill>
                <a:latin typeface="Georgia"/>
                <a:cs typeface="Georgia"/>
              </a:rPr>
              <a:t>be</a:t>
            </a:r>
            <a:r>
              <a:rPr sz="1850" b="1" spc="-5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10" dirty="0">
                <a:solidFill>
                  <a:srgbClr val="403B4E"/>
                </a:solidFill>
                <a:latin typeface="Georgia"/>
                <a:cs typeface="Georgia"/>
              </a:rPr>
              <a:t>extended?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815"/>
              </a:spcBef>
            </a:pPr>
            <a:r>
              <a:rPr sz="1500" spc="-60" dirty="0">
                <a:solidFill>
                  <a:srgbClr val="403B4E"/>
                </a:solidFill>
                <a:latin typeface="Arial"/>
                <a:cs typeface="Arial"/>
              </a:rPr>
              <a:t>Yes,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probation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periods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typically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extended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if the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contract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allows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parties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agree.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Kong,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there's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no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statutory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limit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on probation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length,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but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should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reasonable.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403B4E"/>
                </a:solidFill>
                <a:latin typeface="Arial"/>
                <a:cs typeface="Arial"/>
              </a:rPr>
              <a:t>UK,</a:t>
            </a:r>
            <a:r>
              <a:rPr sz="15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extending</a:t>
            </a:r>
            <a:r>
              <a:rPr sz="15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probation</a:t>
            </a:r>
            <a:r>
              <a:rPr sz="15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doesn't</a:t>
            </a:r>
            <a:r>
              <a:rPr sz="15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affect</a:t>
            </a:r>
            <a:r>
              <a:rPr sz="15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statutory</a:t>
            </a:r>
            <a:r>
              <a:rPr sz="15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rights</a:t>
            </a:r>
            <a:r>
              <a:rPr sz="15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that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accrue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over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time.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08164" y="1731264"/>
            <a:ext cx="6551930" cy="2368550"/>
            <a:chOff x="7408164" y="1731264"/>
            <a:chExt cx="6551930" cy="2368550"/>
          </a:xfrm>
        </p:grpSpPr>
        <p:sp>
          <p:nvSpPr>
            <p:cNvPr id="8" name="object 8"/>
            <p:cNvSpPr/>
            <p:nvPr/>
          </p:nvSpPr>
          <p:spPr>
            <a:xfrm>
              <a:off x="7411974" y="1735074"/>
              <a:ext cx="6544309" cy="2360930"/>
            </a:xfrm>
            <a:custGeom>
              <a:avLst/>
              <a:gdLst/>
              <a:ahLst/>
              <a:cxnLst/>
              <a:rect l="l" t="t" r="r" b="b"/>
              <a:pathLst>
                <a:path w="6544309" h="2360929">
                  <a:moveTo>
                    <a:pt x="646303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2279650"/>
                  </a:lnTo>
                  <a:lnTo>
                    <a:pt x="6373" y="2311169"/>
                  </a:lnTo>
                  <a:lnTo>
                    <a:pt x="23749" y="2336927"/>
                  </a:lnTo>
                  <a:lnTo>
                    <a:pt x="49506" y="2354302"/>
                  </a:lnTo>
                  <a:lnTo>
                    <a:pt x="81025" y="2360676"/>
                  </a:lnTo>
                  <a:lnTo>
                    <a:pt x="6463030" y="2360676"/>
                  </a:lnTo>
                  <a:lnTo>
                    <a:pt x="6494549" y="2354302"/>
                  </a:lnTo>
                  <a:lnTo>
                    <a:pt x="6520307" y="2336927"/>
                  </a:lnTo>
                  <a:lnTo>
                    <a:pt x="6537682" y="2311169"/>
                  </a:lnTo>
                  <a:lnTo>
                    <a:pt x="6544056" y="2279650"/>
                  </a:lnTo>
                  <a:lnTo>
                    <a:pt x="6544056" y="81025"/>
                  </a:lnTo>
                  <a:lnTo>
                    <a:pt x="6537682" y="49506"/>
                  </a:lnTo>
                  <a:lnTo>
                    <a:pt x="6520307" y="23749"/>
                  </a:lnTo>
                  <a:lnTo>
                    <a:pt x="6494549" y="6373"/>
                  </a:lnTo>
                  <a:lnTo>
                    <a:pt x="6463030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11974" y="1735074"/>
              <a:ext cx="6544309" cy="2360930"/>
            </a:xfrm>
            <a:custGeom>
              <a:avLst/>
              <a:gdLst/>
              <a:ahLst/>
              <a:cxnLst/>
              <a:rect l="l" t="t" r="r" b="b"/>
              <a:pathLst>
                <a:path w="6544309" h="2360929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6463030" y="0"/>
                  </a:lnTo>
                  <a:lnTo>
                    <a:pt x="6494549" y="6373"/>
                  </a:lnTo>
                  <a:lnTo>
                    <a:pt x="6520307" y="23749"/>
                  </a:lnTo>
                  <a:lnTo>
                    <a:pt x="6537682" y="49506"/>
                  </a:lnTo>
                  <a:lnTo>
                    <a:pt x="6544056" y="81025"/>
                  </a:lnTo>
                  <a:lnTo>
                    <a:pt x="6544056" y="2279650"/>
                  </a:lnTo>
                  <a:lnTo>
                    <a:pt x="6537682" y="2311169"/>
                  </a:lnTo>
                  <a:lnTo>
                    <a:pt x="6520307" y="2336927"/>
                  </a:lnTo>
                  <a:lnTo>
                    <a:pt x="6494549" y="2354302"/>
                  </a:lnTo>
                  <a:lnTo>
                    <a:pt x="6463030" y="2360676"/>
                  </a:lnTo>
                  <a:lnTo>
                    <a:pt x="81025" y="2360676"/>
                  </a:lnTo>
                  <a:lnTo>
                    <a:pt x="49506" y="2354302"/>
                  </a:lnTo>
                  <a:lnTo>
                    <a:pt x="23749" y="2336927"/>
                  </a:lnTo>
                  <a:lnTo>
                    <a:pt x="6373" y="2311169"/>
                  </a:lnTo>
                  <a:lnTo>
                    <a:pt x="0" y="2279650"/>
                  </a:lnTo>
                  <a:lnTo>
                    <a:pt x="0" y="81025"/>
                  </a:lnTo>
                  <a:close/>
                </a:path>
              </a:pathLst>
            </a:custGeom>
            <a:ln w="7619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00315" y="1916430"/>
            <a:ext cx="6130925" cy="193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14" dirty="0">
                <a:solidFill>
                  <a:srgbClr val="403B4E"/>
                </a:solidFill>
                <a:latin typeface="Georgia"/>
                <a:cs typeface="Georgia"/>
              </a:rPr>
              <a:t>Are</a:t>
            </a:r>
            <a:r>
              <a:rPr sz="1850" b="1" spc="-3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50" dirty="0">
                <a:solidFill>
                  <a:srgbClr val="403B4E"/>
                </a:solidFill>
                <a:latin typeface="Georgia"/>
                <a:cs typeface="Georgia"/>
              </a:rPr>
              <a:t>non-</a:t>
            </a:r>
            <a:r>
              <a:rPr sz="1850" b="1" spc="-70" dirty="0">
                <a:solidFill>
                  <a:srgbClr val="403B4E"/>
                </a:solidFill>
                <a:latin typeface="Georgia"/>
                <a:cs typeface="Georgia"/>
              </a:rPr>
              <a:t>compete</a:t>
            </a:r>
            <a:r>
              <a:rPr sz="1850" b="1" spc="-8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55" dirty="0">
                <a:solidFill>
                  <a:srgbClr val="403B4E"/>
                </a:solidFill>
                <a:latin typeface="Georgia"/>
                <a:cs typeface="Georgia"/>
              </a:rPr>
              <a:t>clauses </a:t>
            </a:r>
            <a:r>
              <a:rPr sz="1850" b="1" spc="-50" dirty="0">
                <a:solidFill>
                  <a:srgbClr val="403B4E"/>
                </a:solidFill>
                <a:latin typeface="Georgia"/>
                <a:cs typeface="Georgia"/>
              </a:rPr>
              <a:t>always</a:t>
            </a:r>
            <a:r>
              <a:rPr sz="1850" b="1" spc="-6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10" dirty="0">
                <a:solidFill>
                  <a:srgbClr val="403B4E"/>
                </a:solidFill>
                <a:latin typeface="Georgia"/>
                <a:cs typeface="Georgia"/>
              </a:rPr>
              <a:t>enforceable?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815"/>
              </a:spcBef>
            </a:pP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Non-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compete</a:t>
            </a:r>
            <a:r>
              <a:rPr sz="15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5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not</a:t>
            </a:r>
            <a:r>
              <a:rPr sz="1500" spc="1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automatically</a:t>
            </a:r>
            <a:r>
              <a:rPr sz="15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enforceable.</a:t>
            </a:r>
            <a:r>
              <a:rPr sz="15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They</a:t>
            </a:r>
            <a:r>
              <a:rPr sz="150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must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reasonable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scope,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duration,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geographical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limitation.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Courts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the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403B4E"/>
                </a:solidFill>
                <a:latin typeface="Arial"/>
                <a:cs typeface="Arial"/>
              </a:rPr>
              <a:t>UK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will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only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enforce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them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if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they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protect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legitimate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business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interests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don't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unreasonably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restrict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3B4E"/>
                </a:solidFill>
                <a:latin typeface="Arial"/>
                <a:cs typeface="Arial"/>
              </a:rPr>
              <a:t>an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employee's</a:t>
            </a:r>
            <a:r>
              <a:rPr sz="15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ability</a:t>
            </a:r>
            <a:r>
              <a:rPr sz="15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work.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2083" y="4285488"/>
            <a:ext cx="6551930" cy="2060575"/>
            <a:chOff x="672083" y="4285488"/>
            <a:chExt cx="6551930" cy="2060575"/>
          </a:xfrm>
        </p:grpSpPr>
        <p:sp>
          <p:nvSpPr>
            <p:cNvPr id="12" name="object 12"/>
            <p:cNvSpPr/>
            <p:nvPr/>
          </p:nvSpPr>
          <p:spPr>
            <a:xfrm>
              <a:off x="675893" y="4289298"/>
              <a:ext cx="6544309" cy="2052955"/>
            </a:xfrm>
            <a:custGeom>
              <a:avLst/>
              <a:gdLst/>
              <a:ahLst/>
              <a:cxnLst/>
              <a:rect l="l" t="t" r="r" b="b"/>
              <a:pathLst>
                <a:path w="6544309" h="2052954">
                  <a:moveTo>
                    <a:pt x="6463030" y="0"/>
                  </a:moveTo>
                  <a:lnTo>
                    <a:pt x="81038" y="0"/>
                  </a:lnTo>
                  <a:lnTo>
                    <a:pt x="49495" y="6373"/>
                  </a:lnTo>
                  <a:lnTo>
                    <a:pt x="23736" y="23749"/>
                  </a:lnTo>
                  <a:lnTo>
                    <a:pt x="6368" y="49506"/>
                  </a:lnTo>
                  <a:lnTo>
                    <a:pt x="0" y="81025"/>
                  </a:lnTo>
                  <a:lnTo>
                    <a:pt x="0" y="1971802"/>
                  </a:lnTo>
                  <a:lnTo>
                    <a:pt x="6368" y="2003321"/>
                  </a:lnTo>
                  <a:lnTo>
                    <a:pt x="23736" y="2029079"/>
                  </a:lnTo>
                  <a:lnTo>
                    <a:pt x="49495" y="2046454"/>
                  </a:lnTo>
                  <a:lnTo>
                    <a:pt x="81038" y="2052827"/>
                  </a:lnTo>
                  <a:lnTo>
                    <a:pt x="6463030" y="2052827"/>
                  </a:lnTo>
                  <a:lnTo>
                    <a:pt x="6494549" y="2046454"/>
                  </a:lnTo>
                  <a:lnTo>
                    <a:pt x="6520307" y="2029078"/>
                  </a:lnTo>
                  <a:lnTo>
                    <a:pt x="6537682" y="2003321"/>
                  </a:lnTo>
                  <a:lnTo>
                    <a:pt x="6544056" y="1971802"/>
                  </a:lnTo>
                  <a:lnTo>
                    <a:pt x="6544056" y="81025"/>
                  </a:lnTo>
                  <a:lnTo>
                    <a:pt x="6537682" y="49506"/>
                  </a:lnTo>
                  <a:lnTo>
                    <a:pt x="6520307" y="23749"/>
                  </a:lnTo>
                  <a:lnTo>
                    <a:pt x="6494549" y="6373"/>
                  </a:lnTo>
                  <a:lnTo>
                    <a:pt x="6463030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893" y="4289298"/>
              <a:ext cx="6544309" cy="2052955"/>
            </a:xfrm>
            <a:custGeom>
              <a:avLst/>
              <a:gdLst/>
              <a:ahLst/>
              <a:cxnLst/>
              <a:rect l="l" t="t" r="r" b="b"/>
              <a:pathLst>
                <a:path w="6544309" h="2052954">
                  <a:moveTo>
                    <a:pt x="0" y="81025"/>
                  </a:moveTo>
                  <a:lnTo>
                    <a:pt x="6368" y="49506"/>
                  </a:lnTo>
                  <a:lnTo>
                    <a:pt x="23736" y="23749"/>
                  </a:lnTo>
                  <a:lnTo>
                    <a:pt x="49495" y="6373"/>
                  </a:lnTo>
                  <a:lnTo>
                    <a:pt x="81038" y="0"/>
                  </a:lnTo>
                  <a:lnTo>
                    <a:pt x="6463030" y="0"/>
                  </a:lnTo>
                  <a:lnTo>
                    <a:pt x="6494549" y="6373"/>
                  </a:lnTo>
                  <a:lnTo>
                    <a:pt x="6520307" y="23749"/>
                  </a:lnTo>
                  <a:lnTo>
                    <a:pt x="6537682" y="49506"/>
                  </a:lnTo>
                  <a:lnTo>
                    <a:pt x="6544056" y="81025"/>
                  </a:lnTo>
                  <a:lnTo>
                    <a:pt x="6544056" y="1971802"/>
                  </a:lnTo>
                  <a:lnTo>
                    <a:pt x="6537682" y="2003321"/>
                  </a:lnTo>
                  <a:lnTo>
                    <a:pt x="6520307" y="2029078"/>
                  </a:lnTo>
                  <a:lnTo>
                    <a:pt x="6494549" y="2046454"/>
                  </a:lnTo>
                  <a:lnTo>
                    <a:pt x="6463030" y="2052827"/>
                  </a:lnTo>
                  <a:lnTo>
                    <a:pt x="81038" y="2052827"/>
                  </a:lnTo>
                  <a:lnTo>
                    <a:pt x="49495" y="2046454"/>
                  </a:lnTo>
                  <a:lnTo>
                    <a:pt x="23736" y="2029079"/>
                  </a:lnTo>
                  <a:lnTo>
                    <a:pt x="6368" y="2003321"/>
                  </a:lnTo>
                  <a:lnTo>
                    <a:pt x="0" y="1971802"/>
                  </a:lnTo>
                  <a:lnTo>
                    <a:pt x="0" y="81025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2990" y="4470907"/>
            <a:ext cx="5963285" cy="163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14" dirty="0">
                <a:solidFill>
                  <a:srgbClr val="403B4E"/>
                </a:solidFill>
                <a:latin typeface="Georgia"/>
                <a:cs typeface="Georgia"/>
              </a:rPr>
              <a:t>How</a:t>
            </a:r>
            <a:r>
              <a:rPr sz="1850" b="1" spc="-6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45" dirty="0">
                <a:solidFill>
                  <a:srgbClr val="403B4E"/>
                </a:solidFill>
                <a:latin typeface="Georgia"/>
                <a:cs typeface="Georgia"/>
              </a:rPr>
              <a:t>specific</a:t>
            </a:r>
            <a:r>
              <a:rPr sz="1850" b="1" spc="-5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70" dirty="0">
                <a:solidFill>
                  <a:srgbClr val="403B4E"/>
                </a:solidFill>
                <a:latin typeface="Georgia"/>
                <a:cs typeface="Georgia"/>
              </a:rPr>
              <a:t>should</a:t>
            </a:r>
            <a:r>
              <a:rPr sz="1850" b="1" spc="-7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80" dirty="0">
                <a:solidFill>
                  <a:srgbClr val="403B4E"/>
                </a:solidFill>
                <a:latin typeface="Georgia"/>
                <a:cs typeface="Georgia"/>
              </a:rPr>
              <a:t>job</a:t>
            </a:r>
            <a:r>
              <a:rPr sz="1850" b="1" spc="-65" dirty="0">
                <a:solidFill>
                  <a:srgbClr val="403B4E"/>
                </a:solidFill>
                <a:latin typeface="Georgia"/>
                <a:cs typeface="Georgia"/>
              </a:rPr>
              <a:t> descriptions</a:t>
            </a:r>
            <a:r>
              <a:rPr sz="1850" b="1" spc="-6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25" dirty="0">
                <a:solidFill>
                  <a:srgbClr val="403B4E"/>
                </a:solidFill>
                <a:latin typeface="Georgia"/>
                <a:cs typeface="Georgia"/>
              </a:rPr>
              <a:t>be?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815"/>
              </a:spcBef>
            </a:pPr>
            <a:r>
              <a:rPr sz="1500" spc="-75" dirty="0">
                <a:solidFill>
                  <a:srgbClr val="403B4E"/>
                </a:solidFill>
                <a:latin typeface="Arial"/>
                <a:cs typeface="Arial"/>
              </a:rPr>
              <a:t>Job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descriptions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should</a:t>
            </a:r>
            <a:r>
              <a:rPr sz="15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5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specific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enough</a:t>
            </a:r>
            <a:r>
              <a:rPr sz="15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clearly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outline</a:t>
            </a:r>
            <a:r>
              <a:rPr sz="15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main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responsibilities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but</a:t>
            </a:r>
            <a:r>
              <a:rPr sz="15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flexible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enough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accommodate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reasonable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changes.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Including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clause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allowing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minor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changes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provide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needed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flexibility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without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risking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claims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breach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contract.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08164" y="4285488"/>
            <a:ext cx="6551930" cy="2060575"/>
            <a:chOff x="7408164" y="4285488"/>
            <a:chExt cx="6551930" cy="2060575"/>
          </a:xfrm>
        </p:grpSpPr>
        <p:sp>
          <p:nvSpPr>
            <p:cNvPr id="16" name="object 16"/>
            <p:cNvSpPr/>
            <p:nvPr/>
          </p:nvSpPr>
          <p:spPr>
            <a:xfrm>
              <a:off x="7411974" y="4289298"/>
              <a:ext cx="6544309" cy="2052955"/>
            </a:xfrm>
            <a:custGeom>
              <a:avLst/>
              <a:gdLst/>
              <a:ahLst/>
              <a:cxnLst/>
              <a:rect l="l" t="t" r="r" b="b"/>
              <a:pathLst>
                <a:path w="6544309" h="2052954">
                  <a:moveTo>
                    <a:pt x="646303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1971802"/>
                  </a:lnTo>
                  <a:lnTo>
                    <a:pt x="6373" y="2003321"/>
                  </a:lnTo>
                  <a:lnTo>
                    <a:pt x="23749" y="2029079"/>
                  </a:lnTo>
                  <a:lnTo>
                    <a:pt x="49506" y="2046454"/>
                  </a:lnTo>
                  <a:lnTo>
                    <a:pt x="81025" y="2052827"/>
                  </a:lnTo>
                  <a:lnTo>
                    <a:pt x="6463030" y="2052827"/>
                  </a:lnTo>
                  <a:lnTo>
                    <a:pt x="6494549" y="2046454"/>
                  </a:lnTo>
                  <a:lnTo>
                    <a:pt x="6520307" y="2029078"/>
                  </a:lnTo>
                  <a:lnTo>
                    <a:pt x="6537682" y="2003321"/>
                  </a:lnTo>
                  <a:lnTo>
                    <a:pt x="6544056" y="1971802"/>
                  </a:lnTo>
                  <a:lnTo>
                    <a:pt x="6544056" y="81025"/>
                  </a:lnTo>
                  <a:lnTo>
                    <a:pt x="6537682" y="49506"/>
                  </a:lnTo>
                  <a:lnTo>
                    <a:pt x="6520307" y="23749"/>
                  </a:lnTo>
                  <a:lnTo>
                    <a:pt x="6494549" y="6373"/>
                  </a:lnTo>
                  <a:lnTo>
                    <a:pt x="6463030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11974" y="4289298"/>
              <a:ext cx="6544309" cy="2052955"/>
            </a:xfrm>
            <a:custGeom>
              <a:avLst/>
              <a:gdLst/>
              <a:ahLst/>
              <a:cxnLst/>
              <a:rect l="l" t="t" r="r" b="b"/>
              <a:pathLst>
                <a:path w="6544309" h="2052954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6463030" y="0"/>
                  </a:lnTo>
                  <a:lnTo>
                    <a:pt x="6494549" y="6373"/>
                  </a:lnTo>
                  <a:lnTo>
                    <a:pt x="6520307" y="23749"/>
                  </a:lnTo>
                  <a:lnTo>
                    <a:pt x="6537682" y="49506"/>
                  </a:lnTo>
                  <a:lnTo>
                    <a:pt x="6544056" y="81025"/>
                  </a:lnTo>
                  <a:lnTo>
                    <a:pt x="6544056" y="1971802"/>
                  </a:lnTo>
                  <a:lnTo>
                    <a:pt x="6537682" y="2003321"/>
                  </a:lnTo>
                  <a:lnTo>
                    <a:pt x="6520307" y="2029078"/>
                  </a:lnTo>
                  <a:lnTo>
                    <a:pt x="6494549" y="2046454"/>
                  </a:lnTo>
                  <a:lnTo>
                    <a:pt x="6463030" y="2052827"/>
                  </a:lnTo>
                  <a:lnTo>
                    <a:pt x="81025" y="2052827"/>
                  </a:lnTo>
                  <a:lnTo>
                    <a:pt x="49506" y="2046454"/>
                  </a:lnTo>
                  <a:lnTo>
                    <a:pt x="23749" y="2029079"/>
                  </a:lnTo>
                  <a:lnTo>
                    <a:pt x="6373" y="2003321"/>
                  </a:lnTo>
                  <a:lnTo>
                    <a:pt x="0" y="1971802"/>
                  </a:lnTo>
                  <a:lnTo>
                    <a:pt x="0" y="81025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00315" y="4470907"/>
            <a:ext cx="5880100" cy="163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90" dirty="0">
                <a:solidFill>
                  <a:srgbClr val="403B4E"/>
                </a:solidFill>
                <a:latin typeface="Georgia"/>
                <a:cs typeface="Georgia"/>
              </a:rPr>
              <a:t>Can</a:t>
            </a:r>
            <a:r>
              <a:rPr sz="1850" b="1" spc="-6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60" dirty="0">
                <a:solidFill>
                  <a:srgbClr val="403B4E"/>
                </a:solidFill>
                <a:latin typeface="Georgia"/>
                <a:cs typeface="Georgia"/>
              </a:rPr>
              <a:t>contracts</a:t>
            </a:r>
            <a:r>
              <a:rPr sz="1850" b="1" spc="-7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80" dirty="0">
                <a:solidFill>
                  <a:srgbClr val="403B4E"/>
                </a:solidFill>
                <a:latin typeface="Georgia"/>
                <a:cs typeface="Georgia"/>
              </a:rPr>
              <a:t>be</a:t>
            </a:r>
            <a:r>
              <a:rPr sz="1850" b="1" spc="-3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60" dirty="0">
                <a:solidFill>
                  <a:srgbClr val="403B4E"/>
                </a:solidFill>
                <a:latin typeface="Georgia"/>
                <a:cs typeface="Georgia"/>
              </a:rPr>
              <a:t>verbally</a:t>
            </a:r>
            <a:r>
              <a:rPr sz="1850" b="1" spc="-6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10" dirty="0">
                <a:solidFill>
                  <a:srgbClr val="403B4E"/>
                </a:solidFill>
                <a:latin typeface="Georgia"/>
                <a:cs typeface="Georgia"/>
              </a:rPr>
              <a:t>amended?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815"/>
              </a:spcBef>
            </a:pP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While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verbal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amendments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possible,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they're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not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recommended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due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potential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disputes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over</a:t>
            </a:r>
            <a:r>
              <a:rPr sz="15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terms.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Best</a:t>
            </a:r>
            <a:r>
              <a:rPr sz="15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practice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is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make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3B4E"/>
                </a:solidFill>
                <a:latin typeface="Arial"/>
                <a:cs typeface="Arial"/>
              </a:rPr>
              <a:t>all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amendments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writing,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signed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by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parties.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Some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contracts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include</a:t>
            </a:r>
            <a:r>
              <a:rPr sz="15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requiring</a:t>
            </a:r>
            <a:r>
              <a:rPr sz="15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amendments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writing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5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valid.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2431" y="7181180"/>
            <a:ext cx="13035280" cy="285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anticipating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addressing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issues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proactively,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practitioners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5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help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prevent</a:t>
            </a:r>
            <a:r>
              <a:rPr sz="15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disputes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smoother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relationships.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2431" y="6508495"/>
            <a:ext cx="12967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Addressing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common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queries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about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help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professionals</a:t>
            </a:r>
            <a:r>
              <a:rPr sz="15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provide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better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guidance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employees. These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questions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highlight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key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areas</a:t>
            </a:r>
            <a:r>
              <a:rPr sz="15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where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misunderstandings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often</a:t>
            </a:r>
            <a:r>
              <a:rPr sz="15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occur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underscore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importance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clear,</a:t>
            </a:r>
            <a:r>
              <a:rPr sz="15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well-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drafted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contracts.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3B4E"/>
                </a:solidFill>
                <a:latin typeface="Arial"/>
                <a:cs typeface="Arial"/>
              </a:rPr>
              <a:t>By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704" y="412826"/>
            <a:ext cx="6490335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220" dirty="0"/>
              <a:t>Q&amp;A:</a:t>
            </a:r>
            <a:r>
              <a:rPr sz="3150" spc="-65" dirty="0"/>
              <a:t> </a:t>
            </a:r>
            <a:r>
              <a:rPr sz="3150" spc="-130" dirty="0"/>
              <a:t>Handling</a:t>
            </a:r>
            <a:r>
              <a:rPr sz="3150" spc="-95" dirty="0"/>
              <a:t> </a:t>
            </a:r>
            <a:r>
              <a:rPr sz="3150" spc="-125" dirty="0"/>
              <a:t>Contract</a:t>
            </a:r>
            <a:r>
              <a:rPr sz="3150" spc="-60" dirty="0"/>
              <a:t> </a:t>
            </a:r>
            <a:r>
              <a:rPr sz="3150" spc="-70" dirty="0"/>
              <a:t>Disputes</a:t>
            </a:r>
            <a:endParaRPr sz="3150"/>
          </a:p>
        </p:txBody>
      </p:sp>
      <p:grpSp>
        <p:nvGrpSpPr>
          <p:cNvPr id="3" name="object 3"/>
          <p:cNvGrpSpPr/>
          <p:nvPr/>
        </p:nvGrpSpPr>
        <p:grpSpPr>
          <a:xfrm>
            <a:off x="623316" y="1272539"/>
            <a:ext cx="908685" cy="5297805"/>
            <a:chOff x="623316" y="1272539"/>
            <a:chExt cx="908685" cy="5297805"/>
          </a:xfrm>
        </p:grpSpPr>
        <p:sp>
          <p:nvSpPr>
            <p:cNvPr id="4" name="object 4"/>
            <p:cNvSpPr/>
            <p:nvPr/>
          </p:nvSpPr>
          <p:spPr>
            <a:xfrm>
              <a:off x="795528" y="1272539"/>
              <a:ext cx="736600" cy="5297805"/>
            </a:xfrm>
            <a:custGeom>
              <a:avLst/>
              <a:gdLst/>
              <a:ahLst/>
              <a:cxnLst/>
              <a:rect l="l" t="t" r="r" b="b"/>
              <a:pathLst>
                <a:path w="736600" h="5297805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292344"/>
                  </a:lnTo>
                  <a:lnTo>
                    <a:pt x="5118" y="5297424"/>
                  </a:lnTo>
                  <a:lnTo>
                    <a:pt x="17741" y="5297424"/>
                  </a:lnTo>
                  <a:lnTo>
                    <a:pt x="22860" y="5292344"/>
                  </a:lnTo>
                  <a:lnTo>
                    <a:pt x="22860" y="5080"/>
                  </a:lnTo>
                  <a:close/>
                </a:path>
                <a:path w="736600" h="5297805">
                  <a:moveTo>
                    <a:pt x="736092" y="357136"/>
                  </a:moveTo>
                  <a:lnTo>
                    <a:pt x="731012" y="352044"/>
                  </a:lnTo>
                  <a:lnTo>
                    <a:pt x="175806" y="352044"/>
                  </a:lnTo>
                  <a:lnTo>
                    <a:pt x="170688" y="357136"/>
                  </a:lnTo>
                  <a:lnTo>
                    <a:pt x="170688" y="363486"/>
                  </a:lnTo>
                  <a:lnTo>
                    <a:pt x="170688" y="369836"/>
                  </a:lnTo>
                  <a:lnTo>
                    <a:pt x="175806" y="374904"/>
                  </a:lnTo>
                  <a:lnTo>
                    <a:pt x="731012" y="374904"/>
                  </a:lnTo>
                  <a:lnTo>
                    <a:pt x="736092" y="369836"/>
                  </a:lnTo>
                  <a:lnTo>
                    <a:pt x="736092" y="357136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126" y="1454657"/>
              <a:ext cx="363220" cy="364490"/>
            </a:xfrm>
            <a:custGeom>
              <a:avLst/>
              <a:gdLst/>
              <a:ahLst/>
              <a:cxnLst/>
              <a:rect l="l" t="t" r="r" b="b"/>
              <a:pathLst>
                <a:path w="363219" h="364489">
                  <a:moveTo>
                    <a:pt x="294995" y="0"/>
                  </a:moveTo>
                  <a:lnTo>
                    <a:pt x="67716" y="0"/>
                  </a:lnTo>
                  <a:lnTo>
                    <a:pt x="41356" y="5326"/>
                  </a:lnTo>
                  <a:lnTo>
                    <a:pt x="19832" y="19843"/>
                  </a:lnTo>
                  <a:lnTo>
                    <a:pt x="5321" y="41362"/>
                  </a:lnTo>
                  <a:lnTo>
                    <a:pt x="0" y="67691"/>
                  </a:lnTo>
                  <a:lnTo>
                    <a:pt x="0" y="296545"/>
                  </a:lnTo>
                  <a:lnTo>
                    <a:pt x="5321" y="322873"/>
                  </a:lnTo>
                  <a:lnTo>
                    <a:pt x="19832" y="344392"/>
                  </a:lnTo>
                  <a:lnTo>
                    <a:pt x="41356" y="358909"/>
                  </a:lnTo>
                  <a:lnTo>
                    <a:pt x="67716" y="364236"/>
                  </a:lnTo>
                  <a:lnTo>
                    <a:pt x="294995" y="364236"/>
                  </a:lnTo>
                  <a:lnTo>
                    <a:pt x="321355" y="358909"/>
                  </a:lnTo>
                  <a:lnTo>
                    <a:pt x="342879" y="344392"/>
                  </a:lnTo>
                  <a:lnTo>
                    <a:pt x="357390" y="322873"/>
                  </a:lnTo>
                  <a:lnTo>
                    <a:pt x="362711" y="296545"/>
                  </a:lnTo>
                  <a:lnTo>
                    <a:pt x="362711" y="67691"/>
                  </a:lnTo>
                  <a:lnTo>
                    <a:pt x="357390" y="41362"/>
                  </a:lnTo>
                  <a:lnTo>
                    <a:pt x="342879" y="19843"/>
                  </a:lnTo>
                  <a:lnTo>
                    <a:pt x="321355" y="5326"/>
                  </a:lnTo>
                  <a:lnTo>
                    <a:pt x="294995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126" y="1454657"/>
              <a:ext cx="363220" cy="364490"/>
            </a:xfrm>
            <a:custGeom>
              <a:avLst/>
              <a:gdLst/>
              <a:ahLst/>
              <a:cxnLst/>
              <a:rect l="l" t="t" r="r" b="b"/>
              <a:pathLst>
                <a:path w="363219" h="364489">
                  <a:moveTo>
                    <a:pt x="0" y="67691"/>
                  </a:moveTo>
                  <a:lnTo>
                    <a:pt x="5321" y="41362"/>
                  </a:lnTo>
                  <a:lnTo>
                    <a:pt x="19832" y="19843"/>
                  </a:lnTo>
                  <a:lnTo>
                    <a:pt x="41356" y="5326"/>
                  </a:lnTo>
                  <a:lnTo>
                    <a:pt x="67716" y="0"/>
                  </a:lnTo>
                  <a:lnTo>
                    <a:pt x="294995" y="0"/>
                  </a:lnTo>
                  <a:lnTo>
                    <a:pt x="321355" y="5326"/>
                  </a:lnTo>
                  <a:lnTo>
                    <a:pt x="342879" y="19843"/>
                  </a:lnTo>
                  <a:lnTo>
                    <a:pt x="357390" y="41362"/>
                  </a:lnTo>
                  <a:lnTo>
                    <a:pt x="362711" y="67691"/>
                  </a:lnTo>
                  <a:lnTo>
                    <a:pt x="362711" y="296545"/>
                  </a:lnTo>
                  <a:lnTo>
                    <a:pt x="357390" y="322873"/>
                  </a:lnTo>
                  <a:lnTo>
                    <a:pt x="342879" y="344392"/>
                  </a:lnTo>
                  <a:lnTo>
                    <a:pt x="321355" y="358909"/>
                  </a:lnTo>
                  <a:lnTo>
                    <a:pt x="294995" y="364236"/>
                  </a:lnTo>
                  <a:lnTo>
                    <a:pt x="67716" y="364236"/>
                  </a:lnTo>
                  <a:lnTo>
                    <a:pt x="41356" y="358909"/>
                  </a:lnTo>
                  <a:lnTo>
                    <a:pt x="19832" y="344392"/>
                  </a:lnTo>
                  <a:lnTo>
                    <a:pt x="5321" y="322873"/>
                  </a:lnTo>
                  <a:lnTo>
                    <a:pt x="0" y="296545"/>
                  </a:lnTo>
                  <a:lnTo>
                    <a:pt x="0" y="67691"/>
                  </a:lnTo>
                  <a:close/>
                </a:path>
              </a:pathLst>
            </a:custGeom>
            <a:ln w="7619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1375" y="1443354"/>
            <a:ext cx="1314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0" dirty="0">
                <a:solidFill>
                  <a:srgbClr val="403B4E"/>
                </a:solidFill>
                <a:latin typeface="Georgia"/>
                <a:cs typeface="Georgia"/>
              </a:rPr>
              <a:t>1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2876" y="1415922"/>
            <a:ext cx="8963660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40" dirty="0">
                <a:solidFill>
                  <a:srgbClr val="403B4E"/>
                </a:solidFill>
                <a:latin typeface="Georgia"/>
                <a:cs typeface="Georgia"/>
              </a:rPr>
              <a:t>Identify</a:t>
            </a:r>
            <a:r>
              <a:rPr sz="1550" b="1" spc="-5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550" b="1" spc="-30" dirty="0">
                <a:solidFill>
                  <a:srgbClr val="403B4E"/>
                </a:solidFill>
                <a:latin typeface="Georgia"/>
                <a:cs typeface="Georgia"/>
              </a:rPr>
              <a:t>the</a:t>
            </a:r>
            <a:r>
              <a:rPr sz="1550" b="1" spc="-4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550" b="1" spc="-10" dirty="0">
                <a:solidFill>
                  <a:srgbClr val="403B4E"/>
                </a:solidFill>
                <a:latin typeface="Georgia"/>
                <a:cs typeface="Georgia"/>
              </a:rPr>
              <a:t>Issue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Clearly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define</a:t>
            </a:r>
            <a:r>
              <a:rPr sz="12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nature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dispute.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Is</a:t>
            </a:r>
            <a:r>
              <a:rPr sz="12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2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related</a:t>
            </a:r>
            <a:r>
              <a:rPr sz="12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2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interpretation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2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clause,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alleged</a:t>
            </a:r>
            <a:r>
              <a:rPr sz="12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breach,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2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gap</a:t>
            </a:r>
            <a:r>
              <a:rPr sz="12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contract?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3316" y="2543555"/>
            <a:ext cx="908685" cy="370840"/>
            <a:chOff x="623316" y="2543555"/>
            <a:chExt cx="908685" cy="370840"/>
          </a:xfrm>
        </p:grpSpPr>
        <p:sp>
          <p:nvSpPr>
            <p:cNvPr id="10" name="object 10"/>
            <p:cNvSpPr/>
            <p:nvPr/>
          </p:nvSpPr>
          <p:spPr>
            <a:xfrm>
              <a:off x="966216" y="2715767"/>
              <a:ext cx="565785" cy="22860"/>
            </a:xfrm>
            <a:custGeom>
              <a:avLst/>
              <a:gdLst/>
              <a:ahLst/>
              <a:cxnLst/>
              <a:rect l="l" t="t" r="r" b="b"/>
              <a:pathLst>
                <a:path w="565785" h="22860">
                  <a:moveTo>
                    <a:pt x="560324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560324" y="22860"/>
                  </a:lnTo>
                  <a:lnTo>
                    <a:pt x="565404" y="17780"/>
                  </a:lnTo>
                  <a:lnTo>
                    <a:pt x="565404" y="5080"/>
                  </a:lnTo>
                  <a:lnTo>
                    <a:pt x="560324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126" y="2547365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19">
                  <a:moveTo>
                    <a:pt x="294995" y="0"/>
                  </a:moveTo>
                  <a:lnTo>
                    <a:pt x="67716" y="0"/>
                  </a:lnTo>
                  <a:lnTo>
                    <a:pt x="41356" y="5326"/>
                  </a:lnTo>
                  <a:lnTo>
                    <a:pt x="19832" y="19843"/>
                  </a:lnTo>
                  <a:lnTo>
                    <a:pt x="5321" y="41362"/>
                  </a:lnTo>
                  <a:lnTo>
                    <a:pt x="0" y="67691"/>
                  </a:lnTo>
                  <a:lnTo>
                    <a:pt x="0" y="295021"/>
                  </a:lnTo>
                  <a:lnTo>
                    <a:pt x="5321" y="321349"/>
                  </a:lnTo>
                  <a:lnTo>
                    <a:pt x="19832" y="342868"/>
                  </a:lnTo>
                  <a:lnTo>
                    <a:pt x="41356" y="357385"/>
                  </a:lnTo>
                  <a:lnTo>
                    <a:pt x="67716" y="362712"/>
                  </a:lnTo>
                  <a:lnTo>
                    <a:pt x="294995" y="362712"/>
                  </a:lnTo>
                  <a:lnTo>
                    <a:pt x="321355" y="357385"/>
                  </a:lnTo>
                  <a:lnTo>
                    <a:pt x="342879" y="342868"/>
                  </a:lnTo>
                  <a:lnTo>
                    <a:pt x="357390" y="321349"/>
                  </a:lnTo>
                  <a:lnTo>
                    <a:pt x="362711" y="295021"/>
                  </a:lnTo>
                  <a:lnTo>
                    <a:pt x="362711" y="67691"/>
                  </a:lnTo>
                  <a:lnTo>
                    <a:pt x="357390" y="41362"/>
                  </a:lnTo>
                  <a:lnTo>
                    <a:pt x="342879" y="19843"/>
                  </a:lnTo>
                  <a:lnTo>
                    <a:pt x="321355" y="5326"/>
                  </a:lnTo>
                  <a:lnTo>
                    <a:pt x="294995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7126" y="2547365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19">
                  <a:moveTo>
                    <a:pt x="0" y="67691"/>
                  </a:moveTo>
                  <a:lnTo>
                    <a:pt x="5321" y="41362"/>
                  </a:lnTo>
                  <a:lnTo>
                    <a:pt x="19832" y="19843"/>
                  </a:lnTo>
                  <a:lnTo>
                    <a:pt x="41356" y="5326"/>
                  </a:lnTo>
                  <a:lnTo>
                    <a:pt x="67716" y="0"/>
                  </a:lnTo>
                  <a:lnTo>
                    <a:pt x="294995" y="0"/>
                  </a:lnTo>
                  <a:lnTo>
                    <a:pt x="321355" y="5326"/>
                  </a:lnTo>
                  <a:lnTo>
                    <a:pt x="342879" y="19843"/>
                  </a:lnTo>
                  <a:lnTo>
                    <a:pt x="357390" y="41362"/>
                  </a:lnTo>
                  <a:lnTo>
                    <a:pt x="362711" y="67691"/>
                  </a:lnTo>
                  <a:lnTo>
                    <a:pt x="362711" y="295021"/>
                  </a:lnTo>
                  <a:lnTo>
                    <a:pt x="357390" y="321349"/>
                  </a:lnTo>
                  <a:lnTo>
                    <a:pt x="342879" y="342868"/>
                  </a:lnTo>
                  <a:lnTo>
                    <a:pt x="321355" y="357385"/>
                  </a:lnTo>
                  <a:lnTo>
                    <a:pt x="294995" y="362712"/>
                  </a:lnTo>
                  <a:lnTo>
                    <a:pt x="67716" y="362712"/>
                  </a:lnTo>
                  <a:lnTo>
                    <a:pt x="41356" y="357385"/>
                  </a:lnTo>
                  <a:lnTo>
                    <a:pt x="19832" y="342868"/>
                  </a:lnTo>
                  <a:lnTo>
                    <a:pt x="5321" y="321349"/>
                  </a:lnTo>
                  <a:lnTo>
                    <a:pt x="0" y="295021"/>
                  </a:lnTo>
                  <a:lnTo>
                    <a:pt x="0" y="67691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3087" y="2535173"/>
            <a:ext cx="1695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0" dirty="0">
                <a:solidFill>
                  <a:srgbClr val="403B4E"/>
                </a:solidFill>
                <a:latin typeface="Georgia"/>
                <a:cs typeface="Georgia"/>
              </a:rPr>
              <a:t>2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2876" y="2507742"/>
            <a:ext cx="8140700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65" dirty="0">
                <a:solidFill>
                  <a:srgbClr val="403B4E"/>
                </a:solidFill>
                <a:latin typeface="Georgia"/>
                <a:cs typeface="Georgia"/>
              </a:rPr>
              <a:t>Review</a:t>
            </a:r>
            <a:r>
              <a:rPr sz="1550" b="1" spc="-7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550" b="1" spc="-10" dirty="0">
                <a:solidFill>
                  <a:srgbClr val="403B4E"/>
                </a:solidFill>
                <a:latin typeface="Georgia"/>
                <a:cs typeface="Georgia"/>
              </a:rPr>
              <a:t>Documentation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Gather</a:t>
            </a:r>
            <a:r>
              <a:rPr sz="125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all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relevant</a:t>
            </a:r>
            <a:r>
              <a:rPr sz="12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documents,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including</a:t>
            </a:r>
            <a:r>
              <a:rPr sz="12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original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contract,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any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amendments,</a:t>
            </a:r>
            <a:r>
              <a:rPr sz="125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2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related</a:t>
            </a:r>
            <a:r>
              <a:rPr sz="12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correspondence.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3316" y="3634740"/>
            <a:ext cx="908685" cy="370840"/>
            <a:chOff x="623316" y="3634740"/>
            <a:chExt cx="908685" cy="370840"/>
          </a:xfrm>
        </p:grpSpPr>
        <p:sp>
          <p:nvSpPr>
            <p:cNvPr id="16" name="object 16"/>
            <p:cNvSpPr/>
            <p:nvPr/>
          </p:nvSpPr>
          <p:spPr>
            <a:xfrm>
              <a:off x="966216" y="3808476"/>
              <a:ext cx="565785" cy="22860"/>
            </a:xfrm>
            <a:custGeom>
              <a:avLst/>
              <a:gdLst/>
              <a:ahLst/>
              <a:cxnLst/>
              <a:rect l="l" t="t" r="r" b="b"/>
              <a:pathLst>
                <a:path w="565785" h="22860">
                  <a:moveTo>
                    <a:pt x="560324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560324" y="22860"/>
                  </a:lnTo>
                  <a:lnTo>
                    <a:pt x="565404" y="17779"/>
                  </a:lnTo>
                  <a:lnTo>
                    <a:pt x="565404" y="5079"/>
                  </a:lnTo>
                  <a:lnTo>
                    <a:pt x="560324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126" y="3638550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20">
                  <a:moveTo>
                    <a:pt x="294995" y="0"/>
                  </a:moveTo>
                  <a:lnTo>
                    <a:pt x="67716" y="0"/>
                  </a:lnTo>
                  <a:lnTo>
                    <a:pt x="41356" y="5326"/>
                  </a:lnTo>
                  <a:lnTo>
                    <a:pt x="19832" y="19843"/>
                  </a:lnTo>
                  <a:lnTo>
                    <a:pt x="5321" y="41362"/>
                  </a:lnTo>
                  <a:lnTo>
                    <a:pt x="0" y="67690"/>
                  </a:lnTo>
                  <a:lnTo>
                    <a:pt x="0" y="295021"/>
                  </a:lnTo>
                  <a:lnTo>
                    <a:pt x="5321" y="321349"/>
                  </a:lnTo>
                  <a:lnTo>
                    <a:pt x="19832" y="342868"/>
                  </a:lnTo>
                  <a:lnTo>
                    <a:pt x="41356" y="357385"/>
                  </a:lnTo>
                  <a:lnTo>
                    <a:pt x="67716" y="362712"/>
                  </a:lnTo>
                  <a:lnTo>
                    <a:pt x="294995" y="362712"/>
                  </a:lnTo>
                  <a:lnTo>
                    <a:pt x="321355" y="357385"/>
                  </a:lnTo>
                  <a:lnTo>
                    <a:pt x="342879" y="342868"/>
                  </a:lnTo>
                  <a:lnTo>
                    <a:pt x="357390" y="321349"/>
                  </a:lnTo>
                  <a:lnTo>
                    <a:pt x="362711" y="295021"/>
                  </a:lnTo>
                  <a:lnTo>
                    <a:pt x="362711" y="67690"/>
                  </a:lnTo>
                  <a:lnTo>
                    <a:pt x="357390" y="41362"/>
                  </a:lnTo>
                  <a:lnTo>
                    <a:pt x="342879" y="19843"/>
                  </a:lnTo>
                  <a:lnTo>
                    <a:pt x="321355" y="5326"/>
                  </a:lnTo>
                  <a:lnTo>
                    <a:pt x="294995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7126" y="3638550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20">
                  <a:moveTo>
                    <a:pt x="0" y="67690"/>
                  </a:moveTo>
                  <a:lnTo>
                    <a:pt x="5321" y="41362"/>
                  </a:lnTo>
                  <a:lnTo>
                    <a:pt x="19832" y="19843"/>
                  </a:lnTo>
                  <a:lnTo>
                    <a:pt x="41356" y="5326"/>
                  </a:lnTo>
                  <a:lnTo>
                    <a:pt x="67716" y="0"/>
                  </a:lnTo>
                  <a:lnTo>
                    <a:pt x="294995" y="0"/>
                  </a:lnTo>
                  <a:lnTo>
                    <a:pt x="321355" y="5326"/>
                  </a:lnTo>
                  <a:lnTo>
                    <a:pt x="342879" y="19843"/>
                  </a:lnTo>
                  <a:lnTo>
                    <a:pt x="357390" y="41362"/>
                  </a:lnTo>
                  <a:lnTo>
                    <a:pt x="362711" y="67690"/>
                  </a:lnTo>
                  <a:lnTo>
                    <a:pt x="362711" y="295021"/>
                  </a:lnTo>
                  <a:lnTo>
                    <a:pt x="357390" y="321349"/>
                  </a:lnTo>
                  <a:lnTo>
                    <a:pt x="342879" y="342868"/>
                  </a:lnTo>
                  <a:lnTo>
                    <a:pt x="321355" y="357385"/>
                  </a:lnTo>
                  <a:lnTo>
                    <a:pt x="294995" y="362712"/>
                  </a:lnTo>
                  <a:lnTo>
                    <a:pt x="67716" y="362712"/>
                  </a:lnTo>
                  <a:lnTo>
                    <a:pt x="41356" y="357385"/>
                  </a:lnTo>
                  <a:lnTo>
                    <a:pt x="19832" y="342868"/>
                  </a:lnTo>
                  <a:lnTo>
                    <a:pt x="5321" y="321349"/>
                  </a:lnTo>
                  <a:lnTo>
                    <a:pt x="0" y="295021"/>
                  </a:lnTo>
                  <a:lnTo>
                    <a:pt x="0" y="67690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7963" y="3626866"/>
            <a:ext cx="160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80" dirty="0">
                <a:solidFill>
                  <a:srgbClr val="403B4E"/>
                </a:solidFill>
                <a:latin typeface="Georgia"/>
                <a:cs typeface="Georgia"/>
              </a:rPr>
              <a:t>3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2876" y="3599433"/>
            <a:ext cx="8401685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45" dirty="0">
                <a:solidFill>
                  <a:srgbClr val="403B4E"/>
                </a:solidFill>
                <a:latin typeface="Georgia"/>
                <a:cs typeface="Georgia"/>
              </a:rPr>
              <a:t>Attempt </a:t>
            </a:r>
            <a:r>
              <a:rPr sz="1550" b="1" spc="-65" dirty="0">
                <a:solidFill>
                  <a:srgbClr val="403B4E"/>
                </a:solidFill>
                <a:latin typeface="Georgia"/>
                <a:cs typeface="Georgia"/>
              </a:rPr>
              <a:t>Internal</a:t>
            </a:r>
            <a:r>
              <a:rPr sz="1550" b="1" spc="-2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550" b="1" spc="-10" dirty="0">
                <a:solidFill>
                  <a:srgbClr val="403B4E"/>
                </a:solidFill>
                <a:latin typeface="Georgia"/>
                <a:cs typeface="Georgia"/>
              </a:rPr>
              <a:t>Resolution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Encourage parties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discuss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issue</a:t>
            </a:r>
            <a:r>
              <a:rPr sz="12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250" spc="60" dirty="0">
                <a:solidFill>
                  <a:srgbClr val="403B4E"/>
                </a:solidFill>
                <a:latin typeface="Arial"/>
                <a:cs typeface="Arial"/>
              </a:rPr>
              <a:t>attempt</a:t>
            </a:r>
            <a:r>
              <a:rPr sz="1250" spc="65" dirty="0">
                <a:solidFill>
                  <a:srgbClr val="403B4E"/>
                </a:solidFill>
                <a:latin typeface="Arial"/>
                <a:cs typeface="Arial"/>
              </a:rPr>
              <a:t> to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resolve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internally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before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escalating</a:t>
            </a:r>
            <a:r>
              <a:rPr sz="12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formal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procedures.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3316" y="4725923"/>
            <a:ext cx="908685" cy="372110"/>
            <a:chOff x="623316" y="4725923"/>
            <a:chExt cx="908685" cy="372110"/>
          </a:xfrm>
        </p:grpSpPr>
        <p:sp>
          <p:nvSpPr>
            <p:cNvPr id="22" name="object 22"/>
            <p:cNvSpPr/>
            <p:nvPr/>
          </p:nvSpPr>
          <p:spPr>
            <a:xfrm>
              <a:off x="966216" y="4899659"/>
              <a:ext cx="565785" cy="22860"/>
            </a:xfrm>
            <a:custGeom>
              <a:avLst/>
              <a:gdLst/>
              <a:ahLst/>
              <a:cxnLst/>
              <a:rect l="l" t="t" r="r" b="b"/>
              <a:pathLst>
                <a:path w="565785" h="22860">
                  <a:moveTo>
                    <a:pt x="560324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560324" y="22860"/>
                  </a:lnTo>
                  <a:lnTo>
                    <a:pt x="565404" y="17779"/>
                  </a:lnTo>
                  <a:lnTo>
                    <a:pt x="565404" y="5079"/>
                  </a:lnTo>
                  <a:lnTo>
                    <a:pt x="560324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7126" y="4729733"/>
              <a:ext cx="363220" cy="364490"/>
            </a:xfrm>
            <a:custGeom>
              <a:avLst/>
              <a:gdLst/>
              <a:ahLst/>
              <a:cxnLst/>
              <a:rect l="l" t="t" r="r" b="b"/>
              <a:pathLst>
                <a:path w="363219" h="364489">
                  <a:moveTo>
                    <a:pt x="294995" y="0"/>
                  </a:moveTo>
                  <a:lnTo>
                    <a:pt x="67716" y="0"/>
                  </a:lnTo>
                  <a:lnTo>
                    <a:pt x="41356" y="5326"/>
                  </a:lnTo>
                  <a:lnTo>
                    <a:pt x="19832" y="19843"/>
                  </a:lnTo>
                  <a:lnTo>
                    <a:pt x="5321" y="41362"/>
                  </a:lnTo>
                  <a:lnTo>
                    <a:pt x="0" y="67690"/>
                  </a:lnTo>
                  <a:lnTo>
                    <a:pt x="0" y="296544"/>
                  </a:lnTo>
                  <a:lnTo>
                    <a:pt x="5321" y="322873"/>
                  </a:lnTo>
                  <a:lnTo>
                    <a:pt x="19832" y="344392"/>
                  </a:lnTo>
                  <a:lnTo>
                    <a:pt x="41356" y="358909"/>
                  </a:lnTo>
                  <a:lnTo>
                    <a:pt x="67716" y="364235"/>
                  </a:lnTo>
                  <a:lnTo>
                    <a:pt x="294995" y="364235"/>
                  </a:lnTo>
                  <a:lnTo>
                    <a:pt x="321355" y="358909"/>
                  </a:lnTo>
                  <a:lnTo>
                    <a:pt x="342879" y="344392"/>
                  </a:lnTo>
                  <a:lnTo>
                    <a:pt x="357390" y="322873"/>
                  </a:lnTo>
                  <a:lnTo>
                    <a:pt x="362711" y="296544"/>
                  </a:lnTo>
                  <a:lnTo>
                    <a:pt x="362711" y="67690"/>
                  </a:lnTo>
                  <a:lnTo>
                    <a:pt x="357390" y="41362"/>
                  </a:lnTo>
                  <a:lnTo>
                    <a:pt x="342879" y="19843"/>
                  </a:lnTo>
                  <a:lnTo>
                    <a:pt x="321355" y="5326"/>
                  </a:lnTo>
                  <a:lnTo>
                    <a:pt x="294995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7126" y="4729733"/>
              <a:ext cx="363220" cy="364490"/>
            </a:xfrm>
            <a:custGeom>
              <a:avLst/>
              <a:gdLst/>
              <a:ahLst/>
              <a:cxnLst/>
              <a:rect l="l" t="t" r="r" b="b"/>
              <a:pathLst>
                <a:path w="363219" h="364489">
                  <a:moveTo>
                    <a:pt x="0" y="67690"/>
                  </a:moveTo>
                  <a:lnTo>
                    <a:pt x="5321" y="41362"/>
                  </a:lnTo>
                  <a:lnTo>
                    <a:pt x="19832" y="19843"/>
                  </a:lnTo>
                  <a:lnTo>
                    <a:pt x="41356" y="5326"/>
                  </a:lnTo>
                  <a:lnTo>
                    <a:pt x="67716" y="0"/>
                  </a:lnTo>
                  <a:lnTo>
                    <a:pt x="294995" y="0"/>
                  </a:lnTo>
                  <a:lnTo>
                    <a:pt x="321355" y="5326"/>
                  </a:lnTo>
                  <a:lnTo>
                    <a:pt x="342879" y="19843"/>
                  </a:lnTo>
                  <a:lnTo>
                    <a:pt x="357390" y="41362"/>
                  </a:lnTo>
                  <a:lnTo>
                    <a:pt x="362711" y="67690"/>
                  </a:lnTo>
                  <a:lnTo>
                    <a:pt x="362711" y="296544"/>
                  </a:lnTo>
                  <a:lnTo>
                    <a:pt x="357390" y="322873"/>
                  </a:lnTo>
                  <a:lnTo>
                    <a:pt x="342879" y="344392"/>
                  </a:lnTo>
                  <a:lnTo>
                    <a:pt x="321355" y="358909"/>
                  </a:lnTo>
                  <a:lnTo>
                    <a:pt x="294995" y="364235"/>
                  </a:lnTo>
                  <a:lnTo>
                    <a:pt x="67716" y="364235"/>
                  </a:lnTo>
                  <a:lnTo>
                    <a:pt x="41356" y="358909"/>
                  </a:lnTo>
                  <a:lnTo>
                    <a:pt x="19832" y="344392"/>
                  </a:lnTo>
                  <a:lnTo>
                    <a:pt x="5321" y="322873"/>
                  </a:lnTo>
                  <a:lnTo>
                    <a:pt x="0" y="296544"/>
                  </a:lnTo>
                  <a:lnTo>
                    <a:pt x="0" y="67690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6686" y="4718685"/>
            <a:ext cx="180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0" dirty="0">
                <a:solidFill>
                  <a:srgbClr val="403B4E"/>
                </a:solidFill>
                <a:latin typeface="Georgia"/>
                <a:cs typeface="Georgia"/>
              </a:rPr>
              <a:t>4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82876" y="4691252"/>
            <a:ext cx="6669405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70" dirty="0">
                <a:solidFill>
                  <a:srgbClr val="403B4E"/>
                </a:solidFill>
                <a:latin typeface="Georgia"/>
                <a:cs typeface="Georgia"/>
              </a:rPr>
              <a:t>Consider</a:t>
            </a:r>
            <a:r>
              <a:rPr sz="1550" b="1" spc="-5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550" b="1" spc="-10" dirty="0">
                <a:solidFill>
                  <a:srgbClr val="403B4E"/>
                </a:solidFill>
                <a:latin typeface="Georgia"/>
                <a:cs typeface="Georgia"/>
              </a:rPr>
              <a:t>Mediation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If</a:t>
            </a:r>
            <a:r>
              <a:rPr sz="12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internal</a:t>
            </a:r>
            <a:r>
              <a:rPr sz="12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resolution</a:t>
            </a:r>
            <a:r>
              <a:rPr sz="12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fails,</a:t>
            </a:r>
            <a:r>
              <a:rPr sz="12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consider</a:t>
            </a:r>
            <a:r>
              <a:rPr sz="12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mediation</a:t>
            </a:r>
            <a:r>
              <a:rPr sz="12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2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2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less</a:t>
            </a:r>
            <a:r>
              <a:rPr sz="12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adversarial</a:t>
            </a:r>
            <a:r>
              <a:rPr sz="12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option</a:t>
            </a:r>
            <a:r>
              <a:rPr sz="12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before</a:t>
            </a:r>
            <a:r>
              <a:rPr sz="12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litigation.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3316" y="5817108"/>
            <a:ext cx="908685" cy="372110"/>
            <a:chOff x="623316" y="5817108"/>
            <a:chExt cx="908685" cy="372110"/>
          </a:xfrm>
        </p:grpSpPr>
        <p:sp>
          <p:nvSpPr>
            <p:cNvPr id="28" name="object 28"/>
            <p:cNvSpPr/>
            <p:nvPr/>
          </p:nvSpPr>
          <p:spPr>
            <a:xfrm>
              <a:off x="966216" y="5990844"/>
              <a:ext cx="565785" cy="22860"/>
            </a:xfrm>
            <a:custGeom>
              <a:avLst/>
              <a:gdLst/>
              <a:ahLst/>
              <a:cxnLst/>
              <a:rect l="l" t="t" r="r" b="b"/>
              <a:pathLst>
                <a:path w="565785" h="22860">
                  <a:moveTo>
                    <a:pt x="560324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560324" y="22859"/>
                  </a:lnTo>
                  <a:lnTo>
                    <a:pt x="565404" y="17779"/>
                  </a:lnTo>
                  <a:lnTo>
                    <a:pt x="565404" y="5079"/>
                  </a:lnTo>
                  <a:lnTo>
                    <a:pt x="560324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7126" y="5820918"/>
              <a:ext cx="363220" cy="364490"/>
            </a:xfrm>
            <a:custGeom>
              <a:avLst/>
              <a:gdLst/>
              <a:ahLst/>
              <a:cxnLst/>
              <a:rect l="l" t="t" r="r" b="b"/>
              <a:pathLst>
                <a:path w="363219" h="364489">
                  <a:moveTo>
                    <a:pt x="294995" y="0"/>
                  </a:moveTo>
                  <a:lnTo>
                    <a:pt x="67716" y="0"/>
                  </a:lnTo>
                  <a:lnTo>
                    <a:pt x="41356" y="5326"/>
                  </a:lnTo>
                  <a:lnTo>
                    <a:pt x="19832" y="19843"/>
                  </a:lnTo>
                  <a:lnTo>
                    <a:pt x="5321" y="41362"/>
                  </a:lnTo>
                  <a:lnTo>
                    <a:pt x="0" y="67690"/>
                  </a:lnTo>
                  <a:lnTo>
                    <a:pt x="0" y="296544"/>
                  </a:lnTo>
                  <a:lnTo>
                    <a:pt x="5321" y="322873"/>
                  </a:lnTo>
                  <a:lnTo>
                    <a:pt x="19832" y="344392"/>
                  </a:lnTo>
                  <a:lnTo>
                    <a:pt x="41356" y="358909"/>
                  </a:lnTo>
                  <a:lnTo>
                    <a:pt x="67716" y="364235"/>
                  </a:lnTo>
                  <a:lnTo>
                    <a:pt x="294995" y="364235"/>
                  </a:lnTo>
                  <a:lnTo>
                    <a:pt x="321355" y="358909"/>
                  </a:lnTo>
                  <a:lnTo>
                    <a:pt x="342879" y="344392"/>
                  </a:lnTo>
                  <a:lnTo>
                    <a:pt x="357390" y="322873"/>
                  </a:lnTo>
                  <a:lnTo>
                    <a:pt x="362711" y="296544"/>
                  </a:lnTo>
                  <a:lnTo>
                    <a:pt x="362711" y="67690"/>
                  </a:lnTo>
                  <a:lnTo>
                    <a:pt x="357390" y="41362"/>
                  </a:lnTo>
                  <a:lnTo>
                    <a:pt x="342879" y="19843"/>
                  </a:lnTo>
                  <a:lnTo>
                    <a:pt x="321355" y="5326"/>
                  </a:lnTo>
                  <a:lnTo>
                    <a:pt x="294995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7126" y="5820918"/>
              <a:ext cx="363220" cy="364490"/>
            </a:xfrm>
            <a:custGeom>
              <a:avLst/>
              <a:gdLst/>
              <a:ahLst/>
              <a:cxnLst/>
              <a:rect l="l" t="t" r="r" b="b"/>
              <a:pathLst>
                <a:path w="363219" h="364489">
                  <a:moveTo>
                    <a:pt x="0" y="67690"/>
                  </a:moveTo>
                  <a:lnTo>
                    <a:pt x="5321" y="41362"/>
                  </a:lnTo>
                  <a:lnTo>
                    <a:pt x="19832" y="19843"/>
                  </a:lnTo>
                  <a:lnTo>
                    <a:pt x="41356" y="5326"/>
                  </a:lnTo>
                  <a:lnTo>
                    <a:pt x="67716" y="0"/>
                  </a:lnTo>
                  <a:lnTo>
                    <a:pt x="294995" y="0"/>
                  </a:lnTo>
                  <a:lnTo>
                    <a:pt x="321355" y="5326"/>
                  </a:lnTo>
                  <a:lnTo>
                    <a:pt x="342879" y="19843"/>
                  </a:lnTo>
                  <a:lnTo>
                    <a:pt x="357390" y="41362"/>
                  </a:lnTo>
                  <a:lnTo>
                    <a:pt x="362711" y="67690"/>
                  </a:lnTo>
                  <a:lnTo>
                    <a:pt x="362711" y="296544"/>
                  </a:lnTo>
                  <a:lnTo>
                    <a:pt x="357390" y="322873"/>
                  </a:lnTo>
                  <a:lnTo>
                    <a:pt x="342879" y="344392"/>
                  </a:lnTo>
                  <a:lnTo>
                    <a:pt x="321355" y="358909"/>
                  </a:lnTo>
                  <a:lnTo>
                    <a:pt x="294995" y="364235"/>
                  </a:lnTo>
                  <a:lnTo>
                    <a:pt x="67716" y="364235"/>
                  </a:lnTo>
                  <a:lnTo>
                    <a:pt x="41356" y="358909"/>
                  </a:lnTo>
                  <a:lnTo>
                    <a:pt x="19832" y="344392"/>
                  </a:lnTo>
                  <a:lnTo>
                    <a:pt x="5321" y="322873"/>
                  </a:lnTo>
                  <a:lnTo>
                    <a:pt x="0" y="296544"/>
                  </a:lnTo>
                  <a:lnTo>
                    <a:pt x="0" y="67690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24001" y="5809945"/>
            <a:ext cx="1689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0" dirty="0">
                <a:solidFill>
                  <a:srgbClr val="403B4E"/>
                </a:solidFill>
                <a:latin typeface="Georgia"/>
                <a:cs typeface="Georgia"/>
              </a:rPr>
              <a:t>5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82876" y="5783071"/>
            <a:ext cx="9688830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50" dirty="0">
                <a:solidFill>
                  <a:srgbClr val="403B4E"/>
                </a:solidFill>
                <a:latin typeface="Georgia"/>
                <a:cs typeface="Georgia"/>
              </a:rPr>
              <a:t>Legal</a:t>
            </a:r>
            <a:r>
              <a:rPr sz="1550" b="1" spc="-7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550" b="1" spc="-10" dirty="0">
                <a:solidFill>
                  <a:srgbClr val="403B4E"/>
                </a:solidFill>
                <a:latin typeface="Georgia"/>
                <a:cs typeface="Georgia"/>
              </a:rPr>
              <a:t>Action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If</a:t>
            </a:r>
            <a:r>
              <a:rPr sz="12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all</a:t>
            </a:r>
            <a:r>
              <a:rPr sz="12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else</a:t>
            </a:r>
            <a:r>
              <a:rPr sz="12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fails,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proceed</a:t>
            </a:r>
            <a:r>
              <a:rPr sz="12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2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formal</a:t>
            </a:r>
            <a:r>
              <a:rPr sz="12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2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action,</a:t>
            </a:r>
            <a:r>
              <a:rPr sz="12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whether</a:t>
            </a:r>
            <a:r>
              <a:rPr sz="12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through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labour</a:t>
            </a:r>
            <a:r>
              <a:rPr sz="12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tribunals,</a:t>
            </a:r>
            <a:r>
              <a:rPr sz="12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arbitration,</a:t>
            </a:r>
            <a:r>
              <a:rPr sz="12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2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court</a:t>
            </a:r>
            <a:r>
              <a:rPr sz="12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proceedings</a:t>
            </a:r>
            <a:r>
              <a:rPr sz="12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2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appropriate.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2704" y="6707175"/>
            <a:ext cx="13399135" cy="104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100"/>
              </a:spcBef>
            </a:pP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Handling</a:t>
            </a:r>
            <a:r>
              <a:rPr sz="125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250" spc="1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disputes</a:t>
            </a:r>
            <a:r>
              <a:rPr sz="125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effectively</a:t>
            </a:r>
            <a:r>
              <a:rPr sz="1250" spc="1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requires</a:t>
            </a:r>
            <a:r>
              <a:rPr sz="125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250" spc="1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systematic</a:t>
            </a:r>
            <a:r>
              <a:rPr sz="1250" spc="1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approach.</a:t>
            </a:r>
            <a:r>
              <a:rPr sz="12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250" spc="1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professionals</a:t>
            </a:r>
            <a:r>
              <a:rPr sz="125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should</a:t>
            </a:r>
            <a:r>
              <a:rPr sz="125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guide</a:t>
            </a:r>
            <a:r>
              <a:rPr sz="12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clients</a:t>
            </a:r>
            <a:r>
              <a:rPr sz="1250" spc="1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through</a:t>
            </a:r>
            <a:r>
              <a:rPr sz="125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each</a:t>
            </a:r>
            <a:r>
              <a:rPr sz="1250" spc="20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step,</a:t>
            </a:r>
            <a:r>
              <a:rPr sz="125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emphasizing</a:t>
            </a:r>
            <a:r>
              <a:rPr sz="125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importance</a:t>
            </a:r>
            <a:r>
              <a:rPr sz="125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250" spc="1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clear </a:t>
            </a:r>
            <a:r>
              <a:rPr sz="1250" spc="45" dirty="0">
                <a:solidFill>
                  <a:srgbClr val="403B4E"/>
                </a:solidFill>
                <a:latin typeface="Arial"/>
                <a:cs typeface="Arial"/>
              </a:rPr>
              <a:t>communication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2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documentation.</a:t>
            </a:r>
            <a:r>
              <a:rPr sz="12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2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2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2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2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2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30" dirty="0">
                <a:solidFill>
                  <a:srgbClr val="403B4E"/>
                </a:solidFill>
                <a:latin typeface="Arial"/>
                <a:cs typeface="Arial"/>
              </a:rPr>
              <a:t>UK,</a:t>
            </a:r>
            <a:r>
              <a:rPr sz="12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there</a:t>
            </a:r>
            <a:r>
              <a:rPr sz="12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25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various</a:t>
            </a:r>
            <a:r>
              <a:rPr sz="12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forums</a:t>
            </a:r>
            <a:r>
              <a:rPr sz="12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25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resolving</a:t>
            </a:r>
            <a:r>
              <a:rPr sz="12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25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disputes,</a:t>
            </a:r>
            <a:r>
              <a:rPr sz="12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including</a:t>
            </a:r>
            <a:r>
              <a:rPr sz="12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labour</a:t>
            </a:r>
            <a:r>
              <a:rPr sz="12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tribunals</a:t>
            </a:r>
            <a:r>
              <a:rPr sz="12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2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courts.</a:t>
            </a:r>
            <a:r>
              <a:rPr sz="1250" spc="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Understanding</a:t>
            </a:r>
            <a:r>
              <a:rPr sz="12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strengths</a:t>
            </a:r>
            <a:r>
              <a:rPr sz="12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2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limitations</a:t>
            </a:r>
            <a:r>
              <a:rPr sz="12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each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option</a:t>
            </a:r>
            <a:r>
              <a:rPr sz="12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is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crucial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2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advising</a:t>
            </a:r>
            <a:r>
              <a:rPr sz="12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clients</a:t>
            </a:r>
            <a:r>
              <a:rPr sz="12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on</a:t>
            </a:r>
            <a:r>
              <a:rPr sz="12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best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course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action.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Remember,</a:t>
            </a:r>
            <a:r>
              <a:rPr sz="12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goal</a:t>
            </a:r>
            <a:r>
              <a:rPr sz="12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is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often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resolve</a:t>
            </a:r>
            <a:r>
              <a:rPr sz="12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disputes</a:t>
            </a:r>
            <a:r>
              <a:rPr sz="12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efficiently</a:t>
            </a:r>
            <a:r>
              <a:rPr sz="12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403B4E"/>
                </a:solidFill>
                <a:latin typeface="Arial"/>
                <a:cs typeface="Arial"/>
              </a:rPr>
              <a:t>while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preserving</a:t>
            </a:r>
            <a:r>
              <a:rPr sz="12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2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2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relationship</a:t>
            </a:r>
            <a:r>
              <a:rPr sz="12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403B4E"/>
                </a:solidFill>
                <a:latin typeface="Arial"/>
                <a:cs typeface="Arial"/>
              </a:rPr>
              <a:t>where</a:t>
            </a:r>
            <a:r>
              <a:rPr sz="12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403B4E"/>
                </a:solidFill>
                <a:latin typeface="Arial"/>
                <a:cs typeface="Arial"/>
              </a:rPr>
              <a:t>possible.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065250" y="7638998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Noto Sans"/>
                <a:cs typeface="Noto Sans"/>
              </a:rPr>
              <a:t>16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891" y="667639"/>
            <a:ext cx="1273492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spc="-155" dirty="0"/>
              <a:t>Conclusion:</a:t>
            </a:r>
            <a:r>
              <a:rPr sz="3850" spc="-70" dirty="0"/>
              <a:t> </a:t>
            </a:r>
            <a:r>
              <a:rPr sz="3850" spc="-114" dirty="0"/>
              <a:t>Crafting</a:t>
            </a:r>
            <a:r>
              <a:rPr sz="3850" spc="-85" dirty="0"/>
              <a:t> </a:t>
            </a:r>
            <a:r>
              <a:rPr sz="3850" spc="-100" dirty="0"/>
              <a:t>Effective</a:t>
            </a:r>
            <a:r>
              <a:rPr sz="3850" spc="-80" dirty="0"/>
              <a:t> </a:t>
            </a:r>
            <a:r>
              <a:rPr sz="3850" spc="-145" dirty="0"/>
              <a:t>Employment</a:t>
            </a:r>
            <a:r>
              <a:rPr sz="3850" spc="-70" dirty="0"/>
              <a:t> </a:t>
            </a:r>
            <a:r>
              <a:rPr sz="3850" spc="-65" dirty="0"/>
              <a:t>Contracts</a:t>
            </a:r>
            <a:endParaRPr sz="3850"/>
          </a:p>
        </p:txBody>
      </p:sp>
      <p:grpSp>
        <p:nvGrpSpPr>
          <p:cNvPr id="3" name="object 3"/>
          <p:cNvGrpSpPr/>
          <p:nvPr/>
        </p:nvGrpSpPr>
        <p:grpSpPr>
          <a:xfrm>
            <a:off x="688848" y="2551176"/>
            <a:ext cx="451484" cy="452755"/>
            <a:chOff x="688848" y="2551176"/>
            <a:chExt cx="451484" cy="452755"/>
          </a:xfrm>
        </p:grpSpPr>
        <p:sp>
          <p:nvSpPr>
            <p:cNvPr id="4" name="object 4"/>
            <p:cNvSpPr/>
            <p:nvPr/>
          </p:nvSpPr>
          <p:spPr>
            <a:xfrm>
              <a:off x="692658" y="2554986"/>
              <a:ext cx="443865" cy="445134"/>
            </a:xfrm>
            <a:custGeom>
              <a:avLst/>
              <a:gdLst/>
              <a:ahLst/>
              <a:cxnLst/>
              <a:rect l="l" t="t" r="r" b="b"/>
              <a:pathLst>
                <a:path w="443865" h="445135">
                  <a:moveTo>
                    <a:pt x="360692" y="0"/>
                  </a:moveTo>
                  <a:lnTo>
                    <a:pt x="82791" y="0"/>
                  </a:lnTo>
                  <a:lnTo>
                    <a:pt x="50567" y="6508"/>
                  </a:lnTo>
                  <a:lnTo>
                    <a:pt x="24250" y="24257"/>
                  </a:lnTo>
                  <a:lnTo>
                    <a:pt x="6506" y="50577"/>
                  </a:lnTo>
                  <a:lnTo>
                    <a:pt x="0" y="82803"/>
                  </a:lnTo>
                  <a:lnTo>
                    <a:pt x="0" y="362203"/>
                  </a:lnTo>
                  <a:lnTo>
                    <a:pt x="6506" y="394430"/>
                  </a:lnTo>
                  <a:lnTo>
                    <a:pt x="24250" y="420751"/>
                  </a:lnTo>
                  <a:lnTo>
                    <a:pt x="50567" y="438499"/>
                  </a:lnTo>
                  <a:lnTo>
                    <a:pt x="82791" y="445008"/>
                  </a:lnTo>
                  <a:lnTo>
                    <a:pt x="360692" y="445008"/>
                  </a:lnTo>
                  <a:lnTo>
                    <a:pt x="392916" y="438499"/>
                  </a:lnTo>
                  <a:lnTo>
                    <a:pt x="419233" y="420750"/>
                  </a:lnTo>
                  <a:lnTo>
                    <a:pt x="436977" y="394430"/>
                  </a:lnTo>
                  <a:lnTo>
                    <a:pt x="443483" y="362203"/>
                  </a:lnTo>
                  <a:lnTo>
                    <a:pt x="443483" y="82803"/>
                  </a:lnTo>
                  <a:lnTo>
                    <a:pt x="436977" y="50577"/>
                  </a:lnTo>
                  <a:lnTo>
                    <a:pt x="419233" y="24256"/>
                  </a:lnTo>
                  <a:lnTo>
                    <a:pt x="392916" y="6508"/>
                  </a:lnTo>
                  <a:lnTo>
                    <a:pt x="36069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2658" y="2554986"/>
              <a:ext cx="443865" cy="445134"/>
            </a:xfrm>
            <a:custGeom>
              <a:avLst/>
              <a:gdLst/>
              <a:ahLst/>
              <a:cxnLst/>
              <a:rect l="l" t="t" r="r" b="b"/>
              <a:pathLst>
                <a:path w="443865" h="445135">
                  <a:moveTo>
                    <a:pt x="0" y="82803"/>
                  </a:moveTo>
                  <a:lnTo>
                    <a:pt x="6506" y="50577"/>
                  </a:lnTo>
                  <a:lnTo>
                    <a:pt x="24250" y="24257"/>
                  </a:lnTo>
                  <a:lnTo>
                    <a:pt x="50567" y="6508"/>
                  </a:lnTo>
                  <a:lnTo>
                    <a:pt x="82791" y="0"/>
                  </a:lnTo>
                  <a:lnTo>
                    <a:pt x="360692" y="0"/>
                  </a:lnTo>
                  <a:lnTo>
                    <a:pt x="392916" y="6508"/>
                  </a:lnTo>
                  <a:lnTo>
                    <a:pt x="419233" y="24256"/>
                  </a:lnTo>
                  <a:lnTo>
                    <a:pt x="436977" y="50577"/>
                  </a:lnTo>
                  <a:lnTo>
                    <a:pt x="443483" y="82803"/>
                  </a:lnTo>
                  <a:lnTo>
                    <a:pt x="443483" y="362203"/>
                  </a:lnTo>
                  <a:lnTo>
                    <a:pt x="436977" y="394430"/>
                  </a:lnTo>
                  <a:lnTo>
                    <a:pt x="419233" y="420750"/>
                  </a:lnTo>
                  <a:lnTo>
                    <a:pt x="392916" y="438499"/>
                  </a:lnTo>
                  <a:lnTo>
                    <a:pt x="360692" y="445008"/>
                  </a:lnTo>
                  <a:lnTo>
                    <a:pt x="82791" y="445008"/>
                  </a:lnTo>
                  <a:lnTo>
                    <a:pt x="50567" y="438499"/>
                  </a:lnTo>
                  <a:lnTo>
                    <a:pt x="24250" y="420751"/>
                  </a:lnTo>
                  <a:lnTo>
                    <a:pt x="6506" y="394430"/>
                  </a:lnTo>
                  <a:lnTo>
                    <a:pt x="0" y="362203"/>
                  </a:lnTo>
                  <a:lnTo>
                    <a:pt x="0" y="82803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6472" y="2542997"/>
            <a:ext cx="1543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60" dirty="0">
                <a:solidFill>
                  <a:srgbClr val="403B4E"/>
                </a:solidFill>
                <a:latin typeface="Georgia"/>
                <a:cs typeface="Georgia"/>
              </a:rPr>
              <a:t>1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0800" y="2529916"/>
            <a:ext cx="5785485" cy="1377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75" dirty="0">
                <a:solidFill>
                  <a:srgbClr val="403B4E"/>
                </a:solidFill>
                <a:latin typeface="Georgia"/>
                <a:cs typeface="Georgia"/>
              </a:rPr>
              <a:t>Prioritise</a:t>
            </a:r>
            <a:r>
              <a:rPr sz="1900" b="1" spc="-65" dirty="0">
                <a:solidFill>
                  <a:srgbClr val="403B4E"/>
                </a:solidFill>
                <a:latin typeface="Georgia"/>
                <a:cs typeface="Georgia"/>
              </a:rPr>
              <a:t> Clarity </a:t>
            </a:r>
            <a:r>
              <a:rPr sz="1900" b="1" spc="-90" dirty="0">
                <a:solidFill>
                  <a:srgbClr val="403B4E"/>
                </a:solidFill>
                <a:latin typeface="Georgia"/>
                <a:cs typeface="Georgia"/>
              </a:rPr>
              <a:t>and</a:t>
            </a:r>
            <a:r>
              <a:rPr sz="1900" b="1" spc="-3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900" b="1" spc="-10" dirty="0">
                <a:solidFill>
                  <a:srgbClr val="403B4E"/>
                </a:solidFill>
                <a:latin typeface="Georgia"/>
                <a:cs typeface="Georgia"/>
              </a:rPr>
              <a:t>Compliance</a:t>
            </a: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34500"/>
              </a:lnSpc>
              <a:spcBef>
                <a:spcPts val="865"/>
              </a:spcBef>
            </a:pP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clear,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comprehensive,</a:t>
            </a:r>
            <a:r>
              <a:rPr sz="155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compliant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 with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relevant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laws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5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03B4E"/>
                </a:solidFill>
                <a:latin typeface="Arial"/>
                <a:cs typeface="Arial"/>
              </a:rPr>
              <a:t>UK.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Regular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reviews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updates</a:t>
            </a:r>
            <a:r>
              <a:rPr sz="15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essential</a:t>
            </a:r>
            <a:r>
              <a:rPr sz="15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maintain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effectiveness.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11211" y="2551176"/>
            <a:ext cx="451484" cy="452755"/>
            <a:chOff x="7411211" y="2551176"/>
            <a:chExt cx="451484" cy="452755"/>
          </a:xfrm>
        </p:grpSpPr>
        <p:sp>
          <p:nvSpPr>
            <p:cNvPr id="9" name="object 9"/>
            <p:cNvSpPr/>
            <p:nvPr/>
          </p:nvSpPr>
          <p:spPr>
            <a:xfrm>
              <a:off x="7415021" y="2554986"/>
              <a:ext cx="443865" cy="445134"/>
            </a:xfrm>
            <a:custGeom>
              <a:avLst/>
              <a:gdLst/>
              <a:ahLst/>
              <a:cxnLst/>
              <a:rect l="l" t="t" r="r" b="b"/>
              <a:pathLst>
                <a:path w="443865" h="445135">
                  <a:moveTo>
                    <a:pt x="360679" y="0"/>
                  </a:moveTo>
                  <a:lnTo>
                    <a:pt x="82803" y="0"/>
                  </a:lnTo>
                  <a:lnTo>
                    <a:pt x="50577" y="6508"/>
                  </a:lnTo>
                  <a:lnTo>
                    <a:pt x="24257" y="24257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362203"/>
                  </a:lnTo>
                  <a:lnTo>
                    <a:pt x="6508" y="394430"/>
                  </a:lnTo>
                  <a:lnTo>
                    <a:pt x="24256" y="420751"/>
                  </a:lnTo>
                  <a:lnTo>
                    <a:pt x="50577" y="438499"/>
                  </a:lnTo>
                  <a:lnTo>
                    <a:pt x="82803" y="445008"/>
                  </a:lnTo>
                  <a:lnTo>
                    <a:pt x="360679" y="445008"/>
                  </a:lnTo>
                  <a:lnTo>
                    <a:pt x="392906" y="438499"/>
                  </a:lnTo>
                  <a:lnTo>
                    <a:pt x="419226" y="420750"/>
                  </a:lnTo>
                  <a:lnTo>
                    <a:pt x="436975" y="394430"/>
                  </a:lnTo>
                  <a:lnTo>
                    <a:pt x="443483" y="362203"/>
                  </a:lnTo>
                  <a:lnTo>
                    <a:pt x="443483" y="82803"/>
                  </a:lnTo>
                  <a:lnTo>
                    <a:pt x="436975" y="50577"/>
                  </a:lnTo>
                  <a:lnTo>
                    <a:pt x="419226" y="24256"/>
                  </a:lnTo>
                  <a:lnTo>
                    <a:pt x="392906" y="6508"/>
                  </a:lnTo>
                  <a:lnTo>
                    <a:pt x="360679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15021" y="2554986"/>
              <a:ext cx="443865" cy="445134"/>
            </a:xfrm>
            <a:custGeom>
              <a:avLst/>
              <a:gdLst/>
              <a:ahLst/>
              <a:cxnLst/>
              <a:rect l="l" t="t" r="r" b="b"/>
              <a:pathLst>
                <a:path w="443865" h="445135">
                  <a:moveTo>
                    <a:pt x="0" y="82803"/>
                  </a:moveTo>
                  <a:lnTo>
                    <a:pt x="6508" y="50577"/>
                  </a:lnTo>
                  <a:lnTo>
                    <a:pt x="24257" y="24257"/>
                  </a:lnTo>
                  <a:lnTo>
                    <a:pt x="50577" y="6508"/>
                  </a:lnTo>
                  <a:lnTo>
                    <a:pt x="82803" y="0"/>
                  </a:lnTo>
                  <a:lnTo>
                    <a:pt x="360679" y="0"/>
                  </a:lnTo>
                  <a:lnTo>
                    <a:pt x="392906" y="6508"/>
                  </a:lnTo>
                  <a:lnTo>
                    <a:pt x="419226" y="24256"/>
                  </a:lnTo>
                  <a:lnTo>
                    <a:pt x="436975" y="50577"/>
                  </a:lnTo>
                  <a:lnTo>
                    <a:pt x="443483" y="82803"/>
                  </a:lnTo>
                  <a:lnTo>
                    <a:pt x="443483" y="362203"/>
                  </a:lnTo>
                  <a:lnTo>
                    <a:pt x="436975" y="394430"/>
                  </a:lnTo>
                  <a:lnTo>
                    <a:pt x="419226" y="420750"/>
                  </a:lnTo>
                  <a:lnTo>
                    <a:pt x="392906" y="438499"/>
                  </a:lnTo>
                  <a:lnTo>
                    <a:pt x="360679" y="445008"/>
                  </a:lnTo>
                  <a:lnTo>
                    <a:pt x="82803" y="445008"/>
                  </a:lnTo>
                  <a:lnTo>
                    <a:pt x="50577" y="438499"/>
                  </a:lnTo>
                  <a:lnTo>
                    <a:pt x="24256" y="420751"/>
                  </a:lnTo>
                  <a:lnTo>
                    <a:pt x="6508" y="394430"/>
                  </a:lnTo>
                  <a:lnTo>
                    <a:pt x="0" y="362203"/>
                  </a:lnTo>
                  <a:lnTo>
                    <a:pt x="0" y="82803"/>
                  </a:lnTo>
                  <a:close/>
                </a:path>
              </a:pathLst>
            </a:custGeom>
            <a:ln w="7619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36942" y="2542997"/>
            <a:ext cx="20066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0" dirty="0">
                <a:solidFill>
                  <a:srgbClr val="403B4E"/>
                </a:solidFill>
                <a:latin typeface="Georgia"/>
                <a:cs typeface="Georgia"/>
              </a:rPr>
              <a:t>2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44053" y="2529916"/>
            <a:ext cx="5756275" cy="1377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900" b="1" spc="-80" dirty="0">
                <a:solidFill>
                  <a:srgbClr val="403B4E"/>
                </a:solidFill>
                <a:latin typeface="Georgia"/>
                <a:cs typeface="Georgia"/>
              </a:rPr>
              <a:t>Balance </a:t>
            </a:r>
            <a:r>
              <a:rPr sz="1900" b="1" spc="-10" dirty="0">
                <a:solidFill>
                  <a:srgbClr val="403B4E"/>
                </a:solidFill>
                <a:latin typeface="Georgia"/>
                <a:cs typeface="Georgia"/>
              </a:rPr>
              <a:t>Interests</a:t>
            </a:r>
            <a:endParaRPr sz="1900">
              <a:latin typeface="Georgia"/>
              <a:cs typeface="Georgia"/>
            </a:endParaRPr>
          </a:p>
          <a:p>
            <a:pPr marL="12700" marR="5080" algn="just">
              <a:lnSpc>
                <a:spcPct val="134500"/>
              </a:lnSpc>
              <a:spcBef>
                <a:spcPts val="865"/>
              </a:spcBef>
            </a:pP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Strive</a:t>
            </a:r>
            <a:r>
              <a:rPr sz="15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5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fair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balance</a:t>
            </a:r>
            <a:r>
              <a:rPr sz="15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between</a:t>
            </a:r>
            <a:r>
              <a:rPr sz="15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protecting</a:t>
            </a:r>
            <a:r>
              <a:rPr sz="15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employer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interests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50" spc="2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respecting</a:t>
            </a:r>
            <a:r>
              <a:rPr sz="1550" spc="1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employee</a:t>
            </a:r>
            <a:r>
              <a:rPr sz="1550" spc="2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rights.</a:t>
            </a:r>
            <a:r>
              <a:rPr sz="1550" spc="1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550" spc="1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approach</a:t>
            </a:r>
            <a:r>
              <a:rPr sz="1550" spc="1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fosters</a:t>
            </a:r>
            <a:r>
              <a:rPr sz="1550" spc="2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positive 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relationships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reduces</a:t>
            </a:r>
            <a:r>
              <a:rPr sz="15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likelihood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disputes.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8848" y="4346447"/>
            <a:ext cx="451484" cy="452755"/>
            <a:chOff x="688848" y="4346447"/>
            <a:chExt cx="451484" cy="452755"/>
          </a:xfrm>
        </p:grpSpPr>
        <p:sp>
          <p:nvSpPr>
            <p:cNvPr id="14" name="object 14"/>
            <p:cNvSpPr/>
            <p:nvPr/>
          </p:nvSpPr>
          <p:spPr>
            <a:xfrm>
              <a:off x="692658" y="4350257"/>
              <a:ext cx="443865" cy="445134"/>
            </a:xfrm>
            <a:custGeom>
              <a:avLst/>
              <a:gdLst/>
              <a:ahLst/>
              <a:cxnLst/>
              <a:rect l="l" t="t" r="r" b="b"/>
              <a:pathLst>
                <a:path w="443865" h="445135">
                  <a:moveTo>
                    <a:pt x="360692" y="0"/>
                  </a:moveTo>
                  <a:lnTo>
                    <a:pt x="82791" y="0"/>
                  </a:lnTo>
                  <a:lnTo>
                    <a:pt x="50567" y="6508"/>
                  </a:lnTo>
                  <a:lnTo>
                    <a:pt x="24250" y="24256"/>
                  </a:lnTo>
                  <a:lnTo>
                    <a:pt x="6506" y="50577"/>
                  </a:lnTo>
                  <a:lnTo>
                    <a:pt x="0" y="82803"/>
                  </a:lnTo>
                  <a:lnTo>
                    <a:pt x="0" y="362203"/>
                  </a:lnTo>
                  <a:lnTo>
                    <a:pt x="6506" y="394430"/>
                  </a:lnTo>
                  <a:lnTo>
                    <a:pt x="24250" y="420750"/>
                  </a:lnTo>
                  <a:lnTo>
                    <a:pt x="50567" y="438499"/>
                  </a:lnTo>
                  <a:lnTo>
                    <a:pt x="82791" y="445007"/>
                  </a:lnTo>
                  <a:lnTo>
                    <a:pt x="360692" y="445007"/>
                  </a:lnTo>
                  <a:lnTo>
                    <a:pt x="392916" y="438499"/>
                  </a:lnTo>
                  <a:lnTo>
                    <a:pt x="419233" y="420750"/>
                  </a:lnTo>
                  <a:lnTo>
                    <a:pt x="436977" y="394430"/>
                  </a:lnTo>
                  <a:lnTo>
                    <a:pt x="443483" y="362203"/>
                  </a:lnTo>
                  <a:lnTo>
                    <a:pt x="443483" y="82803"/>
                  </a:lnTo>
                  <a:lnTo>
                    <a:pt x="436977" y="50577"/>
                  </a:lnTo>
                  <a:lnTo>
                    <a:pt x="419233" y="24256"/>
                  </a:lnTo>
                  <a:lnTo>
                    <a:pt x="392916" y="6508"/>
                  </a:lnTo>
                  <a:lnTo>
                    <a:pt x="36069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2658" y="4350257"/>
              <a:ext cx="443865" cy="445134"/>
            </a:xfrm>
            <a:custGeom>
              <a:avLst/>
              <a:gdLst/>
              <a:ahLst/>
              <a:cxnLst/>
              <a:rect l="l" t="t" r="r" b="b"/>
              <a:pathLst>
                <a:path w="443865" h="445135">
                  <a:moveTo>
                    <a:pt x="0" y="82803"/>
                  </a:moveTo>
                  <a:lnTo>
                    <a:pt x="6506" y="50577"/>
                  </a:lnTo>
                  <a:lnTo>
                    <a:pt x="24250" y="24256"/>
                  </a:lnTo>
                  <a:lnTo>
                    <a:pt x="50567" y="6508"/>
                  </a:lnTo>
                  <a:lnTo>
                    <a:pt x="82791" y="0"/>
                  </a:lnTo>
                  <a:lnTo>
                    <a:pt x="360692" y="0"/>
                  </a:lnTo>
                  <a:lnTo>
                    <a:pt x="392916" y="6508"/>
                  </a:lnTo>
                  <a:lnTo>
                    <a:pt x="419233" y="24256"/>
                  </a:lnTo>
                  <a:lnTo>
                    <a:pt x="436977" y="50577"/>
                  </a:lnTo>
                  <a:lnTo>
                    <a:pt x="443483" y="82803"/>
                  </a:lnTo>
                  <a:lnTo>
                    <a:pt x="443483" y="362203"/>
                  </a:lnTo>
                  <a:lnTo>
                    <a:pt x="436977" y="394430"/>
                  </a:lnTo>
                  <a:lnTo>
                    <a:pt x="419233" y="420750"/>
                  </a:lnTo>
                  <a:lnTo>
                    <a:pt x="392916" y="438499"/>
                  </a:lnTo>
                  <a:lnTo>
                    <a:pt x="360692" y="445007"/>
                  </a:lnTo>
                  <a:lnTo>
                    <a:pt x="82791" y="445007"/>
                  </a:lnTo>
                  <a:lnTo>
                    <a:pt x="50567" y="438499"/>
                  </a:lnTo>
                  <a:lnTo>
                    <a:pt x="24250" y="420750"/>
                  </a:lnTo>
                  <a:lnTo>
                    <a:pt x="6506" y="394430"/>
                  </a:lnTo>
                  <a:lnTo>
                    <a:pt x="0" y="362203"/>
                  </a:lnTo>
                  <a:lnTo>
                    <a:pt x="0" y="82803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19099" y="4338573"/>
            <a:ext cx="18986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0" dirty="0">
                <a:solidFill>
                  <a:srgbClr val="403B4E"/>
                </a:solidFill>
                <a:latin typeface="Georgia"/>
                <a:cs typeface="Georgia"/>
              </a:rPr>
              <a:t>3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0800" y="4325492"/>
            <a:ext cx="5851525" cy="1377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65" dirty="0">
                <a:solidFill>
                  <a:srgbClr val="403B4E"/>
                </a:solidFill>
                <a:latin typeface="Georgia"/>
                <a:cs typeface="Georgia"/>
              </a:rPr>
              <a:t>Anticipate</a:t>
            </a:r>
            <a:r>
              <a:rPr sz="1900" b="1" spc="-6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900" b="1" spc="-10" dirty="0">
                <a:solidFill>
                  <a:srgbClr val="403B4E"/>
                </a:solidFill>
                <a:latin typeface="Georgia"/>
                <a:cs typeface="Georgia"/>
              </a:rPr>
              <a:t>Changes</a:t>
            </a: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34600"/>
              </a:lnSpc>
              <a:spcBef>
                <a:spcPts val="860"/>
              </a:spcBef>
            </a:pP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Draft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flexibility</a:t>
            </a:r>
            <a:r>
              <a:rPr sz="15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mind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accommodate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evolving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business</a:t>
            </a:r>
            <a:r>
              <a:rPr sz="15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needs</a:t>
            </a:r>
            <a:r>
              <a:rPr sz="15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regulatory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changes.</a:t>
            </a:r>
            <a:r>
              <a:rPr sz="15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Include</a:t>
            </a:r>
            <a:r>
              <a:rPr sz="15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provisions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for 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amendments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reviews.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11211" y="4346447"/>
            <a:ext cx="451484" cy="452755"/>
            <a:chOff x="7411211" y="4346447"/>
            <a:chExt cx="451484" cy="452755"/>
          </a:xfrm>
        </p:grpSpPr>
        <p:sp>
          <p:nvSpPr>
            <p:cNvPr id="19" name="object 19"/>
            <p:cNvSpPr/>
            <p:nvPr/>
          </p:nvSpPr>
          <p:spPr>
            <a:xfrm>
              <a:off x="7415021" y="4350257"/>
              <a:ext cx="443865" cy="445134"/>
            </a:xfrm>
            <a:custGeom>
              <a:avLst/>
              <a:gdLst/>
              <a:ahLst/>
              <a:cxnLst/>
              <a:rect l="l" t="t" r="r" b="b"/>
              <a:pathLst>
                <a:path w="443865" h="445135">
                  <a:moveTo>
                    <a:pt x="360679" y="0"/>
                  </a:moveTo>
                  <a:lnTo>
                    <a:pt x="82803" y="0"/>
                  </a:lnTo>
                  <a:lnTo>
                    <a:pt x="50577" y="6508"/>
                  </a:lnTo>
                  <a:lnTo>
                    <a:pt x="24257" y="24256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362203"/>
                  </a:lnTo>
                  <a:lnTo>
                    <a:pt x="6508" y="394430"/>
                  </a:lnTo>
                  <a:lnTo>
                    <a:pt x="24256" y="420750"/>
                  </a:lnTo>
                  <a:lnTo>
                    <a:pt x="50577" y="438499"/>
                  </a:lnTo>
                  <a:lnTo>
                    <a:pt x="82803" y="445007"/>
                  </a:lnTo>
                  <a:lnTo>
                    <a:pt x="360679" y="445007"/>
                  </a:lnTo>
                  <a:lnTo>
                    <a:pt x="392906" y="438499"/>
                  </a:lnTo>
                  <a:lnTo>
                    <a:pt x="419226" y="420750"/>
                  </a:lnTo>
                  <a:lnTo>
                    <a:pt x="436975" y="394430"/>
                  </a:lnTo>
                  <a:lnTo>
                    <a:pt x="443483" y="362203"/>
                  </a:lnTo>
                  <a:lnTo>
                    <a:pt x="443483" y="82803"/>
                  </a:lnTo>
                  <a:lnTo>
                    <a:pt x="436975" y="50577"/>
                  </a:lnTo>
                  <a:lnTo>
                    <a:pt x="419226" y="24256"/>
                  </a:lnTo>
                  <a:lnTo>
                    <a:pt x="392906" y="6508"/>
                  </a:lnTo>
                  <a:lnTo>
                    <a:pt x="360679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5021" y="4350257"/>
              <a:ext cx="443865" cy="445134"/>
            </a:xfrm>
            <a:custGeom>
              <a:avLst/>
              <a:gdLst/>
              <a:ahLst/>
              <a:cxnLst/>
              <a:rect l="l" t="t" r="r" b="b"/>
              <a:pathLst>
                <a:path w="443865" h="445135">
                  <a:moveTo>
                    <a:pt x="0" y="82803"/>
                  </a:moveTo>
                  <a:lnTo>
                    <a:pt x="6508" y="50577"/>
                  </a:lnTo>
                  <a:lnTo>
                    <a:pt x="24257" y="24256"/>
                  </a:lnTo>
                  <a:lnTo>
                    <a:pt x="50577" y="6508"/>
                  </a:lnTo>
                  <a:lnTo>
                    <a:pt x="82803" y="0"/>
                  </a:lnTo>
                  <a:lnTo>
                    <a:pt x="360679" y="0"/>
                  </a:lnTo>
                  <a:lnTo>
                    <a:pt x="392906" y="6508"/>
                  </a:lnTo>
                  <a:lnTo>
                    <a:pt x="419226" y="24256"/>
                  </a:lnTo>
                  <a:lnTo>
                    <a:pt x="436975" y="50577"/>
                  </a:lnTo>
                  <a:lnTo>
                    <a:pt x="443483" y="82803"/>
                  </a:lnTo>
                  <a:lnTo>
                    <a:pt x="443483" y="362203"/>
                  </a:lnTo>
                  <a:lnTo>
                    <a:pt x="436975" y="394430"/>
                  </a:lnTo>
                  <a:lnTo>
                    <a:pt x="419226" y="420750"/>
                  </a:lnTo>
                  <a:lnTo>
                    <a:pt x="392906" y="438499"/>
                  </a:lnTo>
                  <a:lnTo>
                    <a:pt x="360679" y="445007"/>
                  </a:lnTo>
                  <a:lnTo>
                    <a:pt x="82803" y="445007"/>
                  </a:lnTo>
                  <a:lnTo>
                    <a:pt x="50577" y="438499"/>
                  </a:lnTo>
                  <a:lnTo>
                    <a:pt x="24256" y="420750"/>
                  </a:lnTo>
                  <a:lnTo>
                    <a:pt x="6508" y="394430"/>
                  </a:lnTo>
                  <a:lnTo>
                    <a:pt x="0" y="362203"/>
                  </a:lnTo>
                  <a:lnTo>
                    <a:pt x="0" y="82803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29576" y="4338573"/>
            <a:ext cx="2139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0" dirty="0">
                <a:solidFill>
                  <a:srgbClr val="403B4E"/>
                </a:solidFill>
                <a:latin typeface="Georgia"/>
                <a:cs typeface="Georgia"/>
              </a:rPr>
              <a:t>4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44053" y="4325492"/>
            <a:ext cx="5897880" cy="1377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95" dirty="0">
                <a:solidFill>
                  <a:srgbClr val="403B4E"/>
                </a:solidFill>
                <a:latin typeface="Georgia"/>
                <a:cs typeface="Georgia"/>
              </a:rPr>
              <a:t>Seek</a:t>
            </a:r>
            <a:r>
              <a:rPr sz="1900" b="1" spc="-3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900" b="1" spc="-10" dirty="0">
                <a:solidFill>
                  <a:srgbClr val="403B4E"/>
                </a:solidFill>
                <a:latin typeface="Georgia"/>
                <a:cs typeface="Georgia"/>
              </a:rPr>
              <a:t>Expertise</a:t>
            </a: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34600"/>
              </a:lnSpc>
              <a:spcBef>
                <a:spcPts val="860"/>
              </a:spcBef>
            </a:pP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When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dealing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complex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issues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cross-</a:t>
            </a:r>
            <a:r>
              <a:rPr sz="1550" spc="35" dirty="0">
                <a:solidFill>
                  <a:srgbClr val="403B4E"/>
                </a:solidFill>
                <a:latin typeface="Arial"/>
                <a:cs typeface="Arial"/>
              </a:rPr>
              <a:t>jurisdictional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matters,</a:t>
            </a:r>
            <a:r>
              <a:rPr sz="15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don't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hesitate</a:t>
            </a:r>
            <a:r>
              <a:rPr sz="15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seek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specialized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advice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ensure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all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aspects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 properly</a:t>
            </a:r>
            <a:r>
              <a:rPr sz="15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addressed.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8891" y="5893765"/>
            <a:ext cx="13580110" cy="1953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1484">
              <a:lnSpc>
                <a:spcPct val="134500"/>
              </a:lnSpc>
              <a:spcBef>
                <a:spcPts val="105"/>
              </a:spcBef>
            </a:pP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Crafting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effective</a:t>
            </a:r>
            <a:r>
              <a:rPr sz="15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is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critical</a:t>
            </a:r>
            <a:r>
              <a:rPr sz="15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skill</a:t>
            </a:r>
            <a:r>
              <a:rPr sz="15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professionals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03B4E"/>
                </a:solidFill>
                <a:latin typeface="Arial"/>
                <a:cs typeface="Arial"/>
              </a:rPr>
              <a:t>UK.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By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following</a:t>
            </a:r>
            <a:r>
              <a:rPr sz="15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best</a:t>
            </a:r>
            <a:r>
              <a:rPr sz="15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practices,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staying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informed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about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developments,</a:t>
            </a:r>
            <a:r>
              <a:rPr sz="15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addressing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 common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pitfalls,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you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5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create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 robust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agreements</a:t>
            </a:r>
            <a:r>
              <a:rPr sz="15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serve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55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employees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well.</a:t>
            </a:r>
            <a:r>
              <a:rPr sz="15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Remember,</a:t>
            </a:r>
            <a:r>
              <a:rPr sz="15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5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well-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drafted</a:t>
            </a:r>
            <a:r>
              <a:rPr sz="15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 is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403B4E"/>
                </a:solidFill>
                <a:latin typeface="Arial"/>
                <a:cs typeface="Arial"/>
              </a:rPr>
              <a:t>not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just</a:t>
            </a:r>
            <a:r>
              <a:rPr sz="15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5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document;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it's a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foundation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5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5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successful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 and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harmonious</a:t>
            </a:r>
            <a:r>
              <a:rPr sz="15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employment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relationship.</a:t>
            </a:r>
            <a:r>
              <a:rPr sz="15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5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you</a:t>
            </a:r>
            <a:r>
              <a:rPr sz="15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apply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55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principles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your</a:t>
            </a:r>
            <a:r>
              <a:rPr sz="155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practice,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you'll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55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403B4E"/>
                </a:solidFill>
                <a:latin typeface="Arial"/>
                <a:cs typeface="Arial"/>
              </a:rPr>
              <a:t>better</a:t>
            </a:r>
            <a:r>
              <a:rPr sz="155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equipped</a:t>
            </a:r>
            <a:r>
              <a:rPr sz="155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5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navigate</a:t>
            </a:r>
            <a:r>
              <a:rPr sz="15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complexities</a:t>
            </a:r>
            <a:r>
              <a:rPr sz="15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5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50" spc="1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law</a:t>
            </a:r>
            <a:r>
              <a:rPr sz="15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550" spc="50" dirty="0">
                <a:solidFill>
                  <a:srgbClr val="403B4E"/>
                </a:solidFill>
                <a:latin typeface="Arial"/>
                <a:cs typeface="Arial"/>
              </a:rPr>
              <a:t>provide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valuable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03B4E"/>
                </a:solidFill>
                <a:latin typeface="Arial"/>
                <a:cs typeface="Arial"/>
              </a:rPr>
              <a:t>guidance</a:t>
            </a:r>
            <a:r>
              <a:rPr sz="15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9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403B4E"/>
                </a:solidFill>
                <a:latin typeface="Arial"/>
                <a:cs typeface="Arial"/>
              </a:rPr>
              <a:t>your</a:t>
            </a:r>
            <a:r>
              <a:rPr sz="15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03B4E"/>
                </a:solidFill>
                <a:latin typeface="Arial"/>
                <a:cs typeface="Arial"/>
              </a:rPr>
              <a:t>clients.</a:t>
            </a:r>
            <a:endParaRPr sz="15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200" spc="-25" dirty="0">
                <a:latin typeface="Noto Sans"/>
                <a:cs typeface="Noto Sans"/>
              </a:rPr>
              <a:t>17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D73D89B5-A790-413B-9CD7-B4F14CFDAC46}" type="datetime1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2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0966" y="852297"/>
            <a:ext cx="7806055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300" spc="-200" dirty="0"/>
              <a:t>Introduction</a:t>
            </a:r>
            <a:endParaRPr sz="5300" dirty="0"/>
          </a:p>
        </p:txBody>
      </p:sp>
      <p:sp>
        <p:nvSpPr>
          <p:cNvPr id="4" name="object 4"/>
          <p:cNvSpPr txBox="1"/>
          <p:nvPr/>
        </p:nvSpPr>
        <p:spPr>
          <a:xfrm>
            <a:off x="670966" y="4516881"/>
            <a:ext cx="7726680" cy="2249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5"/>
              </a:spcBef>
            </a:pP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Welcome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comprehensive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presentation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on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employment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contracts,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focusing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on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essential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common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pitfalls.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session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is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designed</a:t>
            </a:r>
            <a:r>
              <a:rPr sz="15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professionals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law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students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3B4E"/>
                </a:solidFill>
                <a:latin typeface="Arial"/>
                <a:cs typeface="Arial"/>
              </a:rPr>
              <a:t>UK,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offering</a:t>
            </a:r>
            <a:r>
              <a:rPr sz="15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valuable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insights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into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intricacies</a:t>
            </a:r>
            <a:r>
              <a:rPr sz="15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crafting</a:t>
            </a:r>
            <a:r>
              <a:rPr sz="15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effective</a:t>
            </a:r>
            <a:r>
              <a:rPr sz="150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agreements.</a:t>
            </a:r>
            <a:r>
              <a:rPr sz="1500" spc="1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We'll</a:t>
            </a:r>
            <a:r>
              <a:rPr sz="1500" spc="1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explore</a:t>
            </a:r>
            <a:r>
              <a:rPr sz="1500" spc="1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mandatory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clauses,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analyse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relevant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3B4E"/>
                </a:solidFill>
                <a:latin typeface="Arial"/>
                <a:cs typeface="Arial"/>
              </a:rPr>
              <a:t>case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law,</a:t>
            </a:r>
            <a:r>
              <a:rPr sz="15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compare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practices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between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jurisdictions.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By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end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this presentation,</a:t>
            </a:r>
            <a:r>
              <a:rPr sz="15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you'll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equipped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practical knowledge</a:t>
            </a:r>
            <a:r>
              <a:rPr sz="15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draft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robust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avoid</a:t>
            </a:r>
            <a:r>
              <a:rPr sz="15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potential</a:t>
            </a:r>
            <a:r>
              <a:rPr sz="15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complications.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-90" dirty="0"/>
              <a:t>The</a:t>
            </a:r>
            <a:r>
              <a:rPr sz="4150" spc="-125" dirty="0"/>
              <a:t> </a:t>
            </a:r>
            <a:r>
              <a:rPr sz="4150" spc="-175" dirty="0"/>
              <a:t>Importance</a:t>
            </a:r>
            <a:r>
              <a:rPr sz="4150" spc="-135" dirty="0"/>
              <a:t> </a:t>
            </a:r>
            <a:r>
              <a:rPr sz="4150" spc="-10" dirty="0"/>
              <a:t>of</a:t>
            </a:r>
            <a:r>
              <a:rPr sz="4150" spc="-125" dirty="0"/>
              <a:t> </a:t>
            </a:r>
            <a:r>
              <a:rPr sz="4150" spc="-204" dirty="0"/>
              <a:t>Clear</a:t>
            </a:r>
            <a:r>
              <a:rPr sz="4150" spc="-140" dirty="0"/>
              <a:t> </a:t>
            </a:r>
            <a:r>
              <a:rPr sz="4150" spc="-145" dirty="0"/>
              <a:t>Employment</a:t>
            </a:r>
            <a:r>
              <a:rPr sz="4150" spc="-135" dirty="0"/>
              <a:t> </a:t>
            </a:r>
            <a:r>
              <a:rPr sz="4150" spc="-90" dirty="0"/>
              <a:t>Contracts</a:t>
            </a:r>
            <a:endParaRPr sz="4150"/>
          </a:p>
        </p:txBody>
      </p:sp>
      <p:grpSp>
        <p:nvGrpSpPr>
          <p:cNvPr id="3" name="object 3"/>
          <p:cNvGrpSpPr/>
          <p:nvPr/>
        </p:nvGrpSpPr>
        <p:grpSpPr>
          <a:xfrm>
            <a:off x="737616" y="1840992"/>
            <a:ext cx="6477000" cy="1918970"/>
            <a:chOff x="737616" y="1840992"/>
            <a:chExt cx="6477000" cy="1918970"/>
          </a:xfrm>
        </p:grpSpPr>
        <p:sp>
          <p:nvSpPr>
            <p:cNvPr id="4" name="object 4"/>
            <p:cNvSpPr/>
            <p:nvPr/>
          </p:nvSpPr>
          <p:spPr>
            <a:xfrm>
              <a:off x="741426" y="1844802"/>
              <a:ext cx="6469380" cy="1911350"/>
            </a:xfrm>
            <a:custGeom>
              <a:avLst/>
              <a:gdLst/>
              <a:ahLst/>
              <a:cxnLst/>
              <a:rect l="l" t="t" r="r" b="b"/>
              <a:pathLst>
                <a:path w="6469380" h="1911350">
                  <a:moveTo>
                    <a:pt x="6380480" y="0"/>
                  </a:moveTo>
                  <a:lnTo>
                    <a:pt x="88874" y="0"/>
                  </a:lnTo>
                  <a:lnTo>
                    <a:pt x="54279" y="6979"/>
                  </a:lnTo>
                  <a:lnTo>
                    <a:pt x="26030" y="26019"/>
                  </a:lnTo>
                  <a:lnTo>
                    <a:pt x="6984" y="54274"/>
                  </a:lnTo>
                  <a:lnTo>
                    <a:pt x="0" y="88900"/>
                  </a:lnTo>
                  <a:lnTo>
                    <a:pt x="0" y="1822196"/>
                  </a:lnTo>
                  <a:lnTo>
                    <a:pt x="6984" y="1856821"/>
                  </a:lnTo>
                  <a:lnTo>
                    <a:pt x="26030" y="1885076"/>
                  </a:lnTo>
                  <a:lnTo>
                    <a:pt x="54279" y="1904116"/>
                  </a:lnTo>
                  <a:lnTo>
                    <a:pt x="88874" y="1911096"/>
                  </a:lnTo>
                  <a:lnTo>
                    <a:pt x="6380480" y="1911096"/>
                  </a:lnTo>
                  <a:lnTo>
                    <a:pt x="6415105" y="1904116"/>
                  </a:lnTo>
                  <a:lnTo>
                    <a:pt x="6443360" y="1885076"/>
                  </a:lnTo>
                  <a:lnTo>
                    <a:pt x="6462400" y="1856821"/>
                  </a:lnTo>
                  <a:lnTo>
                    <a:pt x="6469380" y="1822196"/>
                  </a:lnTo>
                  <a:lnTo>
                    <a:pt x="6469380" y="88900"/>
                  </a:lnTo>
                  <a:lnTo>
                    <a:pt x="6462400" y="54274"/>
                  </a:lnTo>
                  <a:lnTo>
                    <a:pt x="6443360" y="26019"/>
                  </a:lnTo>
                  <a:lnTo>
                    <a:pt x="6415105" y="6979"/>
                  </a:lnTo>
                  <a:lnTo>
                    <a:pt x="6380480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1426" y="1844802"/>
              <a:ext cx="6469380" cy="1911350"/>
            </a:xfrm>
            <a:custGeom>
              <a:avLst/>
              <a:gdLst/>
              <a:ahLst/>
              <a:cxnLst/>
              <a:rect l="l" t="t" r="r" b="b"/>
              <a:pathLst>
                <a:path w="6469380" h="1911350">
                  <a:moveTo>
                    <a:pt x="0" y="88900"/>
                  </a:moveTo>
                  <a:lnTo>
                    <a:pt x="6984" y="54274"/>
                  </a:lnTo>
                  <a:lnTo>
                    <a:pt x="26030" y="26019"/>
                  </a:lnTo>
                  <a:lnTo>
                    <a:pt x="54279" y="6979"/>
                  </a:lnTo>
                  <a:lnTo>
                    <a:pt x="88874" y="0"/>
                  </a:lnTo>
                  <a:lnTo>
                    <a:pt x="6380480" y="0"/>
                  </a:lnTo>
                  <a:lnTo>
                    <a:pt x="6415105" y="6979"/>
                  </a:lnTo>
                  <a:lnTo>
                    <a:pt x="6443360" y="26019"/>
                  </a:lnTo>
                  <a:lnTo>
                    <a:pt x="6462400" y="54274"/>
                  </a:lnTo>
                  <a:lnTo>
                    <a:pt x="6469380" y="88900"/>
                  </a:lnTo>
                  <a:lnTo>
                    <a:pt x="6469380" y="1822196"/>
                  </a:lnTo>
                  <a:lnTo>
                    <a:pt x="6462400" y="1856821"/>
                  </a:lnTo>
                  <a:lnTo>
                    <a:pt x="6443360" y="1885076"/>
                  </a:lnTo>
                  <a:lnTo>
                    <a:pt x="6415105" y="1904116"/>
                  </a:lnTo>
                  <a:lnTo>
                    <a:pt x="6380480" y="1911096"/>
                  </a:lnTo>
                  <a:lnTo>
                    <a:pt x="88874" y="1911096"/>
                  </a:lnTo>
                  <a:lnTo>
                    <a:pt x="54279" y="1904116"/>
                  </a:lnTo>
                  <a:lnTo>
                    <a:pt x="26030" y="1885076"/>
                  </a:lnTo>
                  <a:lnTo>
                    <a:pt x="6984" y="1856821"/>
                  </a:lnTo>
                  <a:lnTo>
                    <a:pt x="0" y="1822196"/>
                  </a:lnTo>
                  <a:lnTo>
                    <a:pt x="0" y="88900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7115" y="2038604"/>
            <a:ext cx="5281930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60" dirty="0">
                <a:solidFill>
                  <a:srgbClr val="403B4E"/>
                </a:solidFill>
                <a:latin typeface="Georgia"/>
                <a:cs typeface="Georgia"/>
              </a:rPr>
              <a:t>Legal</a:t>
            </a:r>
            <a:r>
              <a:rPr sz="2050" b="1" spc="-9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10" dirty="0">
                <a:solidFill>
                  <a:srgbClr val="403B4E"/>
                </a:solidFill>
                <a:latin typeface="Georgia"/>
                <a:cs typeface="Georgia"/>
              </a:rPr>
              <a:t>Clarity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94"/>
              </a:spcBef>
            </a:pP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Clear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define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rights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obligations,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403B4E"/>
                </a:solidFill>
                <a:latin typeface="Arial"/>
                <a:cs typeface="Arial"/>
              </a:rPr>
              <a:t>reducing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misunderstandings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potential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disputes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between employers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employees.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17307" y="1840992"/>
            <a:ext cx="6477000" cy="1918970"/>
            <a:chOff x="7417307" y="1840992"/>
            <a:chExt cx="6477000" cy="1918970"/>
          </a:xfrm>
        </p:grpSpPr>
        <p:sp>
          <p:nvSpPr>
            <p:cNvPr id="8" name="object 8"/>
            <p:cNvSpPr/>
            <p:nvPr/>
          </p:nvSpPr>
          <p:spPr>
            <a:xfrm>
              <a:off x="7421117" y="1844802"/>
              <a:ext cx="6469380" cy="1911350"/>
            </a:xfrm>
            <a:custGeom>
              <a:avLst/>
              <a:gdLst/>
              <a:ahLst/>
              <a:cxnLst/>
              <a:rect l="l" t="t" r="r" b="b"/>
              <a:pathLst>
                <a:path w="6469380" h="1911350">
                  <a:moveTo>
                    <a:pt x="638048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1822196"/>
                  </a:lnTo>
                  <a:lnTo>
                    <a:pt x="6979" y="1856821"/>
                  </a:lnTo>
                  <a:lnTo>
                    <a:pt x="26019" y="1885076"/>
                  </a:lnTo>
                  <a:lnTo>
                    <a:pt x="54274" y="1904116"/>
                  </a:lnTo>
                  <a:lnTo>
                    <a:pt x="88900" y="1911096"/>
                  </a:lnTo>
                  <a:lnTo>
                    <a:pt x="6380480" y="1911096"/>
                  </a:lnTo>
                  <a:lnTo>
                    <a:pt x="6415105" y="1904116"/>
                  </a:lnTo>
                  <a:lnTo>
                    <a:pt x="6443360" y="1885076"/>
                  </a:lnTo>
                  <a:lnTo>
                    <a:pt x="6462400" y="1856821"/>
                  </a:lnTo>
                  <a:lnTo>
                    <a:pt x="6469380" y="1822196"/>
                  </a:lnTo>
                  <a:lnTo>
                    <a:pt x="6469380" y="88900"/>
                  </a:lnTo>
                  <a:lnTo>
                    <a:pt x="6462400" y="54274"/>
                  </a:lnTo>
                  <a:lnTo>
                    <a:pt x="6443360" y="26019"/>
                  </a:lnTo>
                  <a:lnTo>
                    <a:pt x="6415105" y="6979"/>
                  </a:lnTo>
                  <a:lnTo>
                    <a:pt x="6380480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1117" y="1844802"/>
              <a:ext cx="6469380" cy="1911350"/>
            </a:xfrm>
            <a:custGeom>
              <a:avLst/>
              <a:gdLst/>
              <a:ahLst/>
              <a:cxnLst/>
              <a:rect l="l" t="t" r="r" b="b"/>
              <a:pathLst>
                <a:path w="6469380" h="191135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6380480" y="0"/>
                  </a:lnTo>
                  <a:lnTo>
                    <a:pt x="6415105" y="6979"/>
                  </a:lnTo>
                  <a:lnTo>
                    <a:pt x="6443360" y="26019"/>
                  </a:lnTo>
                  <a:lnTo>
                    <a:pt x="6462400" y="54274"/>
                  </a:lnTo>
                  <a:lnTo>
                    <a:pt x="6469380" y="88900"/>
                  </a:lnTo>
                  <a:lnTo>
                    <a:pt x="6469380" y="1822196"/>
                  </a:lnTo>
                  <a:lnTo>
                    <a:pt x="6462400" y="1856821"/>
                  </a:lnTo>
                  <a:lnTo>
                    <a:pt x="6443360" y="1885076"/>
                  </a:lnTo>
                  <a:lnTo>
                    <a:pt x="6415105" y="1904116"/>
                  </a:lnTo>
                  <a:lnTo>
                    <a:pt x="6380480" y="1911096"/>
                  </a:lnTo>
                  <a:lnTo>
                    <a:pt x="88900" y="1911096"/>
                  </a:lnTo>
                  <a:lnTo>
                    <a:pt x="54274" y="1904116"/>
                  </a:lnTo>
                  <a:lnTo>
                    <a:pt x="26019" y="1885076"/>
                  </a:lnTo>
                  <a:lnTo>
                    <a:pt x="6979" y="1856821"/>
                  </a:lnTo>
                  <a:lnTo>
                    <a:pt x="0" y="1822196"/>
                  </a:lnTo>
                  <a:lnTo>
                    <a:pt x="0" y="88900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28381" y="2038604"/>
            <a:ext cx="5675630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" dirty="0">
                <a:solidFill>
                  <a:srgbClr val="403B4E"/>
                </a:solidFill>
                <a:latin typeface="Georgia"/>
                <a:cs typeface="Georgia"/>
              </a:rPr>
              <a:t>Compliance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94"/>
              </a:spcBef>
            </a:pP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Well-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drafted</a:t>
            </a:r>
            <a:r>
              <a:rPr sz="1650" spc="1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agreements</a:t>
            </a:r>
            <a:r>
              <a:rPr sz="1650" spc="1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650" spc="1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compliance</a:t>
            </a:r>
            <a:r>
              <a:rPr sz="1650" spc="1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with employment</a:t>
            </a:r>
            <a:r>
              <a:rPr sz="16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laws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regulations,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protecting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403B4E"/>
                </a:solidFill>
                <a:latin typeface="Arial"/>
                <a:cs typeface="Arial"/>
              </a:rPr>
              <a:t>parties </a:t>
            </a:r>
            <a:r>
              <a:rPr sz="1650" spc="105" dirty="0">
                <a:solidFill>
                  <a:srgbClr val="403B4E"/>
                </a:solidFill>
                <a:latin typeface="Arial"/>
                <a:cs typeface="Arial"/>
              </a:rPr>
              <a:t>from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repercussions.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7616" y="3963923"/>
            <a:ext cx="6477000" cy="1918970"/>
            <a:chOff x="737616" y="3963923"/>
            <a:chExt cx="6477000" cy="1918970"/>
          </a:xfrm>
        </p:grpSpPr>
        <p:sp>
          <p:nvSpPr>
            <p:cNvPr id="12" name="object 12"/>
            <p:cNvSpPr/>
            <p:nvPr/>
          </p:nvSpPr>
          <p:spPr>
            <a:xfrm>
              <a:off x="741426" y="3967733"/>
              <a:ext cx="6469380" cy="1911350"/>
            </a:xfrm>
            <a:custGeom>
              <a:avLst/>
              <a:gdLst/>
              <a:ahLst/>
              <a:cxnLst/>
              <a:rect l="l" t="t" r="r" b="b"/>
              <a:pathLst>
                <a:path w="6469380" h="1911350">
                  <a:moveTo>
                    <a:pt x="6380480" y="0"/>
                  </a:moveTo>
                  <a:lnTo>
                    <a:pt x="88874" y="0"/>
                  </a:lnTo>
                  <a:lnTo>
                    <a:pt x="54279" y="6979"/>
                  </a:lnTo>
                  <a:lnTo>
                    <a:pt x="26030" y="26019"/>
                  </a:lnTo>
                  <a:lnTo>
                    <a:pt x="6984" y="54274"/>
                  </a:lnTo>
                  <a:lnTo>
                    <a:pt x="0" y="88900"/>
                  </a:lnTo>
                  <a:lnTo>
                    <a:pt x="0" y="1822195"/>
                  </a:lnTo>
                  <a:lnTo>
                    <a:pt x="6984" y="1856821"/>
                  </a:lnTo>
                  <a:lnTo>
                    <a:pt x="26030" y="1885076"/>
                  </a:lnTo>
                  <a:lnTo>
                    <a:pt x="54279" y="1904116"/>
                  </a:lnTo>
                  <a:lnTo>
                    <a:pt x="88874" y="1911095"/>
                  </a:lnTo>
                  <a:lnTo>
                    <a:pt x="6380480" y="1911095"/>
                  </a:lnTo>
                  <a:lnTo>
                    <a:pt x="6415105" y="1904116"/>
                  </a:lnTo>
                  <a:lnTo>
                    <a:pt x="6443360" y="1885076"/>
                  </a:lnTo>
                  <a:lnTo>
                    <a:pt x="6462400" y="1856821"/>
                  </a:lnTo>
                  <a:lnTo>
                    <a:pt x="6469380" y="1822195"/>
                  </a:lnTo>
                  <a:lnTo>
                    <a:pt x="6469380" y="88900"/>
                  </a:lnTo>
                  <a:lnTo>
                    <a:pt x="6462400" y="54274"/>
                  </a:lnTo>
                  <a:lnTo>
                    <a:pt x="6443360" y="26019"/>
                  </a:lnTo>
                  <a:lnTo>
                    <a:pt x="6415105" y="6979"/>
                  </a:lnTo>
                  <a:lnTo>
                    <a:pt x="6380480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1426" y="3967733"/>
              <a:ext cx="6469380" cy="1911350"/>
            </a:xfrm>
            <a:custGeom>
              <a:avLst/>
              <a:gdLst/>
              <a:ahLst/>
              <a:cxnLst/>
              <a:rect l="l" t="t" r="r" b="b"/>
              <a:pathLst>
                <a:path w="6469380" h="1911350">
                  <a:moveTo>
                    <a:pt x="0" y="88900"/>
                  </a:moveTo>
                  <a:lnTo>
                    <a:pt x="6984" y="54274"/>
                  </a:lnTo>
                  <a:lnTo>
                    <a:pt x="26030" y="26019"/>
                  </a:lnTo>
                  <a:lnTo>
                    <a:pt x="54279" y="6979"/>
                  </a:lnTo>
                  <a:lnTo>
                    <a:pt x="88874" y="0"/>
                  </a:lnTo>
                  <a:lnTo>
                    <a:pt x="6380480" y="0"/>
                  </a:lnTo>
                  <a:lnTo>
                    <a:pt x="6415105" y="6979"/>
                  </a:lnTo>
                  <a:lnTo>
                    <a:pt x="6443360" y="26019"/>
                  </a:lnTo>
                  <a:lnTo>
                    <a:pt x="6462400" y="54274"/>
                  </a:lnTo>
                  <a:lnTo>
                    <a:pt x="6469380" y="88900"/>
                  </a:lnTo>
                  <a:lnTo>
                    <a:pt x="6469380" y="1822195"/>
                  </a:lnTo>
                  <a:lnTo>
                    <a:pt x="6462400" y="1856821"/>
                  </a:lnTo>
                  <a:lnTo>
                    <a:pt x="6443360" y="1885076"/>
                  </a:lnTo>
                  <a:lnTo>
                    <a:pt x="6415105" y="1904116"/>
                  </a:lnTo>
                  <a:lnTo>
                    <a:pt x="6380480" y="1911095"/>
                  </a:lnTo>
                  <a:lnTo>
                    <a:pt x="88874" y="1911095"/>
                  </a:lnTo>
                  <a:lnTo>
                    <a:pt x="54279" y="1904116"/>
                  </a:lnTo>
                  <a:lnTo>
                    <a:pt x="26030" y="1885076"/>
                  </a:lnTo>
                  <a:lnTo>
                    <a:pt x="6984" y="1856821"/>
                  </a:lnTo>
                  <a:lnTo>
                    <a:pt x="0" y="1822195"/>
                  </a:lnTo>
                  <a:lnTo>
                    <a:pt x="0" y="88900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47115" y="4161790"/>
            <a:ext cx="5999480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05" dirty="0">
                <a:solidFill>
                  <a:srgbClr val="403B4E"/>
                </a:solidFill>
                <a:latin typeface="Georgia"/>
                <a:cs typeface="Georgia"/>
              </a:rPr>
              <a:t>Risk</a:t>
            </a:r>
            <a:r>
              <a:rPr sz="2050" b="1" spc="-7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10" dirty="0">
                <a:solidFill>
                  <a:srgbClr val="403B4E"/>
                </a:solidFill>
                <a:latin typeface="Georgia"/>
                <a:cs typeface="Georgia"/>
              </a:rPr>
              <a:t>Mitigation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94"/>
              </a:spcBef>
            </a:pP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Precise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terms</a:t>
            </a:r>
            <a:r>
              <a:rPr sz="16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help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mitigate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risks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associated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termination,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confidentiality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breaches,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intellectual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property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issues.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17307" y="3963923"/>
            <a:ext cx="6477000" cy="1918970"/>
            <a:chOff x="7417307" y="3963923"/>
            <a:chExt cx="6477000" cy="1918970"/>
          </a:xfrm>
        </p:grpSpPr>
        <p:sp>
          <p:nvSpPr>
            <p:cNvPr id="16" name="object 16"/>
            <p:cNvSpPr/>
            <p:nvPr/>
          </p:nvSpPr>
          <p:spPr>
            <a:xfrm>
              <a:off x="7421117" y="3967733"/>
              <a:ext cx="6469380" cy="1911350"/>
            </a:xfrm>
            <a:custGeom>
              <a:avLst/>
              <a:gdLst/>
              <a:ahLst/>
              <a:cxnLst/>
              <a:rect l="l" t="t" r="r" b="b"/>
              <a:pathLst>
                <a:path w="6469380" h="1911350">
                  <a:moveTo>
                    <a:pt x="638048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1822195"/>
                  </a:lnTo>
                  <a:lnTo>
                    <a:pt x="6979" y="1856821"/>
                  </a:lnTo>
                  <a:lnTo>
                    <a:pt x="26019" y="1885076"/>
                  </a:lnTo>
                  <a:lnTo>
                    <a:pt x="54274" y="1904116"/>
                  </a:lnTo>
                  <a:lnTo>
                    <a:pt x="88900" y="1911095"/>
                  </a:lnTo>
                  <a:lnTo>
                    <a:pt x="6380480" y="1911095"/>
                  </a:lnTo>
                  <a:lnTo>
                    <a:pt x="6415105" y="1904116"/>
                  </a:lnTo>
                  <a:lnTo>
                    <a:pt x="6443360" y="1885076"/>
                  </a:lnTo>
                  <a:lnTo>
                    <a:pt x="6462400" y="1856821"/>
                  </a:lnTo>
                  <a:lnTo>
                    <a:pt x="6469380" y="1822195"/>
                  </a:lnTo>
                  <a:lnTo>
                    <a:pt x="6469380" y="88900"/>
                  </a:lnTo>
                  <a:lnTo>
                    <a:pt x="6462400" y="54274"/>
                  </a:lnTo>
                  <a:lnTo>
                    <a:pt x="6443360" y="26019"/>
                  </a:lnTo>
                  <a:lnTo>
                    <a:pt x="6415105" y="6979"/>
                  </a:lnTo>
                  <a:lnTo>
                    <a:pt x="6380480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1117" y="3967733"/>
              <a:ext cx="6469380" cy="1911350"/>
            </a:xfrm>
            <a:custGeom>
              <a:avLst/>
              <a:gdLst/>
              <a:ahLst/>
              <a:cxnLst/>
              <a:rect l="l" t="t" r="r" b="b"/>
              <a:pathLst>
                <a:path w="6469380" h="191135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6380480" y="0"/>
                  </a:lnTo>
                  <a:lnTo>
                    <a:pt x="6415105" y="6979"/>
                  </a:lnTo>
                  <a:lnTo>
                    <a:pt x="6443360" y="26019"/>
                  </a:lnTo>
                  <a:lnTo>
                    <a:pt x="6462400" y="54274"/>
                  </a:lnTo>
                  <a:lnTo>
                    <a:pt x="6469380" y="88900"/>
                  </a:lnTo>
                  <a:lnTo>
                    <a:pt x="6469380" y="1822195"/>
                  </a:lnTo>
                  <a:lnTo>
                    <a:pt x="6462400" y="1856821"/>
                  </a:lnTo>
                  <a:lnTo>
                    <a:pt x="6443360" y="1885076"/>
                  </a:lnTo>
                  <a:lnTo>
                    <a:pt x="6415105" y="1904116"/>
                  </a:lnTo>
                  <a:lnTo>
                    <a:pt x="6380480" y="1911095"/>
                  </a:lnTo>
                  <a:lnTo>
                    <a:pt x="88900" y="1911095"/>
                  </a:lnTo>
                  <a:lnTo>
                    <a:pt x="54274" y="1904116"/>
                  </a:lnTo>
                  <a:lnTo>
                    <a:pt x="26019" y="1885076"/>
                  </a:lnTo>
                  <a:lnTo>
                    <a:pt x="6979" y="1856821"/>
                  </a:lnTo>
                  <a:lnTo>
                    <a:pt x="0" y="1822195"/>
                  </a:lnTo>
                  <a:lnTo>
                    <a:pt x="0" y="88900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28381" y="4161790"/>
            <a:ext cx="5614035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80" dirty="0">
                <a:solidFill>
                  <a:srgbClr val="403B4E"/>
                </a:solidFill>
                <a:latin typeface="Georgia"/>
                <a:cs typeface="Georgia"/>
              </a:rPr>
              <a:t>Employee</a:t>
            </a:r>
            <a:r>
              <a:rPr sz="2050" b="1" spc="-7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10" dirty="0">
                <a:solidFill>
                  <a:srgbClr val="403B4E"/>
                </a:solidFill>
                <a:latin typeface="Georgia"/>
                <a:cs typeface="Georgia"/>
              </a:rPr>
              <a:t>Relations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894"/>
              </a:spcBef>
            </a:pP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Transparent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foster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3B4E"/>
                </a:solidFill>
                <a:latin typeface="Arial"/>
                <a:cs typeface="Arial"/>
              </a:rPr>
              <a:t>trust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positive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403B4E"/>
                </a:solidFill>
                <a:latin typeface="Arial"/>
                <a:cs typeface="Arial"/>
              </a:rPr>
              <a:t>employer- 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employee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relationships,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contributing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a</a:t>
            </a:r>
            <a:r>
              <a:rPr sz="16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healthier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work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environment.</a:t>
            </a:r>
            <a:endParaRPr sz="16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7963" y="6061354"/>
            <a:ext cx="1296543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Clear</a:t>
            </a:r>
            <a:r>
              <a:rPr sz="165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5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650" spc="-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serve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foundation</a:t>
            </a:r>
            <a:r>
              <a:rPr sz="1650" spc="-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robust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50" spc="-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relationship.</a:t>
            </a:r>
            <a:r>
              <a:rPr sz="1650" spc="-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They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provide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roadmap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parties,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outlining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expectations,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responsibilities,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entitlements.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an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increasingly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complex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landscape,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importance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well-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crafted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65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cannot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overstated,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they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serve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protect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interests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employees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while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ensuring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compliance </a:t>
            </a:r>
            <a:r>
              <a:rPr sz="1650" spc="9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relevant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laws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regulations.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396" y="786510"/>
            <a:ext cx="1139190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-140" dirty="0"/>
              <a:t>Mandatory</a:t>
            </a:r>
            <a:r>
              <a:rPr sz="3450" spc="-110" dirty="0"/>
              <a:t> </a:t>
            </a:r>
            <a:r>
              <a:rPr sz="3450" spc="-140" dirty="0"/>
              <a:t>Clauses</a:t>
            </a:r>
            <a:r>
              <a:rPr sz="3450" spc="-90" dirty="0"/>
              <a:t> </a:t>
            </a:r>
            <a:r>
              <a:rPr sz="3450" spc="-185" dirty="0"/>
              <a:t>under</a:t>
            </a:r>
            <a:r>
              <a:rPr sz="3450" spc="-100" dirty="0"/>
              <a:t> </a:t>
            </a:r>
            <a:r>
              <a:rPr sz="3450" spc="-60" dirty="0"/>
              <a:t>the</a:t>
            </a:r>
            <a:r>
              <a:rPr sz="3450" spc="-100" dirty="0"/>
              <a:t> </a:t>
            </a:r>
            <a:r>
              <a:rPr sz="3450" spc="-114" dirty="0"/>
              <a:t>Employment</a:t>
            </a:r>
            <a:r>
              <a:rPr sz="3450" spc="-90" dirty="0"/>
              <a:t> </a:t>
            </a:r>
            <a:r>
              <a:rPr sz="3450" spc="-120" dirty="0"/>
              <a:t>Ordinance</a:t>
            </a:r>
            <a:endParaRPr sz="3450"/>
          </a:p>
        </p:txBody>
      </p:sp>
      <p:grpSp>
        <p:nvGrpSpPr>
          <p:cNvPr id="3" name="object 3"/>
          <p:cNvGrpSpPr/>
          <p:nvPr/>
        </p:nvGrpSpPr>
        <p:grpSpPr>
          <a:xfrm>
            <a:off x="685800" y="1729739"/>
            <a:ext cx="1003300" cy="4628515"/>
            <a:chOff x="685800" y="1729739"/>
            <a:chExt cx="1003300" cy="4628515"/>
          </a:xfrm>
        </p:grpSpPr>
        <p:sp>
          <p:nvSpPr>
            <p:cNvPr id="4" name="object 4"/>
            <p:cNvSpPr/>
            <p:nvPr/>
          </p:nvSpPr>
          <p:spPr>
            <a:xfrm>
              <a:off x="877824" y="1729739"/>
              <a:ext cx="810895" cy="4628515"/>
            </a:xfrm>
            <a:custGeom>
              <a:avLst/>
              <a:gdLst/>
              <a:ahLst/>
              <a:cxnLst/>
              <a:rect l="l" t="t" r="r" b="b"/>
              <a:pathLst>
                <a:path w="810894" h="4628515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4623308"/>
                  </a:lnTo>
                  <a:lnTo>
                    <a:pt x="5118" y="4628388"/>
                  </a:lnTo>
                  <a:lnTo>
                    <a:pt x="17741" y="4628388"/>
                  </a:lnTo>
                  <a:lnTo>
                    <a:pt x="22860" y="4623308"/>
                  </a:lnTo>
                  <a:lnTo>
                    <a:pt x="22860" y="5080"/>
                  </a:lnTo>
                  <a:close/>
                </a:path>
                <a:path w="810894" h="4628515">
                  <a:moveTo>
                    <a:pt x="810768" y="393700"/>
                  </a:moveTo>
                  <a:lnTo>
                    <a:pt x="805688" y="388620"/>
                  </a:lnTo>
                  <a:lnTo>
                    <a:pt x="192570" y="388620"/>
                  </a:lnTo>
                  <a:lnTo>
                    <a:pt x="187452" y="393700"/>
                  </a:lnTo>
                  <a:lnTo>
                    <a:pt x="187452" y="400050"/>
                  </a:lnTo>
                  <a:lnTo>
                    <a:pt x="187452" y="406400"/>
                  </a:lnTo>
                  <a:lnTo>
                    <a:pt x="192570" y="411480"/>
                  </a:lnTo>
                  <a:lnTo>
                    <a:pt x="805688" y="411480"/>
                  </a:lnTo>
                  <a:lnTo>
                    <a:pt x="810768" y="406400"/>
                  </a:lnTo>
                  <a:lnTo>
                    <a:pt x="810768" y="39370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610" y="1930145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4">
                  <a:moveTo>
                    <a:pt x="324739" y="0"/>
                  </a:moveTo>
                  <a:lnTo>
                    <a:pt x="74549" y="0"/>
                  </a:lnTo>
                  <a:lnTo>
                    <a:pt x="45530" y="5861"/>
                  </a:lnTo>
                  <a:lnTo>
                    <a:pt x="21834" y="21844"/>
                  </a:lnTo>
                  <a:lnTo>
                    <a:pt x="5858" y="45541"/>
                  </a:lnTo>
                  <a:lnTo>
                    <a:pt x="0" y="74549"/>
                  </a:lnTo>
                  <a:lnTo>
                    <a:pt x="0" y="324738"/>
                  </a:lnTo>
                  <a:lnTo>
                    <a:pt x="5858" y="353746"/>
                  </a:lnTo>
                  <a:lnTo>
                    <a:pt x="21834" y="377443"/>
                  </a:lnTo>
                  <a:lnTo>
                    <a:pt x="45530" y="393426"/>
                  </a:lnTo>
                  <a:lnTo>
                    <a:pt x="74549" y="399288"/>
                  </a:lnTo>
                  <a:lnTo>
                    <a:pt x="324739" y="399288"/>
                  </a:lnTo>
                  <a:lnTo>
                    <a:pt x="353757" y="393426"/>
                  </a:lnTo>
                  <a:lnTo>
                    <a:pt x="377453" y="377444"/>
                  </a:lnTo>
                  <a:lnTo>
                    <a:pt x="393429" y="353746"/>
                  </a:lnTo>
                  <a:lnTo>
                    <a:pt x="399288" y="324738"/>
                  </a:lnTo>
                  <a:lnTo>
                    <a:pt x="399288" y="74549"/>
                  </a:lnTo>
                  <a:lnTo>
                    <a:pt x="393429" y="45541"/>
                  </a:lnTo>
                  <a:lnTo>
                    <a:pt x="377453" y="21844"/>
                  </a:lnTo>
                  <a:lnTo>
                    <a:pt x="353757" y="5861"/>
                  </a:lnTo>
                  <a:lnTo>
                    <a:pt x="324739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610" y="1930145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4">
                  <a:moveTo>
                    <a:pt x="0" y="74549"/>
                  </a:moveTo>
                  <a:lnTo>
                    <a:pt x="5858" y="45541"/>
                  </a:lnTo>
                  <a:lnTo>
                    <a:pt x="21834" y="21844"/>
                  </a:lnTo>
                  <a:lnTo>
                    <a:pt x="45530" y="5861"/>
                  </a:lnTo>
                  <a:lnTo>
                    <a:pt x="74549" y="0"/>
                  </a:lnTo>
                  <a:lnTo>
                    <a:pt x="324739" y="0"/>
                  </a:lnTo>
                  <a:lnTo>
                    <a:pt x="353757" y="5861"/>
                  </a:lnTo>
                  <a:lnTo>
                    <a:pt x="377453" y="21844"/>
                  </a:lnTo>
                  <a:lnTo>
                    <a:pt x="393429" y="45541"/>
                  </a:lnTo>
                  <a:lnTo>
                    <a:pt x="399288" y="74549"/>
                  </a:lnTo>
                  <a:lnTo>
                    <a:pt x="399288" y="324738"/>
                  </a:lnTo>
                  <a:lnTo>
                    <a:pt x="393429" y="353746"/>
                  </a:lnTo>
                  <a:lnTo>
                    <a:pt x="377453" y="377444"/>
                  </a:lnTo>
                  <a:lnTo>
                    <a:pt x="353757" y="393426"/>
                  </a:lnTo>
                  <a:lnTo>
                    <a:pt x="324739" y="399288"/>
                  </a:lnTo>
                  <a:lnTo>
                    <a:pt x="74549" y="399288"/>
                  </a:lnTo>
                  <a:lnTo>
                    <a:pt x="45530" y="393426"/>
                  </a:lnTo>
                  <a:lnTo>
                    <a:pt x="21834" y="377443"/>
                  </a:lnTo>
                  <a:lnTo>
                    <a:pt x="5858" y="353746"/>
                  </a:lnTo>
                  <a:lnTo>
                    <a:pt x="0" y="324738"/>
                  </a:lnTo>
                  <a:lnTo>
                    <a:pt x="0" y="74549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8794" y="1922780"/>
            <a:ext cx="14033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50" dirty="0">
                <a:solidFill>
                  <a:srgbClr val="403B4E"/>
                </a:solidFill>
                <a:latin typeface="Georgia"/>
                <a:cs typeface="Georgia"/>
              </a:rPr>
              <a:t>1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3564" y="1888998"/>
            <a:ext cx="10184765" cy="661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80" dirty="0">
                <a:solidFill>
                  <a:srgbClr val="403B4E"/>
                </a:solidFill>
                <a:latin typeface="Georgia"/>
                <a:cs typeface="Georgia"/>
              </a:rPr>
              <a:t>Wage</a:t>
            </a:r>
            <a:r>
              <a:rPr sz="1700" b="1" spc="-7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700" b="1" spc="-10" dirty="0">
                <a:solidFill>
                  <a:srgbClr val="403B4E"/>
                </a:solidFill>
                <a:latin typeface="Georgia"/>
                <a:cs typeface="Georgia"/>
              </a:rPr>
              <a:t>Period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Specify</a:t>
            </a:r>
            <a:r>
              <a:rPr sz="13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3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frequency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method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wage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payment,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ensuring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compliance</a:t>
            </a:r>
            <a:r>
              <a:rPr sz="13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3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40" dirty="0">
                <a:solidFill>
                  <a:srgbClr val="403B4E"/>
                </a:solidFill>
                <a:latin typeface="Arial"/>
                <a:cs typeface="Arial"/>
              </a:rPr>
              <a:t>EO's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requirements</a:t>
            </a:r>
            <a:r>
              <a:rPr sz="13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timely</a:t>
            </a:r>
            <a:r>
              <a:rPr sz="13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03B4E"/>
                </a:solidFill>
                <a:latin typeface="Arial"/>
                <a:cs typeface="Arial"/>
              </a:rPr>
              <a:t>compensation.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800" y="3127248"/>
            <a:ext cx="1003300" cy="408940"/>
            <a:chOff x="685800" y="3127248"/>
            <a:chExt cx="1003300" cy="408940"/>
          </a:xfrm>
        </p:grpSpPr>
        <p:sp>
          <p:nvSpPr>
            <p:cNvPr id="10" name="object 10"/>
            <p:cNvSpPr/>
            <p:nvPr/>
          </p:nvSpPr>
          <p:spPr>
            <a:xfrm>
              <a:off x="1065275" y="3319272"/>
              <a:ext cx="623570" cy="22860"/>
            </a:xfrm>
            <a:custGeom>
              <a:avLst/>
              <a:gdLst/>
              <a:ahLst/>
              <a:cxnLst/>
              <a:rect l="l" t="t" r="r" b="b"/>
              <a:pathLst>
                <a:path w="623569" h="22860">
                  <a:moveTo>
                    <a:pt x="61823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618236" y="22860"/>
                  </a:lnTo>
                  <a:lnTo>
                    <a:pt x="623316" y="17779"/>
                  </a:lnTo>
                  <a:lnTo>
                    <a:pt x="623316" y="5079"/>
                  </a:lnTo>
                  <a:lnTo>
                    <a:pt x="618236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610" y="3131058"/>
              <a:ext cx="399415" cy="401320"/>
            </a:xfrm>
            <a:custGeom>
              <a:avLst/>
              <a:gdLst/>
              <a:ahLst/>
              <a:cxnLst/>
              <a:rect l="l" t="t" r="r" b="b"/>
              <a:pathLst>
                <a:path w="399415" h="401320">
                  <a:moveTo>
                    <a:pt x="324739" y="0"/>
                  </a:moveTo>
                  <a:lnTo>
                    <a:pt x="74549" y="0"/>
                  </a:lnTo>
                  <a:lnTo>
                    <a:pt x="45530" y="5861"/>
                  </a:lnTo>
                  <a:lnTo>
                    <a:pt x="21834" y="21843"/>
                  </a:lnTo>
                  <a:lnTo>
                    <a:pt x="5858" y="45541"/>
                  </a:lnTo>
                  <a:lnTo>
                    <a:pt x="0" y="74549"/>
                  </a:lnTo>
                  <a:lnTo>
                    <a:pt x="0" y="326263"/>
                  </a:lnTo>
                  <a:lnTo>
                    <a:pt x="5858" y="355270"/>
                  </a:lnTo>
                  <a:lnTo>
                    <a:pt x="21834" y="378967"/>
                  </a:lnTo>
                  <a:lnTo>
                    <a:pt x="45530" y="394950"/>
                  </a:lnTo>
                  <a:lnTo>
                    <a:pt x="74549" y="400812"/>
                  </a:lnTo>
                  <a:lnTo>
                    <a:pt x="324739" y="400812"/>
                  </a:lnTo>
                  <a:lnTo>
                    <a:pt x="353757" y="394950"/>
                  </a:lnTo>
                  <a:lnTo>
                    <a:pt x="377453" y="378967"/>
                  </a:lnTo>
                  <a:lnTo>
                    <a:pt x="393429" y="355270"/>
                  </a:lnTo>
                  <a:lnTo>
                    <a:pt x="399288" y="326263"/>
                  </a:lnTo>
                  <a:lnTo>
                    <a:pt x="399288" y="74549"/>
                  </a:lnTo>
                  <a:lnTo>
                    <a:pt x="393429" y="45541"/>
                  </a:lnTo>
                  <a:lnTo>
                    <a:pt x="377453" y="21844"/>
                  </a:lnTo>
                  <a:lnTo>
                    <a:pt x="353757" y="5861"/>
                  </a:lnTo>
                  <a:lnTo>
                    <a:pt x="324739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9610" y="3131058"/>
              <a:ext cx="399415" cy="401320"/>
            </a:xfrm>
            <a:custGeom>
              <a:avLst/>
              <a:gdLst/>
              <a:ahLst/>
              <a:cxnLst/>
              <a:rect l="l" t="t" r="r" b="b"/>
              <a:pathLst>
                <a:path w="399415" h="401320">
                  <a:moveTo>
                    <a:pt x="0" y="74549"/>
                  </a:moveTo>
                  <a:lnTo>
                    <a:pt x="5858" y="45541"/>
                  </a:lnTo>
                  <a:lnTo>
                    <a:pt x="21834" y="21843"/>
                  </a:lnTo>
                  <a:lnTo>
                    <a:pt x="45530" y="5861"/>
                  </a:lnTo>
                  <a:lnTo>
                    <a:pt x="74549" y="0"/>
                  </a:lnTo>
                  <a:lnTo>
                    <a:pt x="324739" y="0"/>
                  </a:lnTo>
                  <a:lnTo>
                    <a:pt x="353757" y="5861"/>
                  </a:lnTo>
                  <a:lnTo>
                    <a:pt x="377453" y="21844"/>
                  </a:lnTo>
                  <a:lnTo>
                    <a:pt x="393429" y="45541"/>
                  </a:lnTo>
                  <a:lnTo>
                    <a:pt x="399288" y="74549"/>
                  </a:lnTo>
                  <a:lnTo>
                    <a:pt x="399288" y="326263"/>
                  </a:lnTo>
                  <a:lnTo>
                    <a:pt x="393429" y="355270"/>
                  </a:lnTo>
                  <a:lnTo>
                    <a:pt x="377453" y="378967"/>
                  </a:lnTo>
                  <a:lnTo>
                    <a:pt x="353757" y="394950"/>
                  </a:lnTo>
                  <a:lnTo>
                    <a:pt x="324739" y="400812"/>
                  </a:lnTo>
                  <a:lnTo>
                    <a:pt x="74549" y="400812"/>
                  </a:lnTo>
                  <a:lnTo>
                    <a:pt x="45530" y="394950"/>
                  </a:lnTo>
                  <a:lnTo>
                    <a:pt x="21834" y="378967"/>
                  </a:lnTo>
                  <a:lnTo>
                    <a:pt x="5858" y="355270"/>
                  </a:lnTo>
                  <a:lnTo>
                    <a:pt x="0" y="326263"/>
                  </a:lnTo>
                  <a:lnTo>
                    <a:pt x="0" y="74549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8982" y="3124580"/>
            <a:ext cx="18161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50" dirty="0">
                <a:solidFill>
                  <a:srgbClr val="403B4E"/>
                </a:solidFill>
                <a:latin typeface="Georgia"/>
                <a:cs typeface="Georgia"/>
              </a:rPr>
              <a:t>2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3564" y="3090418"/>
            <a:ext cx="10814050" cy="661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85" dirty="0">
                <a:solidFill>
                  <a:srgbClr val="403B4E"/>
                </a:solidFill>
                <a:latin typeface="Georgia"/>
                <a:cs typeface="Georgia"/>
              </a:rPr>
              <a:t>Working</a:t>
            </a:r>
            <a:r>
              <a:rPr sz="1700" b="1" spc="-5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700" b="1" spc="-20" dirty="0">
                <a:solidFill>
                  <a:srgbClr val="403B4E"/>
                </a:solidFill>
                <a:latin typeface="Georgia"/>
                <a:cs typeface="Georgia"/>
              </a:rPr>
              <a:t>Hours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Clearly</a:t>
            </a:r>
            <a:r>
              <a:rPr sz="13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define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regular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working</a:t>
            </a:r>
            <a:r>
              <a:rPr sz="13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hours,</a:t>
            </a:r>
            <a:r>
              <a:rPr sz="13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rest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days,</a:t>
            </a:r>
            <a:r>
              <a:rPr sz="13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provisions</a:t>
            </a:r>
            <a:r>
              <a:rPr sz="13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overtime</a:t>
            </a:r>
            <a:r>
              <a:rPr sz="13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8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avoid</a:t>
            </a:r>
            <a:r>
              <a:rPr sz="13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potential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 disputes</a:t>
            </a:r>
            <a:r>
              <a:rPr sz="13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fair</a:t>
            </a:r>
            <a:r>
              <a:rPr sz="13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labour</a:t>
            </a:r>
            <a:r>
              <a:rPr sz="13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03B4E"/>
                </a:solidFill>
                <a:latin typeface="Arial"/>
                <a:cs typeface="Arial"/>
              </a:rPr>
              <a:t>practices.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5800" y="4329684"/>
            <a:ext cx="1003300" cy="407034"/>
            <a:chOff x="685800" y="4329684"/>
            <a:chExt cx="1003300" cy="407034"/>
          </a:xfrm>
        </p:grpSpPr>
        <p:sp>
          <p:nvSpPr>
            <p:cNvPr id="16" name="object 16"/>
            <p:cNvSpPr/>
            <p:nvPr/>
          </p:nvSpPr>
          <p:spPr>
            <a:xfrm>
              <a:off x="1065275" y="4520184"/>
              <a:ext cx="623570" cy="22860"/>
            </a:xfrm>
            <a:custGeom>
              <a:avLst/>
              <a:gdLst/>
              <a:ahLst/>
              <a:cxnLst/>
              <a:rect l="l" t="t" r="r" b="b"/>
              <a:pathLst>
                <a:path w="623569" h="22860">
                  <a:moveTo>
                    <a:pt x="61823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618236" y="22860"/>
                  </a:lnTo>
                  <a:lnTo>
                    <a:pt x="623316" y="17779"/>
                  </a:lnTo>
                  <a:lnTo>
                    <a:pt x="623316" y="5079"/>
                  </a:lnTo>
                  <a:lnTo>
                    <a:pt x="618236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9610" y="4333494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4">
                  <a:moveTo>
                    <a:pt x="324739" y="0"/>
                  </a:moveTo>
                  <a:lnTo>
                    <a:pt x="74549" y="0"/>
                  </a:lnTo>
                  <a:lnTo>
                    <a:pt x="45530" y="5861"/>
                  </a:lnTo>
                  <a:lnTo>
                    <a:pt x="21834" y="21844"/>
                  </a:lnTo>
                  <a:lnTo>
                    <a:pt x="5858" y="45541"/>
                  </a:lnTo>
                  <a:lnTo>
                    <a:pt x="0" y="74548"/>
                  </a:lnTo>
                  <a:lnTo>
                    <a:pt x="0" y="324738"/>
                  </a:lnTo>
                  <a:lnTo>
                    <a:pt x="5858" y="353746"/>
                  </a:lnTo>
                  <a:lnTo>
                    <a:pt x="21834" y="377443"/>
                  </a:lnTo>
                  <a:lnTo>
                    <a:pt x="45530" y="393426"/>
                  </a:lnTo>
                  <a:lnTo>
                    <a:pt x="74549" y="399288"/>
                  </a:lnTo>
                  <a:lnTo>
                    <a:pt x="324739" y="399288"/>
                  </a:lnTo>
                  <a:lnTo>
                    <a:pt x="353757" y="393426"/>
                  </a:lnTo>
                  <a:lnTo>
                    <a:pt x="377453" y="377444"/>
                  </a:lnTo>
                  <a:lnTo>
                    <a:pt x="393429" y="353746"/>
                  </a:lnTo>
                  <a:lnTo>
                    <a:pt x="399288" y="324738"/>
                  </a:lnTo>
                  <a:lnTo>
                    <a:pt x="399288" y="74548"/>
                  </a:lnTo>
                  <a:lnTo>
                    <a:pt x="393429" y="45541"/>
                  </a:lnTo>
                  <a:lnTo>
                    <a:pt x="377453" y="21844"/>
                  </a:lnTo>
                  <a:lnTo>
                    <a:pt x="353757" y="5861"/>
                  </a:lnTo>
                  <a:lnTo>
                    <a:pt x="324739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9610" y="4333494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5" h="399414">
                  <a:moveTo>
                    <a:pt x="0" y="74548"/>
                  </a:moveTo>
                  <a:lnTo>
                    <a:pt x="5858" y="45541"/>
                  </a:lnTo>
                  <a:lnTo>
                    <a:pt x="21834" y="21844"/>
                  </a:lnTo>
                  <a:lnTo>
                    <a:pt x="45530" y="5861"/>
                  </a:lnTo>
                  <a:lnTo>
                    <a:pt x="74549" y="0"/>
                  </a:lnTo>
                  <a:lnTo>
                    <a:pt x="324739" y="0"/>
                  </a:lnTo>
                  <a:lnTo>
                    <a:pt x="353757" y="5861"/>
                  </a:lnTo>
                  <a:lnTo>
                    <a:pt x="377453" y="21844"/>
                  </a:lnTo>
                  <a:lnTo>
                    <a:pt x="393429" y="45541"/>
                  </a:lnTo>
                  <a:lnTo>
                    <a:pt x="399288" y="74548"/>
                  </a:lnTo>
                  <a:lnTo>
                    <a:pt x="399288" y="324738"/>
                  </a:lnTo>
                  <a:lnTo>
                    <a:pt x="393429" y="353746"/>
                  </a:lnTo>
                  <a:lnTo>
                    <a:pt x="377453" y="377444"/>
                  </a:lnTo>
                  <a:lnTo>
                    <a:pt x="353757" y="393426"/>
                  </a:lnTo>
                  <a:lnTo>
                    <a:pt x="324739" y="399288"/>
                  </a:lnTo>
                  <a:lnTo>
                    <a:pt x="74549" y="399288"/>
                  </a:lnTo>
                  <a:lnTo>
                    <a:pt x="45530" y="393426"/>
                  </a:lnTo>
                  <a:lnTo>
                    <a:pt x="21834" y="377443"/>
                  </a:lnTo>
                  <a:lnTo>
                    <a:pt x="5858" y="353746"/>
                  </a:lnTo>
                  <a:lnTo>
                    <a:pt x="0" y="324738"/>
                  </a:lnTo>
                  <a:lnTo>
                    <a:pt x="0" y="74548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03554" y="4326128"/>
            <a:ext cx="17145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75" dirty="0">
                <a:solidFill>
                  <a:srgbClr val="403B4E"/>
                </a:solidFill>
                <a:latin typeface="Georgia"/>
                <a:cs typeface="Georgia"/>
              </a:rPr>
              <a:t>3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53564" y="4292345"/>
            <a:ext cx="10352405" cy="661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60" dirty="0">
                <a:solidFill>
                  <a:srgbClr val="403B4E"/>
                </a:solidFill>
                <a:latin typeface="Georgia"/>
                <a:cs typeface="Georgia"/>
              </a:rPr>
              <a:t>Leave</a:t>
            </a:r>
            <a:r>
              <a:rPr sz="1700" b="1" spc="-7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700" b="1" spc="-10" dirty="0">
                <a:solidFill>
                  <a:srgbClr val="403B4E"/>
                </a:solidFill>
                <a:latin typeface="Georgia"/>
                <a:cs typeface="Georgia"/>
              </a:rPr>
              <a:t>Entitlements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Detail</a:t>
            </a:r>
            <a:r>
              <a:rPr sz="13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statutory</a:t>
            </a:r>
            <a:r>
              <a:rPr sz="13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leave</a:t>
            </a:r>
            <a:r>
              <a:rPr sz="1350" spc="45" dirty="0">
                <a:solidFill>
                  <a:srgbClr val="403B4E"/>
                </a:solidFill>
                <a:latin typeface="Arial"/>
                <a:cs typeface="Arial"/>
              </a:rPr>
              <a:t> entitlements,</a:t>
            </a:r>
            <a:r>
              <a:rPr sz="13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including</a:t>
            </a:r>
            <a:r>
              <a:rPr sz="13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annual</a:t>
            </a:r>
            <a:r>
              <a:rPr sz="13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leave,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sick</a:t>
            </a:r>
            <a:r>
              <a:rPr sz="13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leave,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maternity</a:t>
            </a:r>
            <a:r>
              <a:rPr sz="13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leave,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accordance</a:t>
            </a:r>
            <a:r>
              <a:rPr sz="13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3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45" dirty="0">
                <a:solidFill>
                  <a:srgbClr val="403B4E"/>
                </a:solidFill>
                <a:latin typeface="Arial"/>
                <a:cs typeface="Arial"/>
              </a:rPr>
              <a:t>EO's</a:t>
            </a:r>
            <a:r>
              <a:rPr sz="13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03B4E"/>
                </a:solidFill>
                <a:latin typeface="Arial"/>
                <a:cs typeface="Arial"/>
              </a:rPr>
              <a:t>provisions.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5800" y="5530596"/>
            <a:ext cx="1003300" cy="408940"/>
            <a:chOff x="685800" y="5530596"/>
            <a:chExt cx="1003300" cy="408940"/>
          </a:xfrm>
        </p:grpSpPr>
        <p:sp>
          <p:nvSpPr>
            <p:cNvPr id="22" name="object 22"/>
            <p:cNvSpPr/>
            <p:nvPr/>
          </p:nvSpPr>
          <p:spPr>
            <a:xfrm>
              <a:off x="1065275" y="5722620"/>
              <a:ext cx="623570" cy="22860"/>
            </a:xfrm>
            <a:custGeom>
              <a:avLst/>
              <a:gdLst/>
              <a:ahLst/>
              <a:cxnLst/>
              <a:rect l="l" t="t" r="r" b="b"/>
              <a:pathLst>
                <a:path w="623569" h="22860">
                  <a:moveTo>
                    <a:pt x="61823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18236" y="22859"/>
                  </a:lnTo>
                  <a:lnTo>
                    <a:pt x="623316" y="17779"/>
                  </a:lnTo>
                  <a:lnTo>
                    <a:pt x="623316" y="5079"/>
                  </a:lnTo>
                  <a:lnTo>
                    <a:pt x="618236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9610" y="5534406"/>
              <a:ext cx="399415" cy="401320"/>
            </a:xfrm>
            <a:custGeom>
              <a:avLst/>
              <a:gdLst/>
              <a:ahLst/>
              <a:cxnLst/>
              <a:rect l="l" t="t" r="r" b="b"/>
              <a:pathLst>
                <a:path w="399415" h="401320">
                  <a:moveTo>
                    <a:pt x="324739" y="0"/>
                  </a:moveTo>
                  <a:lnTo>
                    <a:pt x="74549" y="0"/>
                  </a:lnTo>
                  <a:lnTo>
                    <a:pt x="45530" y="5861"/>
                  </a:lnTo>
                  <a:lnTo>
                    <a:pt x="21834" y="21844"/>
                  </a:lnTo>
                  <a:lnTo>
                    <a:pt x="5858" y="45541"/>
                  </a:lnTo>
                  <a:lnTo>
                    <a:pt x="0" y="74549"/>
                  </a:lnTo>
                  <a:lnTo>
                    <a:pt x="0" y="326263"/>
                  </a:lnTo>
                  <a:lnTo>
                    <a:pt x="5858" y="355270"/>
                  </a:lnTo>
                  <a:lnTo>
                    <a:pt x="21834" y="378968"/>
                  </a:lnTo>
                  <a:lnTo>
                    <a:pt x="45530" y="394950"/>
                  </a:lnTo>
                  <a:lnTo>
                    <a:pt x="74549" y="400812"/>
                  </a:lnTo>
                  <a:lnTo>
                    <a:pt x="324739" y="400812"/>
                  </a:lnTo>
                  <a:lnTo>
                    <a:pt x="353757" y="394950"/>
                  </a:lnTo>
                  <a:lnTo>
                    <a:pt x="377453" y="378968"/>
                  </a:lnTo>
                  <a:lnTo>
                    <a:pt x="393429" y="355270"/>
                  </a:lnTo>
                  <a:lnTo>
                    <a:pt x="399288" y="326263"/>
                  </a:lnTo>
                  <a:lnTo>
                    <a:pt x="399288" y="74549"/>
                  </a:lnTo>
                  <a:lnTo>
                    <a:pt x="393429" y="45541"/>
                  </a:lnTo>
                  <a:lnTo>
                    <a:pt x="377453" y="21844"/>
                  </a:lnTo>
                  <a:lnTo>
                    <a:pt x="353757" y="5861"/>
                  </a:lnTo>
                  <a:lnTo>
                    <a:pt x="324739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9610" y="5534406"/>
              <a:ext cx="399415" cy="401320"/>
            </a:xfrm>
            <a:custGeom>
              <a:avLst/>
              <a:gdLst/>
              <a:ahLst/>
              <a:cxnLst/>
              <a:rect l="l" t="t" r="r" b="b"/>
              <a:pathLst>
                <a:path w="399415" h="401320">
                  <a:moveTo>
                    <a:pt x="0" y="74549"/>
                  </a:moveTo>
                  <a:lnTo>
                    <a:pt x="5858" y="45541"/>
                  </a:lnTo>
                  <a:lnTo>
                    <a:pt x="21834" y="21844"/>
                  </a:lnTo>
                  <a:lnTo>
                    <a:pt x="45530" y="5861"/>
                  </a:lnTo>
                  <a:lnTo>
                    <a:pt x="74549" y="0"/>
                  </a:lnTo>
                  <a:lnTo>
                    <a:pt x="324739" y="0"/>
                  </a:lnTo>
                  <a:lnTo>
                    <a:pt x="353757" y="5861"/>
                  </a:lnTo>
                  <a:lnTo>
                    <a:pt x="377453" y="21844"/>
                  </a:lnTo>
                  <a:lnTo>
                    <a:pt x="393429" y="45541"/>
                  </a:lnTo>
                  <a:lnTo>
                    <a:pt x="399288" y="74549"/>
                  </a:lnTo>
                  <a:lnTo>
                    <a:pt x="399288" y="326263"/>
                  </a:lnTo>
                  <a:lnTo>
                    <a:pt x="393429" y="355270"/>
                  </a:lnTo>
                  <a:lnTo>
                    <a:pt x="377453" y="378968"/>
                  </a:lnTo>
                  <a:lnTo>
                    <a:pt x="353757" y="394950"/>
                  </a:lnTo>
                  <a:lnTo>
                    <a:pt x="324739" y="400812"/>
                  </a:lnTo>
                  <a:lnTo>
                    <a:pt x="74549" y="400812"/>
                  </a:lnTo>
                  <a:lnTo>
                    <a:pt x="45530" y="394950"/>
                  </a:lnTo>
                  <a:lnTo>
                    <a:pt x="21834" y="378968"/>
                  </a:lnTo>
                  <a:lnTo>
                    <a:pt x="5858" y="355270"/>
                  </a:lnTo>
                  <a:lnTo>
                    <a:pt x="0" y="326263"/>
                  </a:lnTo>
                  <a:lnTo>
                    <a:pt x="0" y="74549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93191" y="5527928"/>
            <a:ext cx="19367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50" dirty="0">
                <a:solidFill>
                  <a:srgbClr val="403B4E"/>
                </a:solidFill>
                <a:latin typeface="Georgia"/>
                <a:cs typeface="Georgia"/>
              </a:rPr>
              <a:t>4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53564" y="5493765"/>
            <a:ext cx="1051877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65" dirty="0">
                <a:solidFill>
                  <a:srgbClr val="403B4E"/>
                </a:solidFill>
                <a:latin typeface="Georgia"/>
                <a:cs typeface="Georgia"/>
              </a:rPr>
              <a:t>Termination</a:t>
            </a:r>
            <a:r>
              <a:rPr sz="1700" b="1" spc="-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700" b="1" spc="-10" dirty="0">
                <a:solidFill>
                  <a:srgbClr val="403B4E"/>
                </a:solidFill>
                <a:latin typeface="Georgia"/>
                <a:cs typeface="Georgia"/>
              </a:rPr>
              <a:t>Clauses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Outline</a:t>
            </a:r>
            <a:r>
              <a:rPr sz="13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notice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period</a:t>
            </a:r>
            <a:r>
              <a:rPr sz="13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grounds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termination,</a:t>
            </a:r>
            <a:r>
              <a:rPr sz="13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ensuring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they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align</a:t>
            </a:r>
            <a:r>
              <a:rPr sz="13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3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45" dirty="0">
                <a:solidFill>
                  <a:srgbClr val="403B4E"/>
                </a:solidFill>
                <a:latin typeface="Arial"/>
                <a:cs typeface="Arial"/>
              </a:rPr>
              <a:t>EO's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requirements 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fair</a:t>
            </a:r>
            <a:r>
              <a:rPr sz="13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dismissal</a:t>
            </a:r>
            <a:r>
              <a:rPr sz="13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03B4E"/>
                </a:solidFill>
                <a:latin typeface="Arial"/>
                <a:cs typeface="Arial"/>
              </a:rPr>
              <a:t>procedures.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9396" y="6512255"/>
            <a:ext cx="13375005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500"/>
              </a:lnSpc>
              <a:spcBef>
                <a:spcPts val="100"/>
              </a:spcBef>
            </a:pP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3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3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Ordinance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70" dirty="0">
                <a:solidFill>
                  <a:srgbClr val="403B4E"/>
                </a:solidFill>
                <a:latin typeface="Arial"/>
                <a:cs typeface="Arial"/>
              </a:rPr>
              <a:t>(EO)</a:t>
            </a:r>
            <a:r>
              <a:rPr sz="13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3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3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3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mandates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specific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3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must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3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included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35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all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contracts.</a:t>
            </a:r>
            <a:r>
              <a:rPr sz="13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3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essential</a:t>
            </a:r>
            <a:r>
              <a:rPr sz="13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elements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3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35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both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3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employees</a:t>
            </a:r>
            <a:r>
              <a:rPr sz="13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aware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350" spc="60" dirty="0">
                <a:solidFill>
                  <a:srgbClr val="403B4E"/>
                </a:solidFill>
                <a:latin typeface="Arial"/>
                <a:cs typeface="Arial"/>
              </a:rPr>
              <a:t> their</a:t>
            </a:r>
            <a:r>
              <a:rPr sz="13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rights</a:t>
            </a:r>
            <a:r>
              <a:rPr sz="13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obligations, </a:t>
            </a:r>
            <a:r>
              <a:rPr sz="1350" spc="65" dirty="0">
                <a:solidFill>
                  <a:srgbClr val="403B4E"/>
                </a:solidFill>
                <a:latin typeface="Arial"/>
                <a:cs typeface="Arial"/>
              </a:rPr>
              <a:t>promoting</a:t>
            </a:r>
            <a:r>
              <a:rPr sz="13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fair</a:t>
            </a:r>
            <a:r>
              <a:rPr sz="13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 practices</a:t>
            </a:r>
            <a:r>
              <a:rPr sz="13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reducing</a:t>
            </a:r>
            <a:r>
              <a:rPr sz="13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likelihood 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3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403B4E"/>
                </a:solidFill>
                <a:latin typeface="Arial"/>
                <a:cs typeface="Arial"/>
              </a:rPr>
              <a:t>disputes. Failure</a:t>
            </a:r>
            <a:r>
              <a:rPr sz="13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350" spc="500" dirty="0">
                <a:solidFill>
                  <a:srgbClr val="403B4E"/>
                </a:solidFill>
                <a:latin typeface="Arial"/>
                <a:cs typeface="Arial"/>
              </a:rPr>
              <a:t> 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include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3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mandatory</a:t>
            </a:r>
            <a:r>
              <a:rPr sz="13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35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3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result</a:t>
            </a:r>
            <a:r>
              <a:rPr sz="13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3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penalties</a:t>
            </a:r>
            <a:r>
              <a:rPr sz="135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35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35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03B4E"/>
                </a:solidFill>
                <a:latin typeface="Arial"/>
                <a:cs typeface="Arial"/>
              </a:rPr>
              <a:t>complications</a:t>
            </a:r>
            <a:r>
              <a:rPr sz="13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7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3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403B4E"/>
                </a:solidFill>
                <a:latin typeface="Arial"/>
                <a:cs typeface="Arial"/>
              </a:rPr>
              <a:t>employers.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28" y="651129"/>
            <a:ext cx="1202245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185" dirty="0"/>
              <a:t>Common</a:t>
            </a:r>
            <a:r>
              <a:rPr sz="4050" spc="-135" dirty="0"/>
              <a:t> </a:t>
            </a:r>
            <a:r>
              <a:rPr sz="4050" spc="-105" dirty="0"/>
              <a:t>Pitfalls:</a:t>
            </a:r>
            <a:r>
              <a:rPr sz="4050" spc="-90" dirty="0"/>
              <a:t> </a:t>
            </a:r>
            <a:r>
              <a:rPr sz="4050" spc="-140" dirty="0"/>
              <a:t>Ambiguities</a:t>
            </a:r>
            <a:r>
              <a:rPr sz="4050" spc="-110" dirty="0"/>
              <a:t> </a:t>
            </a:r>
            <a:r>
              <a:rPr sz="4050" spc="-175" dirty="0"/>
              <a:t>and</a:t>
            </a:r>
            <a:r>
              <a:rPr sz="4050" spc="-105" dirty="0"/>
              <a:t> Illegal</a:t>
            </a:r>
            <a:r>
              <a:rPr sz="4050" spc="-100" dirty="0"/>
              <a:t> </a:t>
            </a:r>
            <a:r>
              <a:rPr sz="4050" spc="-20" dirty="0"/>
              <a:t>Terms</a:t>
            </a:r>
            <a:endParaRPr sz="4050"/>
          </a:p>
        </p:txBody>
      </p:sp>
      <p:grpSp>
        <p:nvGrpSpPr>
          <p:cNvPr id="3" name="object 3"/>
          <p:cNvGrpSpPr/>
          <p:nvPr/>
        </p:nvGrpSpPr>
        <p:grpSpPr>
          <a:xfrm>
            <a:off x="722376" y="1984248"/>
            <a:ext cx="474345" cy="474345"/>
            <a:chOff x="722376" y="1984248"/>
            <a:chExt cx="474345" cy="474345"/>
          </a:xfrm>
        </p:grpSpPr>
        <p:sp>
          <p:nvSpPr>
            <p:cNvPr id="4" name="object 4"/>
            <p:cNvSpPr/>
            <p:nvPr/>
          </p:nvSpPr>
          <p:spPr>
            <a:xfrm>
              <a:off x="726186" y="1988058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79272" y="0"/>
                  </a:moveTo>
                  <a:lnTo>
                    <a:pt x="87071" y="0"/>
                  </a:lnTo>
                  <a:lnTo>
                    <a:pt x="53176" y="6844"/>
                  </a:lnTo>
                  <a:lnTo>
                    <a:pt x="25500" y="25511"/>
                  </a:lnTo>
                  <a:lnTo>
                    <a:pt x="6841" y="53203"/>
                  </a:lnTo>
                  <a:lnTo>
                    <a:pt x="0" y="87121"/>
                  </a:lnTo>
                  <a:lnTo>
                    <a:pt x="0" y="379221"/>
                  </a:lnTo>
                  <a:lnTo>
                    <a:pt x="6841" y="413140"/>
                  </a:lnTo>
                  <a:lnTo>
                    <a:pt x="25500" y="440832"/>
                  </a:lnTo>
                  <a:lnTo>
                    <a:pt x="53176" y="459499"/>
                  </a:lnTo>
                  <a:lnTo>
                    <a:pt x="87071" y="466343"/>
                  </a:lnTo>
                  <a:lnTo>
                    <a:pt x="379272" y="466343"/>
                  </a:lnTo>
                  <a:lnTo>
                    <a:pt x="413167" y="459499"/>
                  </a:lnTo>
                  <a:lnTo>
                    <a:pt x="440843" y="440832"/>
                  </a:lnTo>
                  <a:lnTo>
                    <a:pt x="459502" y="413140"/>
                  </a:lnTo>
                  <a:lnTo>
                    <a:pt x="466344" y="379221"/>
                  </a:lnTo>
                  <a:lnTo>
                    <a:pt x="466344" y="87121"/>
                  </a:lnTo>
                  <a:lnTo>
                    <a:pt x="459502" y="53203"/>
                  </a:lnTo>
                  <a:lnTo>
                    <a:pt x="440843" y="25511"/>
                  </a:lnTo>
                  <a:lnTo>
                    <a:pt x="413167" y="6844"/>
                  </a:lnTo>
                  <a:lnTo>
                    <a:pt x="37927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186" y="1988058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87121"/>
                  </a:moveTo>
                  <a:lnTo>
                    <a:pt x="6841" y="53203"/>
                  </a:lnTo>
                  <a:lnTo>
                    <a:pt x="25500" y="25511"/>
                  </a:lnTo>
                  <a:lnTo>
                    <a:pt x="53176" y="6844"/>
                  </a:lnTo>
                  <a:lnTo>
                    <a:pt x="87071" y="0"/>
                  </a:lnTo>
                  <a:lnTo>
                    <a:pt x="379272" y="0"/>
                  </a:lnTo>
                  <a:lnTo>
                    <a:pt x="413167" y="6844"/>
                  </a:lnTo>
                  <a:lnTo>
                    <a:pt x="440843" y="25511"/>
                  </a:lnTo>
                  <a:lnTo>
                    <a:pt x="459502" y="53203"/>
                  </a:lnTo>
                  <a:lnTo>
                    <a:pt x="466344" y="87121"/>
                  </a:lnTo>
                  <a:lnTo>
                    <a:pt x="466344" y="379221"/>
                  </a:lnTo>
                  <a:lnTo>
                    <a:pt x="459502" y="413140"/>
                  </a:lnTo>
                  <a:lnTo>
                    <a:pt x="440843" y="440832"/>
                  </a:lnTo>
                  <a:lnTo>
                    <a:pt x="413167" y="459499"/>
                  </a:lnTo>
                  <a:lnTo>
                    <a:pt x="379272" y="466343"/>
                  </a:lnTo>
                  <a:lnTo>
                    <a:pt x="87071" y="466343"/>
                  </a:lnTo>
                  <a:lnTo>
                    <a:pt x="53176" y="459499"/>
                  </a:lnTo>
                  <a:lnTo>
                    <a:pt x="25500" y="440832"/>
                  </a:lnTo>
                  <a:lnTo>
                    <a:pt x="6841" y="413140"/>
                  </a:lnTo>
                  <a:lnTo>
                    <a:pt x="0" y="379221"/>
                  </a:lnTo>
                  <a:lnTo>
                    <a:pt x="0" y="87121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8535" y="1976704"/>
            <a:ext cx="160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403B4E"/>
                </a:solidFill>
                <a:latin typeface="Georgia"/>
                <a:cs typeface="Georgia"/>
              </a:rPr>
              <a:t>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6586" y="1969770"/>
            <a:ext cx="5765800" cy="1759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solidFill>
                  <a:srgbClr val="403B4E"/>
                </a:solidFill>
                <a:latin typeface="Georgia"/>
                <a:cs typeface="Georgia"/>
              </a:rPr>
              <a:t>Vague</a:t>
            </a:r>
            <a:r>
              <a:rPr sz="2000" b="1" spc="-8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204" dirty="0">
                <a:solidFill>
                  <a:srgbClr val="403B4E"/>
                </a:solidFill>
                <a:latin typeface="Georgia"/>
                <a:cs typeface="Georgia"/>
              </a:rPr>
              <a:t>Job</a:t>
            </a:r>
            <a:r>
              <a:rPr sz="2000" b="1" spc="-7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Descriptions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50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Imprecise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role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definitions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lead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disputes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over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responsibilities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performance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expectations.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job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descriptions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detailed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accurately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reflect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position's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requirements.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15783" y="1984248"/>
            <a:ext cx="474345" cy="474345"/>
            <a:chOff x="7415783" y="1984248"/>
            <a:chExt cx="474345" cy="474345"/>
          </a:xfrm>
        </p:grpSpPr>
        <p:sp>
          <p:nvSpPr>
            <p:cNvPr id="9" name="object 9"/>
            <p:cNvSpPr/>
            <p:nvPr/>
          </p:nvSpPr>
          <p:spPr>
            <a:xfrm>
              <a:off x="7419593" y="1988058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79222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79221"/>
                  </a:lnTo>
                  <a:lnTo>
                    <a:pt x="6844" y="413140"/>
                  </a:lnTo>
                  <a:lnTo>
                    <a:pt x="25511" y="440832"/>
                  </a:lnTo>
                  <a:lnTo>
                    <a:pt x="53203" y="459499"/>
                  </a:lnTo>
                  <a:lnTo>
                    <a:pt x="87122" y="466343"/>
                  </a:lnTo>
                  <a:lnTo>
                    <a:pt x="379222" y="466343"/>
                  </a:lnTo>
                  <a:lnTo>
                    <a:pt x="413140" y="459499"/>
                  </a:lnTo>
                  <a:lnTo>
                    <a:pt x="440832" y="440832"/>
                  </a:lnTo>
                  <a:lnTo>
                    <a:pt x="459499" y="413140"/>
                  </a:lnTo>
                  <a:lnTo>
                    <a:pt x="466344" y="379221"/>
                  </a:lnTo>
                  <a:lnTo>
                    <a:pt x="466344" y="87121"/>
                  </a:lnTo>
                  <a:lnTo>
                    <a:pt x="459499" y="53203"/>
                  </a:lnTo>
                  <a:lnTo>
                    <a:pt x="440832" y="25511"/>
                  </a:lnTo>
                  <a:lnTo>
                    <a:pt x="413140" y="6844"/>
                  </a:lnTo>
                  <a:lnTo>
                    <a:pt x="37922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19593" y="1988058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87121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379222" y="0"/>
                  </a:lnTo>
                  <a:lnTo>
                    <a:pt x="413140" y="6844"/>
                  </a:lnTo>
                  <a:lnTo>
                    <a:pt x="440832" y="25511"/>
                  </a:lnTo>
                  <a:lnTo>
                    <a:pt x="459499" y="53203"/>
                  </a:lnTo>
                  <a:lnTo>
                    <a:pt x="466344" y="87121"/>
                  </a:lnTo>
                  <a:lnTo>
                    <a:pt x="466344" y="379221"/>
                  </a:lnTo>
                  <a:lnTo>
                    <a:pt x="459499" y="413140"/>
                  </a:lnTo>
                  <a:lnTo>
                    <a:pt x="440832" y="440832"/>
                  </a:lnTo>
                  <a:lnTo>
                    <a:pt x="413140" y="459499"/>
                  </a:lnTo>
                  <a:lnTo>
                    <a:pt x="379222" y="466343"/>
                  </a:lnTo>
                  <a:lnTo>
                    <a:pt x="87122" y="466343"/>
                  </a:lnTo>
                  <a:lnTo>
                    <a:pt x="53203" y="459499"/>
                  </a:lnTo>
                  <a:lnTo>
                    <a:pt x="25511" y="440832"/>
                  </a:lnTo>
                  <a:lnTo>
                    <a:pt x="6844" y="413140"/>
                  </a:lnTo>
                  <a:lnTo>
                    <a:pt x="0" y="379221"/>
                  </a:lnTo>
                  <a:lnTo>
                    <a:pt x="0" y="87121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49388" y="1976704"/>
            <a:ext cx="2082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403B4E"/>
                </a:solidFill>
                <a:latin typeface="Georgia"/>
                <a:cs typeface="Georgia"/>
              </a:rPr>
              <a:t>2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0629" y="1969770"/>
            <a:ext cx="5800090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65" dirty="0">
                <a:solidFill>
                  <a:srgbClr val="403B4E"/>
                </a:solidFill>
                <a:latin typeface="Georgia"/>
                <a:cs typeface="Georgia"/>
              </a:rPr>
              <a:t>Inconsistent</a:t>
            </a:r>
            <a:r>
              <a:rPr sz="2000" b="1" spc="-3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75" dirty="0">
                <a:solidFill>
                  <a:srgbClr val="403B4E"/>
                </a:solidFill>
                <a:latin typeface="Georgia"/>
                <a:cs typeface="Georgia"/>
              </a:rPr>
              <a:t>Termination</a:t>
            </a:r>
            <a:r>
              <a:rPr sz="2000" b="1" spc="-4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Clauses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300"/>
              </a:lnSpc>
              <a:spcBef>
                <a:spcPts val="850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Conflicting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or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ambiguous</a:t>
            </a:r>
            <a:r>
              <a:rPr sz="16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termination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provisions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result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wrongful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dismissal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claims.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Clearly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outline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notice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periods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grounds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termination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line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requirements.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2376" y="4200144"/>
            <a:ext cx="474345" cy="474345"/>
            <a:chOff x="722376" y="4200144"/>
            <a:chExt cx="474345" cy="474345"/>
          </a:xfrm>
        </p:grpSpPr>
        <p:sp>
          <p:nvSpPr>
            <p:cNvPr id="14" name="object 14"/>
            <p:cNvSpPr/>
            <p:nvPr/>
          </p:nvSpPr>
          <p:spPr>
            <a:xfrm>
              <a:off x="726186" y="420395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79272" y="0"/>
                  </a:moveTo>
                  <a:lnTo>
                    <a:pt x="87071" y="0"/>
                  </a:lnTo>
                  <a:lnTo>
                    <a:pt x="53176" y="6844"/>
                  </a:lnTo>
                  <a:lnTo>
                    <a:pt x="25500" y="25511"/>
                  </a:lnTo>
                  <a:lnTo>
                    <a:pt x="6841" y="53203"/>
                  </a:lnTo>
                  <a:lnTo>
                    <a:pt x="0" y="87122"/>
                  </a:lnTo>
                  <a:lnTo>
                    <a:pt x="0" y="379222"/>
                  </a:lnTo>
                  <a:lnTo>
                    <a:pt x="6841" y="413140"/>
                  </a:lnTo>
                  <a:lnTo>
                    <a:pt x="25500" y="440832"/>
                  </a:lnTo>
                  <a:lnTo>
                    <a:pt x="53176" y="459499"/>
                  </a:lnTo>
                  <a:lnTo>
                    <a:pt x="87071" y="466344"/>
                  </a:lnTo>
                  <a:lnTo>
                    <a:pt x="379272" y="466344"/>
                  </a:lnTo>
                  <a:lnTo>
                    <a:pt x="413167" y="459499"/>
                  </a:lnTo>
                  <a:lnTo>
                    <a:pt x="440843" y="440832"/>
                  </a:lnTo>
                  <a:lnTo>
                    <a:pt x="459502" y="413140"/>
                  </a:lnTo>
                  <a:lnTo>
                    <a:pt x="466344" y="379222"/>
                  </a:lnTo>
                  <a:lnTo>
                    <a:pt x="466344" y="87122"/>
                  </a:lnTo>
                  <a:lnTo>
                    <a:pt x="459502" y="53203"/>
                  </a:lnTo>
                  <a:lnTo>
                    <a:pt x="440843" y="25511"/>
                  </a:lnTo>
                  <a:lnTo>
                    <a:pt x="413167" y="6844"/>
                  </a:lnTo>
                  <a:lnTo>
                    <a:pt x="37927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6186" y="420395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87122"/>
                  </a:moveTo>
                  <a:lnTo>
                    <a:pt x="6841" y="53203"/>
                  </a:lnTo>
                  <a:lnTo>
                    <a:pt x="25500" y="25511"/>
                  </a:lnTo>
                  <a:lnTo>
                    <a:pt x="53176" y="6844"/>
                  </a:lnTo>
                  <a:lnTo>
                    <a:pt x="87071" y="0"/>
                  </a:lnTo>
                  <a:lnTo>
                    <a:pt x="379272" y="0"/>
                  </a:lnTo>
                  <a:lnTo>
                    <a:pt x="413167" y="6844"/>
                  </a:lnTo>
                  <a:lnTo>
                    <a:pt x="440843" y="25511"/>
                  </a:lnTo>
                  <a:lnTo>
                    <a:pt x="459502" y="53203"/>
                  </a:lnTo>
                  <a:lnTo>
                    <a:pt x="466344" y="87122"/>
                  </a:lnTo>
                  <a:lnTo>
                    <a:pt x="466344" y="379222"/>
                  </a:lnTo>
                  <a:lnTo>
                    <a:pt x="459502" y="413140"/>
                  </a:lnTo>
                  <a:lnTo>
                    <a:pt x="440843" y="440832"/>
                  </a:lnTo>
                  <a:lnTo>
                    <a:pt x="413167" y="459499"/>
                  </a:lnTo>
                  <a:lnTo>
                    <a:pt x="379272" y="466344"/>
                  </a:lnTo>
                  <a:lnTo>
                    <a:pt x="87071" y="466344"/>
                  </a:lnTo>
                  <a:lnTo>
                    <a:pt x="53176" y="459499"/>
                  </a:lnTo>
                  <a:lnTo>
                    <a:pt x="25500" y="440832"/>
                  </a:lnTo>
                  <a:lnTo>
                    <a:pt x="6841" y="413140"/>
                  </a:lnTo>
                  <a:lnTo>
                    <a:pt x="0" y="379222"/>
                  </a:lnTo>
                  <a:lnTo>
                    <a:pt x="0" y="87122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1771" y="4192651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5" dirty="0">
                <a:solidFill>
                  <a:srgbClr val="403B4E"/>
                </a:solidFill>
                <a:latin typeface="Georgia"/>
                <a:cs typeface="Georgia"/>
              </a:rPr>
              <a:t>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6586" y="4185030"/>
            <a:ext cx="5755640" cy="1429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5" dirty="0">
                <a:solidFill>
                  <a:srgbClr val="403B4E"/>
                </a:solidFill>
                <a:latin typeface="Georgia"/>
                <a:cs typeface="Georgia"/>
              </a:rPr>
              <a:t>Unlawful</a:t>
            </a:r>
            <a:r>
              <a:rPr sz="2000" b="1" spc="-6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70" dirty="0">
                <a:solidFill>
                  <a:srgbClr val="403B4E"/>
                </a:solidFill>
                <a:latin typeface="Georgia"/>
                <a:cs typeface="Georgia"/>
              </a:rPr>
              <a:t>Restrictive</a:t>
            </a:r>
            <a:r>
              <a:rPr sz="2000" b="1" spc="-6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Covenants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50"/>
              </a:spcBef>
            </a:pP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Overly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broad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non-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compete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non-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solicitation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clauses 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may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be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unenforceable.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provisions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reasonable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scope,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duration,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geographical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limitations.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15783" y="4200144"/>
            <a:ext cx="474345" cy="474345"/>
            <a:chOff x="7415783" y="4200144"/>
            <a:chExt cx="474345" cy="474345"/>
          </a:xfrm>
        </p:grpSpPr>
        <p:sp>
          <p:nvSpPr>
            <p:cNvPr id="19" name="object 19"/>
            <p:cNvSpPr/>
            <p:nvPr/>
          </p:nvSpPr>
          <p:spPr>
            <a:xfrm>
              <a:off x="7419593" y="420395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79222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379222"/>
                  </a:lnTo>
                  <a:lnTo>
                    <a:pt x="6844" y="413140"/>
                  </a:lnTo>
                  <a:lnTo>
                    <a:pt x="25511" y="440832"/>
                  </a:lnTo>
                  <a:lnTo>
                    <a:pt x="53203" y="459499"/>
                  </a:lnTo>
                  <a:lnTo>
                    <a:pt x="87122" y="466344"/>
                  </a:lnTo>
                  <a:lnTo>
                    <a:pt x="379222" y="466344"/>
                  </a:lnTo>
                  <a:lnTo>
                    <a:pt x="413140" y="459499"/>
                  </a:lnTo>
                  <a:lnTo>
                    <a:pt x="440832" y="440832"/>
                  </a:lnTo>
                  <a:lnTo>
                    <a:pt x="459499" y="413140"/>
                  </a:lnTo>
                  <a:lnTo>
                    <a:pt x="466344" y="379222"/>
                  </a:lnTo>
                  <a:lnTo>
                    <a:pt x="466344" y="87122"/>
                  </a:lnTo>
                  <a:lnTo>
                    <a:pt x="459499" y="53203"/>
                  </a:lnTo>
                  <a:lnTo>
                    <a:pt x="440832" y="25511"/>
                  </a:lnTo>
                  <a:lnTo>
                    <a:pt x="413140" y="6844"/>
                  </a:lnTo>
                  <a:lnTo>
                    <a:pt x="379222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9593" y="420395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379222" y="0"/>
                  </a:lnTo>
                  <a:lnTo>
                    <a:pt x="413140" y="6844"/>
                  </a:lnTo>
                  <a:lnTo>
                    <a:pt x="440832" y="25511"/>
                  </a:lnTo>
                  <a:lnTo>
                    <a:pt x="459499" y="53203"/>
                  </a:lnTo>
                  <a:lnTo>
                    <a:pt x="466344" y="87122"/>
                  </a:lnTo>
                  <a:lnTo>
                    <a:pt x="466344" y="379222"/>
                  </a:lnTo>
                  <a:lnTo>
                    <a:pt x="459499" y="413140"/>
                  </a:lnTo>
                  <a:lnTo>
                    <a:pt x="440832" y="440832"/>
                  </a:lnTo>
                  <a:lnTo>
                    <a:pt x="413140" y="459499"/>
                  </a:lnTo>
                  <a:lnTo>
                    <a:pt x="379222" y="466344"/>
                  </a:lnTo>
                  <a:lnTo>
                    <a:pt x="87122" y="466344"/>
                  </a:lnTo>
                  <a:lnTo>
                    <a:pt x="53203" y="459499"/>
                  </a:lnTo>
                  <a:lnTo>
                    <a:pt x="25511" y="440832"/>
                  </a:lnTo>
                  <a:lnTo>
                    <a:pt x="6844" y="413140"/>
                  </a:lnTo>
                  <a:lnTo>
                    <a:pt x="0" y="379222"/>
                  </a:lnTo>
                  <a:lnTo>
                    <a:pt x="0" y="87122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42403" y="4192651"/>
            <a:ext cx="22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403B4E"/>
                </a:solidFill>
                <a:latin typeface="Georgia"/>
                <a:cs typeface="Georgia"/>
              </a:rPr>
              <a:t>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80629" y="4185030"/>
            <a:ext cx="5789930" cy="176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5" dirty="0">
                <a:solidFill>
                  <a:srgbClr val="403B4E"/>
                </a:solidFill>
                <a:latin typeface="Georgia"/>
                <a:cs typeface="Georgia"/>
              </a:rPr>
              <a:t>Discriminatory</a:t>
            </a:r>
            <a:r>
              <a:rPr sz="2000" b="1" spc="-3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20" dirty="0">
                <a:solidFill>
                  <a:srgbClr val="403B4E"/>
                </a:solidFill>
                <a:latin typeface="Georgia"/>
                <a:cs typeface="Georgia"/>
              </a:rPr>
              <a:t>Terms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500"/>
              </a:lnSpc>
              <a:spcBef>
                <a:spcPts val="844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Avoid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any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could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interpreted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discriminatory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based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on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protected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characteristics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such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age,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gender,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race.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Such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terms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illegal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lead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costly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discrimination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 claims.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3028" y="6159144"/>
            <a:ext cx="12659995" cy="1345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90"/>
              </a:spcBef>
            </a:pP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Drafting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contracts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requires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careful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consideration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avoid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common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pitfalls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lead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challenges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and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disputes.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Ambiguities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language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create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misunderstandings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potential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conflicts,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while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including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illegal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terms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can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render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entire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sections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even</a:t>
            </a:r>
            <a:r>
              <a:rPr sz="16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whole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60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unenforceable.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professionals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must</a:t>
            </a:r>
            <a:r>
              <a:rPr sz="1600" spc="1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vigilant</a:t>
            </a:r>
            <a:r>
              <a:rPr sz="1600" spc="1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identifying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addressing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600" spc="1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issues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robust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legally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compliant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agreements.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723" y="859917"/>
            <a:ext cx="1127823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-175" dirty="0"/>
              <a:t>Case</a:t>
            </a:r>
            <a:r>
              <a:rPr sz="4050" spc="-114" dirty="0"/>
              <a:t> </a:t>
            </a:r>
            <a:r>
              <a:rPr sz="4050" spc="-185" dirty="0"/>
              <a:t>Law:</a:t>
            </a:r>
            <a:r>
              <a:rPr sz="4050" spc="-100" dirty="0"/>
              <a:t> </a:t>
            </a:r>
            <a:r>
              <a:rPr sz="4050" spc="-165" dirty="0"/>
              <a:t>Mason</a:t>
            </a:r>
            <a:r>
              <a:rPr sz="4050" spc="-135" dirty="0"/>
              <a:t> </a:t>
            </a:r>
            <a:r>
              <a:rPr sz="4050" dirty="0"/>
              <a:t>v</a:t>
            </a:r>
            <a:r>
              <a:rPr sz="4050" spc="-85" dirty="0"/>
              <a:t> </a:t>
            </a:r>
            <a:r>
              <a:rPr sz="4050" spc="-165" dirty="0"/>
              <a:t>Provident</a:t>
            </a:r>
            <a:r>
              <a:rPr sz="4050" spc="-100" dirty="0"/>
              <a:t> </a:t>
            </a:r>
            <a:r>
              <a:rPr sz="4050" spc="-114" dirty="0"/>
              <a:t>Clothing</a:t>
            </a:r>
            <a:r>
              <a:rPr sz="4050" spc="-135" dirty="0"/>
              <a:t> </a:t>
            </a:r>
            <a:r>
              <a:rPr sz="4050" spc="-220" dirty="0"/>
              <a:t>Co</a:t>
            </a:r>
            <a:r>
              <a:rPr sz="4050" spc="-110" dirty="0"/>
              <a:t> </a:t>
            </a:r>
            <a:r>
              <a:rPr sz="4050" spc="-25" dirty="0"/>
              <a:t>Ltd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712723" y="2037969"/>
            <a:ext cx="3987165" cy="317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0" dirty="0">
                <a:solidFill>
                  <a:srgbClr val="403B4E"/>
                </a:solidFill>
                <a:latin typeface="Georgia"/>
                <a:cs typeface="Georgia"/>
              </a:rPr>
              <a:t>Case</a:t>
            </a:r>
            <a:r>
              <a:rPr sz="2000" b="1" spc="-6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Background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158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landmark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1913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UK case,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5" dirty="0">
                <a:solidFill>
                  <a:srgbClr val="403B4E"/>
                </a:solidFill>
                <a:latin typeface="Arial"/>
                <a:cs typeface="Arial"/>
              </a:rPr>
              <a:t>Mr</a:t>
            </a:r>
            <a:r>
              <a:rPr sz="160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Mason,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canvasser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Provident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Clothing,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challenged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enforceability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03B4E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restrictive</a:t>
            </a:r>
            <a:r>
              <a:rPr sz="1600" spc="20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covenant</a:t>
            </a:r>
            <a:r>
              <a:rPr sz="1600" spc="1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1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his</a:t>
            </a:r>
            <a:r>
              <a:rPr sz="1600" spc="1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employment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contract.</a:t>
            </a:r>
            <a:r>
              <a:rPr sz="1600" spc="1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covenant</a:t>
            </a:r>
            <a:r>
              <a:rPr sz="1600" spc="1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prohibited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him 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from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working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similar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capacity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within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25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miles</a:t>
            </a:r>
            <a:r>
              <a:rPr sz="16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London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three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years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after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leaving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company.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1929" y="2037969"/>
            <a:ext cx="3837940" cy="2182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403B4E"/>
                </a:solidFill>
                <a:latin typeface="Georgia"/>
                <a:cs typeface="Georgia"/>
              </a:rPr>
              <a:t>Legal</a:t>
            </a:r>
            <a:r>
              <a:rPr sz="2000" b="1" spc="-8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20" dirty="0">
                <a:solidFill>
                  <a:srgbClr val="403B4E"/>
                </a:solidFill>
                <a:latin typeface="Georgia"/>
                <a:cs typeface="Georgia"/>
              </a:rPr>
              <a:t>Issue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300"/>
              </a:lnSpc>
              <a:spcBef>
                <a:spcPts val="158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court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had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determine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whether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restrictive</a:t>
            </a:r>
            <a:r>
              <a:rPr sz="1600" spc="2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covenant</a:t>
            </a:r>
            <a:r>
              <a:rPr sz="1600" spc="25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was</a:t>
            </a:r>
            <a:r>
              <a:rPr sz="1600" spc="2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reasonable</a:t>
            </a:r>
            <a:r>
              <a:rPr sz="1600" spc="2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necessary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protect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employer's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legitimate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business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interests,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if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was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an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unreasonable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restraint</a:t>
            </a:r>
            <a:r>
              <a:rPr sz="1600" spc="1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of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trade.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1263" y="2037969"/>
            <a:ext cx="4044950" cy="3503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0" dirty="0">
                <a:solidFill>
                  <a:srgbClr val="403B4E"/>
                </a:solidFill>
                <a:latin typeface="Georgia"/>
                <a:cs typeface="Georgia"/>
              </a:rPr>
              <a:t>Judgment</a:t>
            </a:r>
            <a:r>
              <a:rPr sz="2000" b="1" spc="-85" dirty="0">
                <a:solidFill>
                  <a:srgbClr val="403B4E"/>
                </a:solidFill>
                <a:latin typeface="Georgia"/>
                <a:cs typeface="Georgia"/>
              </a:rPr>
              <a:t> and</a:t>
            </a:r>
            <a:r>
              <a:rPr sz="2000" b="1" spc="-7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03B4E"/>
                </a:solidFill>
                <a:latin typeface="Georgia"/>
                <a:cs typeface="Georgia"/>
              </a:rPr>
              <a:t>Implications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158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House</a:t>
            </a:r>
            <a:r>
              <a:rPr sz="16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Lords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ruled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covenant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was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too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broad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therefore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unenforceable.</a:t>
            </a:r>
            <a:r>
              <a:rPr sz="1600" spc="2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00" spc="1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case</a:t>
            </a:r>
            <a:r>
              <a:rPr sz="1600" spc="2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established</a:t>
            </a:r>
            <a:r>
              <a:rPr sz="1600" spc="2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principle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00" spc="1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restrictive</a:t>
            </a:r>
            <a:r>
              <a:rPr sz="16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covenants</a:t>
            </a:r>
            <a:r>
              <a:rPr sz="1600" spc="1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must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no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wider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than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reasonably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necessary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to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protect</a:t>
            </a:r>
            <a:r>
              <a:rPr sz="1600" spc="1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employer's</a:t>
            </a:r>
            <a:r>
              <a:rPr sz="1600" spc="1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legitimate</a:t>
            </a:r>
            <a:r>
              <a:rPr sz="1600" spc="1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business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interests.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continues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influence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the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drafting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non-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compete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both the</a:t>
            </a:r>
            <a:r>
              <a:rPr sz="16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03B4E"/>
                </a:solidFill>
                <a:latin typeface="Arial"/>
                <a:cs typeface="Arial"/>
              </a:rPr>
              <a:t>UK</a:t>
            </a:r>
            <a:r>
              <a:rPr sz="16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 Hong</a:t>
            </a:r>
            <a:r>
              <a:rPr sz="16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Kong.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723" y="5950536"/>
            <a:ext cx="13042265" cy="13455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35500"/>
              </a:lnSpc>
              <a:spcBef>
                <a:spcPts val="85"/>
              </a:spcBef>
            </a:pP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Mason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v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Provident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Clothing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Ltd</a:t>
            </a:r>
            <a:r>
              <a:rPr sz="160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case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remains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cornerstone</a:t>
            </a:r>
            <a:r>
              <a:rPr sz="16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law,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particularly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regarding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enforceability</a:t>
            </a:r>
            <a:r>
              <a:rPr sz="16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of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restrictive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covenants.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underscores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importance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carefully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drafting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such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ensure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they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are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reasonable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proportionate</a:t>
            </a:r>
            <a:r>
              <a:rPr sz="1600" spc="1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to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employer's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needs.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professionals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03B4E"/>
                </a:solidFill>
                <a:latin typeface="Arial"/>
                <a:cs typeface="Arial"/>
              </a:rPr>
              <a:t>UK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should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consider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case</a:t>
            </a:r>
            <a:r>
              <a:rPr sz="16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when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advising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403B4E"/>
                </a:solidFill>
                <a:latin typeface="Arial"/>
                <a:cs typeface="Arial"/>
              </a:rPr>
              <a:t>on</a:t>
            </a:r>
            <a:r>
              <a:rPr sz="16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6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403B4E"/>
                </a:solidFill>
                <a:latin typeface="Arial"/>
                <a:cs typeface="Arial"/>
              </a:rPr>
              <a:t>drafting</a:t>
            </a:r>
            <a:r>
              <a:rPr sz="16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403B4E"/>
                </a:solidFill>
                <a:latin typeface="Arial"/>
                <a:cs typeface="Arial"/>
              </a:rPr>
              <a:t>non- </a:t>
            </a:r>
            <a:r>
              <a:rPr sz="1600" spc="45" dirty="0">
                <a:solidFill>
                  <a:srgbClr val="403B4E"/>
                </a:solidFill>
                <a:latin typeface="Arial"/>
                <a:cs typeface="Arial"/>
              </a:rPr>
              <a:t>compete</a:t>
            </a:r>
            <a:r>
              <a:rPr sz="16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3B4E"/>
                </a:solidFill>
                <a:latin typeface="Arial"/>
                <a:cs typeface="Arial"/>
              </a:rPr>
              <a:t>contracts.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127" y="488390"/>
            <a:ext cx="10079355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-165" dirty="0"/>
              <a:t>Case</a:t>
            </a:r>
            <a:r>
              <a:rPr sz="3750" spc="-110" dirty="0"/>
              <a:t> </a:t>
            </a:r>
            <a:r>
              <a:rPr sz="3750" spc="-170" dirty="0"/>
              <a:t>Law:</a:t>
            </a:r>
            <a:r>
              <a:rPr sz="3750" spc="-130" dirty="0"/>
              <a:t> </a:t>
            </a:r>
            <a:r>
              <a:rPr sz="3750" spc="-90" dirty="0"/>
              <a:t>Tam</a:t>
            </a:r>
            <a:r>
              <a:rPr sz="3750" spc="-165" dirty="0"/>
              <a:t> </a:t>
            </a:r>
            <a:r>
              <a:rPr sz="3750" spc="-150" dirty="0"/>
              <a:t>Mei</a:t>
            </a:r>
            <a:r>
              <a:rPr sz="3750" spc="-90" dirty="0"/>
              <a:t> </a:t>
            </a:r>
            <a:r>
              <a:rPr sz="3750" spc="-215" dirty="0"/>
              <a:t>Kam</a:t>
            </a:r>
            <a:r>
              <a:rPr sz="3750" spc="-170" dirty="0"/>
              <a:t> </a:t>
            </a:r>
            <a:r>
              <a:rPr sz="3750" dirty="0"/>
              <a:t>v</a:t>
            </a:r>
            <a:r>
              <a:rPr sz="3750" spc="-100" dirty="0"/>
              <a:t> </a:t>
            </a:r>
            <a:r>
              <a:rPr sz="3750" spc="-190" dirty="0"/>
              <a:t>Secure</a:t>
            </a:r>
            <a:r>
              <a:rPr sz="3750" spc="-140" dirty="0"/>
              <a:t> </a:t>
            </a:r>
            <a:r>
              <a:rPr sz="3750" spc="-250" dirty="0"/>
              <a:t>World</a:t>
            </a:r>
            <a:r>
              <a:rPr sz="3750" spc="-150" dirty="0"/>
              <a:t> </a:t>
            </a:r>
            <a:r>
              <a:rPr sz="3750" spc="-25" dirty="0"/>
              <a:t>Ltd</a:t>
            </a:r>
            <a:endParaRPr sz="3750"/>
          </a:p>
        </p:txBody>
      </p:sp>
      <p:grpSp>
        <p:nvGrpSpPr>
          <p:cNvPr id="3" name="object 3"/>
          <p:cNvGrpSpPr/>
          <p:nvPr/>
        </p:nvGrpSpPr>
        <p:grpSpPr>
          <a:xfrm>
            <a:off x="675131" y="3363467"/>
            <a:ext cx="13280390" cy="896619"/>
            <a:chOff x="675131" y="3363467"/>
            <a:chExt cx="13280390" cy="896619"/>
          </a:xfrm>
        </p:grpSpPr>
        <p:sp>
          <p:nvSpPr>
            <p:cNvPr id="4" name="object 4"/>
            <p:cNvSpPr/>
            <p:nvPr/>
          </p:nvSpPr>
          <p:spPr>
            <a:xfrm>
              <a:off x="675132" y="3363467"/>
              <a:ext cx="13280390" cy="696595"/>
            </a:xfrm>
            <a:custGeom>
              <a:avLst/>
              <a:gdLst/>
              <a:ahLst/>
              <a:cxnLst/>
              <a:rect l="l" t="t" r="r" b="b"/>
              <a:pathLst>
                <a:path w="13280390" h="696595">
                  <a:moveTo>
                    <a:pt x="13280136" y="678688"/>
                  </a:moveTo>
                  <a:lnTo>
                    <a:pt x="13275056" y="673608"/>
                  </a:lnTo>
                  <a:lnTo>
                    <a:pt x="2604008" y="673608"/>
                  </a:lnTo>
                  <a:lnTo>
                    <a:pt x="2609088" y="668528"/>
                  </a:lnTo>
                  <a:lnTo>
                    <a:pt x="2609088" y="5080"/>
                  </a:lnTo>
                  <a:lnTo>
                    <a:pt x="2604008" y="0"/>
                  </a:lnTo>
                  <a:lnTo>
                    <a:pt x="2591308" y="0"/>
                  </a:lnTo>
                  <a:lnTo>
                    <a:pt x="2586228" y="5080"/>
                  </a:lnTo>
                  <a:lnTo>
                    <a:pt x="2586228" y="11430"/>
                  </a:lnTo>
                  <a:lnTo>
                    <a:pt x="2586228" y="668528"/>
                  </a:lnTo>
                  <a:lnTo>
                    <a:pt x="2591308" y="673608"/>
                  </a:lnTo>
                  <a:lnTo>
                    <a:pt x="5118" y="673608"/>
                  </a:lnTo>
                  <a:lnTo>
                    <a:pt x="0" y="678688"/>
                  </a:lnTo>
                  <a:lnTo>
                    <a:pt x="0" y="685038"/>
                  </a:lnTo>
                  <a:lnTo>
                    <a:pt x="0" y="691388"/>
                  </a:lnTo>
                  <a:lnTo>
                    <a:pt x="5118" y="696468"/>
                  </a:lnTo>
                  <a:lnTo>
                    <a:pt x="13275056" y="696468"/>
                  </a:lnTo>
                  <a:lnTo>
                    <a:pt x="13280136" y="691388"/>
                  </a:lnTo>
                  <a:lnTo>
                    <a:pt x="13280136" y="678688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6381" y="3821429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353314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353314"/>
                  </a:lnTo>
                  <a:lnTo>
                    <a:pt x="6373" y="384833"/>
                  </a:lnTo>
                  <a:lnTo>
                    <a:pt x="23749" y="410591"/>
                  </a:lnTo>
                  <a:lnTo>
                    <a:pt x="49506" y="427966"/>
                  </a:lnTo>
                  <a:lnTo>
                    <a:pt x="81025" y="434340"/>
                  </a:lnTo>
                  <a:lnTo>
                    <a:pt x="353314" y="434340"/>
                  </a:lnTo>
                  <a:lnTo>
                    <a:pt x="384833" y="427966"/>
                  </a:lnTo>
                  <a:lnTo>
                    <a:pt x="410591" y="410591"/>
                  </a:lnTo>
                  <a:lnTo>
                    <a:pt x="427966" y="384833"/>
                  </a:lnTo>
                  <a:lnTo>
                    <a:pt x="434340" y="353314"/>
                  </a:lnTo>
                  <a:lnTo>
                    <a:pt x="434340" y="81025"/>
                  </a:lnTo>
                  <a:lnTo>
                    <a:pt x="427966" y="49506"/>
                  </a:lnTo>
                  <a:lnTo>
                    <a:pt x="410591" y="23749"/>
                  </a:lnTo>
                  <a:lnTo>
                    <a:pt x="384833" y="6373"/>
                  </a:lnTo>
                  <a:lnTo>
                    <a:pt x="353314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6381" y="3821429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353314" y="0"/>
                  </a:lnTo>
                  <a:lnTo>
                    <a:pt x="384833" y="6373"/>
                  </a:lnTo>
                  <a:lnTo>
                    <a:pt x="410591" y="23749"/>
                  </a:lnTo>
                  <a:lnTo>
                    <a:pt x="427966" y="49506"/>
                  </a:lnTo>
                  <a:lnTo>
                    <a:pt x="434340" y="81025"/>
                  </a:lnTo>
                  <a:lnTo>
                    <a:pt x="434340" y="353314"/>
                  </a:lnTo>
                  <a:lnTo>
                    <a:pt x="427966" y="384833"/>
                  </a:lnTo>
                  <a:lnTo>
                    <a:pt x="410591" y="410591"/>
                  </a:lnTo>
                  <a:lnTo>
                    <a:pt x="384833" y="427966"/>
                  </a:lnTo>
                  <a:lnTo>
                    <a:pt x="353314" y="434340"/>
                  </a:lnTo>
                  <a:lnTo>
                    <a:pt x="81025" y="434340"/>
                  </a:lnTo>
                  <a:lnTo>
                    <a:pt x="49506" y="427966"/>
                  </a:lnTo>
                  <a:lnTo>
                    <a:pt x="23749" y="410591"/>
                  </a:lnTo>
                  <a:lnTo>
                    <a:pt x="6373" y="384833"/>
                  </a:lnTo>
                  <a:lnTo>
                    <a:pt x="0" y="353314"/>
                  </a:lnTo>
                  <a:lnTo>
                    <a:pt x="0" y="81025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97732" y="3814064"/>
            <a:ext cx="15176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55" dirty="0">
                <a:solidFill>
                  <a:srgbClr val="403B4E"/>
                </a:solidFill>
                <a:latin typeface="Georgia"/>
                <a:cs typeface="Georgia"/>
              </a:rPr>
              <a:t>1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662" y="1499996"/>
            <a:ext cx="4735830" cy="163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850" b="1" spc="-80" dirty="0">
                <a:solidFill>
                  <a:srgbClr val="403B4E"/>
                </a:solidFill>
                <a:latin typeface="Georgia"/>
                <a:cs typeface="Georgia"/>
              </a:rPr>
              <a:t>Case</a:t>
            </a:r>
            <a:r>
              <a:rPr sz="1850" b="1" spc="-5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10" dirty="0">
                <a:solidFill>
                  <a:srgbClr val="403B4E"/>
                </a:solidFill>
                <a:latin typeface="Georgia"/>
                <a:cs typeface="Georgia"/>
              </a:rPr>
              <a:t>Background</a:t>
            </a:r>
            <a:endParaRPr sz="1850">
              <a:latin typeface="Georgia"/>
              <a:cs typeface="Georgia"/>
            </a:endParaRPr>
          </a:p>
          <a:p>
            <a:pPr marL="12700" marR="5080" indent="-3175" algn="ctr">
              <a:lnSpc>
                <a:spcPct val="133400"/>
              </a:lnSpc>
              <a:spcBef>
                <a:spcPts val="815"/>
              </a:spcBef>
            </a:pP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2015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3B4E"/>
                </a:solidFill>
                <a:latin typeface="Arial"/>
                <a:cs typeface="Arial"/>
              </a:rPr>
              <a:t>case,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Tam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Mei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3B4E"/>
                </a:solidFill>
                <a:latin typeface="Arial"/>
                <a:cs typeface="Arial"/>
              </a:rPr>
              <a:t>Kam</a:t>
            </a:r>
            <a:r>
              <a:rPr sz="1500" spc="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challenged</a:t>
            </a:r>
            <a:r>
              <a:rPr sz="15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her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dismissal </a:t>
            </a:r>
            <a:r>
              <a:rPr sz="1500" spc="95" dirty="0">
                <a:solidFill>
                  <a:srgbClr val="403B4E"/>
                </a:solidFill>
                <a:latin typeface="Arial"/>
                <a:cs typeface="Arial"/>
              </a:rPr>
              <a:t>from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Secure</a:t>
            </a:r>
            <a:r>
              <a:rPr sz="15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World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3B4E"/>
                </a:solidFill>
                <a:latin typeface="Arial"/>
                <a:cs typeface="Arial"/>
              </a:rPr>
              <a:t>Ltd,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claiming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was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breach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her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contract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1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114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10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Ordinance.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48528" y="3817620"/>
            <a:ext cx="440690" cy="894715"/>
            <a:chOff x="5748528" y="3817620"/>
            <a:chExt cx="440690" cy="894715"/>
          </a:xfrm>
        </p:grpSpPr>
        <p:sp>
          <p:nvSpPr>
            <p:cNvPr id="10" name="object 10"/>
            <p:cNvSpPr/>
            <p:nvPr/>
          </p:nvSpPr>
          <p:spPr>
            <a:xfrm>
              <a:off x="5955792" y="4037076"/>
              <a:ext cx="22860" cy="675640"/>
            </a:xfrm>
            <a:custGeom>
              <a:avLst/>
              <a:gdLst/>
              <a:ahLst/>
              <a:cxnLst/>
              <a:rect l="l" t="t" r="r" b="b"/>
              <a:pathLst>
                <a:path w="22860" h="675639">
                  <a:moveTo>
                    <a:pt x="17780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70051"/>
                  </a:lnTo>
                  <a:lnTo>
                    <a:pt x="5080" y="675132"/>
                  </a:lnTo>
                  <a:lnTo>
                    <a:pt x="17780" y="675132"/>
                  </a:lnTo>
                  <a:lnTo>
                    <a:pt x="22860" y="670051"/>
                  </a:lnTo>
                  <a:lnTo>
                    <a:pt x="22860" y="507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52338" y="3821430"/>
              <a:ext cx="433070" cy="434340"/>
            </a:xfrm>
            <a:custGeom>
              <a:avLst/>
              <a:gdLst/>
              <a:ahLst/>
              <a:cxnLst/>
              <a:rect l="l" t="t" r="r" b="b"/>
              <a:pathLst>
                <a:path w="433070" h="434339">
                  <a:moveTo>
                    <a:pt x="352044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353568"/>
                  </a:lnTo>
                  <a:lnTo>
                    <a:pt x="6351" y="384994"/>
                  </a:lnTo>
                  <a:lnTo>
                    <a:pt x="23669" y="410670"/>
                  </a:lnTo>
                  <a:lnTo>
                    <a:pt x="49345" y="427988"/>
                  </a:lnTo>
                  <a:lnTo>
                    <a:pt x="80772" y="434340"/>
                  </a:lnTo>
                  <a:lnTo>
                    <a:pt x="352044" y="434340"/>
                  </a:lnTo>
                  <a:lnTo>
                    <a:pt x="383470" y="427988"/>
                  </a:lnTo>
                  <a:lnTo>
                    <a:pt x="409146" y="410670"/>
                  </a:lnTo>
                  <a:lnTo>
                    <a:pt x="426464" y="384994"/>
                  </a:lnTo>
                  <a:lnTo>
                    <a:pt x="432815" y="353568"/>
                  </a:lnTo>
                  <a:lnTo>
                    <a:pt x="432815" y="80772"/>
                  </a:lnTo>
                  <a:lnTo>
                    <a:pt x="426464" y="49345"/>
                  </a:lnTo>
                  <a:lnTo>
                    <a:pt x="409146" y="23669"/>
                  </a:lnTo>
                  <a:lnTo>
                    <a:pt x="383470" y="6351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2338" y="3821430"/>
              <a:ext cx="433070" cy="434340"/>
            </a:xfrm>
            <a:custGeom>
              <a:avLst/>
              <a:gdLst/>
              <a:ahLst/>
              <a:cxnLst/>
              <a:rect l="l" t="t" r="r" b="b"/>
              <a:pathLst>
                <a:path w="433070" h="4343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352044" y="0"/>
                  </a:lnTo>
                  <a:lnTo>
                    <a:pt x="383470" y="6351"/>
                  </a:lnTo>
                  <a:lnTo>
                    <a:pt x="409146" y="23669"/>
                  </a:lnTo>
                  <a:lnTo>
                    <a:pt x="426464" y="49345"/>
                  </a:lnTo>
                  <a:lnTo>
                    <a:pt x="432815" y="80772"/>
                  </a:lnTo>
                  <a:lnTo>
                    <a:pt x="432815" y="353568"/>
                  </a:lnTo>
                  <a:lnTo>
                    <a:pt x="426464" y="384994"/>
                  </a:lnTo>
                  <a:lnTo>
                    <a:pt x="409146" y="410670"/>
                  </a:lnTo>
                  <a:lnTo>
                    <a:pt x="383470" y="427988"/>
                  </a:lnTo>
                  <a:lnTo>
                    <a:pt x="352044" y="434340"/>
                  </a:lnTo>
                  <a:lnTo>
                    <a:pt x="80772" y="434340"/>
                  </a:lnTo>
                  <a:lnTo>
                    <a:pt x="49345" y="427988"/>
                  </a:lnTo>
                  <a:lnTo>
                    <a:pt x="23669" y="410670"/>
                  </a:lnTo>
                  <a:lnTo>
                    <a:pt x="6351" y="384994"/>
                  </a:lnTo>
                  <a:lnTo>
                    <a:pt x="0" y="353568"/>
                  </a:lnTo>
                  <a:lnTo>
                    <a:pt x="0" y="80772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69940" y="3814064"/>
            <a:ext cx="19685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50" dirty="0">
                <a:solidFill>
                  <a:srgbClr val="403B4E"/>
                </a:solidFill>
                <a:latin typeface="Georgia"/>
                <a:cs typeface="Georgia"/>
              </a:rPr>
              <a:t>2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7091" y="4887595"/>
            <a:ext cx="4615815" cy="1325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95"/>
              </a:spcBef>
            </a:pPr>
            <a:r>
              <a:rPr sz="1850" b="1" spc="-55" dirty="0">
                <a:solidFill>
                  <a:srgbClr val="403B4E"/>
                </a:solidFill>
                <a:latin typeface="Georgia"/>
                <a:cs typeface="Georgia"/>
              </a:rPr>
              <a:t>Legal</a:t>
            </a:r>
            <a:r>
              <a:rPr sz="1850" b="1" spc="-4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1850" b="1" spc="-20" dirty="0">
                <a:solidFill>
                  <a:srgbClr val="403B4E"/>
                </a:solidFill>
                <a:latin typeface="Georgia"/>
                <a:cs typeface="Georgia"/>
              </a:rPr>
              <a:t>Issue</a:t>
            </a:r>
            <a:endParaRPr sz="1850">
              <a:latin typeface="Georgia"/>
              <a:cs typeface="Georgia"/>
            </a:endParaRPr>
          </a:p>
          <a:p>
            <a:pPr marL="12700" marR="5080" algn="ctr">
              <a:lnSpc>
                <a:spcPct val="133400"/>
              </a:lnSpc>
              <a:spcBef>
                <a:spcPts val="815"/>
              </a:spcBef>
            </a:pP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court</a:t>
            </a:r>
            <a:r>
              <a:rPr sz="15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had</a:t>
            </a:r>
            <a:r>
              <a:rPr sz="15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determine</a:t>
            </a:r>
            <a:r>
              <a:rPr sz="150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whether</a:t>
            </a:r>
            <a:r>
              <a:rPr sz="150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 employer's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actions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constituted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lawful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termination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under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Kong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3B4E"/>
                </a:solidFill>
                <a:latin typeface="Arial"/>
                <a:cs typeface="Arial"/>
              </a:rPr>
              <a:t>law.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42959" y="3363467"/>
            <a:ext cx="440690" cy="896619"/>
            <a:chOff x="8442959" y="3363467"/>
            <a:chExt cx="440690" cy="896619"/>
          </a:xfrm>
        </p:grpSpPr>
        <p:sp>
          <p:nvSpPr>
            <p:cNvPr id="16" name="object 16"/>
            <p:cNvSpPr/>
            <p:nvPr/>
          </p:nvSpPr>
          <p:spPr>
            <a:xfrm>
              <a:off x="8651747" y="3363467"/>
              <a:ext cx="22860" cy="673735"/>
            </a:xfrm>
            <a:custGeom>
              <a:avLst/>
              <a:gdLst/>
              <a:ahLst/>
              <a:cxnLst/>
              <a:rect l="l" t="t" r="r" b="b"/>
              <a:pathLst>
                <a:path w="22859" h="673735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68528"/>
                  </a:lnTo>
                  <a:lnTo>
                    <a:pt x="5079" y="673608"/>
                  </a:lnTo>
                  <a:lnTo>
                    <a:pt x="17779" y="673608"/>
                  </a:lnTo>
                  <a:lnTo>
                    <a:pt x="22859" y="668528"/>
                  </a:lnTo>
                  <a:lnTo>
                    <a:pt x="22859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46769" y="3821429"/>
              <a:ext cx="433070" cy="434340"/>
            </a:xfrm>
            <a:custGeom>
              <a:avLst/>
              <a:gdLst/>
              <a:ahLst/>
              <a:cxnLst/>
              <a:rect l="l" t="t" r="r" b="b"/>
              <a:pathLst>
                <a:path w="433070" h="434339">
                  <a:moveTo>
                    <a:pt x="352044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353568"/>
                  </a:lnTo>
                  <a:lnTo>
                    <a:pt x="6351" y="384994"/>
                  </a:lnTo>
                  <a:lnTo>
                    <a:pt x="23669" y="410670"/>
                  </a:lnTo>
                  <a:lnTo>
                    <a:pt x="49345" y="427988"/>
                  </a:lnTo>
                  <a:lnTo>
                    <a:pt x="80772" y="434340"/>
                  </a:lnTo>
                  <a:lnTo>
                    <a:pt x="352044" y="434340"/>
                  </a:lnTo>
                  <a:lnTo>
                    <a:pt x="383470" y="427988"/>
                  </a:lnTo>
                  <a:lnTo>
                    <a:pt x="409146" y="410670"/>
                  </a:lnTo>
                  <a:lnTo>
                    <a:pt x="426464" y="384994"/>
                  </a:lnTo>
                  <a:lnTo>
                    <a:pt x="432815" y="353568"/>
                  </a:lnTo>
                  <a:lnTo>
                    <a:pt x="432815" y="80772"/>
                  </a:lnTo>
                  <a:lnTo>
                    <a:pt x="426464" y="49345"/>
                  </a:lnTo>
                  <a:lnTo>
                    <a:pt x="409146" y="23669"/>
                  </a:lnTo>
                  <a:lnTo>
                    <a:pt x="383470" y="6351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46769" y="3821429"/>
              <a:ext cx="433070" cy="434340"/>
            </a:xfrm>
            <a:custGeom>
              <a:avLst/>
              <a:gdLst/>
              <a:ahLst/>
              <a:cxnLst/>
              <a:rect l="l" t="t" r="r" b="b"/>
              <a:pathLst>
                <a:path w="433070" h="434339">
                  <a:moveTo>
                    <a:pt x="0" y="80772"/>
                  </a:moveTo>
                  <a:lnTo>
                    <a:pt x="6351" y="49345"/>
                  </a:lnTo>
                  <a:lnTo>
                    <a:pt x="23669" y="23669"/>
                  </a:lnTo>
                  <a:lnTo>
                    <a:pt x="49345" y="6351"/>
                  </a:lnTo>
                  <a:lnTo>
                    <a:pt x="80772" y="0"/>
                  </a:lnTo>
                  <a:lnTo>
                    <a:pt x="352044" y="0"/>
                  </a:lnTo>
                  <a:lnTo>
                    <a:pt x="383470" y="6351"/>
                  </a:lnTo>
                  <a:lnTo>
                    <a:pt x="409146" y="23669"/>
                  </a:lnTo>
                  <a:lnTo>
                    <a:pt x="426464" y="49345"/>
                  </a:lnTo>
                  <a:lnTo>
                    <a:pt x="432815" y="80772"/>
                  </a:lnTo>
                  <a:lnTo>
                    <a:pt x="432815" y="353568"/>
                  </a:lnTo>
                  <a:lnTo>
                    <a:pt x="426464" y="384994"/>
                  </a:lnTo>
                  <a:lnTo>
                    <a:pt x="409146" y="410670"/>
                  </a:lnTo>
                  <a:lnTo>
                    <a:pt x="383470" y="427988"/>
                  </a:lnTo>
                  <a:lnTo>
                    <a:pt x="352044" y="434340"/>
                  </a:lnTo>
                  <a:lnTo>
                    <a:pt x="80772" y="434340"/>
                  </a:lnTo>
                  <a:lnTo>
                    <a:pt x="49345" y="427988"/>
                  </a:lnTo>
                  <a:lnTo>
                    <a:pt x="23669" y="410670"/>
                  </a:lnTo>
                  <a:lnTo>
                    <a:pt x="6351" y="384994"/>
                  </a:lnTo>
                  <a:lnTo>
                    <a:pt x="0" y="353568"/>
                  </a:lnTo>
                  <a:lnTo>
                    <a:pt x="0" y="80772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70468" y="3814064"/>
            <a:ext cx="18605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85" dirty="0">
                <a:solidFill>
                  <a:srgbClr val="403B4E"/>
                </a:solidFill>
                <a:latin typeface="Georgia"/>
                <a:cs typeface="Georgia"/>
              </a:rPr>
              <a:t>3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9486" y="1499996"/>
            <a:ext cx="4702175" cy="163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95"/>
              </a:spcBef>
            </a:pPr>
            <a:r>
              <a:rPr sz="1850" b="1" spc="-10" dirty="0">
                <a:solidFill>
                  <a:srgbClr val="403B4E"/>
                </a:solidFill>
                <a:latin typeface="Georgia"/>
                <a:cs typeface="Georgia"/>
              </a:rPr>
              <a:t>Judgment</a:t>
            </a:r>
            <a:endParaRPr sz="1850">
              <a:latin typeface="Georgia"/>
              <a:cs typeface="Georgia"/>
            </a:endParaRPr>
          </a:p>
          <a:p>
            <a:pPr marL="12065" marR="5080" algn="ctr">
              <a:lnSpc>
                <a:spcPct val="133400"/>
              </a:lnSpc>
              <a:spcBef>
                <a:spcPts val="815"/>
              </a:spcBef>
            </a:pP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Court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First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Instance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ruled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favour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of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3B4E"/>
                </a:solidFill>
                <a:latin typeface="Arial"/>
                <a:cs typeface="Arial"/>
              </a:rPr>
              <a:t>Tam,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finding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employer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had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breached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statutory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provisions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of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1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1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Ordinance.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137392" y="3817620"/>
            <a:ext cx="441959" cy="894715"/>
            <a:chOff x="11137392" y="3817620"/>
            <a:chExt cx="441959" cy="894715"/>
          </a:xfrm>
        </p:grpSpPr>
        <p:sp>
          <p:nvSpPr>
            <p:cNvPr id="22" name="object 22"/>
            <p:cNvSpPr/>
            <p:nvPr/>
          </p:nvSpPr>
          <p:spPr>
            <a:xfrm>
              <a:off x="11346180" y="4037076"/>
              <a:ext cx="22860" cy="675640"/>
            </a:xfrm>
            <a:custGeom>
              <a:avLst/>
              <a:gdLst/>
              <a:ahLst/>
              <a:cxnLst/>
              <a:rect l="l" t="t" r="r" b="b"/>
              <a:pathLst>
                <a:path w="22859" h="675639">
                  <a:moveTo>
                    <a:pt x="177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70051"/>
                  </a:lnTo>
                  <a:lnTo>
                    <a:pt x="5079" y="675132"/>
                  </a:lnTo>
                  <a:lnTo>
                    <a:pt x="17779" y="675132"/>
                  </a:lnTo>
                  <a:lnTo>
                    <a:pt x="22860" y="670051"/>
                  </a:lnTo>
                  <a:lnTo>
                    <a:pt x="22860" y="507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E4B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41202" y="3821430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353314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353314"/>
                  </a:lnTo>
                  <a:lnTo>
                    <a:pt x="6373" y="384833"/>
                  </a:lnTo>
                  <a:lnTo>
                    <a:pt x="23749" y="410591"/>
                  </a:lnTo>
                  <a:lnTo>
                    <a:pt x="49506" y="427966"/>
                  </a:lnTo>
                  <a:lnTo>
                    <a:pt x="81025" y="434340"/>
                  </a:lnTo>
                  <a:lnTo>
                    <a:pt x="353314" y="434340"/>
                  </a:lnTo>
                  <a:lnTo>
                    <a:pt x="384833" y="427966"/>
                  </a:lnTo>
                  <a:lnTo>
                    <a:pt x="410591" y="410591"/>
                  </a:lnTo>
                  <a:lnTo>
                    <a:pt x="427966" y="384833"/>
                  </a:lnTo>
                  <a:lnTo>
                    <a:pt x="434340" y="353314"/>
                  </a:lnTo>
                  <a:lnTo>
                    <a:pt x="434340" y="81025"/>
                  </a:lnTo>
                  <a:lnTo>
                    <a:pt x="427966" y="49506"/>
                  </a:lnTo>
                  <a:lnTo>
                    <a:pt x="410591" y="23749"/>
                  </a:lnTo>
                  <a:lnTo>
                    <a:pt x="384833" y="6373"/>
                  </a:lnTo>
                  <a:lnTo>
                    <a:pt x="353314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41202" y="3821430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353314" y="0"/>
                  </a:lnTo>
                  <a:lnTo>
                    <a:pt x="384833" y="6373"/>
                  </a:lnTo>
                  <a:lnTo>
                    <a:pt x="410591" y="23749"/>
                  </a:lnTo>
                  <a:lnTo>
                    <a:pt x="427966" y="49506"/>
                  </a:lnTo>
                  <a:lnTo>
                    <a:pt x="434340" y="81025"/>
                  </a:lnTo>
                  <a:lnTo>
                    <a:pt x="434340" y="353314"/>
                  </a:lnTo>
                  <a:lnTo>
                    <a:pt x="427966" y="384833"/>
                  </a:lnTo>
                  <a:lnTo>
                    <a:pt x="410591" y="410591"/>
                  </a:lnTo>
                  <a:lnTo>
                    <a:pt x="384833" y="427966"/>
                  </a:lnTo>
                  <a:lnTo>
                    <a:pt x="353314" y="434340"/>
                  </a:lnTo>
                  <a:lnTo>
                    <a:pt x="81025" y="434340"/>
                  </a:lnTo>
                  <a:lnTo>
                    <a:pt x="49506" y="427966"/>
                  </a:lnTo>
                  <a:lnTo>
                    <a:pt x="23749" y="410591"/>
                  </a:lnTo>
                  <a:lnTo>
                    <a:pt x="6373" y="384833"/>
                  </a:lnTo>
                  <a:lnTo>
                    <a:pt x="0" y="353314"/>
                  </a:lnTo>
                  <a:lnTo>
                    <a:pt x="0" y="81025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253343" y="3814064"/>
            <a:ext cx="21018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50" dirty="0">
                <a:solidFill>
                  <a:srgbClr val="403B4E"/>
                </a:solidFill>
                <a:latin typeface="Georgia"/>
                <a:cs typeface="Georgia"/>
              </a:rPr>
              <a:t>4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8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66656" y="4887595"/>
            <a:ext cx="4578985" cy="1325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1850" b="1" spc="-10" dirty="0">
                <a:solidFill>
                  <a:srgbClr val="403B4E"/>
                </a:solidFill>
                <a:latin typeface="Georgia"/>
                <a:cs typeface="Georgia"/>
              </a:rPr>
              <a:t>Implications</a:t>
            </a:r>
            <a:endParaRPr sz="1850">
              <a:latin typeface="Georgia"/>
              <a:cs typeface="Georgia"/>
            </a:endParaRPr>
          </a:p>
          <a:p>
            <a:pPr marL="12065" marR="5080" algn="ctr">
              <a:lnSpc>
                <a:spcPct val="133400"/>
              </a:lnSpc>
              <a:spcBef>
                <a:spcPts val="815"/>
              </a:spcBef>
            </a:pP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3B4E"/>
                </a:solidFill>
                <a:latin typeface="Arial"/>
                <a:cs typeface="Arial"/>
              </a:rPr>
              <a:t>case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highlighted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importance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adhering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to 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both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contractual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terms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statutory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requirements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when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terminating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5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Kong.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127" y="6415532"/>
            <a:ext cx="1297051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Tam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Mei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Kam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v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Secure</a:t>
            </a:r>
            <a:r>
              <a:rPr sz="15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03B4E"/>
                </a:solidFill>
                <a:latin typeface="Arial"/>
                <a:cs typeface="Arial"/>
              </a:rPr>
              <a:t>World</a:t>
            </a:r>
            <a:r>
              <a:rPr sz="15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Ltd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case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serves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as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crucial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reminder</a:t>
            </a:r>
            <a:r>
              <a:rPr sz="150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50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interplay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between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 contracts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statutory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provisions</a:t>
            </a:r>
            <a:r>
              <a:rPr sz="150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in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Hong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Kong.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It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underscores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need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employers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carefully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consider</a:t>
            </a:r>
            <a:r>
              <a:rPr sz="150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both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contractual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403B4E"/>
                </a:solidFill>
                <a:latin typeface="Arial"/>
                <a:cs typeface="Arial"/>
              </a:rPr>
              <a:t>obligations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when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terminating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 employment.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3B4E"/>
                </a:solidFill>
                <a:latin typeface="Arial"/>
                <a:cs typeface="Arial"/>
              </a:rPr>
              <a:t>For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professionals,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03B4E"/>
                </a:solidFill>
                <a:latin typeface="Arial"/>
                <a:cs typeface="Arial"/>
              </a:rPr>
              <a:t>case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emphasises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importance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of </a:t>
            </a:r>
            <a:r>
              <a:rPr sz="1500" spc="55" dirty="0">
                <a:solidFill>
                  <a:srgbClr val="403B4E"/>
                </a:solidFill>
                <a:latin typeface="Arial"/>
                <a:cs typeface="Arial"/>
              </a:rPr>
              <a:t>drafting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termination</a:t>
            </a:r>
            <a:r>
              <a:rPr sz="150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align</a:t>
            </a:r>
            <a:r>
              <a:rPr sz="1500" spc="8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Ordinance</a:t>
            </a:r>
            <a:r>
              <a:rPr sz="1500" spc="7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500" spc="8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advising </a:t>
            </a:r>
            <a:r>
              <a:rPr sz="1500" dirty="0">
                <a:solidFill>
                  <a:srgbClr val="403B4E"/>
                </a:solidFill>
                <a:latin typeface="Arial"/>
                <a:cs typeface="Arial"/>
              </a:rPr>
              <a:t>clients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403B4E"/>
                </a:solidFill>
                <a:latin typeface="Arial"/>
                <a:cs typeface="Arial"/>
              </a:rPr>
              <a:t>on</a:t>
            </a:r>
            <a:r>
              <a:rPr sz="150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proper</a:t>
            </a:r>
            <a:r>
              <a:rPr sz="150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403B4E"/>
                </a:solidFill>
                <a:latin typeface="Arial"/>
                <a:cs typeface="Arial"/>
              </a:rPr>
              <a:t>termination</a:t>
            </a:r>
            <a:r>
              <a:rPr sz="150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3B4E"/>
                </a:solidFill>
                <a:latin typeface="Arial"/>
                <a:cs typeface="Arial"/>
              </a:rPr>
              <a:t>procedures.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4150" spc="-160" dirty="0"/>
              <a:t>Practical</a:t>
            </a:r>
            <a:r>
              <a:rPr sz="4150" spc="-120" dirty="0"/>
              <a:t> </a:t>
            </a:r>
            <a:r>
              <a:rPr sz="4150" spc="-150" dirty="0"/>
              <a:t>Examples</a:t>
            </a:r>
            <a:r>
              <a:rPr sz="4150" spc="-135" dirty="0"/>
              <a:t> </a:t>
            </a:r>
            <a:r>
              <a:rPr sz="4150" spc="-10" dirty="0"/>
              <a:t>of</a:t>
            </a:r>
            <a:r>
              <a:rPr sz="4150" spc="-120" dirty="0"/>
              <a:t> </a:t>
            </a:r>
            <a:r>
              <a:rPr sz="4150" spc="-165" dirty="0"/>
              <a:t>Contract</a:t>
            </a:r>
            <a:r>
              <a:rPr sz="4150" spc="-120" dirty="0"/>
              <a:t> </a:t>
            </a:r>
            <a:r>
              <a:rPr sz="4150" spc="-70" dirty="0"/>
              <a:t>Drafting</a:t>
            </a:r>
            <a:endParaRPr sz="4150"/>
          </a:p>
        </p:txBody>
      </p:sp>
      <p:grpSp>
        <p:nvGrpSpPr>
          <p:cNvPr id="3" name="object 3"/>
          <p:cNvGrpSpPr/>
          <p:nvPr/>
        </p:nvGrpSpPr>
        <p:grpSpPr>
          <a:xfrm>
            <a:off x="739140" y="1836420"/>
            <a:ext cx="6474460" cy="1923414"/>
            <a:chOff x="739140" y="1836420"/>
            <a:chExt cx="6474460" cy="1923414"/>
          </a:xfrm>
        </p:grpSpPr>
        <p:sp>
          <p:nvSpPr>
            <p:cNvPr id="4" name="object 4"/>
            <p:cNvSpPr/>
            <p:nvPr/>
          </p:nvSpPr>
          <p:spPr>
            <a:xfrm>
              <a:off x="742950" y="1840230"/>
              <a:ext cx="6466840" cy="1915795"/>
            </a:xfrm>
            <a:custGeom>
              <a:avLst/>
              <a:gdLst/>
              <a:ahLst/>
              <a:cxnLst/>
              <a:rect l="l" t="t" r="r" b="b"/>
              <a:pathLst>
                <a:path w="6466840" h="1915795">
                  <a:moveTo>
                    <a:pt x="6377178" y="0"/>
                  </a:moveTo>
                  <a:lnTo>
                    <a:pt x="89090" y="0"/>
                  </a:lnTo>
                  <a:lnTo>
                    <a:pt x="54413" y="7000"/>
                  </a:lnTo>
                  <a:lnTo>
                    <a:pt x="26095" y="26098"/>
                  </a:lnTo>
                  <a:lnTo>
                    <a:pt x="7001" y="54435"/>
                  </a:lnTo>
                  <a:lnTo>
                    <a:pt x="0" y="89154"/>
                  </a:lnTo>
                  <a:lnTo>
                    <a:pt x="0" y="1826514"/>
                  </a:lnTo>
                  <a:lnTo>
                    <a:pt x="7001" y="1861232"/>
                  </a:lnTo>
                  <a:lnTo>
                    <a:pt x="26095" y="1889569"/>
                  </a:lnTo>
                  <a:lnTo>
                    <a:pt x="54413" y="1908667"/>
                  </a:lnTo>
                  <a:lnTo>
                    <a:pt x="89090" y="1915668"/>
                  </a:lnTo>
                  <a:lnTo>
                    <a:pt x="6377178" y="1915668"/>
                  </a:lnTo>
                  <a:lnTo>
                    <a:pt x="6411896" y="1908667"/>
                  </a:lnTo>
                  <a:lnTo>
                    <a:pt x="6440233" y="1889569"/>
                  </a:lnTo>
                  <a:lnTo>
                    <a:pt x="6459331" y="1861232"/>
                  </a:lnTo>
                  <a:lnTo>
                    <a:pt x="6466332" y="1826514"/>
                  </a:lnTo>
                  <a:lnTo>
                    <a:pt x="6466332" y="89154"/>
                  </a:lnTo>
                  <a:lnTo>
                    <a:pt x="6459331" y="54435"/>
                  </a:lnTo>
                  <a:lnTo>
                    <a:pt x="6440233" y="26098"/>
                  </a:lnTo>
                  <a:lnTo>
                    <a:pt x="6411896" y="7000"/>
                  </a:lnTo>
                  <a:lnTo>
                    <a:pt x="6377178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950" y="1840230"/>
              <a:ext cx="6466840" cy="1915795"/>
            </a:xfrm>
            <a:custGeom>
              <a:avLst/>
              <a:gdLst/>
              <a:ahLst/>
              <a:cxnLst/>
              <a:rect l="l" t="t" r="r" b="b"/>
              <a:pathLst>
                <a:path w="6466840" h="1915795">
                  <a:moveTo>
                    <a:pt x="0" y="89154"/>
                  </a:moveTo>
                  <a:lnTo>
                    <a:pt x="7001" y="54435"/>
                  </a:lnTo>
                  <a:lnTo>
                    <a:pt x="26095" y="26098"/>
                  </a:lnTo>
                  <a:lnTo>
                    <a:pt x="54413" y="7000"/>
                  </a:lnTo>
                  <a:lnTo>
                    <a:pt x="89090" y="0"/>
                  </a:lnTo>
                  <a:lnTo>
                    <a:pt x="6377178" y="0"/>
                  </a:lnTo>
                  <a:lnTo>
                    <a:pt x="6411896" y="7000"/>
                  </a:lnTo>
                  <a:lnTo>
                    <a:pt x="6440233" y="26098"/>
                  </a:lnTo>
                  <a:lnTo>
                    <a:pt x="6459331" y="54435"/>
                  </a:lnTo>
                  <a:lnTo>
                    <a:pt x="6466332" y="89154"/>
                  </a:lnTo>
                  <a:lnTo>
                    <a:pt x="6466332" y="1826514"/>
                  </a:lnTo>
                  <a:lnTo>
                    <a:pt x="6459331" y="1861232"/>
                  </a:lnTo>
                  <a:lnTo>
                    <a:pt x="6440233" y="1889569"/>
                  </a:lnTo>
                  <a:lnTo>
                    <a:pt x="6411896" y="1908667"/>
                  </a:lnTo>
                  <a:lnTo>
                    <a:pt x="6377178" y="1915668"/>
                  </a:lnTo>
                  <a:lnTo>
                    <a:pt x="89090" y="1915668"/>
                  </a:lnTo>
                  <a:lnTo>
                    <a:pt x="54413" y="1908667"/>
                  </a:lnTo>
                  <a:lnTo>
                    <a:pt x="26095" y="1889569"/>
                  </a:lnTo>
                  <a:lnTo>
                    <a:pt x="7001" y="1861232"/>
                  </a:lnTo>
                  <a:lnTo>
                    <a:pt x="0" y="1826514"/>
                  </a:lnTo>
                  <a:lnTo>
                    <a:pt x="0" y="89154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9248" y="2034286"/>
            <a:ext cx="5798820" cy="148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90" dirty="0">
                <a:solidFill>
                  <a:srgbClr val="403B4E"/>
                </a:solidFill>
                <a:latin typeface="Georgia"/>
                <a:cs typeface="Georgia"/>
              </a:rPr>
              <a:t>Probation</a:t>
            </a:r>
            <a:r>
              <a:rPr sz="2050" b="1" spc="-5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10" dirty="0">
                <a:solidFill>
                  <a:srgbClr val="403B4E"/>
                </a:solidFill>
                <a:latin typeface="Georgia"/>
                <a:cs typeface="Georgia"/>
              </a:rPr>
              <a:t>Clause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900"/>
              </a:spcBef>
            </a:pP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"The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first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three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months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5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shall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a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probationary</a:t>
            </a:r>
            <a:r>
              <a:rPr sz="1650" spc="-5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period.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During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this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time,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either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party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may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terminate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one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week's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written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notice."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18831" y="1836420"/>
            <a:ext cx="6474460" cy="1923414"/>
            <a:chOff x="7418831" y="1836420"/>
            <a:chExt cx="6474460" cy="1923414"/>
          </a:xfrm>
        </p:grpSpPr>
        <p:sp>
          <p:nvSpPr>
            <p:cNvPr id="8" name="object 8"/>
            <p:cNvSpPr/>
            <p:nvPr/>
          </p:nvSpPr>
          <p:spPr>
            <a:xfrm>
              <a:off x="7422641" y="1840230"/>
              <a:ext cx="6466840" cy="1915795"/>
            </a:xfrm>
            <a:custGeom>
              <a:avLst/>
              <a:gdLst/>
              <a:ahLst/>
              <a:cxnLst/>
              <a:rect l="l" t="t" r="r" b="b"/>
              <a:pathLst>
                <a:path w="6466840" h="1915795">
                  <a:moveTo>
                    <a:pt x="6377177" y="0"/>
                  </a:moveTo>
                  <a:lnTo>
                    <a:pt x="89153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4"/>
                  </a:lnTo>
                  <a:lnTo>
                    <a:pt x="0" y="1826514"/>
                  </a:lnTo>
                  <a:lnTo>
                    <a:pt x="7000" y="1861232"/>
                  </a:lnTo>
                  <a:lnTo>
                    <a:pt x="26098" y="1889569"/>
                  </a:lnTo>
                  <a:lnTo>
                    <a:pt x="54435" y="1908667"/>
                  </a:lnTo>
                  <a:lnTo>
                    <a:pt x="89153" y="1915668"/>
                  </a:lnTo>
                  <a:lnTo>
                    <a:pt x="6377177" y="1915668"/>
                  </a:lnTo>
                  <a:lnTo>
                    <a:pt x="6411896" y="1908667"/>
                  </a:lnTo>
                  <a:lnTo>
                    <a:pt x="6440233" y="1889569"/>
                  </a:lnTo>
                  <a:lnTo>
                    <a:pt x="6459331" y="1861232"/>
                  </a:lnTo>
                  <a:lnTo>
                    <a:pt x="6466331" y="1826514"/>
                  </a:lnTo>
                  <a:lnTo>
                    <a:pt x="6466331" y="89154"/>
                  </a:lnTo>
                  <a:lnTo>
                    <a:pt x="6459331" y="54435"/>
                  </a:lnTo>
                  <a:lnTo>
                    <a:pt x="6440233" y="26098"/>
                  </a:lnTo>
                  <a:lnTo>
                    <a:pt x="6411896" y="7000"/>
                  </a:lnTo>
                  <a:lnTo>
                    <a:pt x="6377177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2641" y="1840230"/>
              <a:ext cx="6466840" cy="1915795"/>
            </a:xfrm>
            <a:custGeom>
              <a:avLst/>
              <a:gdLst/>
              <a:ahLst/>
              <a:cxnLst/>
              <a:rect l="l" t="t" r="r" b="b"/>
              <a:pathLst>
                <a:path w="6466840" h="1915795">
                  <a:moveTo>
                    <a:pt x="0" y="89154"/>
                  </a:moveTo>
                  <a:lnTo>
                    <a:pt x="7000" y="54435"/>
                  </a:lnTo>
                  <a:lnTo>
                    <a:pt x="26098" y="26098"/>
                  </a:lnTo>
                  <a:lnTo>
                    <a:pt x="54435" y="7000"/>
                  </a:lnTo>
                  <a:lnTo>
                    <a:pt x="89153" y="0"/>
                  </a:lnTo>
                  <a:lnTo>
                    <a:pt x="6377177" y="0"/>
                  </a:lnTo>
                  <a:lnTo>
                    <a:pt x="6411896" y="7000"/>
                  </a:lnTo>
                  <a:lnTo>
                    <a:pt x="6440233" y="26098"/>
                  </a:lnTo>
                  <a:lnTo>
                    <a:pt x="6459331" y="54435"/>
                  </a:lnTo>
                  <a:lnTo>
                    <a:pt x="6466331" y="89154"/>
                  </a:lnTo>
                  <a:lnTo>
                    <a:pt x="6466331" y="1826514"/>
                  </a:lnTo>
                  <a:lnTo>
                    <a:pt x="6459331" y="1861232"/>
                  </a:lnTo>
                  <a:lnTo>
                    <a:pt x="6440233" y="1889569"/>
                  </a:lnTo>
                  <a:lnTo>
                    <a:pt x="6411896" y="1908667"/>
                  </a:lnTo>
                  <a:lnTo>
                    <a:pt x="6377177" y="1915668"/>
                  </a:lnTo>
                  <a:lnTo>
                    <a:pt x="89153" y="1915668"/>
                  </a:lnTo>
                  <a:lnTo>
                    <a:pt x="54435" y="1908667"/>
                  </a:lnTo>
                  <a:lnTo>
                    <a:pt x="26098" y="1889569"/>
                  </a:lnTo>
                  <a:lnTo>
                    <a:pt x="7000" y="1861232"/>
                  </a:lnTo>
                  <a:lnTo>
                    <a:pt x="0" y="1826514"/>
                  </a:lnTo>
                  <a:lnTo>
                    <a:pt x="0" y="89154"/>
                  </a:lnTo>
                  <a:close/>
                </a:path>
              </a:pathLst>
            </a:custGeom>
            <a:ln w="7619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28890" y="2034286"/>
            <a:ext cx="5755005" cy="148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65" dirty="0">
                <a:solidFill>
                  <a:srgbClr val="403B4E"/>
                </a:solidFill>
                <a:latin typeface="Georgia"/>
                <a:cs typeface="Georgia"/>
              </a:rPr>
              <a:t>Confidentiality</a:t>
            </a:r>
            <a:r>
              <a:rPr sz="2050" b="1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10" dirty="0">
                <a:solidFill>
                  <a:srgbClr val="403B4E"/>
                </a:solidFill>
                <a:latin typeface="Georgia"/>
                <a:cs typeface="Georgia"/>
              </a:rPr>
              <a:t>Clause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900"/>
              </a:spcBef>
            </a:pP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"The Employee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agrees </a:t>
            </a:r>
            <a:r>
              <a:rPr sz="16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maintain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confidentiality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all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proprietary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information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trade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secrets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Company, </a:t>
            </a:r>
            <a:r>
              <a:rPr sz="1650" spc="95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during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after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termination</a:t>
            </a:r>
            <a:r>
              <a:rPr sz="1650" spc="-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50" spc="-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employment."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9140" y="3963923"/>
            <a:ext cx="6474460" cy="1923414"/>
            <a:chOff x="739140" y="3963923"/>
            <a:chExt cx="6474460" cy="1923414"/>
          </a:xfrm>
        </p:grpSpPr>
        <p:sp>
          <p:nvSpPr>
            <p:cNvPr id="12" name="object 12"/>
            <p:cNvSpPr/>
            <p:nvPr/>
          </p:nvSpPr>
          <p:spPr>
            <a:xfrm>
              <a:off x="742950" y="3967733"/>
              <a:ext cx="6466840" cy="1915795"/>
            </a:xfrm>
            <a:custGeom>
              <a:avLst/>
              <a:gdLst/>
              <a:ahLst/>
              <a:cxnLst/>
              <a:rect l="l" t="t" r="r" b="b"/>
              <a:pathLst>
                <a:path w="6466840" h="1915795">
                  <a:moveTo>
                    <a:pt x="6377178" y="0"/>
                  </a:moveTo>
                  <a:lnTo>
                    <a:pt x="89090" y="0"/>
                  </a:lnTo>
                  <a:lnTo>
                    <a:pt x="54413" y="7000"/>
                  </a:lnTo>
                  <a:lnTo>
                    <a:pt x="26095" y="26098"/>
                  </a:lnTo>
                  <a:lnTo>
                    <a:pt x="7001" y="54435"/>
                  </a:lnTo>
                  <a:lnTo>
                    <a:pt x="0" y="89153"/>
                  </a:lnTo>
                  <a:lnTo>
                    <a:pt x="0" y="1826514"/>
                  </a:lnTo>
                  <a:lnTo>
                    <a:pt x="7001" y="1861232"/>
                  </a:lnTo>
                  <a:lnTo>
                    <a:pt x="26095" y="1889569"/>
                  </a:lnTo>
                  <a:lnTo>
                    <a:pt x="54413" y="1908667"/>
                  </a:lnTo>
                  <a:lnTo>
                    <a:pt x="89090" y="1915667"/>
                  </a:lnTo>
                  <a:lnTo>
                    <a:pt x="6377178" y="1915667"/>
                  </a:lnTo>
                  <a:lnTo>
                    <a:pt x="6411896" y="1908667"/>
                  </a:lnTo>
                  <a:lnTo>
                    <a:pt x="6440233" y="1889569"/>
                  </a:lnTo>
                  <a:lnTo>
                    <a:pt x="6459331" y="1861232"/>
                  </a:lnTo>
                  <a:lnTo>
                    <a:pt x="6466332" y="1826514"/>
                  </a:lnTo>
                  <a:lnTo>
                    <a:pt x="6466332" y="89153"/>
                  </a:lnTo>
                  <a:lnTo>
                    <a:pt x="6459331" y="54435"/>
                  </a:lnTo>
                  <a:lnTo>
                    <a:pt x="6440233" y="26098"/>
                  </a:lnTo>
                  <a:lnTo>
                    <a:pt x="6411896" y="7000"/>
                  </a:lnTo>
                  <a:lnTo>
                    <a:pt x="6377178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2950" y="3967733"/>
              <a:ext cx="6466840" cy="1915795"/>
            </a:xfrm>
            <a:custGeom>
              <a:avLst/>
              <a:gdLst/>
              <a:ahLst/>
              <a:cxnLst/>
              <a:rect l="l" t="t" r="r" b="b"/>
              <a:pathLst>
                <a:path w="6466840" h="1915795">
                  <a:moveTo>
                    <a:pt x="0" y="89153"/>
                  </a:moveTo>
                  <a:lnTo>
                    <a:pt x="7001" y="54435"/>
                  </a:lnTo>
                  <a:lnTo>
                    <a:pt x="26095" y="26098"/>
                  </a:lnTo>
                  <a:lnTo>
                    <a:pt x="54413" y="7000"/>
                  </a:lnTo>
                  <a:lnTo>
                    <a:pt x="89090" y="0"/>
                  </a:lnTo>
                  <a:lnTo>
                    <a:pt x="6377178" y="0"/>
                  </a:lnTo>
                  <a:lnTo>
                    <a:pt x="6411896" y="7000"/>
                  </a:lnTo>
                  <a:lnTo>
                    <a:pt x="6440233" y="26098"/>
                  </a:lnTo>
                  <a:lnTo>
                    <a:pt x="6459331" y="54435"/>
                  </a:lnTo>
                  <a:lnTo>
                    <a:pt x="6466332" y="89153"/>
                  </a:lnTo>
                  <a:lnTo>
                    <a:pt x="6466332" y="1826514"/>
                  </a:lnTo>
                  <a:lnTo>
                    <a:pt x="6459331" y="1861232"/>
                  </a:lnTo>
                  <a:lnTo>
                    <a:pt x="6440233" y="1889569"/>
                  </a:lnTo>
                  <a:lnTo>
                    <a:pt x="6411896" y="1908667"/>
                  </a:lnTo>
                  <a:lnTo>
                    <a:pt x="6377178" y="1915667"/>
                  </a:lnTo>
                  <a:lnTo>
                    <a:pt x="89090" y="1915667"/>
                  </a:lnTo>
                  <a:lnTo>
                    <a:pt x="54413" y="1908667"/>
                  </a:lnTo>
                  <a:lnTo>
                    <a:pt x="26095" y="1889569"/>
                  </a:lnTo>
                  <a:lnTo>
                    <a:pt x="7001" y="1861232"/>
                  </a:lnTo>
                  <a:lnTo>
                    <a:pt x="0" y="1826514"/>
                  </a:lnTo>
                  <a:lnTo>
                    <a:pt x="0" y="89153"/>
                  </a:lnTo>
                  <a:close/>
                </a:path>
              </a:pathLst>
            </a:custGeom>
            <a:ln w="7620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49248" y="4162171"/>
            <a:ext cx="5474335" cy="148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60" dirty="0">
                <a:solidFill>
                  <a:srgbClr val="403B4E"/>
                </a:solidFill>
                <a:latin typeface="Georgia"/>
                <a:cs typeface="Georgia"/>
              </a:rPr>
              <a:t>Intellectual</a:t>
            </a:r>
            <a:r>
              <a:rPr sz="2050" b="1" spc="-4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85" dirty="0">
                <a:solidFill>
                  <a:srgbClr val="403B4E"/>
                </a:solidFill>
                <a:latin typeface="Georgia"/>
                <a:cs typeface="Georgia"/>
              </a:rPr>
              <a:t>Property</a:t>
            </a:r>
            <a:r>
              <a:rPr sz="2050" b="1" spc="-7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10" dirty="0">
                <a:solidFill>
                  <a:srgbClr val="403B4E"/>
                </a:solidFill>
                <a:latin typeface="Georgia"/>
                <a:cs typeface="Georgia"/>
              </a:rPr>
              <a:t>Clause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905"/>
              </a:spcBef>
            </a:pP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"Any</a:t>
            </a:r>
            <a:r>
              <a:rPr sz="16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inventions,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designs,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3B4E"/>
                </a:solidFill>
                <a:latin typeface="Arial"/>
                <a:cs typeface="Arial"/>
              </a:rPr>
              <a:t>or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innovations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created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by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the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Employee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course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shall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be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sole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property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403B4E"/>
                </a:solidFill>
                <a:latin typeface="Arial"/>
                <a:cs typeface="Arial"/>
              </a:rPr>
              <a:t>of</a:t>
            </a:r>
            <a:r>
              <a:rPr sz="1650" spc="-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Company."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18831" y="3963923"/>
            <a:ext cx="6474460" cy="1923414"/>
            <a:chOff x="7418831" y="3963923"/>
            <a:chExt cx="6474460" cy="1923414"/>
          </a:xfrm>
        </p:grpSpPr>
        <p:sp>
          <p:nvSpPr>
            <p:cNvPr id="16" name="object 16"/>
            <p:cNvSpPr/>
            <p:nvPr/>
          </p:nvSpPr>
          <p:spPr>
            <a:xfrm>
              <a:off x="7422641" y="3967733"/>
              <a:ext cx="6466840" cy="1915795"/>
            </a:xfrm>
            <a:custGeom>
              <a:avLst/>
              <a:gdLst/>
              <a:ahLst/>
              <a:cxnLst/>
              <a:rect l="l" t="t" r="r" b="b"/>
              <a:pathLst>
                <a:path w="6466840" h="1915795">
                  <a:moveTo>
                    <a:pt x="6377177" y="0"/>
                  </a:moveTo>
                  <a:lnTo>
                    <a:pt x="89153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3"/>
                  </a:lnTo>
                  <a:lnTo>
                    <a:pt x="0" y="1826514"/>
                  </a:lnTo>
                  <a:lnTo>
                    <a:pt x="7000" y="1861232"/>
                  </a:lnTo>
                  <a:lnTo>
                    <a:pt x="26098" y="1889569"/>
                  </a:lnTo>
                  <a:lnTo>
                    <a:pt x="54435" y="1908667"/>
                  </a:lnTo>
                  <a:lnTo>
                    <a:pt x="89153" y="1915667"/>
                  </a:lnTo>
                  <a:lnTo>
                    <a:pt x="6377177" y="1915667"/>
                  </a:lnTo>
                  <a:lnTo>
                    <a:pt x="6411896" y="1908667"/>
                  </a:lnTo>
                  <a:lnTo>
                    <a:pt x="6440233" y="1889569"/>
                  </a:lnTo>
                  <a:lnTo>
                    <a:pt x="6459331" y="1861232"/>
                  </a:lnTo>
                  <a:lnTo>
                    <a:pt x="6466331" y="1826514"/>
                  </a:lnTo>
                  <a:lnTo>
                    <a:pt x="6466331" y="89153"/>
                  </a:lnTo>
                  <a:lnTo>
                    <a:pt x="6459331" y="54435"/>
                  </a:lnTo>
                  <a:lnTo>
                    <a:pt x="6440233" y="26098"/>
                  </a:lnTo>
                  <a:lnTo>
                    <a:pt x="6411896" y="7000"/>
                  </a:lnTo>
                  <a:lnTo>
                    <a:pt x="6377177" y="0"/>
                  </a:lnTo>
                  <a:close/>
                </a:path>
              </a:pathLst>
            </a:custGeom>
            <a:solidFill>
              <a:srgbClr val="FF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2641" y="3967733"/>
              <a:ext cx="6466840" cy="1915795"/>
            </a:xfrm>
            <a:custGeom>
              <a:avLst/>
              <a:gdLst/>
              <a:ahLst/>
              <a:cxnLst/>
              <a:rect l="l" t="t" r="r" b="b"/>
              <a:pathLst>
                <a:path w="6466840" h="1915795">
                  <a:moveTo>
                    <a:pt x="0" y="89153"/>
                  </a:moveTo>
                  <a:lnTo>
                    <a:pt x="7000" y="54435"/>
                  </a:lnTo>
                  <a:lnTo>
                    <a:pt x="26098" y="26098"/>
                  </a:lnTo>
                  <a:lnTo>
                    <a:pt x="54435" y="7000"/>
                  </a:lnTo>
                  <a:lnTo>
                    <a:pt x="89153" y="0"/>
                  </a:lnTo>
                  <a:lnTo>
                    <a:pt x="6377177" y="0"/>
                  </a:lnTo>
                  <a:lnTo>
                    <a:pt x="6411896" y="7000"/>
                  </a:lnTo>
                  <a:lnTo>
                    <a:pt x="6440233" y="26098"/>
                  </a:lnTo>
                  <a:lnTo>
                    <a:pt x="6459331" y="54435"/>
                  </a:lnTo>
                  <a:lnTo>
                    <a:pt x="6466331" y="89153"/>
                  </a:lnTo>
                  <a:lnTo>
                    <a:pt x="6466331" y="1826514"/>
                  </a:lnTo>
                  <a:lnTo>
                    <a:pt x="6459331" y="1861232"/>
                  </a:lnTo>
                  <a:lnTo>
                    <a:pt x="6440233" y="1889569"/>
                  </a:lnTo>
                  <a:lnTo>
                    <a:pt x="6411896" y="1908667"/>
                  </a:lnTo>
                  <a:lnTo>
                    <a:pt x="6377177" y="1915667"/>
                  </a:lnTo>
                  <a:lnTo>
                    <a:pt x="89153" y="1915667"/>
                  </a:lnTo>
                  <a:lnTo>
                    <a:pt x="54435" y="1908667"/>
                  </a:lnTo>
                  <a:lnTo>
                    <a:pt x="26098" y="1889569"/>
                  </a:lnTo>
                  <a:lnTo>
                    <a:pt x="7000" y="1861232"/>
                  </a:lnTo>
                  <a:lnTo>
                    <a:pt x="0" y="1826514"/>
                  </a:lnTo>
                  <a:lnTo>
                    <a:pt x="0" y="89153"/>
                  </a:lnTo>
                  <a:close/>
                </a:path>
              </a:pathLst>
            </a:custGeom>
            <a:ln w="7619">
              <a:solidFill>
                <a:srgbClr val="E4BD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28890" y="4162171"/>
            <a:ext cx="5833745" cy="148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65" dirty="0">
                <a:solidFill>
                  <a:srgbClr val="403B4E"/>
                </a:solidFill>
                <a:latin typeface="Georgia"/>
                <a:cs typeface="Georgia"/>
              </a:rPr>
              <a:t>Flexible</a:t>
            </a:r>
            <a:r>
              <a:rPr sz="2050" b="1" spc="-80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105" dirty="0">
                <a:solidFill>
                  <a:srgbClr val="403B4E"/>
                </a:solidFill>
                <a:latin typeface="Georgia"/>
                <a:cs typeface="Georgia"/>
              </a:rPr>
              <a:t>Working</a:t>
            </a:r>
            <a:r>
              <a:rPr sz="2050" b="1" spc="-85" dirty="0">
                <a:solidFill>
                  <a:srgbClr val="403B4E"/>
                </a:solidFill>
                <a:latin typeface="Georgia"/>
                <a:cs typeface="Georgia"/>
              </a:rPr>
              <a:t> </a:t>
            </a:r>
            <a:r>
              <a:rPr sz="2050" b="1" spc="-10" dirty="0">
                <a:solidFill>
                  <a:srgbClr val="403B4E"/>
                </a:solidFill>
                <a:latin typeface="Georgia"/>
                <a:cs typeface="Georgia"/>
              </a:rPr>
              <a:t>Clause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6400"/>
              </a:lnSpc>
              <a:spcBef>
                <a:spcPts val="905"/>
              </a:spcBef>
            </a:pP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"The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Employee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may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request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flexible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working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arrangements,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subject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operational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requirements</a:t>
            </a:r>
            <a:r>
              <a:rPr sz="16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management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approval."</a:t>
            </a:r>
            <a:endParaRPr sz="16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80"/>
              </a:spcBef>
            </a:pPr>
            <a:r>
              <a:rPr spc="-50" dirty="0"/>
              <a:t>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9487" y="6065926"/>
            <a:ext cx="13101319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Effective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contract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drafting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requires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clarity,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precision,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compliance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relevant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laws.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These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examples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demonstrate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3B4E"/>
                </a:solidFill>
                <a:latin typeface="Arial"/>
                <a:cs typeface="Arial"/>
              </a:rPr>
              <a:t>how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craft</a:t>
            </a:r>
            <a:r>
              <a:rPr sz="16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403B4E"/>
                </a:solidFill>
                <a:latin typeface="Arial"/>
                <a:cs typeface="Arial"/>
              </a:rPr>
              <a:t>key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650" spc="-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in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contracts.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When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drafting,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it's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crucial</a:t>
            </a:r>
            <a:r>
              <a:rPr sz="1650" spc="-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tailor</a:t>
            </a:r>
            <a:r>
              <a:rPr sz="1650" spc="-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language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403B4E"/>
                </a:solidFill>
                <a:latin typeface="Arial"/>
                <a:cs typeface="Arial"/>
              </a:rPr>
              <a:t>to</a:t>
            </a:r>
            <a:r>
              <a:rPr sz="16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03B4E"/>
                </a:solidFill>
                <a:latin typeface="Arial"/>
                <a:cs typeface="Arial"/>
              </a:rPr>
              <a:t>the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specific</a:t>
            </a:r>
            <a:r>
              <a:rPr sz="16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role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company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needs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while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ensuring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403B4E"/>
                </a:solidFill>
                <a:latin typeface="Arial"/>
                <a:cs typeface="Arial"/>
              </a:rPr>
              <a:t>alignment</a:t>
            </a:r>
            <a:r>
              <a:rPr sz="1650" spc="1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3B4E"/>
                </a:solidFill>
                <a:latin typeface="Arial"/>
                <a:cs typeface="Arial"/>
              </a:rPr>
              <a:t>with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local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employment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regulations.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Legal</a:t>
            </a:r>
            <a:r>
              <a:rPr sz="1650" spc="4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professionals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03B4E"/>
                </a:solidFill>
                <a:latin typeface="Arial"/>
                <a:cs typeface="Arial"/>
              </a:rPr>
              <a:t>should</a:t>
            </a:r>
            <a:r>
              <a:rPr sz="1650" spc="2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also</a:t>
            </a:r>
            <a:r>
              <a:rPr sz="1650" spc="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consider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potential</a:t>
            </a:r>
            <a:r>
              <a:rPr sz="1650" spc="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3B4E"/>
                </a:solidFill>
                <a:latin typeface="Arial"/>
                <a:cs typeface="Arial"/>
              </a:rPr>
              <a:t>future</a:t>
            </a:r>
            <a:r>
              <a:rPr sz="1650" spc="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03B4E"/>
                </a:solidFill>
                <a:latin typeface="Arial"/>
                <a:cs typeface="Arial"/>
              </a:rPr>
              <a:t>scenarios</a:t>
            </a:r>
            <a:r>
              <a:rPr sz="1650" spc="2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9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draft </a:t>
            </a:r>
            <a:r>
              <a:rPr sz="1650" dirty="0">
                <a:solidFill>
                  <a:srgbClr val="403B4E"/>
                </a:solidFill>
                <a:latin typeface="Arial"/>
                <a:cs typeface="Arial"/>
              </a:rPr>
              <a:t>clauses</a:t>
            </a:r>
            <a:r>
              <a:rPr sz="1650" spc="-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03B4E"/>
                </a:solidFill>
                <a:latin typeface="Arial"/>
                <a:cs typeface="Arial"/>
              </a:rPr>
              <a:t>that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provide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403B4E"/>
                </a:solidFill>
                <a:latin typeface="Arial"/>
                <a:cs typeface="Arial"/>
              </a:rPr>
              <a:t>flexibility</a:t>
            </a:r>
            <a:r>
              <a:rPr sz="1650" spc="-6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03B4E"/>
                </a:solidFill>
                <a:latin typeface="Arial"/>
                <a:cs typeface="Arial"/>
              </a:rPr>
              <a:t>and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03B4E"/>
                </a:solidFill>
                <a:latin typeface="Arial"/>
                <a:cs typeface="Arial"/>
              </a:rPr>
              <a:t>protection</a:t>
            </a:r>
            <a:r>
              <a:rPr sz="1650" spc="-4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03B4E"/>
                </a:solidFill>
                <a:latin typeface="Arial"/>
                <a:cs typeface="Arial"/>
              </a:rPr>
              <a:t>for</a:t>
            </a:r>
            <a:r>
              <a:rPr sz="1650" spc="-30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03B4E"/>
                </a:solidFill>
                <a:latin typeface="Arial"/>
                <a:cs typeface="Arial"/>
              </a:rPr>
              <a:t>both</a:t>
            </a:r>
            <a:r>
              <a:rPr sz="1650" spc="-35" dirty="0">
                <a:solidFill>
                  <a:srgbClr val="403B4E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03B4E"/>
                </a:solidFill>
                <a:latin typeface="Arial"/>
                <a:cs typeface="Arial"/>
              </a:rPr>
              <a:t>parties.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2960</Words>
  <Application>Microsoft Office PowerPoint</Application>
  <PresentationFormat>Custom</PresentationFormat>
  <Paragraphs>203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Georgia</vt:lpstr>
      <vt:lpstr>Noto Sans</vt:lpstr>
      <vt:lpstr>Office Theme</vt:lpstr>
      <vt:lpstr>Organic</vt:lpstr>
      <vt:lpstr>Employment Contracts: Essential Clauses and Common Pitfalls</vt:lpstr>
      <vt:lpstr>Minor House Keeping</vt:lpstr>
      <vt:lpstr>Introduction</vt:lpstr>
      <vt:lpstr>The Importance of Clear Employment Contracts</vt:lpstr>
      <vt:lpstr>Mandatory Clauses under the Employment Ordinance</vt:lpstr>
      <vt:lpstr>Common Pitfalls: Ambiguities and Illegal Terms</vt:lpstr>
      <vt:lpstr>Case Law: Mason v Provident Clothing Co Ltd</vt:lpstr>
      <vt:lpstr>Case Law: Tam Mei Kam v Secure World Ltd</vt:lpstr>
      <vt:lpstr>Practical Examples of Contract Drafting</vt:lpstr>
      <vt:lpstr>Comparison with UK Practices</vt:lpstr>
      <vt:lpstr>Employer-Employee Dispute Resolution Clauses</vt:lpstr>
      <vt:lpstr>Best Practices: Clarity and Comprehensiveness</vt:lpstr>
      <vt:lpstr>Best Practices: Compliance and Flexibility</vt:lpstr>
      <vt:lpstr>Best Practices: Documentation and Communication</vt:lpstr>
      <vt:lpstr>Q&amp;A: Common Contract Queries</vt:lpstr>
      <vt:lpstr>Q&amp;A: Handling Contract Disputes</vt:lpstr>
      <vt:lpstr>Conclusion: Crafting Effective Employment Contracts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1</cp:revision>
  <dcterms:created xsi:type="dcterms:W3CDTF">2024-11-22T17:03:29Z</dcterms:created>
  <dcterms:modified xsi:type="dcterms:W3CDTF">2024-11-22T17:18:13Z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