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8" r:id="rId4"/>
    <p:sldId id="261" r:id="rId5"/>
    <p:sldId id="289" r:id="rId6"/>
    <p:sldId id="267" r:id="rId7"/>
    <p:sldId id="262" r:id="rId8"/>
    <p:sldId id="290" r:id="rId9"/>
    <p:sldId id="268" r:id="rId10"/>
    <p:sldId id="291" r:id="rId11"/>
    <p:sldId id="292" r:id="rId12"/>
    <p:sldId id="293" r:id="rId13"/>
    <p:sldId id="306" r:id="rId14"/>
    <p:sldId id="295" r:id="rId15"/>
    <p:sldId id="294" r:id="rId16"/>
    <p:sldId id="296" r:id="rId17"/>
    <p:sldId id="297" r:id="rId18"/>
    <p:sldId id="304" r:id="rId19"/>
    <p:sldId id="307" r:id="rId20"/>
    <p:sldId id="298" r:id="rId21"/>
    <p:sldId id="303" r:id="rId22"/>
    <p:sldId id="302" r:id="rId23"/>
    <p:sldId id="301" r:id="rId24"/>
    <p:sldId id="308" r:id="rId25"/>
    <p:sldId id="287" r:id="rId2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89" autoAdjust="0"/>
  </p:normalViewPr>
  <p:slideViewPr>
    <p:cSldViewPr snapToGrid="0">
      <p:cViewPr varScale="1">
        <p:scale>
          <a:sx n="111" d="100"/>
          <a:sy n="111" d="100"/>
        </p:scale>
        <p:origin x="133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55AAAF-A11E-49D7-A914-09FF839D0689}" type="datetime1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7T09:42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5A00E7-9B8B-47DE-8213-799300C6C932}" type="datetime1">
              <a:rPr lang="en-GB" noProof="0" smtClean="0"/>
              <a:t>23/10/2024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1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31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96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51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63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9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3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9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0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60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14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91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9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4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5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2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8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4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62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17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MONTH</a:t>
            </a:r>
            <a:br>
              <a:rPr lang="en-GB" noProof="0"/>
            </a:br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</a:t>
            </a:r>
            <a:br>
              <a:rPr lang="en-GB" noProof="0"/>
            </a:br>
            <a:r>
              <a:rPr lang="en-GB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n-GB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n-GB" noProof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ZA" dirty="0"/>
              <a:t>Equations &amp; Inequalities: Part 1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ZA" dirty="0"/>
              <a:t>LESSON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n-ZA" dirty="0"/>
              <a:t>OCT</a:t>
            </a:r>
          </a:p>
          <a:p>
            <a:pPr rtl="0"/>
            <a:r>
              <a:rPr lang="en-ZA" dirty="0"/>
              <a:t>2024</a:t>
            </a:r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-59543" y="1023731"/>
            <a:ext cx="6418376" cy="547472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9FB24D-9DFA-AD09-BCDF-8EA942DE063B}"/>
                  </a:ext>
                </a:extLst>
              </p14:cNvPr>
              <p14:cNvContentPartPr/>
              <p14:nvPr/>
            </p14:nvContentPartPr>
            <p14:xfrm>
              <a:off x="2491329" y="211053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9FB24D-9DFA-AD09-BCDF-8EA942DE06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2329" y="21015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346AB14-9EDE-695F-D921-49E09497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190" y="1687673"/>
            <a:ext cx="6553620" cy="4718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E29B35-771E-0A63-F95D-570E0D8A7FAE}"/>
              </a:ext>
            </a:extLst>
          </p:cNvPr>
          <p:cNvSpPr/>
          <p:nvPr/>
        </p:nvSpPr>
        <p:spPr>
          <a:xfrm>
            <a:off x="2081212" y="3009900"/>
            <a:ext cx="8029575" cy="35052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ZA" sz="2400" dirty="0"/>
              <a:t>Examples: Method 1-make denominators the same</a:t>
            </a:r>
            <a:endParaRPr lang="en-GB" sz="2400" dirty="0"/>
          </a:p>
        </p:txBody>
      </p:sp>
      <p:pic>
        <p:nvPicPr>
          <p:cNvPr id="7" name="Picture 6" descr="A black numbers and a white background&#10;&#10;Description automatically generated">
            <a:extLst>
              <a:ext uri="{FF2B5EF4-FFF2-40B4-BE49-F238E27FC236}">
                <a16:creationId xmlns:a16="http://schemas.microsoft.com/office/drawing/2014/main" id="{A48DB234-2BB4-214A-BC5E-D8CB9E89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290" y="321850"/>
            <a:ext cx="4801270" cy="695422"/>
          </a:xfrm>
          <a:prstGeom prst="rect">
            <a:avLst/>
          </a:prstGeom>
        </p:spPr>
      </p:pic>
      <p:pic>
        <p:nvPicPr>
          <p:cNvPr id="9" name="Picture 8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E3585038-426D-C5BF-C4BA-3D56E9D5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0" y="1942689"/>
            <a:ext cx="4845760" cy="4456573"/>
          </a:xfrm>
          <a:prstGeom prst="rect">
            <a:avLst/>
          </a:prstGeom>
        </p:spPr>
      </p:pic>
      <p:pic>
        <p:nvPicPr>
          <p:cNvPr id="11" name="Picture 10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437D9D29-5AD2-7B64-F4E8-570BF7B1C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221" y="1942688"/>
            <a:ext cx="5023940" cy="44565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FE7C5F-BAB1-5EA0-09E0-AC75500A9051}"/>
              </a:ext>
            </a:extLst>
          </p:cNvPr>
          <p:cNvSpPr/>
          <p:nvPr/>
        </p:nvSpPr>
        <p:spPr>
          <a:xfrm>
            <a:off x="422694" y="1942688"/>
            <a:ext cx="10498348" cy="472553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85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ZA" sz="2800" dirty="0"/>
              <a:t>Examples : Method 2- x by LCM right away</a:t>
            </a:r>
            <a:endParaRPr lang="en-GB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D8F5A8-8B45-26DB-C3A9-4836373FA5A0}"/>
              </a:ext>
            </a:extLst>
          </p:cNvPr>
          <p:cNvGrpSpPr/>
          <p:nvPr/>
        </p:nvGrpSpPr>
        <p:grpSpPr>
          <a:xfrm>
            <a:off x="466725" y="1771650"/>
            <a:ext cx="10487025" cy="5000625"/>
            <a:chOff x="466725" y="1771650"/>
            <a:chExt cx="10487025" cy="5000625"/>
          </a:xfrm>
        </p:grpSpPr>
        <p:pic>
          <p:nvPicPr>
            <p:cNvPr id="4" name="Picture 3" descr="A white board with numbers and symbols&#10;&#10;Description automatically generated">
              <a:extLst>
                <a:ext uri="{FF2B5EF4-FFF2-40B4-BE49-F238E27FC236}">
                  <a16:creationId xmlns:a16="http://schemas.microsoft.com/office/drawing/2014/main" id="{DED1B5B2-7F11-EEFD-3048-3A4E9B8F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25" y="1771650"/>
              <a:ext cx="10397373" cy="49271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F5BB90-B338-7781-6460-8D4F39B82335}"/>
                </a:ext>
              </a:extLst>
            </p:cNvPr>
            <p:cNvSpPr/>
            <p:nvPr/>
          </p:nvSpPr>
          <p:spPr>
            <a:xfrm>
              <a:off x="10210800" y="6181725"/>
              <a:ext cx="742950" cy="590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284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3012948"/>
            <a:ext cx="3968496" cy="832104"/>
          </a:xfrm>
        </p:spPr>
        <p:txBody>
          <a:bodyPr rtlCol="0">
            <a:normAutofit/>
          </a:bodyPr>
          <a:lstStyle/>
          <a:p>
            <a:pPr algn="ctr"/>
            <a:r>
              <a:rPr lang="en-ZA" sz="3600" dirty="0"/>
              <a:t>Worksheet 1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0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3.Quadratic Equations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1CFE5C9-65EC-6CED-1CCC-7E43473F1B06}"/>
              </a:ext>
            </a:extLst>
          </p:cNvPr>
          <p:cNvSpPr txBox="1">
            <a:spLocks/>
          </p:cNvSpPr>
          <p:nvPr/>
        </p:nvSpPr>
        <p:spPr>
          <a:xfrm>
            <a:off x="566468" y="1586004"/>
            <a:ext cx="11059064" cy="33293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600" dirty="0"/>
              <a:t>A quadratic equation is an equation where the </a:t>
            </a:r>
            <a:r>
              <a:rPr lang="en-ZA" sz="3600" dirty="0">
                <a:solidFill>
                  <a:srgbClr val="00B050"/>
                </a:solidFill>
              </a:rPr>
              <a:t>highest exponent of the variable is 2</a:t>
            </a:r>
            <a:r>
              <a:rPr lang="en-ZA" sz="3600" dirty="0"/>
              <a:t>.</a:t>
            </a:r>
          </a:p>
          <a:p>
            <a:pPr marL="0" indent="0" algn="ctr">
              <a:buNone/>
            </a:pPr>
            <a:r>
              <a:rPr lang="en-ZA" sz="3600" dirty="0"/>
              <a:t>With linear equations, there is at most </a:t>
            </a:r>
            <a:r>
              <a:rPr lang="en-ZA" sz="3600" dirty="0">
                <a:solidFill>
                  <a:srgbClr val="00B050"/>
                </a:solidFill>
              </a:rPr>
              <a:t>two solutions </a:t>
            </a:r>
            <a:r>
              <a:rPr lang="en-ZA" sz="3600" dirty="0"/>
              <a:t>for the equation. </a:t>
            </a:r>
          </a:p>
          <a:p>
            <a:pPr marL="0" indent="0" algn="ctr">
              <a:buNone/>
            </a:pPr>
            <a:r>
              <a:rPr lang="en-ZA" sz="3600" dirty="0"/>
              <a:t>There are </a:t>
            </a:r>
            <a:r>
              <a:rPr lang="en-ZA" sz="3600" dirty="0">
                <a:solidFill>
                  <a:srgbClr val="00B050"/>
                </a:solidFill>
              </a:rPr>
              <a:t>some special situations </a:t>
            </a:r>
            <a:r>
              <a:rPr lang="en-ZA" sz="3600" dirty="0"/>
              <a:t>where a quadratic equation has either 1 solution or no solutions.</a:t>
            </a:r>
          </a:p>
        </p:txBody>
      </p:sp>
    </p:spTree>
    <p:extLst>
      <p:ext uri="{BB962C8B-B14F-4D97-AF65-F5344CB8AC3E}">
        <p14:creationId xmlns:p14="http://schemas.microsoft.com/office/powerpoint/2010/main" val="33178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ZA" sz="3200" dirty="0"/>
              <a:t>Method for solving Quadratic Equations</a:t>
            </a:r>
            <a:endParaRPr lang="en-GB" sz="3200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C8B73D1-0814-D51E-8E9B-4D5BD522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3" y="1942690"/>
            <a:ext cx="10736173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math problem with colorful text&#10;&#10;Description automatically generated with medium confidence">
            <a:extLst>
              <a:ext uri="{FF2B5EF4-FFF2-40B4-BE49-F238E27FC236}">
                <a16:creationId xmlns:a16="http://schemas.microsoft.com/office/drawing/2014/main" id="{934B7970-58F8-D693-A72C-E830D4C1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06" y="1707664"/>
            <a:ext cx="6182588" cy="50584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0FE646-07BD-0350-FA34-767DCFAC06D8}"/>
              </a:ext>
            </a:extLst>
          </p:cNvPr>
          <p:cNvSpPr/>
          <p:nvPr/>
        </p:nvSpPr>
        <p:spPr>
          <a:xfrm>
            <a:off x="2924175" y="2066925"/>
            <a:ext cx="6419850" cy="479107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B02D1B00-ED5C-1F02-9378-6E3CD440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32" y="1678675"/>
            <a:ext cx="6163535" cy="50870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1DA29B-4579-F1C1-A61E-51B62A26A535}"/>
              </a:ext>
            </a:extLst>
          </p:cNvPr>
          <p:cNvSpPr/>
          <p:nvPr/>
        </p:nvSpPr>
        <p:spPr>
          <a:xfrm>
            <a:off x="2600325" y="2743200"/>
            <a:ext cx="6877050" cy="41148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702921E7-505C-91B5-24A9-07B51461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64" y="1685210"/>
            <a:ext cx="9288171" cy="5125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974C49-61CD-FB81-F709-7369E697EF58}"/>
              </a:ext>
            </a:extLst>
          </p:cNvPr>
          <p:cNvSpPr/>
          <p:nvPr/>
        </p:nvSpPr>
        <p:spPr>
          <a:xfrm>
            <a:off x="1152525" y="2781300"/>
            <a:ext cx="9553575" cy="40767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3012948"/>
            <a:ext cx="3968496" cy="832104"/>
          </a:xfrm>
        </p:spPr>
        <p:txBody>
          <a:bodyPr rtlCol="0">
            <a:normAutofit/>
          </a:bodyPr>
          <a:lstStyle/>
          <a:p>
            <a:pPr algn="ctr"/>
            <a:r>
              <a:rPr lang="en-ZA" sz="3600" dirty="0"/>
              <a:t>Worksheet 2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9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Prior Knowledge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BF7F-3878-A9EB-1BD4-7BFC9204C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2373246"/>
            <a:ext cx="9303119" cy="2111508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To know how to work with </a:t>
            </a:r>
            <a:r>
              <a:rPr lang="en-ZA" dirty="0">
                <a:solidFill>
                  <a:srgbClr val="FFC000"/>
                </a:solidFill>
              </a:rPr>
              <a:t>Equations &amp; Inequalities</a:t>
            </a:r>
            <a:r>
              <a:rPr lang="en-ZA" dirty="0"/>
              <a:t>, you need a strong foundation in basic </a:t>
            </a:r>
            <a:r>
              <a:rPr lang="en-ZA" dirty="0">
                <a:solidFill>
                  <a:srgbClr val="FF0000"/>
                </a:solidFill>
              </a:rPr>
              <a:t>Algebra</a:t>
            </a:r>
            <a:r>
              <a:rPr lang="en-ZA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20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4.Literal Equations</a:t>
            </a:r>
            <a:endParaRPr lang="en-GB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23E1587-0612-A8AB-FD77-4DB3D9AF2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646"/>
          <a:stretch/>
        </p:blipFill>
        <p:spPr>
          <a:xfrm>
            <a:off x="178475" y="3374889"/>
            <a:ext cx="11627525" cy="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2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21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E7A2FB4-8CD3-E35C-6214-5CE10242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45" y="1861872"/>
            <a:ext cx="10097909" cy="38010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DF01FF-8F93-E550-9BDB-2F5EDE5A4EF3}"/>
              </a:ext>
            </a:extLst>
          </p:cNvPr>
          <p:cNvSpPr/>
          <p:nvPr/>
        </p:nvSpPr>
        <p:spPr>
          <a:xfrm>
            <a:off x="1028257" y="2514600"/>
            <a:ext cx="10135486" cy="314827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22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F8D558E-1EE3-6CC8-9E12-5D3161DC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66" y="1934831"/>
            <a:ext cx="6982268" cy="4193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D56D1A-4798-1636-1059-FB7142D7139B}"/>
              </a:ext>
            </a:extLst>
          </p:cNvPr>
          <p:cNvSpPr/>
          <p:nvPr/>
        </p:nvSpPr>
        <p:spPr>
          <a:xfrm>
            <a:off x="2295525" y="3771900"/>
            <a:ext cx="7543800" cy="246697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23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math equations on a white board&#10;&#10;Description automatically generated with medium confidence">
            <a:extLst>
              <a:ext uri="{FF2B5EF4-FFF2-40B4-BE49-F238E27FC236}">
                <a16:creationId xmlns:a16="http://schemas.microsoft.com/office/drawing/2014/main" id="{13C69261-11D4-05DE-4BFA-DF91ED18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0" y="1799519"/>
            <a:ext cx="6192114" cy="5058481"/>
          </a:xfrm>
          <a:prstGeom prst="rect">
            <a:avLst/>
          </a:prstGeom>
        </p:spPr>
      </p:pic>
      <p:pic>
        <p:nvPicPr>
          <p:cNvPr id="7" name="Picture 6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A428914B-6F15-32F1-0A17-15C8B81DF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114" y="2137819"/>
            <a:ext cx="5496692" cy="2724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9E7C5C-4904-382A-FDF3-9A7D8B300BAA}"/>
              </a:ext>
            </a:extLst>
          </p:cNvPr>
          <p:cNvSpPr/>
          <p:nvPr/>
        </p:nvSpPr>
        <p:spPr>
          <a:xfrm>
            <a:off x="304800" y="2190750"/>
            <a:ext cx="6192114" cy="466725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811CF-E37B-8A97-EBA9-10B253DBA9CD}"/>
              </a:ext>
            </a:extLst>
          </p:cNvPr>
          <p:cNvSpPr/>
          <p:nvPr/>
        </p:nvSpPr>
        <p:spPr>
          <a:xfrm>
            <a:off x="6578114" y="2166394"/>
            <a:ext cx="5496692" cy="3347401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752" y="3012948"/>
            <a:ext cx="3968496" cy="832104"/>
          </a:xfrm>
        </p:spPr>
        <p:txBody>
          <a:bodyPr rtlCol="0">
            <a:normAutofit/>
          </a:bodyPr>
          <a:lstStyle/>
          <a:p>
            <a:pPr algn="ctr"/>
            <a:r>
              <a:rPr lang="en-ZA" sz="3600"/>
              <a:t>Worksheet 3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8C0CDE5-970C-4CC4-BF43-0DA127E73E8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2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250283-5BD4-4DDB-D829-A65CDEC7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833E71-94E4-C2D6-570B-2A68FCBE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Credits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7515F7-CA32-F698-D156-A32D26DC9B37}"/>
              </a:ext>
            </a:extLst>
          </p:cNvPr>
          <p:cNvSpPr txBox="1">
            <a:spLocks/>
          </p:cNvSpPr>
          <p:nvPr/>
        </p:nvSpPr>
        <p:spPr>
          <a:xfrm>
            <a:off x="1444440" y="1742535"/>
            <a:ext cx="9303119" cy="47962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600" dirty="0"/>
              <a:t>siyavula.com</a:t>
            </a:r>
          </a:p>
          <a:p>
            <a:r>
              <a:rPr lang="en-ZA" sz="3600" dirty="0"/>
              <a:t>maths4africa.co.za</a:t>
            </a:r>
          </a:p>
          <a:p>
            <a:endParaRPr lang="en-ZA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610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Prior Knowledge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1BF7F-3878-A9EB-1BD4-7BFC9204C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1742535"/>
            <a:ext cx="9303119" cy="4796287"/>
          </a:xfrm>
        </p:spPr>
        <p:txBody>
          <a:bodyPr anchor="t">
            <a:normAutofit/>
          </a:bodyPr>
          <a:lstStyle/>
          <a:p>
            <a:r>
              <a:rPr lang="en-ZA" sz="3600" dirty="0"/>
              <a:t>Algebra Checklist: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ZA" sz="3600" dirty="0"/>
              <a:t>Variables, constants, terms, and coefficients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ZA" sz="3600" dirty="0"/>
              <a:t>Simplification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ZA" sz="3600" dirty="0"/>
              <a:t>Factorisation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ZA" sz="3600" dirty="0"/>
              <a:t>Order of operations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ZA" sz="3600" dirty="0"/>
              <a:t>Exponents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ZA" sz="3600" dirty="0"/>
          </a:p>
          <a:p>
            <a:endParaRPr lang="en-ZA" sz="3600" dirty="0"/>
          </a:p>
          <a:p>
            <a:endParaRPr lang="en-GB" sz="3600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628137B4-6D1B-FDB8-359C-618C7B3FC8F7}"/>
              </a:ext>
            </a:extLst>
          </p:cNvPr>
          <p:cNvSpPr/>
          <p:nvPr/>
        </p:nvSpPr>
        <p:spPr>
          <a:xfrm>
            <a:off x="9049109" y="281667"/>
            <a:ext cx="2756890" cy="1245208"/>
          </a:xfrm>
          <a:prstGeom prst="verticalScroll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Check the Algebra slides for a recap</a:t>
            </a:r>
          </a:p>
        </p:txBody>
      </p:sp>
    </p:spTree>
    <p:extLst>
      <p:ext uri="{BB962C8B-B14F-4D97-AF65-F5344CB8AC3E}">
        <p14:creationId xmlns:p14="http://schemas.microsoft.com/office/powerpoint/2010/main" val="2715488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Equations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86B214-6CE0-16EA-D28F-204A7B7C3846}"/>
              </a:ext>
            </a:extLst>
          </p:cNvPr>
          <p:cNvSpPr txBox="1">
            <a:spLocks/>
          </p:cNvSpPr>
          <p:nvPr/>
        </p:nvSpPr>
        <p:spPr>
          <a:xfrm>
            <a:off x="566468" y="1586005"/>
            <a:ext cx="11059064" cy="4724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600" dirty="0"/>
              <a:t>Solving an equation means finding the value of the variable/variables that make(s) the equation true.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r>
              <a:rPr lang="en-ZA" sz="3600" dirty="0"/>
              <a:t>For example: x + 1 = 3</a:t>
            </a:r>
          </a:p>
          <a:p>
            <a:pPr marL="0" indent="0" algn="ctr">
              <a:buNone/>
            </a:pPr>
            <a:r>
              <a:rPr lang="en-ZA" sz="3600" dirty="0"/>
              <a:t>For the equation to be true x has to be equal to 2.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r>
              <a:rPr lang="en-ZA" sz="3600" dirty="0"/>
              <a:t>Basically, equations are about making the </a:t>
            </a:r>
            <a:r>
              <a:rPr lang="en-ZA" sz="3600" dirty="0">
                <a:solidFill>
                  <a:srgbClr val="FF0000"/>
                </a:solidFill>
              </a:rPr>
              <a:t>left-hand side equal to the right-hand side</a:t>
            </a:r>
            <a:r>
              <a:rPr lang="en-ZA" sz="3600" dirty="0"/>
              <a:t>. </a:t>
            </a:r>
          </a:p>
          <a:p>
            <a:pPr marL="0" indent="0" algn="ctr">
              <a:buNone/>
            </a:pPr>
            <a:r>
              <a:rPr lang="en-ZA" sz="3600" dirty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1.Linear Equations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886B214-6CE0-16EA-D28F-204A7B7C3846}"/>
              </a:ext>
            </a:extLst>
          </p:cNvPr>
          <p:cNvSpPr txBox="1">
            <a:spLocks/>
          </p:cNvSpPr>
          <p:nvPr/>
        </p:nvSpPr>
        <p:spPr>
          <a:xfrm>
            <a:off x="566468" y="1586005"/>
            <a:ext cx="11059064" cy="2839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ZA" sz="3600" dirty="0"/>
              <a:t>The simplest equation to solve is a linear equation. A linear equation is an equation where the </a:t>
            </a:r>
            <a:r>
              <a:rPr lang="en-ZA" sz="3600" dirty="0">
                <a:solidFill>
                  <a:srgbClr val="FFC000"/>
                </a:solidFill>
              </a:rPr>
              <a:t>highest exponent of the variable is 1</a:t>
            </a:r>
            <a:r>
              <a:rPr lang="en-ZA" sz="3600" dirty="0"/>
              <a:t>.</a:t>
            </a:r>
          </a:p>
          <a:p>
            <a:pPr marL="0" indent="0" algn="ctr">
              <a:buNone/>
            </a:pPr>
            <a:r>
              <a:rPr lang="en-ZA" sz="3600" dirty="0"/>
              <a:t>With linear equations, there is at most </a:t>
            </a:r>
            <a:r>
              <a:rPr lang="en-ZA" sz="3600" dirty="0">
                <a:solidFill>
                  <a:srgbClr val="FFC000"/>
                </a:solidFill>
              </a:rPr>
              <a:t>one solution</a:t>
            </a:r>
            <a:r>
              <a:rPr lang="en-ZA" sz="3600" dirty="0"/>
              <a:t> for the equation.</a:t>
            </a:r>
          </a:p>
          <a:p>
            <a:pPr marL="0" indent="0">
              <a:buNone/>
            </a:pPr>
            <a:r>
              <a:rPr lang="en-ZA" sz="3600" dirty="0"/>
              <a:t>Examples of equations: </a:t>
            </a:r>
            <a:endParaRPr lang="en-GB" sz="3600" dirty="0"/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E5A7F847-E1FC-D96A-640C-7589B5F17A6A}"/>
              </a:ext>
            </a:extLst>
          </p:cNvPr>
          <p:cNvSpPr/>
          <p:nvPr/>
        </p:nvSpPr>
        <p:spPr>
          <a:xfrm>
            <a:off x="9049109" y="281667"/>
            <a:ext cx="2756890" cy="1245208"/>
          </a:xfrm>
          <a:prstGeom prst="verticalScroll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Check the answer by substituting it into the variable(s).</a:t>
            </a:r>
          </a:p>
        </p:txBody>
      </p:sp>
      <p:pic>
        <p:nvPicPr>
          <p:cNvPr id="7" name="Picture 6" descr="A math equations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A203C92-C088-6E6E-639E-708893BF6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845" y="4909225"/>
            <a:ext cx="3962953" cy="1629002"/>
          </a:xfrm>
          <a:prstGeom prst="rect">
            <a:avLst/>
          </a:prstGeom>
        </p:spPr>
      </p:pic>
      <p:pic>
        <p:nvPicPr>
          <p:cNvPr id="9" name="Picture 8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ABC14E12-BCC5-DB7F-12FE-84B50332F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047" y="4909225"/>
            <a:ext cx="2391109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 dirty="0"/>
              <a:t>Method for solving Linear Equations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7375F8A-2F8A-6D01-6FE8-9046303C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4" y="1764166"/>
            <a:ext cx="10219526" cy="49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3308B06A-9DFF-8DBD-2E50-07444EFF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87" y="1542854"/>
            <a:ext cx="7599610" cy="5315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B1FDF8-37FF-CFA8-F070-B11EDD193E8B}"/>
              </a:ext>
            </a:extLst>
          </p:cNvPr>
          <p:cNvSpPr/>
          <p:nvPr/>
        </p:nvSpPr>
        <p:spPr>
          <a:xfrm>
            <a:off x="2009775" y="2724150"/>
            <a:ext cx="8420100" cy="4041995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Examples</a:t>
            </a:r>
            <a:endParaRPr lang="en-GB" dirty="0"/>
          </a:p>
        </p:txBody>
      </p:sp>
      <p:pic>
        <p:nvPicPr>
          <p:cNvPr id="4" name="Picture 3" descr="A math problem with colorful lines&#10;&#10;Description automatically generated with medium confidence">
            <a:extLst>
              <a:ext uri="{FF2B5EF4-FFF2-40B4-BE49-F238E27FC236}">
                <a16:creationId xmlns:a16="http://schemas.microsoft.com/office/drawing/2014/main" id="{0361DE7C-6BA2-10CF-EA5B-AA4FA3AB3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19" y="509180"/>
            <a:ext cx="6173061" cy="58396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5A700C-7A4A-90CA-9083-FD905C81EA96}"/>
              </a:ext>
            </a:extLst>
          </p:cNvPr>
          <p:cNvSpPr/>
          <p:nvPr/>
        </p:nvSpPr>
        <p:spPr>
          <a:xfrm>
            <a:off x="4895419" y="895350"/>
            <a:ext cx="6173061" cy="545347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GB" smtClean="0"/>
              <a:pPr rtl="0"/>
              <a:t>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ZA" dirty="0"/>
              <a:t>2.Equations with Fractions</a:t>
            </a:r>
            <a:endParaRPr lang="en-GB" dirty="0"/>
          </a:p>
        </p:txBody>
      </p:sp>
      <p:pic>
        <p:nvPicPr>
          <p:cNvPr id="14" name="Picture 13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0F77E30D-8D37-EF1E-3525-DFA1273E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223166"/>
            <a:ext cx="5733093" cy="64116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B9E4F7-68F5-7D1D-405E-BF4EA0D47EE9}"/>
              </a:ext>
            </a:extLst>
          </p:cNvPr>
          <p:cNvSpPr/>
          <p:nvPr/>
        </p:nvSpPr>
        <p:spPr>
          <a:xfrm>
            <a:off x="4744062" y="1323975"/>
            <a:ext cx="6066813" cy="544217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1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6_TF66931380_Win32" id="{7F345408-2526-47F2-8982-8FBCF2972EA2}" vid="{E50BA638-16EF-4F41-AE64-30ADAD8CAB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456</TotalTime>
  <Words>335</Words>
  <Application>Microsoft Office PowerPoint</Application>
  <PresentationFormat>Widescreen</PresentationFormat>
  <Paragraphs>101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Franklin Gothic Book</vt:lpstr>
      <vt:lpstr>Wingdings</vt:lpstr>
      <vt:lpstr>Office Theme</vt:lpstr>
      <vt:lpstr>Equations &amp; Inequalities: Part 1</vt:lpstr>
      <vt:lpstr>Prior Knowledge</vt:lpstr>
      <vt:lpstr>Prior Knowledge</vt:lpstr>
      <vt:lpstr>Equations</vt:lpstr>
      <vt:lpstr>1.Linear Equations</vt:lpstr>
      <vt:lpstr>Method for solving Linear Equations</vt:lpstr>
      <vt:lpstr>Examples</vt:lpstr>
      <vt:lpstr>Examples</vt:lpstr>
      <vt:lpstr>2.Equations with Fractions</vt:lpstr>
      <vt:lpstr>Examples</vt:lpstr>
      <vt:lpstr>Examples: Method 1-make denominators the same</vt:lpstr>
      <vt:lpstr>Examples : Method 2- x by LCM right away</vt:lpstr>
      <vt:lpstr>Worksheet 1</vt:lpstr>
      <vt:lpstr>3.Quadratic Equations</vt:lpstr>
      <vt:lpstr>Method for solving Quadratic Equations</vt:lpstr>
      <vt:lpstr>Examples</vt:lpstr>
      <vt:lpstr>Examples</vt:lpstr>
      <vt:lpstr>Examples</vt:lpstr>
      <vt:lpstr>Worksheet 2</vt:lpstr>
      <vt:lpstr>4.Literal Equations</vt:lpstr>
      <vt:lpstr>Examples</vt:lpstr>
      <vt:lpstr>Examples</vt:lpstr>
      <vt:lpstr>Examples</vt:lpstr>
      <vt:lpstr>Worksheet 3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Trigonometry</dc:title>
  <dc:creator>Sange Tshakumane</dc:creator>
  <cp:lastModifiedBy>Sange Tshakumane</cp:lastModifiedBy>
  <cp:revision>10</cp:revision>
  <dcterms:created xsi:type="dcterms:W3CDTF">2024-03-05T11:28:26Z</dcterms:created>
  <dcterms:modified xsi:type="dcterms:W3CDTF">2024-10-23T14:56:51Z</dcterms:modified>
</cp:coreProperties>
</file>