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>
        <p:scale>
          <a:sx n="40" d="100"/>
          <a:sy n="40" d="100"/>
        </p:scale>
        <p:origin x="1680" y="6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DC9DE-EE7E-4B2C-84BC-83E1C0CBB5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D06268-04F2-4300-912F-D9FD8C00D2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EBC23-F43D-4979-9E07-45C2C5156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0030-2B50-4565-93D5-0596FCD91B3E}" type="datetimeFigureOut">
              <a:rPr lang="en-HK" smtClean="0"/>
              <a:t>12/7/2020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9B85C-9C83-47B7-B14B-9999BDED4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B5953-B4CB-4997-B9B2-1432E1455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919-5949-4F3F-85DD-3F0A89BEA4B4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99625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E0827-4C3A-4E5F-B465-6A4118513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A7F928-EEAB-4A8C-BC95-57F4449DD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33BFC-CE8E-4325-A1B0-4360FCF09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0030-2B50-4565-93D5-0596FCD91B3E}" type="datetimeFigureOut">
              <a:rPr lang="en-HK" smtClean="0"/>
              <a:t>12/7/2020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749F6-EDC8-43A3-96E5-AEA5D13B6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822CC-EC0F-4D0A-B7FC-4D2D1D306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919-5949-4F3F-85DD-3F0A89BEA4B4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08656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CE7459-BCA2-4DAE-A492-30BDF72531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A1CA5-F76A-461E-9082-D4B4F9D8D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3B3FC-21A9-4CE3-8A79-AFE26105A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0030-2B50-4565-93D5-0596FCD91B3E}" type="datetimeFigureOut">
              <a:rPr lang="en-HK" smtClean="0"/>
              <a:t>12/7/2020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8FD81-FE51-4320-BEE8-0ECE0E2C4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C85CD-6163-488C-857D-C7A196FB6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919-5949-4F3F-85DD-3F0A89BEA4B4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237449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AA199-B1CE-4341-BBEC-1F35938BD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08008-396F-44AA-B208-FC87F9A35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72D5A-8566-43B6-AD3A-B923262FD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0030-2B50-4565-93D5-0596FCD91B3E}" type="datetimeFigureOut">
              <a:rPr lang="en-HK" smtClean="0"/>
              <a:t>12/7/2020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3E8A2-B382-4CFE-A1D3-3EB2FC17E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53C57-E03D-4504-A73F-88200A00A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919-5949-4F3F-85DD-3F0A89BEA4B4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705967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CD1C1-D56A-4DF0-A66B-3145EA8E8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DD108-993E-49D4-B2E1-6B01754D0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F4F1C-2B8A-4255-B53E-0B8954CA1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0030-2B50-4565-93D5-0596FCD91B3E}" type="datetimeFigureOut">
              <a:rPr lang="en-HK" smtClean="0"/>
              <a:t>12/7/2020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16294-F259-4253-8AE2-88BA12C1C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AB657-AFB1-4F6F-9607-BE74B72DB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919-5949-4F3F-85DD-3F0A89BEA4B4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853683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6EC8F-FD9D-4021-AD5A-F4449978E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31C8C-6970-42BA-A718-DDE4DBECBB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D1B26A-661C-455A-B715-0447C3134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5C988-2C3A-423E-9A67-D9E27B3FF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0030-2B50-4565-93D5-0596FCD91B3E}" type="datetimeFigureOut">
              <a:rPr lang="en-HK" smtClean="0"/>
              <a:t>12/7/2020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A00219-2F6F-47FE-8E55-CDB5160F6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00EC6-FDCD-426E-AEE7-FD511152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919-5949-4F3F-85DD-3F0A89BEA4B4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4359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87675-E787-4E37-8D65-351A5E753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1A4F41-34A3-4815-986E-58836258F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8128BA-102E-4C9E-8E2E-AD7890FBB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B5BAA8-7A5C-4AC4-93D6-F40E32329D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793C80-617A-4B59-976A-570F3E172A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1DE9BD-02D3-4343-8336-C910B331C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0030-2B50-4565-93D5-0596FCD91B3E}" type="datetimeFigureOut">
              <a:rPr lang="en-HK" smtClean="0"/>
              <a:t>12/7/2020</a:t>
            </a:fld>
            <a:endParaRPr lang="en-H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B585DE-7383-4B2B-B117-EC4D7C7E4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C51BA7-6CE8-4602-B59F-9AED7D1E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919-5949-4F3F-85DD-3F0A89BEA4B4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609539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9CDBA-4A62-4609-AE54-C27030FDD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E5D9B-9C19-48F9-BF59-1D4922BC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0030-2B50-4565-93D5-0596FCD91B3E}" type="datetimeFigureOut">
              <a:rPr lang="en-HK" smtClean="0"/>
              <a:t>12/7/2020</a:t>
            </a:fld>
            <a:endParaRPr lang="en-H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AC6528-3492-4FAB-881D-87BAFEF5C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AC0FA1-B13B-4723-B5F8-8F2658069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919-5949-4F3F-85DD-3F0A89BEA4B4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223171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91A9CF-D22D-4E38-AC21-3E5EF32A7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0030-2B50-4565-93D5-0596FCD91B3E}" type="datetimeFigureOut">
              <a:rPr lang="en-HK" smtClean="0"/>
              <a:t>12/7/2020</a:t>
            </a:fld>
            <a:endParaRPr lang="en-H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CD5033-983F-473D-AC49-CE6DADD0B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2D3FE-511A-452A-B74F-B79466883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919-5949-4F3F-85DD-3F0A89BEA4B4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586021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5ABFA-321F-4AEC-9411-092B799F8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32CE4-51C5-485E-8B3D-54A2F942F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2B8673-9660-45B9-A000-57216A5053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E9E3F7-913D-4C9B-834C-77C8D1782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0030-2B50-4565-93D5-0596FCD91B3E}" type="datetimeFigureOut">
              <a:rPr lang="en-HK" smtClean="0"/>
              <a:t>12/7/2020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635D1-A792-46A4-A5F5-ACE8150F4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E49160-BD6E-43A3-972A-AC6F6EED7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919-5949-4F3F-85DD-3F0A89BEA4B4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650571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53505-7B8A-4502-BE8E-85D098D7E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E14034-C775-4DCC-B44D-79F3FDE835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0EC847-04CF-48DE-888C-71F2D04EF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01B72-3FC2-4B9C-BF44-E37A108CC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0030-2B50-4565-93D5-0596FCD91B3E}" type="datetimeFigureOut">
              <a:rPr lang="en-HK" smtClean="0"/>
              <a:t>12/7/2020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D1AE8F-35B1-44D2-8C0B-30B3510EB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BF4B6-7BE0-4982-B210-63B529A03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919-5949-4F3F-85DD-3F0A89BEA4B4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277391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C12E9-D0A4-40EF-9309-310AEF727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3C368-37DF-493E-8828-15CEE0144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195D1-F0AD-448A-99CF-AFB34A626A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00030-2B50-4565-93D5-0596FCD91B3E}" type="datetimeFigureOut">
              <a:rPr lang="en-HK" smtClean="0"/>
              <a:t>12/7/2020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C5BDC-E489-49FE-A6FC-8BF00CC3AF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EDBC1-B723-4997-973B-3C5B8C74E8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2C919-5949-4F3F-85DD-3F0A89BEA4B4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57401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7AE946-1C6B-4644-969A-49B70AD414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92667" y="0"/>
            <a:ext cx="8299333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3B9929-02B3-4024-B198-3F126CAEA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HK" sz="4800" dirty="0"/>
              <a:t>What is a Fraction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AED278-D142-4087-998E-E86F80D0D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endParaRPr lang="en-HK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28380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B2069EE-A08E-44F0-B3F9-3CF8CC2DC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6740" cy="6857542"/>
          </a:xfrm>
          <a:custGeom>
            <a:avLst/>
            <a:gdLst>
              <a:gd name="connsiteX0" fmla="*/ 0 w 6126740"/>
              <a:gd name="connsiteY0" fmla="*/ 0 h 6857542"/>
              <a:gd name="connsiteX1" fmla="*/ 4980067 w 6126740"/>
              <a:gd name="connsiteY1" fmla="*/ 0 h 6857542"/>
              <a:gd name="connsiteX2" fmla="*/ 4992714 w 6126740"/>
              <a:gd name="connsiteY2" fmla="*/ 31774 h 6857542"/>
              <a:gd name="connsiteX3" fmla="*/ 6047722 w 6126740"/>
              <a:gd name="connsiteY3" fmla="*/ 2682457 h 6857542"/>
              <a:gd name="connsiteX4" fmla="*/ 6047722 w 6126740"/>
              <a:gd name="connsiteY4" fmla="*/ 3752208 h 6857542"/>
              <a:gd name="connsiteX5" fmla="*/ 4890218 w 6126740"/>
              <a:gd name="connsiteY5" fmla="*/ 6660411 h 6857542"/>
              <a:gd name="connsiteX6" fmla="*/ 4811756 w 6126740"/>
              <a:gd name="connsiteY6" fmla="*/ 6857542 h 6857542"/>
              <a:gd name="connsiteX7" fmla="*/ 0 w 6126740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26740" h="6857542">
                <a:moveTo>
                  <a:pt x="0" y="0"/>
                </a:moveTo>
                <a:lnTo>
                  <a:pt x="4980067" y="0"/>
                </a:lnTo>
                <a:lnTo>
                  <a:pt x="4992714" y="31774"/>
                </a:lnTo>
                <a:cubicBezTo>
                  <a:pt x="6047722" y="2682457"/>
                  <a:pt x="6047722" y="2682457"/>
                  <a:pt x="6047722" y="2682457"/>
                </a:cubicBezTo>
                <a:cubicBezTo>
                  <a:pt x="6153080" y="2988100"/>
                  <a:pt x="6153080" y="3446565"/>
                  <a:pt x="6047722" y="3752208"/>
                </a:cubicBezTo>
                <a:cubicBezTo>
                  <a:pt x="5563735" y="4968215"/>
                  <a:pt x="5185620" y="5918220"/>
                  <a:pt x="4890218" y="6660411"/>
                </a:cubicBezTo>
                <a:lnTo>
                  <a:pt x="4811756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F5C0B5-665C-422A-968C-B56A4974B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289146"/>
            <a:ext cx="4153626" cy="4279709"/>
          </a:xfrm>
        </p:spPr>
        <p:txBody>
          <a:bodyPr anchor="ctr">
            <a:normAutofit/>
          </a:bodyPr>
          <a:lstStyle/>
          <a:p>
            <a:pPr algn="r"/>
            <a:r>
              <a:rPr lang="en-HK" sz="5400" dirty="0">
                <a:solidFill>
                  <a:schemeClr val="bg1"/>
                </a:solidFill>
              </a:rPr>
              <a:t>What is a Fraction?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12BF2FB-8A96-4B53-86A0-04755C545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3027" y="681628"/>
            <a:ext cx="1562267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93D4739-55F8-4E73-8F98-AF42D54BD4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AA190F-FB42-4BED-8AA1-A5A01B43C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CB4C8-2665-43FD-9F67-6D6FB0A27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4140" y="1854601"/>
            <a:ext cx="4776711" cy="4690578"/>
          </a:xfrm>
        </p:spPr>
        <p:txBody>
          <a:bodyPr anchor="ctr">
            <a:normAutofit/>
          </a:bodyPr>
          <a:lstStyle/>
          <a:p>
            <a:r>
              <a:rPr lang="en-US" b="0" i="0" dirty="0">
                <a:effectLst/>
                <a:latin typeface="Arial" panose="020B0604020202020204" pitchFamily="34" charset="0"/>
              </a:rPr>
              <a:t>A fraction represents part of a whole. </a:t>
            </a:r>
          </a:p>
          <a:p>
            <a:r>
              <a:rPr lang="en-US" b="0" i="0" dirty="0">
                <a:effectLst/>
                <a:latin typeface="Arial" panose="020B0604020202020204" pitchFamily="34" charset="0"/>
              </a:rPr>
              <a:t>When something is broken up into a number of parts, the fraction shows how many of those parts you have.</a:t>
            </a:r>
            <a:br>
              <a:rPr lang="en-US" dirty="0"/>
            </a:br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2141629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6464595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546337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1904B7-4558-4CAC-A861-EB787EC39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263"/>
            <a:ext cx="5157216" cy="1344975"/>
          </a:xfrm>
        </p:spPr>
        <p:txBody>
          <a:bodyPr>
            <a:normAutofit/>
          </a:bodyPr>
          <a:lstStyle/>
          <a:p>
            <a:r>
              <a:rPr lang="en-HK" sz="4000" i="0" dirty="0">
                <a:effectLst/>
              </a:rPr>
              <a:t>Pictures of Fractions</a:t>
            </a:r>
            <a:endParaRPr lang="en-HK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9CB1F-8DFD-4556-A6C5-A44CCDB7F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121763"/>
            <a:ext cx="5157216" cy="3773010"/>
          </a:xfrm>
        </p:spPr>
        <p:txBody>
          <a:bodyPr>
            <a:normAutofit/>
          </a:bodyPr>
          <a:lstStyle/>
          <a:p>
            <a:r>
              <a:rPr lang="en-HK" dirty="0"/>
              <a:t>What do fractions look like. The easiest way to understand fractions is to visualise them. We can see a whole circle broken up into different fractions. </a:t>
            </a:r>
          </a:p>
          <a:p>
            <a:endParaRPr lang="en-HK" sz="2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1DFE6B6-5EAC-489D-9E21-10621FD39A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69642" y="2549048"/>
            <a:ext cx="4736963" cy="1604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32114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68A4132F-DEC6-4332-A00C-A11AD4519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9047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9B38642C-62C4-4E31-A5D3-BB1DD8CA3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583" cy="6858478"/>
          </a:xfrm>
          <a:custGeom>
            <a:avLst/>
            <a:gdLst>
              <a:gd name="connsiteX0" fmla="*/ 0 w 8663583"/>
              <a:gd name="connsiteY0" fmla="*/ 0 h 6858478"/>
              <a:gd name="connsiteX1" fmla="*/ 480486 w 8663583"/>
              <a:gd name="connsiteY1" fmla="*/ 0 h 6858478"/>
              <a:gd name="connsiteX2" fmla="*/ 4415403 w 8663583"/>
              <a:gd name="connsiteY2" fmla="*/ 0 h 6858478"/>
              <a:gd name="connsiteX3" fmla="*/ 5481631 w 8663583"/>
              <a:gd name="connsiteY3" fmla="*/ 0 h 6858478"/>
              <a:gd name="connsiteX4" fmla="*/ 5487208 w 8663583"/>
              <a:gd name="connsiteY4" fmla="*/ 0 h 6858478"/>
              <a:gd name="connsiteX5" fmla="*/ 8663583 w 8663583"/>
              <a:gd name="connsiteY5" fmla="*/ 6858478 h 6858478"/>
              <a:gd name="connsiteX6" fmla="*/ 1239028 w 8663583"/>
              <a:gd name="connsiteY6" fmla="*/ 6858478 h 6858478"/>
              <a:gd name="connsiteX7" fmla="*/ 1239288 w 8663583"/>
              <a:gd name="connsiteY7" fmla="*/ 6857916 h 6858478"/>
              <a:gd name="connsiteX8" fmla="*/ 480486 w 8663583"/>
              <a:gd name="connsiteY8" fmla="*/ 6857916 h 6858478"/>
              <a:gd name="connsiteX9" fmla="*/ 480486 w 8663583"/>
              <a:gd name="connsiteY9" fmla="*/ 6858000 h 6858478"/>
              <a:gd name="connsiteX10" fmla="*/ 0 w 8663583"/>
              <a:gd name="connsiteY10" fmla="*/ 685800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663583" h="6858478">
                <a:moveTo>
                  <a:pt x="0" y="0"/>
                </a:moveTo>
                <a:lnTo>
                  <a:pt x="480486" y="0"/>
                </a:lnTo>
                <a:lnTo>
                  <a:pt x="4415403" y="0"/>
                </a:lnTo>
                <a:lnTo>
                  <a:pt x="5481631" y="0"/>
                </a:lnTo>
                <a:lnTo>
                  <a:pt x="5487208" y="0"/>
                </a:lnTo>
                <a:lnTo>
                  <a:pt x="8663583" y="6858478"/>
                </a:lnTo>
                <a:lnTo>
                  <a:pt x="1239028" y="6858478"/>
                </a:lnTo>
                <a:lnTo>
                  <a:pt x="1239288" y="6857916"/>
                </a:lnTo>
                <a:lnTo>
                  <a:pt x="480486" y="6857916"/>
                </a:lnTo>
                <a:lnTo>
                  <a:pt x="48048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A9F66240-8C38-4069-A5C9-2D3FCD97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234957" cy="6858478"/>
          </a:xfrm>
          <a:custGeom>
            <a:avLst/>
            <a:gdLst>
              <a:gd name="connsiteX0" fmla="*/ 156905 w 8234957"/>
              <a:gd name="connsiteY0" fmla="*/ 0 h 6858478"/>
              <a:gd name="connsiteX1" fmla="*/ 3986777 w 8234957"/>
              <a:gd name="connsiteY1" fmla="*/ 0 h 6858478"/>
              <a:gd name="connsiteX2" fmla="*/ 5053005 w 8234957"/>
              <a:gd name="connsiteY2" fmla="*/ 0 h 6858478"/>
              <a:gd name="connsiteX3" fmla="*/ 5058582 w 8234957"/>
              <a:gd name="connsiteY3" fmla="*/ 0 h 6858478"/>
              <a:gd name="connsiteX4" fmla="*/ 8234957 w 8234957"/>
              <a:gd name="connsiteY4" fmla="*/ 6858478 h 6858478"/>
              <a:gd name="connsiteX5" fmla="*/ 810402 w 8234957"/>
              <a:gd name="connsiteY5" fmla="*/ 6858478 h 6858478"/>
              <a:gd name="connsiteX6" fmla="*/ 810662 w 8234957"/>
              <a:gd name="connsiteY6" fmla="*/ 6857916 h 6858478"/>
              <a:gd name="connsiteX7" fmla="*/ 156905 w 8234957"/>
              <a:gd name="connsiteY7" fmla="*/ 6857916 h 6858478"/>
              <a:gd name="connsiteX8" fmla="*/ 156905 w 8234957"/>
              <a:gd name="connsiteY8" fmla="*/ 6858478 h 6858478"/>
              <a:gd name="connsiteX9" fmla="*/ 0 w 8234957"/>
              <a:gd name="connsiteY9" fmla="*/ 6858478 h 6858478"/>
              <a:gd name="connsiteX10" fmla="*/ 0 w 8234957"/>
              <a:gd name="connsiteY10" fmla="*/ 479 h 6858478"/>
              <a:gd name="connsiteX11" fmla="*/ 156905 w 8234957"/>
              <a:gd name="connsiteY11" fmla="*/ 479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34957" h="6858478">
                <a:moveTo>
                  <a:pt x="156905" y="0"/>
                </a:moveTo>
                <a:lnTo>
                  <a:pt x="3986777" y="0"/>
                </a:lnTo>
                <a:lnTo>
                  <a:pt x="5053005" y="0"/>
                </a:lnTo>
                <a:lnTo>
                  <a:pt x="5058582" y="0"/>
                </a:lnTo>
                <a:lnTo>
                  <a:pt x="8234957" y="6858478"/>
                </a:lnTo>
                <a:lnTo>
                  <a:pt x="810402" y="6858478"/>
                </a:lnTo>
                <a:lnTo>
                  <a:pt x="810662" y="6857916"/>
                </a:lnTo>
                <a:lnTo>
                  <a:pt x="156905" y="6857916"/>
                </a:lnTo>
                <a:lnTo>
                  <a:pt x="156905" y="6858478"/>
                </a:lnTo>
                <a:lnTo>
                  <a:pt x="0" y="6858478"/>
                </a:lnTo>
                <a:lnTo>
                  <a:pt x="0" y="479"/>
                </a:lnTo>
                <a:lnTo>
                  <a:pt x="15690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11EBBE-F038-420C-AC8E-B6E230191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65125"/>
            <a:ext cx="4378881" cy="1325563"/>
          </a:xfrm>
        </p:spPr>
        <p:txBody>
          <a:bodyPr>
            <a:normAutofit/>
          </a:bodyPr>
          <a:lstStyle/>
          <a:p>
            <a:r>
              <a:rPr lang="en-HK" dirty="0"/>
              <a:t>Still unsure.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A39EF-7B09-4E83-A303-B820147A5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020824"/>
            <a:ext cx="5076090" cy="4151376"/>
          </a:xfrm>
        </p:spPr>
        <p:txBody>
          <a:bodyPr>
            <a:normAutofit/>
          </a:bodyPr>
          <a:lstStyle/>
          <a:p>
            <a:r>
              <a:rPr lang="en-HK" dirty="0"/>
              <a:t>Maybe you think what's the point of fractions or maybe still a bit confused. </a:t>
            </a:r>
          </a:p>
          <a:p>
            <a:endParaRPr lang="en-HK" dirty="0"/>
          </a:p>
          <a:p>
            <a:r>
              <a:rPr lang="en-HK" dirty="0"/>
              <a:t>When would I use fractions?</a:t>
            </a:r>
          </a:p>
          <a:p>
            <a:r>
              <a:rPr lang="en-HK" dirty="0"/>
              <a:t> Have you ever shared food with someone? </a:t>
            </a:r>
          </a:p>
          <a:p>
            <a:endParaRPr lang="en-HK" sz="2000" dirty="0"/>
          </a:p>
        </p:txBody>
      </p:sp>
      <p:pic>
        <p:nvPicPr>
          <p:cNvPr id="2050" name="Picture 2" descr="3.nf.1 - equal sharing problems -fractions (With images ...">
            <a:extLst>
              <a:ext uri="{FF2B5EF4-FFF2-40B4-BE49-F238E27FC236}">
                <a16:creationId xmlns:a16="http://schemas.microsoft.com/office/drawing/2014/main" id="{E3044A03-7F27-4886-8CD6-94E12F3955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22120" y="365125"/>
            <a:ext cx="4057137" cy="2820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ractions: Area Models &amp; Equal Sharing Problems - - Part 1 - Math Tech Connections Simple Math, Easy Math, Fifth Grade Math, Grade 3, Common Core Math Standards, College Classes, Math Journals, Teaching Math, Teaching Ideas">
            <a:extLst>
              <a:ext uri="{FF2B5EF4-FFF2-40B4-BE49-F238E27FC236}">
                <a16:creationId xmlns:a16="http://schemas.microsoft.com/office/drawing/2014/main" id="{F1F32939-3F38-4163-9906-242CBF204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18303" y="3429000"/>
            <a:ext cx="3460954" cy="2414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91837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8">
            <a:extLst>
              <a:ext uri="{FF2B5EF4-FFF2-40B4-BE49-F238E27FC236}">
                <a16:creationId xmlns:a16="http://schemas.microsoft.com/office/drawing/2014/main" id="{0352D33D-F203-431A-A545-DB0A8A0D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DEC33493-8EA2-4BEB-9BF0-04EE8ADD1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856556" cy="6858000"/>
          </a:xfrm>
          <a:custGeom>
            <a:avLst/>
            <a:gdLst>
              <a:gd name="connsiteX0" fmla="*/ 0 w 7856556"/>
              <a:gd name="connsiteY0" fmla="*/ 0 h 6858000"/>
              <a:gd name="connsiteX1" fmla="*/ 4680402 w 7856556"/>
              <a:gd name="connsiteY1" fmla="*/ 0 h 6858000"/>
              <a:gd name="connsiteX2" fmla="*/ 7856556 w 7856556"/>
              <a:gd name="connsiteY2" fmla="*/ 6858000 h 6858000"/>
              <a:gd name="connsiteX3" fmla="*/ 0 w 785655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56556" h="6858000">
                <a:moveTo>
                  <a:pt x="0" y="0"/>
                </a:moveTo>
                <a:lnTo>
                  <a:pt x="4680402" y="0"/>
                </a:lnTo>
                <a:lnTo>
                  <a:pt x="785655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171D13A1-4626-4D50-9DF7-71BB7B6B7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29" y="0"/>
            <a:ext cx="7393181" cy="6858000"/>
          </a:xfrm>
          <a:custGeom>
            <a:avLst/>
            <a:gdLst>
              <a:gd name="connsiteX0" fmla="*/ 0 w 7393181"/>
              <a:gd name="connsiteY0" fmla="*/ 0 h 6858000"/>
              <a:gd name="connsiteX1" fmla="*/ 4217027 w 7393181"/>
              <a:gd name="connsiteY1" fmla="*/ 0 h 6858000"/>
              <a:gd name="connsiteX2" fmla="*/ 7393181 w 7393181"/>
              <a:gd name="connsiteY2" fmla="*/ 6858000 h 6858000"/>
              <a:gd name="connsiteX3" fmla="*/ 0 w 73931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3181" h="6858000">
                <a:moveTo>
                  <a:pt x="0" y="0"/>
                </a:moveTo>
                <a:lnTo>
                  <a:pt x="4217027" y="0"/>
                </a:lnTo>
                <a:lnTo>
                  <a:pt x="739318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ABF15D-A50B-4903-A012-68A97EAC1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054" y="835542"/>
            <a:ext cx="5242560" cy="1613536"/>
          </a:xfrm>
        </p:spPr>
        <p:txBody>
          <a:bodyPr>
            <a:normAutofit/>
          </a:bodyPr>
          <a:lstStyle/>
          <a:p>
            <a:r>
              <a:rPr lang="en-HK" dirty="0"/>
              <a:t>Let’s try get into it.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FB443-9D72-4F54-A266-B3809C6A8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650" y="2449078"/>
            <a:ext cx="4755455" cy="3768089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2400" b="0" i="0" dirty="0">
                <a:effectLst/>
                <a:latin typeface="Arial" panose="020B0604020202020204" pitchFamily="34" charset="0"/>
              </a:rPr>
              <a:t>When writing a fraction there are two main parts: the numerator and the denominator. </a:t>
            </a:r>
          </a:p>
          <a:p>
            <a:r>
              <a:rPr lang="en-US" sz="2400" dirty="0">
                <a:latin typeface="Arial" panose="020B0604020202020204" pitchFamily="34" charset="0"/>
              </a:rPr>
              <a:t>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umerator is how many parts you have. </a:t>
            </a:r>
          </a:p>
          <a:p>
            <a:r>
              <a:rPr lang="en-US" sz="2400" dirty="0">
                <a:latin typeface="Arial" panose="020B0604020202020204" pitchFamily="34" charset="0"/>
              </a:rPr>
              <a:t>D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enominator is how many parts the whole was divided into.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</a:rPr>
              <a:t>Fraction are written with the numerator on top and the denominator on the bottom and a line between them </a:t>
            </a:r>
            <a:endParaRPr lang="en-HK" sz="24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E398DB9-C373-4BE6-9AFC-A844B2E1E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6270740" y="1642310"/>
            <a:ext cx="5869322" cy="1423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28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B2069EE-A08E-44F0-B3F9-3CF8CC2DC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6740" cy="6857542"/>
          </a:xfrm>
          <a:custGeom>
            <a:avLst/>
            <a:gdLst>
              <a:gd name="connsiteX0" fmla="*/ 0 w 6126740"/>
              <a:gd name="connsiteY0" fmla="*/ 0 h 6857542"/>
              <a:gd name="connsiteX1" fmla="*/ 4980067 w 6126740"/>
              <a:gd name="connsiteY1" fmla="*/ 0 h 6857542"/>
              <a:gd name="connsiteX2" fmla="*/ 4992714 w 6126740"/>
              <a:gd name="connsiteY2" fmla="*/ 31774 h 6857542"/>
              <a:gd name="connsiteX3" fmla="*/ 6047722 w 6126740"/>
              <a:gd name="connsiteY3" fmla="*/ 2682457 h 6857542"/>
              <a:gd name="connsiteX4" fmla="*/ 6047722 w 6126740"/>
              <a:gd name="connsiteY4" fmla="*/ 3752208 h 6857542"/>
              <a:gd name="connsiteX5" fmla="*/ 4890218 w 6126740"/>
              <a:gd name="connsiteY5" fmla="*/ 6660411 h 6857542"/>
              <a:gd name="connsiteX6" fmla="*/ 4811756 w 6126740"/>
              <a:gd name="connsiteY6" fmla="*/ 6857542 h 6857542"/>
              <a:gd name="connsiteX7" fmla="*/ 0 w 6126740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26740" h="6857542">
                <a:moveTo>
                  <a:pt x="0" y="0"/>
                </a:moveTo>
                <a:lnTo>
                  <a:pt x="4980067" y="0"/>
                </a:lnTo>
                <a:lnTo>
                  <a:pt x="4992714" y="31774"/>
                </a:lnTo>
                <a:cubicBezTo>
                  <a:pt x="6047722" y="2682457"/>
                  <a:pt x="6047722" y="2682457"/>
                  <a:pt x="6047722" y="2682457"/>
                </a:cubicBezTo>
                <a:cubicBezTo>
                  <a:pt x="6153080" y="2988100"/>
                  <a:pt x="6153080" y="3446565"/>
                  <a:pt x="6047722" y="3752208"/>
                </a:cubicBezTo>
                <a:cubicBezTo>
                  <a:pt x="5563735" y="4968215"/>
                  <a:pt x="5185620" y="5918220"/>
                  <a:pt x="4890218" y="6660411"/>
                </a:cubicBezTo>
                <a:lnTo>
                  <a:pt x="4811756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8B442C-CF9A-4FDE-ABA5-64A861907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289146"/>
            <a:ext cx="4153626" cy="4279709"/>
          </a:xfrm>
        </p:spPr>
        <p:txBody>
          <a:bodyPr anchor="ctr">
            <a:normAutofit/>
          </a:bodyPr>
          <a:lstStyle/>
          <a:p>
            <a:pPr algn="r"/>
            <a:r>
              <a:rPr lang="en-HK" sz="5400" dirty="0">
                <a:solidFill>
                  <a:schemeClr val="bg1"/>
                </a:solidFill>
              </a:rPr>
              <a:t>Types of Fractions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12BF2FB-8A96-4B53-86A0-04755C545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3027" y="681628"/>
            <a:ext cx="1562267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93D4739-55F8-4E73-8F98-AF42D54BD4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AA190F-FB42-4BED-8AA1-A5A01B43C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A5811-4C82-4E62-90DE-AE0BD419D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4140" y="1854601"/>
            <a:ext cx="4776711" cy="4642452"/>
          </a:xfrm>
        </p:spPr>
        <p:txBody>
          <a:bodyPr anchor="ctr">
            <a:normAutofit/>
          </a:bodyPr>
          <a:lstStyle/>
          <a:p>
            <a:r>
              <a:rPr lang="en-HK" sz="2400" dirty="0"/>
              <a:t>Still following. </a:t>
            </a:r>
          </a:p>
          <a:p>
            <a:r>
              <a:rPr lang="en-HK" sz="2400" dirty="0"/>
              <a:t>There are three different types of fractions.</a:t>
            </a:r>
          </a:p>
          <a:p>
            <a:r>
              <a:rPr lang="en-HK" sz="2400" dirty="0"/>
              <a:t>Proper Fractions – Numerator is less than the denominator. </a:t>
            </a:r>
          </a:p>
          <a:p>
            <a:r>
              <a:rPr lang="en-HK" sz="2400" dirty="0"/>
              <a:t>Improper Fraction – The numerator is greater than the denominator </a:t>
            </a:r>
          </a:p>
          <a:p>
            <a:r>
              <a:rPr lang="en-HK" sz="2400" dirty="0"/>
              <a:t>Mixed Fractions – A whole number part and a fractional part. </a:t>
            </a:r>
          </a:p>
        </p:txBody>
      </p:sp>
    </p:spTree>
    <p:extLst>
      <p:ext uri="{BB962C8B-B14F-4D97-AF65-F5344CB8AC3E}">
        <p14:creationId xmlns:p14="http://schemas.microsoft.com/office/powerpoint/2010/main" val="1867552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E0F0AE-D81B-4A09-B742-75A4CFC72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447741"/>
            <a:ext cx="4278623" cy="1645919"/>
          </a:xfrm>
        </p:spPr>
        <p:txBody>
          <a:bodyPr>
            <a:normAutofit/>
          </a:bodyPr>
          <a:lstStyle/>
          <a:p>
            <a:r>
              <a:rPr lang="en-HK" sz="4000"/>
              <a:t>Finally! Equivalent Fractions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AD93FD3-7DF2-4DC8-BD55-8B2EB5F63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3579"/>
            <a:ext cx="8109718" cy="4604421"/>
          </a:xfrm>
          <a:custGeom>
            <a:avLst/>
            <a:gdLst>
              <a:gd name="connsiteX0" fmla="*/ 7381313 w 8109718"/>
              <a:gd name="connsiteY0" fmla="*/ 1839459 h 4604421"/>
              <a:gd name="connsiteX1" fmla="*/ 7381313 w 8109718"/>
              <a:gd name="connsiteY1" fmla="*/ 1853646 h 4604421"/>
              <a:gd name="connsiteX2" fmla="*/ 7379359 w 8109718"/>
              <a:gd name="connsiteY2" fmla="*/ 1846552 h 4604421"/>
              <a:gd name="connsiteX3" fmla="*/ 1321854 w 8109718"/>
              <a:gd name="connsiteY3" fmla="*/ 0 h 4604421"/>
              <a:gd name="connsiteX4" fmla="*/ 5365317 w 8109718"/>
              <a:gd name="connsiteY4" fmla="*/ 0 h 4604421"/>
              <a:gd name="connsiteX5" fmla="*/ 5985373 w 8109718"/>
              <a:gd name="connsiteY5" fmla="*/ 365439 h 4604421"/>
              <a:gd name="connsiteX6" fmla="*/ 8011470 w 8109718"/>
              <a:gd name="connsiteY6" fmla="*/ 3854515 h 4604421"/>
              <a:gd name="connsiteX7" fmla="*/ 8011470 w 8109718"/>
              <a:gd name="connsiteY7" fmla="*/ 4567993 h 4604421"/>
              <a:gd name="connsiteX8" fmla="*/ 7998115 w 8109718"/>
              <a:gd name="connsiteY8" fmla="*/ 4590992 h 4604421"/>
              <a:gd name="connsiteX9" fmla="*/ 7990317 w 8109718"/>
              <a:gd name="connsiteY9" fmla="*/ 4604421 h 4604421"/>
              <a:gd name="connsiteX10" fmla="*/ 0 w 8109718"/>
              <a:gd name="connsiteY10" fmla="*/ 4604421 h 4604421"/>
              <a:gd name="connsiteX11" fmla="*/ 0 w 8109718"/>
              <a:gd name="connsiteY11" fmla="*/ 1564110 h 4604421"/>
              <a:gd name="connsiteX12" fmla="*/ 27177 w 8109718"/>
              <a:gd name="connsiteY12" fmla="*/ 1517107 h 4604421"/>
              <a:gd name="connsiteX13" fmla="*/ 693065 w 8109718"/>
              <a:gd name="connsiteY13" fmla="*/ 365439 h 4604421"/>
              <a:gd name="connsiteX14" fmla="*/ 1321854 w 8109718"/>
              <a:gd name="connsiteY14" fmla="*/ 0 h 460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604421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98115" y="4590992"/>
                </a:cubicBezTo>
                <a:lnTo>
                  <a:pt x="7990317" y="4604421"/>
                </a:lnTo>
                <a:lnTo>
                  <a:pt x="0" y="4604421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56571CF-1434-4180-A385-D4AC63B6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76856" y="1827416"/>
            <a:ext cx="4418320" cy="3877280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D0EF7D-8D7F-4A18-A68B-92E2D4487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2343" y="825104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  <a:alpha val="5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770F868-28FE-4B38-8FC7-E9C841B83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567451"/>
            <a:ext cx="1128382" cy="847206"/>
            <a:chOff x="5307830" y="325570"/>
            <a:chExt cx="1128382" cy="847206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E5BF88F-B1F5-4A09-887A-B5CA246CA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D8984A5C-991A-40D3-A4C9-7E0DCA2A7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A55E89-28BC-4069-A800-D7AB86AE560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1121" y="2649680"/>
                <a:ext cx="5291222" cy="3877280"/>
              </a:xfrm>
            </p:spPr>
            <p:txBody>
              <a:bodyPr>
                <a:normAutofit/>
              </a:bodyPr>
              <a:lstStyle/>
              <a:p>
                <a:r>
                  <a:rPr lang="en-HK" sz="2400" dirty="0">
                    <a:solidFill>
                      <a:schemeClr val="bg1"/>
                    </a:solidFill>
                  </a:rPr>
                  <a:t>Sometimes fractions may look different and have different numbers but thy are equivalent or have the same value. </a:t>
                </a:r>
              </a:p>
              <a:p>
                <a:r>
                  <a:rPr lang="en-HK" sz="2400" dirty="0">
                    <a:solidFill>
                      <a:schemeClr val="bg1"/>
                    </a:solidFill>
                  </a:rPr>
                  <a:t>On of the simplest examples of equivalent fractions is the number 1.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HK" sz="1800" i="0" smtClean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1=</m:t>
                      </m:r>
                      <m:f>
                        <m:fPr>
                          <m:ctrlPr>
                            <a:rPr lang="en-HK" sz="180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HK" sz="1800" i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HK" sz="1800" i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en-HK" sz="1800" i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HK" sz="180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HK" sz="1800" i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HK" sz="1800" i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8</m:t>
                          </m:r>
                        </m:den>
                      </m:f>
                      <m:r>
                        <a:rPr lang="en-HK" sz="1800" i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HK" sz="180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HK" sz="1800" i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34</m:t>
                          </m:r>
                        </m:num>
                        <m:den>
                          <m:r>
                            <a:rPr lang="en-HK" sz="1800" i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34</m:t>
                          </m:r>
                        </m:den>
                      </m:f>
                      <m:r>
                        <a:rPr lang="en-HK" sz="1800" i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HK" sz="180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HK" sz="1800" i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en-HK" sz="1800" i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HK" sz="2400" dirty="0">
                  <a:solidFill>
                    <a:schemeClr val="bg1"/>
                  </a:solidFill>
                </a:endParaRPr>
              </a:p>
              <a:p>
                <a:r>
                  <a:rPr lang="en-HK" sz="2400" dirty="0">
                    <a:solidFill>
                      <a:schemeClr val="bg1"/>
                    </a:solidFill>
                  </a:rPr>
                  <a:t>Here are some equivalent fractions of 1/4.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HK" sz="1800" i="1" smtClean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HK" sz="1800" i="1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HK" sz="1800" i="1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  <m:r>
                        <a:rPr lang="en-HK" sz="1800" i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HK" sz="1800" i="1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HK" sz="1800" i="1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HK" sz="1800" i="1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8</m:t>
                          </m:r>
                        </m:den>
                      </m:f>
                      <m:r>
                        <a:rPr lang="en-HK" sz="1800" i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HK" sz="1800" i="1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HK" sz="1800" i="1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HK" sz="1800" i="1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40</m:t>
                          </m:r>
                        </m:den>
                      </m:f>
                      <m:r>
                        <a:rPr lang="en-HK" sz="1800" i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HK" sz="1800" i="1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HK" sz="1800" i="1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n-HK" sz="1800" i="1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HK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en-HK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A55E89-28BC-4069-A800-D7AB86AE560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1121" y="2649680"/>
                <a:ext cx="5291222" cy="3877280"/>
              </a:xfrm>
              <a:blipFill>
                <a:blip r:embed="rId2"/>
                <a:stretch>
                  <a:fillRect l="-1498" t="-2201" r="-2765"/>
                </a:stretch>
              </a:blipFill>
            </p:spPr>
            <p:txBody>
              <a:bodyPr/>
              <a:lstStyle/>
              <a:p>
                <a:r>
                  <a:rPr lang="en-H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1752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33F6408-E1FB-40EE-933F-488D38CCC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 23">
            <a:extLst>
              <a:ext uri="{FF2B5EF4-FFF2-40B4-BE49-F238E27FC236}">
                <a16:creationId xmlns:a16="http://schemas.microsoft.com/office/drawing/2014/main" id="{F055C0C5-567C-4C02-83F3-B427BC740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5D1BB9-93C8-443A-9345-6AE7B98BE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200400" cy="1325563"/>
          </a:xfrm>
        </p:spPr>
        <p:txBody>
          <a:bodyPr>
            <a:normAutofit/>
          </a:bodyPr>
          <a:lstStyle/>
          <a:p>
            <a:r>
              <a:rPr lang="en-HK" sz="3200" dirty="0"/>
              <a:t>Try these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68DA450-8BD4-4B93-B478-3F118D6E5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3200400" cy="4351338"/>
          </a:xfrm>
        </p:spPr>
        <p:txBody>
          <a:bodyPr>
            <a:normAutofit/>
          </a:bodyPr>
          <a:lstStyle/>
          <a:p>
            <a:r>
              <a:rPr lang="en-US" sz="1800" dirty="0"/>
              <a:t>Give these questions a. go. </a:t>
            </a:r>
          </a:p>
        </p:txBody>
      </p:sp>
      <p:sp>
        <p:nvSpPr>
          <p:cNvPr id="16" name="Rounded Rectangle 17">
            <a:extLst>
              <a:ext uri="{FF2B5EF4-FFF2-40B4-BE49-F238E27FC236}">
                <a16:creationId xmlns:a16="http://schemas.microsoft.com/office/drawing/2014/main" id="{E48B6BD6-5DED-4B86-A4B3-D35037F6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rgbClr val="FFFFFF"/>
          </a:solidFill>
          <a:ln w="1587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E4ACDB-D19A-405D-8493-97E3980773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8706" y="1470136"/>
            <a:ext cx="5755093" cy="390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046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31F5B20-D551-4B6B-9F36-13A3A445F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anchor="ctr">
            <a:normAutofit/>
          </a:bodyPr>
          <a:lstStyle/>
          <a:p>
            <a:r>
              <a:rPr lang="en-HK" sz="4800">
                <a:solidFill>
                  <a:schemeClr val="bg1"/>
                </a:solidFill>
              </a:rPr>
              <a:t>Future learning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A74999-EEE6-49C1-A15D-DADD48EBB6B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73864" y="1166933"/>
                <a:ext cx="5716988" cy="5249909"/>
              </a:xfrm>
            </p:spPr>
            <p:txBody>
              <a:bodyPr anchor="ctr">
                <a:normAutofit lnSpcReduction="10000"/>
              </a:bodyPr>
              <a:lstStyle/>
              <a:p>
                <a:r>
                  <a:rPr lang="en-HK" sz="2400" dirty="0"/>
                  <a:t>Decimals and Percent have a special relationship with fractions </a:t>
                </a:r>
              </a:p>
              <a:p>
                <a:r>
                  <a:rPr lang="en-HK" sz="2400" dirty="0"/>
                  <a:t>Decimal Points </a:t>
                </a:r>
              </a:p>
              <a:p>
                <a:pPr lvl="1"/>
                <a:r>
                  <a:rPr lang="en-HK" dirty="0"/>
                  <a:t>When Decimal points are used in numbers, the number on the right of the decimal point is a type of fraction. It depends on the place value. </a:t>
                </a:r>
              </a:p>
              <a:p>
                <a:pPr marL="0" indent="0" algn="ctr">
                  <a:buNone/>
                </a:pPr>
                <a:r>
                  <a:rPr lang="en-HK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0.3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HK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HK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HK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HK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0.42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HK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HK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42</m:t>
                        </m:r>
                      </m:num>
                      <m:den>
                        <m:r>
                          <a:rPr lang="en-HK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lang="en-HK" sz="2400" dirty="0"/>
              </a:p>
              <a:p>
                <a:r>
                  <a:rPr lang="en-HK" sz="2400" dirty="0"/>
                  <a:t>Percent </a:t>
                </a:r>
              </a:p>
              <a:p>
                <a:pPr lvl="1"/>
                <a:r>
                  <a:rPr lang="en-HK" dirty="0"/>
                  <a:t>Another type of fractions is the percent. The ‘percent’ is a fraction with the denominator of 100  </a:t>
                </a:r>
              </a:p>
              <a:p>
                <a:pPr marL="0" indent="0" algn="ctr">
                  <a:buNone/>
                </a:pPr>
                <a:r>
                  <a:rPr lang="en-HK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50%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HK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HK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</m:t>
                        </m:r>
                      </m:num>
                      <m:den>
                        <m:r>
                          <a:rPr lang="en-HK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HK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½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A74999-EEE6-49C1-A15D-DADD48EBB6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73864" y="1166933"/>
                <a:ext cx="5716988" cy="5249909"/>
              </a:xfrm>
              <a:blipFill>
                <a:blip r:embed="rId2"/>
                <a:stretch>
                  <a:fillRect l="-1386" r="-213"/>
                </a:stretch>
              </a:blipFill>
            </p:spPr>
            <p:txBody>
              <a:bodyPr/>
              <a:lstStyle/>
              <a:p>
                <a:r>
                  <a:rPr lang="en-H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3034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356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What is a Fraction</vt:lpstr>
      <vt:lpstr>What is a Fraction?</vt:lpstr>
      <vt:lpstr>Pictures of Fractions</vt:lpstr>
      <vt:lpstr>Still unsure.</vt:lpstr>
      <vt:lpstr>Let’s try get into it.</vt:lpstr>
      <vt:lpstr>Types of Fractions</vt:lpstr>
      <vt:lpstr>Finally! Equivalent Fractions</vt:lpstr>
      <vt:lpstr>Try these</vt:lpstr>
      <vt:lpstr>Future learning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 Fraction</dc:title>
  <dc:creator>Ben Campbell</dc:creator>
  <cp:lastModifiedBy>Ben Campbell</cp:lastModifiedBy>
  <cp:revision>2</cp:revision>
  <dcterms:created xsi:type="dcterms:W3CDTF">2020-07-12T10:31:26Z</dcterms:created>
  <dcterms:modified xsi:type="dcterms:W3CDTF">2020-07-12T10:41:54Z</dcterms:modified>
</cp:coreProperties>
</file>