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9" r:id="rId3"/>
    <p:sldId id="307" r:id="rId4"/>
    <p:sldId id="308" r:id="rId5"/>
    <p:sldId id="310" r:id="rId6"/>
    <p:sldId id="311" r:id="rId7"/>
    <p:sldId id="312" r:id="rId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6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B531-ACB1-46C1-B66E-288CD9CE4905}" type="datetimeFigureOut">
              <a:rPr lang="th-TH" smtClean="0"/>
              <a:t>29/08/64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9AEC-4E10-45E6-91A1-CDC40DCD0A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210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B531-ACB1-46C1-B66E-288CD9CE4905}" type="datetimeFigureOut">
              <a:rPr lang="th-TH" smtClean="0"/>
              <a:t>29/08/64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9AEC-4E10-45E6-91A1-CDC40DCD0A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028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B531-ACB1-46C1-B66E-288CD9CE4905}" type="datetimeFigureOut">
              <a:rPr lang="th-TH" smtClean="0"/>
              <a:t>29/08/64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9AEC-4E10-45E6-91A1-CDC40DCD0A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1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B531-ACB1-46C1-B66E-288CD9CE4905}" type="datetimeFigureOut">
              <a:rPr lang="th-TH" smtClean="0"/>
              <a:t>29/08/64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9AEC-4E10-45E6-91A1-CDC40DCD0A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64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B531-ACB1-46C1-B66E-288CD9CE4905}" type="datetimeFigureOut">
              <a:rPr lang="th-TH" smtClean="0"/>
              <a:t>29/08/64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9AEC-4E10-45E6-91A1-CDC40DCD0A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529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B531-ACB1-46C1-B66E-288CD9CE4905}" type="datetimeFigureOut">
              <a:rPr lang="th-TH" smtClean="0"/>
              <a:t>29/08/64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9AEC-4E10-45E6-91A1-CDC40DCD0A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677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B531-ACB1-46C1-B66E-288CD9CE4905}" type="datetimeFigureOut">
              <a:rPr lang="th-TH" smtClean="0"/>
              <a:t>29/08/64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9AEC-4E10-45E6-91A1-CDC40DCD0A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106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B531-ACB1-46C1-B66E-288CD9CE4905}" type="datetimeFigureOut">
              <a:rPr lang="th-TH" smtClean="0"/>
              <a:t>29/08/64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9AEC-4E10-45E6-91A1-CDC40DCD0A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3363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B531-ACB1-46C1-B66E-288CD9CE4905}" type="datetimeFigureOut">
              <a:rPr lang="th-TH" smtClean="0"/>
              <a:t>29/08/64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9AEC-4E10-45E6-91A1-CDC40DCD0A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62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B531-ACB1-46C1-B66E-288CD9CE4905}" type="datetimeFigureOut">
              <a:rPr lang="th-TH" smtClean="0"/>
              <a:t>29/08/64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9AEC-4E10-45E6-91A1-CDC40DCD0A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306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B531-ACB1-46C1-B66E-288CD9CE4905}" type="datetimeFigureOut">
              <a:rPr lang="th-TH" smtClean="0"/>
              <a:t>29/08/64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9AEC-4E10-45E6-91A1-CDC40DCD0A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106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2B531-ACB1-46C1-B66E-288CD9CE4905}" type="datetimeFigureOut">
              <a:rPr lang="th-TH" smtClean="0"/>
              <a:t>29/08/64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F9AEC-4E10-45E6-91A1-CDC40DCD0A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014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2838" y="-114856"/>
            <a:ext cx="46006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ea typeface="+mj-ea"/>
                <a:cs typeface="+mj-cs"/>
              </a:rPr>
              <a:t>Adverbs of Manner</a:t>
            </a:r>
            <a:endParaRPr lang="th-TH" dirty="0"/>
          </a:p>
        </p:txBody>
      </p:sp>
      <p:pic>
        <p:nvPicPr>
          <p:cNvPr id="1026" name="Picture 2" descr="https://www.illustrationsof.com/royalty-free-rf-body-parts-clipart-illustration-by-graphics-rf-stock-sample-11406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638651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76719" y="473307"/>
            <a:ext cx="24400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Andalus" pitchFamily="18" charset="-78"/>
                <a:ea typeface="+mj-ea"/>
                <a:cs typeface="+mj-cs"/>
              </a:rPr>
              <a:t>b</a:t>
            </a:r>
            <a:r>
              <a:rPr lang="en-US" sz="4400" dirty="0" smtClean="0">
                <a:solidFill>
                  <a:srgbClr val="0070C0"/>
                </a:solidFill>
                <a:latin typeface="Andalus" pitchFamily="18" charset="-78"/>
                <a:ea typeface="+mj-ea"/>
                <a:cs typeface="+mj-cs"/>
              </a:rPr>
              <a:t>ad-badly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07112" y="2234319"/>
            <a:ext cx="25960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>
                <a:solidFill>
                  <a:srgbClr val="0070C0"/>
                </a:solidFill>
              </a:rPr>
              <a:t>s</a:t>
            </a:r>
            <a:r>
              <a:rPr lang="en-US" sz="4400" dirty="0" smtClean="0">
                <a:solidFill>
                  <a:srgbClr val="0070C0"/>
                </a:solidFill>
              </a:rPr>
              <a:t>afe-safely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2326" y="663707"/>
            <a:ext cx="31790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 smtClean="0">
                <a:solidFill>
                  <a:srgbClr val="0070C0"/>
                </a:solidFill>
              </a:rPr>
              <a:t>quick-quickly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87363" y="3241941"/>
            <a:ext cx="3613490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u="sng" dirty="0" smtClean="0">
                <a:solidFill>
                  <a:srgbClr val="00B050"/>
                </a:solidFill>
                <a:latin typeface="Andalus" pitchFamily="18" charset="-78"/>
              </a:rPr>
              <a:t>Irregular forms</a:t>
            </a:r>
          </a:p>
          <a:p>
            <a:pPr lvl="0"/>
            <a:r>
              <a:rPr lang="en-US" sz="4400" dirty="0" smtClean="0">
                <a:solidFill>
                  <a:srgbClr val="0070C0"/>
                </a:solidFill>
                <a:latin typeface="Andalus" pitchFamily="18" charset="-78"/>
              </a:rPr>
              <a:t>good-well</a:t>
            </a:r>
          </a:p>
          <a:p>
            <a:pPr lvl="0"/>
            <a:r>
              <a:rPr lang="en-US" sz="4400" dirty="0">
                <a:solidFill>
                  <a:srgbClr val="0070C0"/>
                </a:solidFill>
              </a:rPr>
              <a:t>f</a:t>
            </a:r>
            <a:r>
              <a:rPr lang="en-US" sz="4400" dirty="0" smtClean="0">
                <a:solidFill>
                  <a:srgbClr val="0070C0"/>
                </a:solidFill>
              </a:rPr>
              <a:t>ast-fast</a:t>
            </a:r>
          </a:p>
          <a:p>
            <a:pPr lvl="0"/>
            <a:r>
              <a:rPr lang="en-US" sz="4400" dirty="0">
                <a:solidFill>
                  <a:srgbClr val="0070C0"/>
                </a:solidFill>
              </a:rPr>
              <a:t>h</a:t>
            </a:r>
            <a:r>
              <a:rPr lang="en-US" sz="4400" dirty="0" smtClean="0">
                <a:solidFill>
                  <a:srgbClr val="0070C0"/>
                </a:solidFill>
              </a:rPr>
              <a:t>ard-hard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18234" y="1059151"/>
            <a:ext cx="29132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>
                <a:solidFill>
                  <a:srgbClr val="0070C0"/>
                </a:solidFill>
              </a:rPr>
              <a:t>c</a:t>
            </a:r>
            <a:r>
              <a:rPr lang="en-US" sz="4400" dirty="0" smtClean="0">
                <a:solidFill>
                  <a:srgbClr val="0070C0"/>
                </a:solidFill>
              </a:rPr>
              <a:t>alm-calmly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1740" y="1791206"/>
            <a:ext cx="39405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>
                <a:solidFill>
                  <a:srgbClr val="0070C0"/>
                </a:solidFill>
                <a:latin typeface="Andalus" pitchFamily="18" charset="-78"/>
              </a:rPr>
              <a:t>c</a:t>
            </a:r>
            <a:r>
              <a:rPr lang="en-US" sz="4400" dirty="0" smtClean="0">
                <a:solidFill>
                  <a:srgbClr val="0070C0"/>
                </a:solidFill>
                <a:latin typeface="Andalus" pitchFamily="18" charset="-78"/>
              </a:rPr>
              <a:t>areful-carefully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32040" y="1478493"/>
            <a:ext cx="3882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 smtClean="0">
                <a:solidFill>
                  <a:srgbClr val="0070C0"/>
                </a:solidFill>
                <a:latin typeface="Andalus" pitchFamily="18" charset="-78"/>
              </a:rPr>
              <a:t>patient-patiently</a:t>
            </a:r>
            <a:endParaRPr lang="th-TH" dirty="0">
              <a:solidFill>
                <a:srgbClr val="0070C0"/>
              </a:solidFill>
            </a:endParaRPr>
          </a:p>
        </p:txBody>
      </p:sp>
      <p:pic>
        <p:nvPicPr>
          <p:cNvPr id="2" name="Picture 2" descr="ADVERBS OF MANNER - English ESL Powerpoints for distance learning and  physical classroom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0" t="12724" r="12818" b="15928"/>
          <a:stretch/>
        </p:blipFill>
        <p:spPr bwMode="auto">
          <a:xfrm>
            <a:off x="342815" y="3997721"/>
            <a:ext cx="470980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peakOut SpeakUp | Linked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5" y="111083"/>
            <a:ext cx="1278835" cy="125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2837" y="2641777"/>
            <a:ext cx="28466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srgbClr val="0070C0"/>
                </a:solidFill>
                <a:latin typeface="Andalus" pitchFamily="18" charset="-78"/>
              </a:rPr>
              <a:t>eas</a:t>
            </a:r>
            <a:r>
              <a:rPr lang="en-US" sz="3600" u="sng" dirty="0" smtClean="0">
                <a:solidFill>
                  <a:srgbClr val="C00000"/>
                </a:solidFill>
                <a:latin typeface="Andalus" pitchFamily="18" charset="-78"/>
              </a:rPr>
              <a:t>y</a:t>
            </a:r>
            <a:r>
              <a:rPr lang="en-US" sz="3600" dirty="0" smtClean="0">
                <a:solidFill>
                  <a:srgbClr val="0070C0"/>
                </a:solidFill>
                <a:latin typeface="Andalus" pitchFamily="18" charset="-78"/>
              </a:rPr>
              <a:t>-eas</a:t>
            </a:r>
            <a:r>
              <a:rPr lang="en-US" sz="3600" i="1" u="sng" dirty="0" smtClean="0">
                <a:solidFill>
                  <a:srgbClr val="7030A0"/>
                </a:solidFill>
                <a:latin typeface="Andalus" pitchFamily="18" charset="-78"/>
              </a:rPr>
              <a:t>ily</a:t>
            </a:r>
          </a:p>
          <a:p>
            <a:pPr lvl="0"/>
            <a:r>
              <a:rPr lang="en-US" sz="3600" dirty="0">
                <a:solidFill>
                  <a:srgbClr val="0070C0"/>
                </a:solidFill>
              </a:rPr>
              <a:t>h</a:t>
            </a:r>
            <a:r>
              <a:rPr lang="en-US" sz="3600" dirty="0" smtClean="0">
                <a:solidFill>
                  <a:srgbClr val="0070C0"/>
                </a:solidFill>
              </a:rPr>
              <a:t>app</a:t>
            </a:r>
            <a:r>
              <a:rPr lang="en-US" sz="3600" i="1" u="sng" dirty="0" smtClean="0">
                <a:solidFill>
                  <a:srgbClr val="FF0000"/>
                </a:solidFill>
              </a:rPr>
              <a:t>y</a:t>
            </a:r>
            <a:r>
              <a:rPr lang="en-US" sz="3600" dirty="0" smtClean="0">
                <a:solidFill>
                  <a:srgbClr val="0070C0"/>
                </a:solidFill>
              </a:rPr>
              <a:t>-happ</a:t>
            </a:r>
            <a:r>
              <a:rPr lang="en-US" sz="3600" i="1" u="sng" dirty="0" smtClean="0">
                <a:solidFill>
                  <a:srgbClr val="7030A0"/>
                </a:solidFill>
              </a:rPr>
              <a:t>ily</a:t>
            </a:r>
            <a:endParaRPr lang="th-TH" sz="3600" i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4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3" grpId="0"/>
      <p:bldP spid="17" grpId="0"/>
      <p:bldP spid="18" grpId="0"/>
      <p:bldP spid="20" grpId="0"/>
      <p:bldP spid="21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dverb: A Super Simple Guide to Adverbs with Examples • 7ES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70"/>
          <a:stretch/>
        </p:blipFill>
        <p:spPr bwMode="auto">
          <a:xfrm>
            <a:off x="3527376" y="27900"/>
            <a:ext cx="5616624" cy="71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35766"/>
          <a:stretch/>
        </p:blipFill>
        <p:spPr>
          <a:xfrm>
            <a:off x="4485512" y="5805264"/>
            <a:ext cx="3495622" cy="1052736"/>
          </a:xfrm>
          <a:prstGeom prst="rect">
            <a:avLst/>
          </a:prstGeom>
        </p:spPr>
      </p:pic>
      <p:pic>
        <p:nvPicPr>
          <p:cNvPr id="2056" name="Picture 8" descr="Action Verbs: List of Common Action Verbs, Definition and Examples -  English Grammar He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0"/>
          <a:stretch/>
        </p:blipFill>
        <p:spPr bwMode="auto">
          <a:xfrm>
            <a:off x="-11647" y="2034445"/>
            <a:ext cx="370790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djectives and Adverbs - All Things Gramma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7" t="29830" r="11815" b="-1229"/>
          <a:stretch/>
        </p:blipFill>
        <p:spPr bwMode="auto">
          <a:xfrm>
            <a:off x="4644009" y="743757"/>
            <a:ext cx="3359654" cy="311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96257" y="3861048"/>
            <a:ext cx="512421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2400" b="1" u="sng" kern="0" dirty="0" err="1" smtClean="0">
                <a:solidFill>
                  <a:srgbClr val="00B0F0"/>
                </a:solidFill>
              </a:rPr>
              <a:t>She</a:t>
            </a:r>
            <a:r>
              <a:rPr lang="fr-FR" sz="2400" b="1" kern="0" dirty="0" smtClean="0">
                <a:solidFill>
                  <a:srgbClr val="00B050"/>
                </a:solidFill>
              </a:rPr>
              <a:t> </a:t>
            </a:r>
            <a:r>
              <a:rPr lang="fr-FR" sz="2400" b="1" kern="0" dirty="0" err="1" smtClean="0">
                <a:solidFill>
                  <a:srgbClr val="FF0000"/>
                </a:solidFill>
              </a:rPr>
              <a:t>can</a:t>
            </a:r>
            <a:r>
              <a:rPr lang="fr-FR" sz="2400" b="1" kern="0" dirty="0" smtClean="0">
                <a:solidFill>
                  <a:srgbClr val="00B050"/>
                </a:solidFill>
              </a:rPr>
              <a:t> </a:t>
            </a:r>
            <a:r>
              <a:rPr lang="fr-FR" sz="2400" b="1" u="sng" kern="0" dirty="0" err="1" smtClean="0">
                <a:solidFill>
                  <a:srgbClr val="7030A0"/>
                </a:solidFill>
              </a:rPr>
              <a:t>sing</a:t>
            </a:r>
            <a:r>
              <a:rPr lang="fr-FR" sz="2400" b="1" kern="0" dirty="0" smtClean="0">
                <a:solidFill>
                  <a:srgbClr val="00B050"/>
                </a:solidFill>
              </a:rPr>
              <a:t> </a:t>
            </a:r>
            <a:r>
              <a:rPr lang="fr-FR" sz="2400" b="1" u="sng" kern="0" dirty="0" err="1" smtClean="0">
                <a:solidFill>
                  <a:srgbClr val="00B050"/>
                </a:solidFill>
              </a:rPr>
              <a:t>well</a:t>
            </a:r>
            <a:r>
              <a:rPr lang="fr-FR" sz="2400" b="1" kern="0" dirty="0" smtClean="0">
                <a:solidFill>
                  <a:srgbClr val="00B050"/>
                </a:solidFill>
              </a:rPr>
              <a:t>.</a:t>
            </a:r>
          </a:p>
          <a:p>
            <a:pPr lvl="0" algn="ctr">
              <a:defRPr/>
            </a:pPr>
            <a:r>
              <a:rPr lang="fr-FR" sz="2400" b="1" u="sng" kern="0" dirty="0" err="1" smtClean="0">
                <a:solidFill>
                  <a:srgbClr val="00B0F0"/>
                </a:solidFill>
              </a:rPr>
              <a:t>She</a:t>
            </a:r>
            <a:r>
              <a:rPr lang="fr-FR" sz="2400" b="1" kern="0" dirty="0" smtClean="0">
                <a:solidFill>
                  <a:srgbClr val="00B050"/>
                </a:solidFill>
              </a:rPr>
              <a:t> </a:t>
            </a:r>
            <a:r>
              <a:rPr lang="fr-FR" sz="2400" b="1" kern="0" dirty="0" err="1" smtClean="0">
                <a:solidFill>
                  <a:srgbClr val="FF0000"/>
                </a:solidFill>
              </a:rPr>
              <a:t>can’t</a:t>
            </a:r>
            <a:r>
              <a:rPr lang="fr-FR" sz="2400" b="1" kern="0" dirty="0" smtClean="0">
                <a:solidFill>
                  <a:srgbClr val="00B050"/>
                </a:solidFill>
              </a:rPr>
              <a:t> </a:t>
            </a:r>
            <a:r>
              <a:rPr lang="fr-FR" sz="2400" b="1" u="sng" kern="0" dirty="0" err="1" smtClean="0">
                <a:solidFill>
                  <a:srgbClr val="7030A0"/>
                </a:solidFill>
              </a:rPr>
              <a:t>sing</a:t>
            </a:r>
            <a:r>
              <a:rPr lang="fr-FR" sz="2400" b="1" kern="0" dirty="0" smtClean="0">
                <a:solidFill>
                  <a:srgbClr val="00B050"/>
                </a:solidFill>
              </a:rPr>
              <a:t> </a:t>
            </a:r>
            <a:r>
              <a:rPr lang="fr-FR" sz="2400" b="1" u="sng" kern="0" dirty="0" err="1" smtClean="0">
                <a:solidFill>
                  <a:srgbClr val="00B050"/>
                </a:solidFill>
              </a:rPr>
              <a:t>well</a:t>
            </a:r>
            <a:r>
              <a:rPr lang="fr-FR" sz="2400" b="1" kern="0" dirty="0" smtClean="0">
                <a:solidFill>
                  <a:srgbClr val="00B050"/>
                </a:solidFill>
              </a:rPr>
              <a:t>.</a:t>
            </a:r>
          </a:p>
          <a:p>
            <a:pPr lvl="0" algn="ctr">
              <a:defRPr/>
            </a:pPr>
            <a:endParaRPr lang="fr-FR" sz="1600" b="1" i="1" kern="0" dirty="0" smtClean="0">
              <a:solidFill>
                <a:srgbClr val="00B0F0"/>
              </a:solidFill>
            </a:endParaRPr>
          </a:p>
          <a:p>
            <a:pPr lvl="0" algn="ctr">
              <a:defRPr/>
            </a:pPr>
            <a:endParaRPr lang="fr-FR" sz="1600" b="1" i="1" kern="0" dirty="0">
              <a:solidFill>
                <a:srgbClr val="00B0F0"/>
              </a:solidFill>
            </a:endParaRPr>
          </a:p>
          <a:p>
            <a:pPr lvl="0" algn="ctr">
              <a:defRPr/>
            </a:pPr>
            <a:r>
              <a:rPr lang="fr-FR" sz="1400" b="1" i="1" kern="0" dirty="0" err="1" smtClean="0">
                <a:solidFill>
                  <a:srgbClr val="00B0F0"/>
                </a:solidFill>
              </a:rPr>
              <a:t>Subject</a:t>
            </a:r>
            <a:r>
              <a:rPr lang="fr-FR" sz="1400" b="1" i="1" kern="0" dirty="0" smtClean="0">
                <a:solidFill>
                  <a:srgbClr val="00B050"/>
                </a:solidFill>
              </a:rPr>
              <a:t> + </a:t>
            </a:r>
            <a:r>
              <a:rPr lang="fr-FR" sz="1400" b="1" i="1" kern="0" dirty="0" smtClean="0">
                <a:solidFill>
                  <a:srgbClr val="FF0000"/>
                </a:solidFill>
              </a:rPr>
              <a:t>Modal </a:t>
            </a:r>
            <a:r>
              <a:rPr lang="fr-FR" sz="1400" b="1" i="1" kern="0" dirty="0" err="1" smtClean="0">
                <a:solidFill>
                  <a:srgbClr val="FF0000"/>
                </a:solidFill>
              </a:rPr>
              <a:t>Verb</a:t>
            </a:r>
            <a:r>
              <a:rPr lang="fr-FR" sz="1400" b="1" i="1" kern="0" dirty="0" smtClean="0">
                <a:solidFill>
                  <a:srgbClr val="FF0000"/>
                </a:solidFill>
              </a:rPr>
              <a:t> (</a:t>
            </a:r>
            <a:r>
              <a:rPr lang="fr-FR" sz="1400" b="1" i="1" kern="0" dirty="0" err="1" smtClean="0">
                <a:solidFill>
                  <a:srgbClr val="FF0000"/>
                </a:solidFill>
              </a:rPr>
              <a:t>can</a:t>
            </a:r>
            <a:r>
              <a:rPr lang="fr-FR" sz="1400" b="1" i="1" kern="0" dirty="0" smtClean="0">
                <a:solidFill>
                  <a:srgbClr val="FF0000"/>
                </a:solidFill>
              </a:rPr>
              <a:t>/</a:t>
            </a:r>
            <a:r>
              <a:rPr lang="fr-FR" sz="1400" b="1" i="1" kern="0" dirty="0" err="1" smtClean="0">
                <a:solidFill>
                  <a:srgbClr val="FF0000"/>
                </a:solidFill>
              </a:rPr>
              <a:t>can’t</a:t>
            </a:r>
            <a:r>
              <a:rPr lang="fr-FR" sz="1400" b="1" i="1" kern="0" dirty="0" smtClean="0">
                <a:solidFill>
                  <a:srgbClr val="00B050"/>
                </a:solidFill>
              </a:rPr>
              <a:t>) + </a:t>
            </a:r>
            <a:r>
              <a:rPr lang="fr-FR" sz="1400" b="1" i="1" kern="0" dirty="0" smtClean="0">
                <a:solidFill>
                  <a:srgbClr val="7030A0"/>
                </a:solidFill>
              </a:rPr>
              <a:t>Action </a:t>
            </a:r>
            <a:r>
              <a:rPr lang="fr-FR" sz="1400" b="1" i="1" kern="0" dirty="0" err="1" smtClean="0">
                <a:solidFill>
                  <a:srgbClr val="7030A0"/>
                </a:solidFill>
              </a:rPr>
              <a:t>Verb</a:t>
            </a:r>
            <a:r>
              <a:rPr lang="fr-FR" sz="1400" b="1" i="1" kern="0" dirty="0">
                <a:solidFill>
                  <a:srgbClr val="7030A0"/>
                </a:solidFill>
              </a:rPr>
              <a:t>/</a:t>
            </a:r>
            <a:r>
              <a:rPr lang="fr-FR" sz="1400" b="1" i="1" kern="0" dirty="0" smtClean="0">
                <a:solidFill>
                  <a:srgbClr val="7030A0"/>
                </a:solidFill>
              </a:rPr>
              <a:t>v1 </a:t>
            </a:r>
            <a:r>
              <a:rPr lang="fr-FR" sz="1400" b="1" i="1" kern="0" dirty="0" smtClean="0">
                <a:solidFill>
                  <a:srgbClr val="00B050"/>
                </a:solidFill>
              </a:rPr>
              <a:t>+ </a:t>
            </a:r>
            <a:r>
              <a:rPr lang="fr-FR" sz="1400" b="1" i="1" kern="0" dirty="0" err="1" smtClean="0">
                <a:solidFill>
                  <a:srgbClr val="00B050"/>
                </a:solidFill>
              </a:rPr>
              <a:t>adverb</a:t>
            </a:r>
            <a:endParaRPr lang="fr-FR" sz="1400" b="1" i="1" kern="0" dirty="0" smtClean="0">
              <a:solidFill>
                <a:srgbClr val="00B050"/>
              </a:solidFill>
            </a:endParaRPr>
          </a:p>
          <a:p>
            <a:pPr lvl="0" algn="ctr">
              <a:defRPr/>
            </a:pPr>
            <a:endParaRPr lang="th-TH" sz="2400" b="1" kern="0" dirty="0">
              <a:solidFill>
                <a:srgbClr val="00B050"/>
              </a:solidFill>
            </a:endParaRPr>
          </a:p>
        </p:txBody>
      </p:sp>
      <p:pic>
        <p:nvPicPr>
          <p:cNvPr id="2060" name="Picture 12" descr="Pronoun | Definition of Pronoun by Merriam-Webst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 r="10216" b="50001"/>
          <a:stretch/>
        </p:blipFill>
        <p:spPr bwMode="auto">
          <a:xfrm>
            <a:off x="24540" y="5566"/>
            <a:ext cx="3495622" cy="147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odals can/can´t with jobs (13.02.11) - ESL worksheet by manuelanunes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9" r="14860" b="89400"/>
          <a:stretch/>
        </p:blipFill>
        <p:spPr bwMode="auto">
          <a:xfrm>
            <a:off x="512211" y="1418702"/>
            <a:ext cx="2520280" cy="58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91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645" y="1412776"/>
            <a:ext cx="8148141" cy="44644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C00000"/>
                </a:solidFill>
              </a:rPr>
              <a:t>A: How do you stay fit and healthy?</a:t>
            </a:r>
          </a:p>
          <a:p>
            <a:pPr marL="0" indent="0" algn="ctr">
              <a:buNone/>
            </a:pPr>
            <a:r>
              <a:rPr lang="en-US" sz="4000" dirty="0" smtClean="0"/>
              <a:t>B: I do my daily exercise.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C00000"/>
                </a:solidFill>
              </a:rPr>
              <a:t>A: What kind of exercise is that?</a:t>
            </a:r>
          </a:p>
          <a:p>
            <a:pPr marL="0" indent="0" algn="ctr">
              <a:buNone/>
            </a:pPr>
            <a:r>
              <a:rPr lang="en-US" sz="4000" dirty="0" smtClean="0"/>
              <a:t>B: I do </a:t>
            </a:r>
            <a:r>
              <a:rPr lang="en-US" sz="4000" b="1" u="sng" dirty="0" smtClean="0">
                <a:solidFill>
                  <a:srgbClr val="7030A0"/>
                </a:solidFill>
              </a:rPr>
              <a:t>running, so I can run</a:t>
            </a:r>
            <a:r>
              <a:rPr lang="en-US" sz="4000" dirty="0" smtClean="0"/>
              <a:t> </a:t>
            </a:r>
            <a:r>
              <a:rPr lang="en-US" sz="4000" i="1" u="sng" dirty="0" smtClean="0">
                <a:solidFill>
                  <a:srgbClr val="00B0F0"/>
                </a:solidFill>
              </a:rPr>
              <a:t>easily</a:t>
            </a:r>
            <a:r>
              <a:rPr lang="en-US" sz="4000" dirty="0" smtClean="0"/>
              <a:t>.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C00000"/>
                </a:solidFill>
              </a:rPr>
              <a:t>A: Can I join with you?</a:t>
            </a:r>
          </a:p>
          <a:p>
            <a:pPr marL="0" indent="0" algn="ctr">
              <a:buNone/>
            </a:pPr>
            <a:r>
              <a:rPr lang="en-US" sz="4000" dirty="0" smtClean="0"/>
              <a:t>B: Yes, you can. </a:t>
            </a:r>
            <a:r>
              <a:rPr lang="en-US" sz="2000" i="1" dirty="0" smtClean="0">
                <a:solidFill>
                  <a:srgbClr val="0070C0"/>
                </a:solidFill>
              </a:rPr>
              <a:t>(positive answer)</a:t>
            </a:r>
            <a:endParaRPr lang="th-TH" sz="2000" i="1" dirty="0">
              <a:solidFill>
                <a:srgbClr val="0070C0"/>
              </a:solidFill>
            </a:endParaRPr>
          </a:p>
        </p:txBody>
      </p:sp>
      <p:pic>
        <p:nvPicPr>
          <p:cNvPr id="17412" name="Picture 4" descr="https://tse3.mm.bing.net/th?id=OIP.yF3pSRNEB66lPvH9V15JXQHaCH&amp;pid=Api&amp;P=0&amp;w=534&amp;h=15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04"/>
          <a:stretch/>
        </p:blipFill>
        <p:spPr bwMode="auto">
          <a:xfrm>
            <a:off x="3059832" y="0"/>
            <a:ext cx="3196354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tse1.mm.bing.net/th?id=OIP.f1HsslJk59XzfaxN9q_QbQAAAA&amp;pid=Api&amp;P=0&amp;w=233&amp;h=1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52" y="40381"/>
            <a:ext cx="1501555" cy="120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tse1.mm.bing.net/th?id=OIP.f1HsslJk59XzfaxN9q_QbQAAAA&amp;pid=Api&amp;P=0&amp;w=233&amp;h=1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6605"/>
            <a:ext cx="1501555" cy="120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6005263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7030A0"/>
                </a:solidFill>
              </a:rPr>
              <a:t>jumping-jump quickly, biking-bike carefully, climbing-climb badly, diving-dive calmly, &amp; swimming-swim well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62467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46754"/>
            <a:ext cx="91364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a typeface="+mj-ea"/>
                <a:cs typeface="+mj-cs"/>
              </a:rPr>
              <a:t>A: Hello my friend, which sport do you think is the easiest to play</a:t>
            </a:r>
            <a:r>
              <a:rPr lang="en-US" dirty="0" smtClean="0">
                <a:solidFill>
                  <a:srgbClr val="0070C0"/>
                </a:solidFill>
                <a:ea typeface="+mj-ea"/>
                <a:cs typeface="+mj-cs"/>
              </a:rPr>
              <a:t>?</a:t>
            </a:r>
          </a:p>
          <a:p>
            <a:r>
              <a:rPr lang="en-US" dirty="0" smtClean="0">
                <a:solidFill>
                  <a:prstClr val="black"/>
                </a:solidFill>
                <a:ea typeface="+mj-ea"/>
                <a:cs typeface="+mj-cs"/>
              </a:rPr>
              <a:t>B</a:t>
            </a:r>
            <a:r>
              <a:rPr lang="en-US" dirty="0">
                <a:solidFill>
                  <a:prstClr val="black"/>
                </a:solidFill>
                <a:ea typeface="+mj-ea"/>
                <a:cs typeface="+mj-cs"/>
              </a:rPr>
              <a:t>: Well for me, I think </a:t>
            </a:r>
            <a:r>
              <a:rPr lang="en-US" u="sng" dirty="0">
                <a:solidFill>
                  <a:srgbClr val="00B050"/>
                </a:solidFill>
                <a:ea typeface="+mj-ea"/>
                <a:cs typeface="+mj-cs"/>
              </a:rPr>
              <a:t>football</a:t>
            </a:r>
            <a:r>
              <a:rPr lang="en-US" dirty="0">
                <a:solidFill>
                  <a:prstClr val="black"/>
                </a:solidFill>
                <a:ea typeface="+mj-ea"/>
                <a:cs typeface="+mj-cs"/>
              </a:rPr>
              <a:t>. Can you </a:t>
            </a:r>
            <a:r>
              <a:rPr lang="en-US" u="sng" dirty="0" smtClean="0">
                <a:solidFill>
                  <a:srgbClr val="FF0000"/>
                </a:solidFill>
                <a:ea typeface="+mj-ea"/>
                <a:cs typeface="+mj-cs"/>
              </a:rPr>
              <a:t>kick</a:t>
            </a:r>
            <a:r>
              <a:rPr lang="en-US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u="sng" dirty="0" smtClean="0">
                <a:solidFill>
                  <a:srgbClr val="00B0F0"/>
                </a:solidFill>
                <a:ea typeface="+mj-ea"/>
                <a:cs typeface="+mj-cs"/>
              </a:rPr>
              <a:t>perfectly</a:t>
            </a:r>
            <a:r>
              <a:rPr lang="en-US" dirty="0" smtClean="0">
                <a:solidFill>
                  <a:prstClr val="black"/>
                </a:solidFill>
                <a:ea typeface="+mj-ea"/>
                <a:cs typeface="+mj-cs"/>
              </a:rPr>
              <a:t>?</a:t>
            </a:r>
          </a:p>
          <a:p>
            <a:r>
              <a:rPr lang="en-US" dirty="0" smtClean="0">
                <a:solidFill>
                  <a:srgbClr val="0070C0"/>
                </a:solidFill>
                <a:ea typeface="+mj-ea"/>
                <a:cs typeface="+mj-cs"/>
              </a:rPr>
              <a:t>A</a:t>
            </a:r>
            <a:r>
              <a:rPr lang="en-US" dirty="0">
                <a:solidFill>
                  <a:srgbClr val="0070C0"/>
                </a:solidFill>
                <a:ea typeface="+mj-ea"/>
                <a:cs typeface="+mj-cs"/>
              </a:rPr>
              <a:t>: Yes, I can. </a:t>
            </a:r>
            <a:endParaRPr lang="en-US" dirty="0" smtClean="0">
              <a:solidFill>
                <a:srgbClr val="0070C0"/>
              </a:solidFill>
              <a:ea typeface="+mj-ea"/>
              <a:cs typeface="+mj-cs"/>
            </a:endParaRPr>
          </a:p>
          <a:p>
            <a:r>
              <a:rPr lang="en-US" i="1" dirty="0" smtClean="0">
                <a:solidFill>
                  <a:srgbClr val="7030A0"/>
                </a:solidFill>
                <a:ea typeface="+mj-ea"/>
                <a:cs typeface="+mj-cs"/>
              </a:rPr>
              <a:t>(</a:t>
            </a:r>
            <a:r>
              <a:rPr lang="en-US" i="1" dirty="0">
                <a:solidFill>
                  <a:srgbClr val="7030A0"/>
                </a:solidFill>
                <a:ea typeface="+mj-ea"/>
                <a:cs typeface="+mj-cs"/>
              </a:rPr>
              <a:t>positive answer</a:t>
            </a:r>
            <a:r>
              <a:rPr lang="en-US" i="1" dirty="0" smtClean="0">
                <a:solidFill>
                  <a:srgbClr val="7030A0"/>
                </a:solidFill>
                <a:ea typeface="+mj-ea"/>
                <a:cs typeface="+mj-cs"/>
              </a:rPr>
              <a:t>)</a:t>
            </a:r>
          </a:p>
          <a:p>
            <a:r>
              <a:rPr lang="en-US" sz="2200" i="1" dirty="0">
                <a:solidFill>
                  <a:srgbClr val="7030A0"/>
                </a:solidFill>
                <a:ea typeface="+mj-ea"/>
                <a:cs typeface="+mj-cs"/>
              </a:rPr>
              <a:t/>
            </a:r>
            <a:br>
              <a:rPr lang="en-US" sz="2200" i="1" dirty="0">
                <a:solidFill>
                  <a:srgbClr val="7030A0"/>
                </a:solidFill>
                <a:ea typeface="+mj-ea"/>
                <a:cs typeface="+mj-cs"/>
              </a:rPr>
            </a:br>
            <a:r>
              <a:rPr lang="en-US" sz="2400" i="1" dirty="0" smtClean="0">
                <a:solidFill>
                  <a:srgbClr val="00B0F0"/>
                </a:solidFill>
                <a:ea typeface="+mj-ea"/>
                <a:cs typeface="+mj-cs"/>
              </a:rPr>
              <a:t>-</a:t>
            </a:r>
            <a:r>
              <a:rPr lang="en-US" sz="2400" i="1" dirty="0" smtClean="0">
                <a:solidFill>
                  <a:srgbClr val="00B0F0"/>
                </a:solidFill>
              </a:rPr>
              <a:t>basketball-run quickly, volleyball-jump safely, baseball-hit strongly</a:t>
            </a:r>
          </a:p>
          <a:p>
            <a:r>
              <a:rPr lang="en-US" sz="2400" i="1" dirty="0" smtClean="0">
                <a:solidFill>
                  <a:srgbClr val="00B0F0"/>
                </a:solidFill>
              </a:rPr>
              <a:t> &amp; swimming-swim calmly</a:t>
            </a:r>
            <a:endParaRPr lang="th-TH" sz="2400" i="1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3368528"/>
            <a:ext cx="9028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ea typeface="+mj-ea"/>
                <a:cs typeface="+mj-cs"/>
              </a:rPr>
              <a:t>A: Hello my friend, which </a:t>
            </a:r>
            <a:r>
              <a:rPr lang="en-US" dirty="0" smtClean="0">
                <a:solidFill>
                  <a:srgbClr val="7030A0"/>
                </a:solidFill>
                <a:ea typeface="+mj-ea"/>
                <a:cs typeface="+mj-cs"/>
              </a:rPr>
              <a:t>activity </a:t>
            </a:r>
            <a:r>
              <a:rPr lang="en-US" dirty="0">
                <a:solidFill>
                  <a:srgbClr val="7030A0"/>
                </a:solidFill>
                <a:ea typeface="+mj-ea"/>
                <a:cs typeface="+mj-cs"/>
              </a:rPr>
              <a:t>do you think is the </a:t>
            </a:r>
            <a:r>
              <a:rPr lang="en-US" dirty="0" smtClean="0">
                <a:solidFill>
                  <a:srgbClr val="7030A0"/>
                </a:solidFill>
                <a:ea typeface="+mj-ea"/>
                <a:cs typeface="+mj-cs"/>
              </a:rPr>
              <a:t>best </a:t>
            </a:r>
            <a:r>
              <a:rPr lang="en-US" dirty="0">
                <a:solidFill>
                  <a:srgbClr val="7030A0"/>
                </a:solidFill>
                <a:ea typeface="+mj-ea"/>
                <a:cs typeface="+mj-cs"/>
              </a:rPr>
              <a:t>to </a:t>
            </a:r>
            <a:r>
              <a:rPr lang="en-US" dirty="0" smtClean="0">
                <a:solidFill>
                  <a:srgbClr val="7030A0"/>
                </a:solidFill>
                <a:ea typeface="+mj-ea"/>
                <a:cs typeface="+mj-cs"/>
              </a:rPr>
              <a:t>do?</a:t>
            </a:r>
            <a:r>
              <a:rPr lang="en-US" dirty="0">
                <a:solidFill>
                  <a:srgbClr val="7030A0"/>
                </a:solidFill>
                <a:ea typeface="+mj-ea"/>
                <a:cs typeface="+mj-cs"/>
              </a:rPr>
              <a:t/>
            </a:r>
            <a:br>
              <a:rPr lang="en-US" dirty="0">
                <a:solidFill>
                  <a:srgbClr val="7030A0"/>
                </a:solidFill>
                <a:ea typeface="+mj-ea"/>
                <a:cs typeface="+mj-cs"/>
              </a:rPr>
            </a:br>
            <a:r>
              <a:rPr lang="en-US" dirty="0">
                <a:solidFill>
                  <a:srgbClr val="00B050"/>
                </a:solidFill>
                <a:ea typeface="+mj-ea"/>
                <a:cs typeface="+mj-cs"/>
              </a:rPr>
              <a:t>B: </a:t>
            </a:r>
            <a:r>
              <a:rPr lang="en-US" dirty="0" smtClean="0">
                <a:solidFill>
                  <a:srgbClr val="00B050"/>
                </a:solidFill>
                <a:ea typeface="+mj-ea"/>
                <a:cs typeface="+mj-cs"/>
              </a:rPr>
              <a:t>For me, </a:t>
            </a:r>
            <a:r>
              <a:rPr lang="en-US" dirty="0">
                <a:solidFill>
                  <a:srgbClr val="00B050"/>
                </a:solidFill>
                <a:ea typeface="+mj-ea"/>
                <a:cs typeface="+mj-cs"/>
              </a:rPr>
              <a:t>I think </a:t>
            </a:r>
            <a:r>
              <a:rPr lang="en-US" u="sng" dirty="0" smtClean="0">
                <a:solidFill>
                  <a:srgbClr val="C00000"/>
                </a:solidFill>
                <a:ea typeface="+mj-ea"/>
                <a:cs typeface="+mj-cs"/>
              </a:rPr>
              <a:t>cooking</a:t>
            </a:r>
            <a:r>
              <a:rPr lang="en-US" dirty="0" smtClean="0">
                <a:solidFill>
                  <a:srgbClr val="00B050"/>
                </a:solidFill>
                <a:ea typeface="+mj-ea"/>
                <a:cs typeface="+mj-cs"/>
              </a:rPr>
              <a:t>. </a:t>
            </a:r>
            <a:r>
              <a:rPr lang="en-US" dirty="0">
                <a:solidFill>
                  <a:srgbClr val="00B050"/>
                </a:solidFill>
                <a:ea typeface="+mj-ea"/>
                <a:cs typeface="+mj-cs"/>
              </a:rPr>
              <a:t>Can </a:t>
            </a:r>
            <a:r>
              <a:rPr lang="en-US" dirty="0" smtClean="0">
                <a:solidFill>
                  <a:srgbClr val="00B050"/>
                </a:solidFill>
                <a:ea typeface="+mj-ea"/>
                <a:cs typeface="+mj-cs"/>
              </a:rPr>
              <a:t>you </a:t>
            </a:r>
            <a:r>
              <a:rPr lang="en-US" u="sng" dirty="0" smtClean="0">
                <a:solidFill>
                  <a:srgbClr val="00B0F0"/>
                </a:solidFill>
                <a:ea typeface="+mj-ea"/>
                <a:cs typeface="+mj-cs"/>
              </a:rPr>
              <a:t>cook</a:t>
            </a:r>
            <a:r>
              <a:rPr lang="en-US" dirty="0" smtClean="0">
                <a:solidFill>
                  <a:srgbClr val="00B050"/>
                </a:solidFill>
                <a:ea typeface="+mj-ea"/>
                <a:cs typeface="+mj-cs"/>
              </a:rPr>
              <a:t> </a:t>
            </a:r>
            <a:r>
              <a:rPr lang="en-US" u="sng" dirty="0" smtClean="0">
                <a:solidFill>
                  <a:srgbClr val="00B050"/>
                </a:solidFill>
                <a:ea typeface="+mj-ea"/>
                <a:cs typeface="+mj-cs"/>
              </a:rPr>
              <a:t>well</a:t>
            </a:r>
            <a:r>
              <a:rPr lang="en-US" dirty="0" smtClean="0">
                <a:solidFill>
                  <a:srgbClr val="00B050"/>
                </a:solidFill>
                <a:ea typeface="+mj-ea"/>
                <a:cs typeface="+mj-cs"/>
              </a:rPr>
              <a:t>?</a:t>
            </a:r>
            <a:r>
              <a:rPr lang="en-US" dirty="0">
                <a:solidFill>
                  <a:srgbClr val="00B050"/>
                </a:solidFill>
                <a:ea typeface="+mj-ea"/>
                <a:cs typeface="+mj-cs"/>
              </a:rPr>
              <a:t/>
            </a:r>
            <a:br>
              <a:rPr lang="en-US" dirty="0">
                <a:solidFill>
                  <a:srgbClr val="00B050"/>
                </a:solidFill>
                <a:ea typeface="+mj-ea"/>
                <a:cs typeface="+mj-cs"/>
              </a:rPr>
            </a:br>
            <a:r>
              <a:rPr lang="en-US" dirty="0">
                <a:solidFill>
                  <a:srgbClr val="7030A0"/>
                </a:solidFill>
                <a:ea typeface="+mj-ea"/>
                <a:cs typeface="+mj-cs"/>
              </a:rPr>
              <a:t>A: </a:t>
            </a:r>
            <a:r>
              <a:rPr lang="en-US" dirty="0" smtClean="0">
                <a:solidFill>
                  <a:srgbClr val="7030A0"/>
                </a:solidFill>
                <a:ea typeface="+mj-ea"/>
                <a:cs typeface="+mj-cs"/>
              </a:rPr>
              <a:t>No, </a:t>
            </a:r>
            <a:r>
              <a:rPr lang="en-US" dirty="0">
                <a:solidFill>
                  <a:srgbClr val="7030A0"/>
                </a:solidFill>
                <a:ea typeface="+mj-ea"/>
                <a:cs typeface="+mj-cs"/>
              </a:rPr>
              <a:t>I</a:t>
            </a:r>
            <a:r>
              <a:rPr lang="en-US" dirty="0" smtClean="0">
                <a:solidFill>
                  <a:srgbClr val="7030A0"/>
                </a:solidFill>
                <a:ea typeface="+mj-ea"/>
                <a:cs typeface="+mj-cs"/>
              </a:rPr>
              <a:t> can’t. </a:t>
            </a:r>
          </a:p>
          <a:p>
            <a:r>
              <a:rPr lang="en-US" sz="2200" i="1" dirty="0" smtClean="0">
                <a:solidFill>
                  <a:srgbClr val="7030A0"/>
                </a:solidFill>
                <a:ea typeface="+mj-ea"/>
                <a:cs typeface="+mj-cs"/>
              </a:rPr>
              <a:t>(negative </a:t>
            </a:r>
            <a:r>
              <a:rPr lang="en-US" sz="2200" i="1" dirty="0">
                <a:solidFill>
                  <a:srgbClr val="7030A0"/>
                </a:solidFill>
                <a:ea typeface="+mj-ea"/>
                <a:cs typeface="+mj-cs"/>
              </a:rPr>
              <a:t>answer</a:t>
            </a:r>
            <a:r>
              <a:rPr lang="en-US" sz="2200" i="1" dirty="0" smtClean="0">
                <a:solidFill>
                  <a:srgbClr val="7030A0"/>
                </a:solidFill>
                <a:ea typeface="+mj-ea"/>
                <a:cs typeface="+mj-cs"/>
              </a:rPr>
              <a:t>)</a:t>
            </a:r>
          </a:p>
          <a:p>
            <a:endParaRPr lang="en-US" sz="2200" i="1" dirty="0">
              <a:solidFill>
                <a:srgbClr val="7030A0"/>
              </a:solidFill>
              <a:ea typeface="+mj-ea"/>
              <a:cs typeface="+mj-cs"/>
            </a:endParaRPr>
          </a:p>
          <a:p>
            <a:r>
              <a:rPr lang="en-US" sz="1800" i="1" dirty="0" smtClean="0">
                <a:solidFill>
                  <a:srgbClr val="C00000"/>
                </a:solidFill>
                <a:ea typeface="+mj-ea"/>
                <a:cs typeface="+mj-cs"/>
              </a:rPr>
              <a:t>-playing guitar-play perfectly, Zumba dancing-dance slowly, learning Chinese-learn-easily, drawing-draw beautifully  &amp; singing English songs-sing amazingly</a:t>
            </a:r>
          </a:p>
        </p:txBody>
      </p:sp>
    </p:spTree>
    <p:extLst>
      <p:ext uri="{BB962C8B-B14F-4D97-AF65-F5344CB8AC3E}">
        <p14:creationId xmlns:p14="http://schemas.microsoft.com/office/powerpoint/2010/main" val="35992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englishstudyhere.com/wp-content/uploads/2018/09/Have-To-vs-Dont-Have-T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5" b="6279"/>
          <a:stretch/>
        </p:blipFill>
        <p:spPr bwMode="auto">
          <a:xfrm>
            <a:off x="107504" y="51193"/>
            <a:ext cx="5184576" cy="327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i.pinimg.com/originals/d8/e4/09/d8e4098c646a6de3d22f3ebd68da386f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2" b="6962"/>
          <a:stretch/>
        </p:blipFill>
        <p:spPr bwMode="auto">
          <a:xfrm>
            <a:off x="0" y="3356992"/>
            <a:ext cx="5436096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i.pinimg.com/originals/23/48/da/2348da7163fdd0ce5465bf14f84763d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3" b="6232"/>
          <a:stretch/>
        </p:blipFill>
        <p:spPr bwMode="auto">
          <a:xfrm>
            <a:off x="5375593" y="908720"/>
            <a:ext cx="3600400" cy="53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82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9448" y="1303692"/>
            <a:ext cx="580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3924026" y="1251744"/>
            <a:ext cx="498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1437" y="1386592"/>
            <a:ext cx="40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It</a:t>
            </a:r>
            <a:endParaRPr lang="th-TH" b="1" dirty="0"/>
          </a:p>
        </p:txBody>
      </p:sp>
      <p:sp>
        <p:nvSpPr>
          <p:cNvPr id="7" name="Rectangle 6"/>
          <p:cNvSpPr/>
          <p:nvPr/>
        </p:nvSpPr>
        <p:spPr>
          <a:xfrm>
            <a:off x="47515" y="26531"/>
            <a:ext cx="3232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00B050"/>
                </a:solidFill>
              </a:rPr>
              <a:t>Affirmative Sentence</a:t>
            </a:r>
            <a:endParaRPr lang="th-TH" u="sng" dirty="0"/>
          </a:p>
        </p:txBody>
      </p:sp>
      <p:sp>
        <p:nvSpPr>
          <p:cNvPr id="8" name="Rectangle 7"/>
          <p:cNvSpPr/>
          <p:nvPr/>
        </p:nvSpPr>
        <p:spPr>
          <a:xfrm>
            <a:off x="1560058" y="3521736"/>
            <a:ext cx="498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</a:t>
            </a:r>
            <a:endParaRPr lang="th-TH" dirty="0"/>
          </a:p>
        </p:txBody>
      </p:sp>
      <p:sp>
        <p:nvSpPr>
          <p:cNvPr id="11" name="Rectangle 10"/>
          <p:cNvSpPr/>
          <p:nvPr/>
        </p:nvSpPr>
        <p:spPr>
          <a:xfrm>
            <a:off x="3631565" y="3561491"/>
            <a:ext cx="498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</a:t>
            </a:r>
            <a:endParaRPr lang="th-TH" dirty="0"/>
          </a:p>
        </p:txBody>
      </p:sp>
      <p:sp>
        <p:nvSpPr>
          <p:cNvPr id="12" name="Rectangle 11"/>
          <p:cNvSpPr/>
          <p:nvPr/>
        </p:nvSpPr>
        <p:spPr>
          <a:xfrm>
            <a:off x="3450911" y="2611048"/>
            <a:ext cx="1303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oesn’t</a:t>
            </a:r>
            <a:endParaRPr lang="th-TH" dirty="0"/>
          </a:p>
        </p:txBody>
      </p:sp>
      <p:sp>
        <p:nvSpPr>
          <p:cNvPr id="13" name="Rectangle 12"/>
          <p:cNvSpPr/>
          <p:nvPr/>
        </p:nvSpPr>
        <p:spPr>
          <a:xfrm>
            <a:off x="1409857" y="2424609"/>
            <a:ext cx="979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on’t</a:t>
            </a:r>
            <a:endParaRPr lang="th-TH" dirty="0"/>
          </a:p>
        </p:txBody>
      </p:sp>
      <p:sp>
        <p:nvSpPr>
          <p:cNvPr id="14" name="Rectangle 13"/>
          <p:cNvSpPr/>
          <p:nvPr/>
        </p:nvSpPr>
        <p:spPr>
          <a:xfrm>
            <a:off x="-39584" y="1901389"/>
            <a:ext cx="2887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Negative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Sentence</a:t>
            </a:r>
            <a:endParaRPr lang="th-TH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08497" y="3421723"/>
            <a:ext cx="40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It</a:t>
            </a:r>
            <a:endParaRPr lang="th-TH" b="1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39584" y="4084711"/>
            <a:ext cx="2935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u="sng" dirty="0" smtClean="0">
                <a:solidFill>
                  <a:srgbClr val="7030A0"/>
                </a:solidFill>
              </a:rPr>
              <a:t>Question </a:t>
            </a:r>
            <a:r>
              <a:rPr lang="en-US" u="sng" dirty="0">
                <a:solidFill>
                  <a:srgbClr val="7030A0"/>
                </a:solidFill>
              </a:rPr>
              <a:t>Sentence</a:t>
            </a:r>
            <a:endParaRPr lang="th-TH" u="sng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1911" y="4671590"/>
            <a:ext cx="603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rgbClr val="FF0000"/>
                </a:solidFill>
              </a:rPr>
              <a:t>Do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19908" y="4746033"/>
            <a:ext cx="926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rgbClr val="FF0000"/>
                </a:solidFill>
              </a:rPr>
              <a:t>Does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19580" y="288141"/>
            <a:ext cx="2199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</a:rPr>
              <a:t>Short Answer</a:t>
            </a:r>
            <a:endParaRPr lang="th-TH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63201" y="740261"/>
            <a:ext cx="1119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rgbClr val="0070C0"/>
                </a:solidFill>
              </a:rPr>
              <a:t>have</a:t>
            </a:r>
            <a:endParaRPr lang="th-TH" sz="3600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39954" y="4061595"/>
            <a:ext cx="3572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rgbClr val="FF0000"/>
                </a:solidFill>
              </a:rPr>
              <a:t>No,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she/he/it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doesn’t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08103" y="1069840"/>
            <a:ext cx="3622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rgbClr val="FF0000"/>
                </a:solidFill>
              </a:rPr>
              <a:t>Yes, </a:t>
            </a:r>
            <a:r>
              <a:rPr lang="en-US" b="1" dirty="0" smtClean="0">
                <a:solidFill>
                  <a:srgbClr val="92D050"/>
                </a:solidFill>
              </a:rPr>
              <a:t>I/you/we/they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7030A0"/>
                </a:solidFill>
              </a:rPr>
              <a:t>do.</a:t>
            </a:r>
            <a:endParaRPr lang="th-TH" i="1" dirty="0">
              <a:solidFill>
                <a:srgbClr val="7030A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42626" y="3260126"/>
            <a:ext cx="3137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rgbClr val="FF0000"/>
                </a:solidFill>
              </a:rPr>
              <a:t>Yes,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she/he/it </a:t>
            </a:r>
            <a:r>
              <a:rPr lang="en-US" b="1" i="1" dirty="0" smtClean="0">
                <a:solidFill>
                  <a:srgbClr val="FFC000"/>
                </a:solidFill>
              </a:rPr>
              <a:t>does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67462" y="1774964"/>
            <a:ext cx="3976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rgbClr val="FF0000"/>
                </a:solidFill>
              </a:rPr>
              <a:t>No, </a:t>
            </a:r>
            <a:r>
              <a:rPr lang="en-US" b="1" dirty="0" smtClean="0">
                <a:solidFill>
                  <a:srgbClr val="92D050"/>
                </a:solidFill>
              </a:rPr>
              <a:t>I/you/we/they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don’t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27027" y="637598"/>
            <a:ext cx="8451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smtClean="0">
                <a:solidFill>
                  <a:srgbClr val="0070C0"/>
                </a:solidFill>
              </a:rPr>
              <a:t>has</a:t>
            </a:r>
            <a:endParaRPr lang="th-TH" sz="3600" dirty="0">
              <a:solidFill>
                <a:srgbClr val="0070C0"/>
              </a:solidFill>
            </a:endParaRPr>
          </a:p>
        </p:txBody>
      </p:sp>
      <p:pic>
        <p:nvPicPr>
          <p:cNvPr id="34" name="Picture 2" descr="https://image.slidesharecdn.com/project-haveandhas-150925140628-lva1-app6892/95/c2-u4-project-have-and-has-affirmative-statements-30-638.jpg?cb=144319014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1" t="25157" r="23910" b="37422"/>
          <a:stretch/>
        </p:blipFill>
        <p:spPr bwMode="auto">
          <a:xfrm>
            <a:off x="2752089" y="600780"/>
            <a:ext cx="1054929" cy="8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s://image.slidesharecdn.com/project-haveandhas-150925140628-lva1-app6892/95/c2-u4-project-have-and-has-affirmative-statements-30-638.jpg?cb=144319014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7" r="80381" b="37422"/>
          <a:stretch/>
        </p:blipFill>
        <p:spPr bwMode="auto">
          <a:xfrm>
            <a:off x="0" y="524617"/>
            <a:ext cx="1192229" cy="125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s://image.slidesharecdn.com/project-haveandhas-150925140628-lva1-app6892/95/c2-u4-project-have-and-has-affirmative-statements-30-638.jpg?cb=144319014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7" r="80381" b="37422"/>
          <a:stretch/>
        </p:blipFill>
        <p:spPr bwMode="auto">
          <a:xfrm>
            <a:off x="210152" y="2509095"/>
            <a:ext cx="1192229" cy="125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Rectangle 2048"/>
          <p:cNvSpPr/>
          <p:nvPr/>
        </p:nvSpPr>
        <p:spPr>
          <a:xfrm>
            <a:off x="1443727" y="2905780"/>
            <a:ext cx="1100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srgbClr val="0070C0"/>
                </a:solidFill>
              </a:rPr>
              <a:t>have</a:t>
            </a:r>
            <a:endParaRPr lang="th-TH" sz="3600" dirty="0">
              <a:solidFill>
                <a:srgbClr val="0070C0"/>
              </a:solidFill>
            </a:endParaRPr>
          </a:p>
        </p:txBody>
      </p:sp>
      <p:pic>
        <p:nvPicPr>
          <p:cNvPr id="38" name="Picture 2" descr="https://image.slidesharecdn.com/project-haveandhas-150925140628-lva1-app6892/95/c2-u4-project-have-and-has-affirmative-statements-30-638.jpg?cb=144319014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1" t="25157" r="23910" b="37422"/>
          <a:stretch/>
        </p:blipFill>
        <p:spPr bwMode="auto">
          <a:xfrm>
            <a:off x="2492444" y="2513908"/>
            <a:ext cx="1054929" cy="8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2050"/>
          <p:cNvSpPr/>
          <p:nvPr/>
        </p:nvSpPr>
        <p:spPr>
          <a:xfrm>
            <a:off x="3495703" y="3037002"/>
            <a:ext cx="1100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srgbClr val="0070C0"/>
                </a:solidFill>
              </a:rPr>
              <a:t>have</a:t>
            </a:r>
            <a:endParaRPr lang="th-TH" sz="3600" dirty="0">
              <a:solidFill>
                <a:srgbClr val="0070C0"/>
              </a:solidFill>
            </a:endParaRPr>
          </a:p>
        </p:txBody>
      </p:sp>
      <p:sp>
        <p:nvSpPr>
          <p:cNvPr id="2052" name="Rectangle 2051"/>
          <p:cNvSpPr/>
          <p:nvPr/>
        </p:nvSpPr>
        <p:spPr>
          <a:xfrm>
            <a:off x="833293" y="4597907"/>
            <a:ext cx="849784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/>
              <a:t>I</a:t>
            </a:r>
          </a:p>
          <a:p>
            <a:pPr lvl="0"/>
            <a:r>
              <a:rPr lang="en-US" b="1" dirty="0" smtClean="0"/>
              <a:t>you</a:t>
            </a:r>
          </a:p>
          <a:p>
            <a:pPr lvl="0"/>
            <a:r>
              <a:rPr lang="en-US" b="1" dirty="0"/>
              <a:t>w</a:t>
            </a:r>
            <a:r>
              <a:rPr lang="en-US" b="1" dirty="0" smtClean="0"/>
              <a:t>e</a:t>
            </a:r>
          </a:p>
          <a:p>
            <a:pPr lvl="0"/>
            <a:r>
              <a:rPr lang="en-US" b="1" dirty="0" smtClean="0"/>
              <a:t>they</a:t>
            </a:r>
          </a:p>
        </p:txBody>
      </p:sp>
      <p:sp>
        <p:nvSpPr>
          <p:cNvPr id="2053" name="Rectangle 2052"/>
          <p:cNvSpPr/>
          <p:nvPr/>
        </p:nvSpPr>
        <p:spPr>
          <a:xfrm>
            <a:off x="1683077" y="4945784"/>
            <a:ext cx="1100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srgbClr val="0070C0"/>
                </a:solidFill>
              </a:rPr>
              <a:t>have</a:t>
            </a:r>
            <a:endParaRPr lang="th-TH" sz="3600" dirty="0">
              <a:solidFill>
                <a:srgbClr val="0070C0"/>
              </a:solidFill>
            </a:endParaRPr>
          </a:p>
        </p:txBody>
      </p:sp>
      <p:sp>
        <p:nvSpPr>
          <p:cNvPr id="2054" name="Rectangle 2053"/>
          <p:cNvSpPr/>
          <p:nvPr/>
        </p:nvSpPr>
        <p:spPr>
          <a:xfrm>
            <a:off x="1790922" y="5605104"/>
            <a:ext cx="498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to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2055" name="Rectangle 2054"/>
          <p:cNvSpPr/>
          <p:nvPr/>
        </p:nvSpPr>
        <p:spPr>
          <a:xfrm>
            <a:off x="3924026" y="4625721"/>
            <a:ext cx="13959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she</a:t>
            </a:r>
            <a:endParaRPr lang="en-US" b="1" dirty="0">
              <a:solidFill>
                <a:prstClr val="black"/>
              </a:solidFill>
            </a:endParaRPr>
          </a:p>
          <a:p>
            <a:pPr lvl="0"/>
            <a:r>
              <a:rPr lang="en-US" b="1" dirty="0">
                <a:solidFill>
                  <a:prstClr val="black"/>
                </a:solidFill>
              </a:rPr>
              <a:t>h</a:t>
            </a:r>
            <a:r>
              <a:rPr lang="en-US" b="1" dirty="0" smtClean="0">
                <a:solidFill>
                  <a:prstClr val="black"/>
                </a:solidFill>
              </a:rPr>
              <a:t>e</a:t>
            </a:r>
          </a:p>
          <a:p>
            <a:pPr lvl="0"/>
            <a:r>
              <a:rPr lang="en-US" b="1" dirty="0" smtClean="0">
                <a:solidFill>
                  <a:prstClr val="black"/>
                </a:solidFill>
              </a:rPr>
              <a:t>it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056" name="Rectangle 2055"/>
          <p:cNvSpPr/>
          <p:nvPr/>
        </p:nvSpPr>
        <p:spPr>
          <a:xfrm>
            <a:off x="4716799" y="4727977"/>
            <a:ext cx="1100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srgbClr val="0070C0"/>
                </a:solidFill>
              </a:rPr>
              <a:t>have</a:t>
            </a:r>
            <a:endParaRPr lang="th-TH" sz="3600" dirty="0">
              <a:solidFill>
                <a:srgbClr val="0070C0"/>
              </a:solidFill>
            </a:endParaRPr>
          </a:p>
        </p:txBody>
      </p:sp>
      <p:sp>
        <p:nvSpPr>
          <p:cNvPr id="2057" name="Rectangle 2056"/>
          <p:cNvSpPr/>
          <p:nvPr/>
        </p:nvSpPr>
        <p:spPr>
          <a:xfrm>
            <a:off x="4842467" y="5392098"/>
            <a:ext cx="498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to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2058" name="Rectangle 2057"/>
          <p:cNvSpPr/>
          <p:nvPr/>
        </p:nvSpPr>
        <p:spPr>
          <a:xfrm>
            <a:off x="5402555" y="732793"/>
            <a:ext cx="35947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 smtClean="0">
                <a:solidFill>
                  <a:srgbClr val="FF0000"/>
                </a:solidFill>
              </a:rPr>
              <a:t>Do you have to wear a uniform?</a:t>
            </a:r>
            <a:endParaRPr lang="th-TH" sz="2000" dirty="0">
              <a:solidFill>
                <a:prstClr val="black"/>
              </a:solidFill>
            </a:endParaRPr>
          </a:p>
        </p:txBody>
      </p:sp>
      <p:sp>
        <p:nvSpPr>
          <p:cNvPr id="2059" name="Rectangle 2058"/>
          <p:cNvSpPr/>
          <p:nvPr/>
        </p:nvSpPr>
        <p:spPr>
          <a:xfrm>
            <a:off x="5086699" y="2863413"/>
            <a:ext cx="3802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 smtClean="0">
                <a:solidFill>
                  <a:srgbClr val="0070C0"/>
                </a:solidFill>
              </a:rPr>
              <a:t>Does she </a:t>
            </a:r>
            <a:r>
              <a:rPr lang="en-US" sz="2000" b="1" dirty="0">
                <a:solidFill>
                  <a:srgbClr val="0070C0"/>
                </a:solidFill>
              </a:rPr>
              <a:t>have to wear a uniform?</a:t>
            </a:r>
            <a:endParaRPr lang="th-TH" sz="20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81409" y="6406758"/>
            <a:ext cx="7349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</a:rPr>
              <a:t>I </a:t>
            </a:r>
            <a:r>
              <a:rPr lang="en-US" sz="2400" b="1" dirty="0" smtClean="0">
                <a:solidFill>
                  <a:srgbClr val="C00000"/>
                </a:solidFill>
              </a:rPr>
              <a:t>have to </a:t>
            </a:r>
            <a:r>
              <a:rPr lang="en-US" sz="2400" b="1" u="sng" dirty="0" smtClean="0">
                <a:solidFill>
                  <a:srgbClr val="FFC000"/>
                </a:solidFill>
              </a:rPr>
              <a:t>clean my room</a:t>
            </a:r>
            <a:r>
              <a:rPr lang="en-US" sz="2400" b="1" dirty="0" smtClean="0">
                <a:solidFill>
                  <a:srgbClr val="C00000"/>
                </a:solidFill>
              </a:rPr>
              <a:t>, </a:t>
            </a:r>
            <a:r>
              <a:rPr lang="en-US" sz="2400" b="1" dirty="0">
                <a:solidFill>
                  <a:srgbClr val="C00000"/>
                </a:solidFill>
              </a:rPr>
              <a:t>so I </a:t>
            </a:r>
            <a:r>
              <a:rPr lang="en-US" sz="2400" b="1" dirty="0" smtClean="0">
                <a:solidFill>
                  <a:srgbClr val="C00000"/>
                </a:solidFill>
              </a:rPr>
              <a:t>don’t have to </a:t>
            </a:r>
            <a:r>
              <a:rPr lang="en-US" sz="2400" b="1" i="1" u="sng" dirty="0" smtClean="0">
                <a:solidFill>
                  <a:srgbClr val="00B050"/>
                </a:solidFill>
              </a:rPr>
              <a:t>wash dishes</a:t>
            </a:r>
            <a:r>
              <a:rPr lang="en-US" sz="2400" b="1" dirty="0" smtClean="0">
                <a:solidFill>
                  <a:srgbClr val="C00000"/>
                </a:solidFill>
              </a:rPr>
              <a:t>. </a:t>
            </a:r>
            <a:endParaRPr lang="th-TH" sz="2400" dirty="0">
              <a:solidFill>
                <a:srgbClr val="C00000"/>
              </a:solidFill>
            </a:endParaRPr>
          </a:p>
        </p:txBody>
      </p:sp>
      <p:pic>
        <p:nvPicPr>
          <p:cNvPr id="37" name="Picture 5" descr="http://englishstudyhere.com/wp-content/uploads/2018/09/Have-To-vs-Dont-Have-T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9" r="10010" b="66462"/>
          <a:stretch/>
        </p:blipFill>
        <p:spPr bwMode="auto">
          <a:xfrm>
            <a:off x="4445280" y="6008303"/>
            <a:ext cx="466558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77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049" grpId="0"/>
      <p:bldP spid="2051" grpId="0"/>
      <p:bldP spid="2052" grpId="0"/>
      <p:bldP spid="2053" grpId="0"/>
      <p:bldP spid="2054" grpId="0"/>
      <p:bldP spid="2055" grpId="0"/>
      <p:bldP spid="2056" grpId="0"/>
      <p:bldP spid="2057" grpId="0"/>
      <p:bldP spid="2058" grpId="0"/>
      <p:bldP spid="2059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.slidesharecdn.com/project-haveandhas-150925140628-lva1-app6892/95/c2-u4-project-have-and-has-affirmative-statements-30-638.jpg?cb=144319014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7" r="80381" b="37422"/>
          <a:stretch/>
        </p:blipFill>
        <p:spPr bwMode="auto">
          <a:xfrm>
            <a:off x="249068" y="3748826"/>
            <a:ext cx="1192229" cy="125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age.slidesharecdn.com/project-haveandhas-150925140628-lva1-app6892/95/c2-u4-project-have-and-has-affirmative-statements-30-638.jpg?cb=144319014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1" t="25157" r="23910" b="37422"/>
          <a:stretch/>
        </p:blipFill>
        <p:spPr bwMode="auto">
          <a:xfrm>
            <a:off x="174383" y="1943041"/>
            <a:ext cx="1054929" cy="8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5967" y="2801168"/>
            <a:ext cx="40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It</a:t>
            </a:r>
            <a:endParaRPr lang="th-TH" b="1" dirty="0"/>
          </a:p>
        </p:txBody>
      </p:sp>
      <p:pic>
        <p:nvPicPr>
          <p:cNvPr id="7" name="Picture 2" descr="https://image.slidesharecdn.com/project-haveandhas-150925140628-lva1-app6892/95/c2-u4-project-have-and-has-affirmative-statements-30-638.jpg?cb=144319014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7" r="80381" b="37422"/>
          <a:stretch/>
        </p:blipFill>
        <p:spPr bwMode="auto">
          <a:xfrm>
            <a:off x="37083" y="712095"/>
            <a:ext cx="1192229" cy="125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mage.slidesharecdn.com/project-haveandhas-150925140628-lva1-app6892/95/c2-u4-project-have-and-has-affirmative-statements-30-638.jpg?cb=144319014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1" t="25157" r="23910" b="37422"/>
          <a:stretch/>
        </p:blipFill>
        <p:spPr bwMode="auto">
          <a:xfrm>
            <a:off x="394897" y="5004253"/>
            <a:ext cx="1054929" cy="8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83777" y="5890456"/>
            <a:ext cx="40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It</a:t>
            </a:r>
            <a:endParaRPr lang="th-TH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24522" y="169476"/>
            <a:ext cx="3232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u="sng" dirty="0">
                <a:solidFill>
                  <a:srgbClr val="00B050"/>
                </a:solidFill>
              </a:rPr>
              <a:t>Affirmative Sentence</a:t>
            </a:r>
            <a:endParaRPr lang="th-TH" u="sng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69104" y="3438564"/>
            <a:ext cx="2887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u="sng" dirty="0">
                <a:solidFill>
                  <a:srgbClr val="F79646">
                    <a:lumMod val="75000"/>
                  </a:srgbClr>
                </a:solidFill>
              </a:rPr>
              <a:t>Negative Sentence</a:t>
            </a:r>
            <a:endParaRPr lang="th-TH" u="sng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47664" y="4509120"/>
            <a:ext cx="1663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i="1" dirty="0" smtClean="0">
                <a:solidFill>
                  <a:srgbClr val="00B050"/>
                </a:solidFill>
              </a:rPr>
              <a:t>mustn't</a:t>
            </a:r>
            <a:endParaRPr lang="th-TH" sz="3600" i="1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24908" y="1352644"/>
            <a:ext cx="1251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i="1" dirty="0">
                <a:solidFill>
                  <a:srgbClr val="0070C0"/>
                </a:solidFill>
              </a:rPr>
              <a:t>m</a:t>
            </a:r>
            <a:r>
              <a:rPr lang="en-US" sz="3600" b="1" i="1" dirty="0" smtClean="0">
                <a:solidFill>
                  <a:srgbClr val="0070C0"/>
                </a:solidFill>
              </a:rPr>
              <a:t>ust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endParaRPr lang="th-TH" sz="36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68344" y="1088247"/>
            <a:ext cx="1374094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i="1" u="sng" dirty="0">
                <a:solidFill>
                  <a:srgbClr val="00B050"/>
                </a:solidFill>
              </a:rPr>
              <a:t>m</a:t>
            </a:r>
            <a:r>
              <a:rPr lang="en-US" sz="2000" b="1" i="1" u="sng" dirty="0" smtClean="0">
                <a:solidFill>
                  <a:srgbClr val="00B050"/>
                </a:solidFill>
              </a:rPr>
              <a:t>ain verb</a:t>
            </a:r>
          </a:p>
          <a:p>
            <a:pPr lvl="0"/>
            <a:r>
              <a:rPr lang="en-US" sz="2000" b="1" i="1" u="sng" dirty="0">
                <a:solidFill>
                  <a:srgbClr val="00B050"/>
                </a:solidFill>
              </a:rPr>
              <a:t>a</a:t>
            </a:r>
            <a:r>
              <a:rPr lang="en-US" sz="2000" b="1" i="1" u="sng" dirty="0" smtClean="0">
                <a:solidFill>
                  <a:srgbClr val="00B050"/>
                </a:solidFill>
              </a:rPr>
              <a:t>ction verb</a:t>
            </a:r>
          </a:p>
          <a:p>
            <a:pPr lvl="0"/>
            <a:r>
              <a:rPr lang="en-US" sz="2000" b="1" i="1" u="sng" dirty="0" smtClean="0">
                <a:solidFill>
                  <a:srgbClr val="00B050"/>
                </a:solidFill>
              </a:rPr>
              <a:t>V1</a:t>
            </a:r>
          </a:p>
          <a:p>
            <a:pPr lvl="0"/>
            <a:r>
              <a:rPr lang="en-US" sz="2000" b="1" i="1" dirty="0" smtClean="0">
                <a:solidFill>
                  <a:srgbClr val="0070C0"/>
                </a:solidFill>
              </a:rPr>
              <a:t>-walk</a:t>
            </a:r>
          </a:p>
          <a:p>
            <a:pPr lvl="0"/>
            <a:r>
              <a:rPr lang="en-US" sz="2000" b="1" i="1" dirty="0" smtClean="0">
                <a:solidFill>
                  <a:srgbClr val="0070C0"/>
                </a:solidFill>
              </a:rPr>
              <a:t>-talk</a:t>
            </a:r>
          </a:p>
          <a:p>
            <a:pPr lvl="0"/>
            <a:r>
              <a:rPr lang="en-US" sz="2000" b="1" i="1" dirty="0" smtClean="0">
                <a:solidFill>
                  <a:srgbClr val="0070C0"/>
                </a:solidFill>
              </a:rPr>
              <a:t>-eat</a:t>
            </a:r>
          </a:p>
          <a:p>
            <a:pPr lvl="0"/>
            <a:r>
              <a:rPr lang="en-US" sz="2000" b="1" i="1" dirty="0" smtClean="0">
                <a:solidFill>
                  <a:srgbClr val="0070C0"/>
                </a:solidFill>
              </a:rPr>
              <a:t>-dance</a:t>
            </a:r>
          </a:p>
          <a:p>
            <a:pPr lvl="0"/>
            <a:r>
              <a:rPr lang="en-US" sz="2000" b="1" i="1" dirty="0" smtClean="0">
                <a:solidFill>
                  <a:srgbClr val="0070C0"/>
                </a:solidFill>
              </a:rPr>
              <a:t>-play</a:t>
            </a:r>
          </a:p>
          <a:p>
            <a:pPr lvl="0"/>
            <a:r>
              <a:rPr lang="en-US" sz="2000" b="1" i="1" dirty="0" smtClean="0">
                <a:solidFill>
                  <a:srgbClr val="0070C0"/>
                </a:solidFill>
              </a:rPr>
              <a:t>-sing</a:t>
            </a:r>
          </a:p>
          <a:p>
            <a:pPr lvl="0"/>
            <a:r>
              <a:rPr lang="en-US" sz="2000" b="1" i="1" dirty="0" smtClean="0">
                <a:solidFill>
                  <a:srgbClr val="0070C0"/>
                </a:solidFill>
              </a:rPr>
              <a:t>-listen</a:t>
            </a:r>
          </a:p>
          <a:p>
            <a:pPr lvl="0"/>
            <a:r>
              <a:rPr lang="en-US" sz="2000" b="1" i="1" dirty="0" smtClean="0">
                <a:solidFill>
                  <a:srgbClr val="0070C0"/>
                </a:solidFill>
              </a:rPr>
              <a:t>-learn</a:t>
            </a:r>
          </a:p>
          <a:p>
            <a:pPr lvl="0"/>
            <a:r>
              <a:rPr lang="en-US" sz="2000" b="1" i="1" dirty="0" smtClean="0">
                <a:solidFill>
                  <a:srgbClr val="0070C0"/>
                </a:solidFill>
              </a:rPr>
              <a:t>-write</a:t>
            </a:r>
          </a:p>
          <a:p>
            <a:pPr lvl="0"/>
            <a:r>
              <a:rPr lang="en-US" sz="2000" b="1" i="1" dirty="0" smtClean="0">
                <a:solidFill>
                  <a:srgbClr val="0070C0"/>
                </a:solidFill>
              </a:rPr>
              <a:t>-plan</a:t>
            </a:r>
          </a:p>
          <a:p>
            <a:pPr lvl="0"/>
            <a:r>
              <a:rPr lang="en-US" sz="2000" b="1" i="1" dirty="0" smtClean="0">
                <a:solidFill>
                  <a:srgbClr val="0070C0"/>
                </a:solidFill>
              </a:rPr>
              <a:t>-sleep</a:t>
            </a:r>
          </a:p>
          <a:p>
            <a:pPr lvl="0"/>
            <a:endParaRPr lang="en-US" sz="2000" b="1" i="1" dirty="0" smtClean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76350" y="1316111"/>
            <a:ext cx="1355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u="sng" dirty="0">
                <a:solidFill>
                  <a:srgbClr val="00B050"/>
                </a:solidFill>
              </a:rPr>
              <a:t>c</a:t>
            </a:r>
            <a:r>
              <a:rPr lang="en-US" sz="3600" b="1" u="sng" dirty="0" smtClean="0">
                <a:solidFill>
                  <a:srgbClr val="00B050"/>
                </a:solidFill>
              </a:rPr>
              <a:t>ome</a:t>
            </a:r>
            <a:r>
              <a:rPr lang="en-US" sz="3600" b="1" dirty="0" smtClean="0">
                <a:solidFill>
                  <a:srgbClr val="C00000"/>
                </a:solidFill>
              </a:rPr>
              <a:t>.</a:t>
            </a:r>
            <a:endParaRPr lang="th-TH" sz="3600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47864" y="4509119"/>
            <a:ext cx="1355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u="sng" dirty="0">
                <a:solidFill>
                  <a:srgbClr val="C00000"/>
                </a:solidFill>
              </a:rPr>
              <a:t>c</a:t>
            </a:r>
            <a:r>
              <a:rPr lang="en-US" sz="3600" b="1" u="sng" dirty="0" smtClean="0">
                <a:solidFill>
                  <a:srgbClr val="C00000"/>
                </a:solidFill>
              </a:rPr>
              <a:t>ome</a:t>
            </a:r>
            <a:r>
              <a:rPr lang="en-US" sz="3600" b="1" dirty="0" smtClean="0">
                <a:solidFill>
                  <a:srgbClr val="C00000"/>
                </a:solidFill>
              </a:rPr>
              <a:t>.</a:t>
            </a:r>
            <a:endParaRPr lang="th-TH" sz="3600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29312" y="6136415"/>
            <a:ext cx="80828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smtClean="0">
                <a:solidFill>
                  <a:srgbClr val="C00000"/>
                </a:solidFill>
              </a:rPr>
              <a:t>I must </a:t>
            </a:r>
            <a:r>
              <a:rPr lang="en-US" sz="3600" b="1" u="sng" dirty="0" smtClean="0">
                <a:solidFill>
                  <a:srgbClr val="00B050"/>
                </a:solidFill>
              </a:rPr>
              <a:t>learn</a:t>
            </a:r>
            <a:r>
              <a:rPr lang="en-US" sz="3600" b="1" dirty="0" smtClean="0">
                <a:solidFill>
                  <a:srgbClr val="C00000"/>
                </a:solidFill>
              </a:rPr>
              <a:t>, so I mustn't </a:t>
            </a:r>
            <a:r>
              <a:rPr lang="en-US" sz="3600" b="1" i="1" u="sng" dirty="0" smtClean="0">
                <a:solidFill>
                  <a:srgbClr val="00B050"/>
                </a:solidFill>
              </a:rPr>
              <a:t>play my phone</a:t>
            </a:r>
            <a:r>
              <a:rPr lang="en-US" sz="3600" b="1" dirty="0" smtClean="0">
                <a:solidFill>
                  <a:srgbClr val="C00000"/>
                </a:solidFill>
              </a:rPr>
              <a:t>. </a:t>
            </a:r>
            <a:endParaRPr lang="th-TH" sz="3600" dirty="0">
              <a:solidFill>
                <a:srgbClr val="C00000"/>
              </a:solidFill>
            </a:endParaRPr>
          </a:p>
        </p:txBody>
      </p:sp>
      <p:pic>
        <p:nvPicPr>
          <p:cNvPr id="19" name="Picture 11" descr="https://i.pinimg.com/originals/23/48/da/2348da7163fdd0ce5465bf14f84763d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5" r="50552" b="63268"/>
          <a:stretch/>
        </p:blipFill>
        <p:spPr bwMode="auto">
          <a:xfrm>
            <a:off x="4789052" y="987938"/>
            <a:ext cx="2131313" cy="191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4035640"/>
            <a:ext cx="2011777" cy="18548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550223"/>
            <a:ext cx="11159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rgbClr val="FFC000"/>
                </a:solidFill>
              </a:rPr>
              <a:t>Pages </a:t>
            </a:r>
            <a:r>
              <a:rPr lang="en-US" sz="1400" i="1" dirty="0" smtClean="0">
                <a:solidFill>
                  <a:srgbClr val="FFC000"/>
                </a:solidFill>
              </a:rPr>
              <a:t>44-46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8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307</Words>
  <Application>Microsoft Office PowerPoint</Application>
  <PresentationFormat>On-screen Show (4:3)</PresentationFormat>
  <Paragraphs>95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Andalus</vt:lpstr>
      <vt:lpstr>Angsana New</vt:lpstr>
      <vt:lpstr>Arial</vt:lpstr>
      <vt:lpstr>Calibri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TEAM 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</dc:creator>
  <cp:lastModifiedBy>user</cp:lastModifiedBy>
  <cp:revision>115</cp:revision>
  <dcterms:created xsi:type="dcterms:W3CDTF">2018-03-05T12:40:29Z</dcterms:created>
  <dcterms:modified xsi:type="dcterms:W3CDTF">2021-08-29T01:53:10Z</dcterms:modified>
</cp:coreProperties>
</file>