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3" r:id="rId6"/>
    <p:sldId id="259" r:id="rId7"/>
    <p:sldId id="268" r:id="rId8"/>
    <p:sldId id="274" r:id="rId9"/>
    <p:sldId id="261" r:id="rId10"/>
    <p:sldId id="270" r:id="rId11"/>
    <p:sldId id="276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/>
    <p:restoredTop sz="94564"/>
  </p:normalViewPr>
  <p:slideViewPr>
    <p:cSldViewPr snapToGrid="0" snapToObjects="1">
      <p:cViewPr varScale="1">
        <p:scale>
          <a:sx n="115" d="100"/>
          <a:sy n="115" d="100"/>
        </p:scale>
        <p:origin x="3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6591F-8F0C-B841-B173-53D7B12108E5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868D-58DF-5C43-A02E-5C639459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4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2868D-58DF-5C43-A02E-5C63945964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80CD1-D23F-3B91-03E1-18665D8A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85" y="1207514"/>
            <a:ext cx="4653240" cy="1314540"/>
          </a:xfrm>
          <a:prstGeom prst="rect">
            <a:avLst/>
          </a:prstGeom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977" y="4270917"/>
            <a:ext cx="5490973" cy="1624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latin typeface="+mn-lt"/>
                <a:ea typeface="+mn-ea"/>
                <a:cs typeface="+mn-cs"/>
              </a:rPr>
              <a:t>Chapter 4: Ecosystems and Human Impact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latin typeface="+mn-lt"/>
                <a:ea typeface="+mn-ea"/>
                <a:cs typeface="+mn-cs"/>
              </a:rPr>
              <a:t>Case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309360"/>
            <a:ext cx="306686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 sz="1000"/>
            </a:pPr>
            <a:r>
              <a:rPr lang="en-ZA" sz="1000"/>
              <a:t>Cambridge AS Environmental Management – Chapter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C02F7-DD63-7DB3-A8BF-D14F7990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FE93-D2C5-56FC-FFE8-5922ABB0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Serengeti National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AC0E-E9E5-1C2D-6595-AE3A56075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Tanzania</a:t>
            </a:r>
          </a:p>
          <a:p>
            <a:pPr lvl="1"/>
            <a:r>
              <a:t>Grassland ecosystem with complex food webs</a:t>
            </a:r>
          </a:p>
          <a:p>
            <a:pPr lvl="1"/>
            <a:r>
              <a:t>Known for predator-prey relationships and migration patterns</a:t>
            </a:r>
          </a:p>
          <a:p>
            <a:pPr lvl="1"/>
            <a:r>
              <a:t>Human threats include poaching and land conversion</a:t>
            </a:r>
          </a:p>
          <a:p>
            <a:pPr lvl="1"/>
            <a:r>
              <a:t>Conservation protects biodiversity and ecosystem stability</a:t>
            </a:r>
          </a:p>
          <a:p>
            <a:pPr lvl="1"/>
            <a:r>
              <a:t>Wildlife corridors support animal migration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1FBBB-DED9-A8B5-68FF-B688A85F4CE3}"/>
              </a:ext>
            </a:extLst>
          </p:cNvPr>
          <p:cNvSpPr txBox="1"/>
          <p:nvPr/>
        </p:nvSpPr>
        <p:spPr>
          <a:xfrm>
            <a:off x="182880" y="6309360"/>
            <a:ext cx="4572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/>
            </a:pPr>
            <a:r>
              <a:t>Cambridge AS Environmental Management – Chapter 4</a:t>
            </a:r>
          </a:p>
        </p:txBody>
      </p:sp>
    </p:spTree>
    <p:extLst>
      <p:ext uri="{BB962C8B-B14F-4D97-AF65-F5344CB8AC3E}">
        <p14:creationId xmlns:p14="http://schemas.microsoft.com/office/powerpoint/2010/main" val="345689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3BE-E5A5-06B2-4940-B8132F654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2530"/>
            <a:ext cx="8229600" cy="57529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b="1" dirty="0"/>
              <a:t>Topic Focus:</a:t>
            </a:r>
          </a:p>
          <a:p>
            <a:r>
              <a:rPr lang="en-ZA" dirty="0"/>
              <a:t>Grassland ecosystem </a:t>
            </a:r>
          </a:p>
          <a:p>
            <a:r>
              <a:rPr lang="en-ZA" dirty="0"/>
              <a:t>Food webs </a:t>
            </a:r>
          </a:p>
          <a:p>
            <a:r>
              <a:rPr lang="en-ZA" dirty="0"/>
              <a:t>Conservation </a:t>
            </a:r>
          </a:p>
          <a:p>
            <a:pPr marL="0" indent="0">
              <a:buNone/>
            </a:pPr>
            <a:r>
              <a:rPr lang="en-ZA" b="1" dirty="0"/>
              <a:t>Key Concepts:</a:t>
            </a:r>
          </a:p>
          <a:p>
            <a:r>
              <a:rPr lang="en-ZA" dirty="0"/>
              <a:t>Predator-prey relationships </a:t>
            </a:r>
          </a:p>
          <a:p>
            <a:r>
              <a:rPr lang="en-ZA" dirty="0"/>
              <a:t>Carrying capacity </a:t>
            </a:r>
          </a:p>
          <a:p>
            <a:r>
              <a:rPr lang="en-ZA" dirty="0"/>
              <a:t>Migration </a:t>
            </a:r>
          </a:p>
          <a:p>
            <a:pPr marL="0" indent="0">
              <a:buNone/>
            </a:pPr>
            <a:r>
              <a:rPr lang="en-ZA" b="1" dirty="0"/>
              <a:t>Human Impacts:</a:t>
            </a:r>
          </a:p>
          <a:p>
            <a:r>
              <a:rPr lang="en-ZA" dirty="0"/>
              <a:t>Poaching </a:t>
            </a:r>
          </a:p>
          <a:p>
            <a:r>
              <a:rPr lang="en-ZA" dirty="0"/>
              <a:t>Land conversion </a:t>
            </a:r>
          </a:p>
          <a:p>
            <a:r>
              <a:rPr lang="en-ZA" dirty="0"/>
              <a:t>Tourism pressure </a:t>
            </a:r>
          </a:p>
          <a:p>
            <a:pPr marL="0" indent="0">
              <a:buNone/>
            </a:pPr>
            <a:r>
              <a:rPr lang="en-ZA" b="1" dirty="0"/>
              <a:t>Management Strategies:</a:t>
            </a:r>
          </a:p>
          <a:p>
            <a:r>
              <a:rPr lang="en-ZA" dirty="0"/>
              <a:t>Anti-poaching patrols </a:t>
            </a:r>
          </a:p>
          <a:p>
            <a:r>
              <a:rPr lang="en-ZA" dirty="0"/>
              <a:t>National park protection </a:t>
            </a:r>
          </a:p>
          <a:p>
            <a:r>
              <a:rPr lang="en-ZA" dirty="0"/>
              <a:t>Wildlife corridors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1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Comparing the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t>Amazon and Sahel show effects of deforestation</a:t>
            </a:r>
          </a:p>
          <a:p>
            <a:r>
              <a:t>Great Barrier Reef highlights climate change impacts</a:t>
            </a:r>
          </a:p>
          <a:p>
            <a:r>
              <a:t>Aral Sea demonstrates unsustainable water management</a:t>
            </a:r>
          </a:p>
          <a:p>
            <a:r>
              <a:t>Chernobyl shows ecological recovery after disturbance</a:t>
            </a:r>
          </a:p>
          <a:p>
            <a:r>
              <a:t>Serengeti demonstrates biodiversity conservation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309360"/>
            <a:ext cx="4572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/>
            </a:pPr>
            <a:r>
              <a:t>Cambridge AS Environmental Management – Chapter 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Human activities can severely damage ecosystems</a:t>
            </a:r>
          </a:p>
          <a:p>
            <a:r>
              <a:t>Biodiversity is essential for ecosystem stability</a:t>
            </a:r>
          </a:p>
          <a:p>
            <a:r>
              <a:t>Conservation strategies aim to reduce environmental damage</a:t>
            </a:r>
          </a:p>
          <a:p>
            <a:r>
              <a:t>Case studies help apply theory to exam questions</a:t>
            </a:r>
          </a:p>
          <a:p>
            <a:r>
              <a:t>Sustainability is key to long-term ecosystem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309360"/>
            <a:ext cx="4572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/>
            </a:pPr>
            <a:r>
              <a:t>Cambridge AS Environmental Management – Chapter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64DEB-D371-2016-ACEE-B8AB64BBB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5876925"/>
            <a:ext cx="3067050" cy="86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different ecosystem types</a:t>
            </a:r>
          </a:p>
          <a:p>
            <a:r>
              <a:t>Investigate human impacts on ecosystems</a:t>
            </a:r>
          </a:p>
          <a:p>
            <a:r>
              <a:t>Apply real-world case studies to exam questions</a:t>
            </a:r>
          </a:p>
          <a:p>
            <a:r>
              <a:t>Evaluate conservation and management strategies</a:t>
            </a:r>
          </a:p>
          <a:p>
            <a:r>
              <a:t>Develop exam skills for extended responses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309360"/>
            <a:ext cx="45720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/>
            </a:pPr>
            <a:r>
              <a:t>Cambridge AS Environmental Management – Chapter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es and a river">
            <a:extLst>
              <a:ext uri="{FF2B5EF4-FFF2-40B4-BE49-F238E27FC236}">
                <a16:creationId xmlns:a16="http://schemas.microsoft.com/office/drawing/2014/main" id="{31C1D1BC-2306-4307-AF26-6492B4D5F5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7" r="7380" b="1"/>
          <a:stretch>
            <a:fillRect/>
          </a:stretch>
        </p:blipFill>
        <p:spPr>
          <a:xfrm>
            <a:off x="-2585" y="-1"/>
            <a:ext cx="9146585" cy="6879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64451" y="791834"/>
            <a:ext cx="3020876" cy="9154947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4" y="0"/>
            <a:ext cx="2132551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9028" y="21736"/>
            <a:ext cx="2364646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5" y="5288433"/>
            <a:ext cx="9149779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5100" y="2905286"/>
            <a:ext cx="3866773" cy="408214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71" y="4121944"/>
            <a:ext cx="5945838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Amazon Rainforest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D623-B014-6CD5-2E7E-1B429E81B343}"/>
              </a:ext>
            </a:extLst>
          </p:cNvPr>
          <p:cNvSpPr txBox="1"/>
          <p:nvPr/>
        </p:nvSpPr>
        <p:spPr>
          <a:xfrm>
            <a:off x="108147" y="6084089"/>
            <a:ext cx="472129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ZA" dirty="0"/>
              <a:t>“Explain how human activities can disrupt nutrient cycling in a rainforest ecosystem.”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BBE7-A9B1-9C66-C36E-5ED50EAE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6772"/>
            <a:ext cx="8229600" cy="547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South America</a:t>
            </a:r>
          </a:p>
          <a:p>
            <a:pPr lvl="1"/>
            <a:r>
              <a:rPr lang="en-ZA" dirty="0"/>
              <a:t>Tropical rainforest ecosystem with very high biodiversity</a:t>
            </a:r>
          </a:p>
          <a:p>
            <a:pPr lvl="1"/>
            <a:r>
              <a:rPr lang="en-ZA" dirty="0"/>
              <a:t>Human impacts include logging, mining, farming and road building</a:t>
            </a:r>
          </a:p>
          <a:p>
            <a:pPr lvl="1"/>
            <a:r>
              <a:rPr lang="en-ZA" dirty="0"/>
              <a:t>Deforestation causes habitat loss, soil erosion and increased CO₂ emissions</a:t>
            </a:r>
          </a:p>
          <a:p>
            <a:pPr lvl="1"/>
            <a:r>
              <a:rPr lang="en-ZA" dirty="0"/>
              <a:t>Important for nutrient cycling and the global carbon cycle</a:t>
            </a:r>
          </a:p>
          <a:p>
            <a:pPr lvl="1"/>
            <a:r>
              <a:rPr lang="en-ZA" dirty="0"/>
              <a:t>Management strategies include reforestation and sustainable forestry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3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9572-1F37-ED3A-5827-C0BBB6DD1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6532"/>
            <a:ext cx="8229600" cy="61768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ZA" b="1" dirty="0"/>
              <a:t>Topic Focus:</a:t>
            </a:r>
          </a:p>
          <a:p>
            <a:r>
              <a:rPr lang="en-ZA" dirty="0"/>
              <a:t>Tropical rainforest ecosystem </a:t>
            </a:r>
          </a:p>
          <a:p>
            <a:r>
              <a:rPr lang="en-ZA" dirty="0"/>
              <a:t>Deforestation </a:t>
            </a:r>
          </a:p>
          <a:p>
            <a:r>
              <a:rPr lang="en-ZA" dirty="0"/>
              <a:t>Biodiversity loss </a:t>
            </a:r>
          </a:p>
          <a:p>
            <a:r>
              <a:rPr lang="en-ZA" dirty="0"/>
              <a:t>Carbon cycle disruption </a:t>
            </a:r>
          </a:p>
          <a:p>
            <a:pPr marL="0" indent="0">
              <a:buNone/>
            </a:pPr>
            <a:r>
              <a:rPr lang="en-ZA" b="1" dirty="0"/>
              <a:t>Key Concepts:</a:t>
            </a:r>
          </a:p>
          <a:p>
            <a:r>
              <a:rPr lang="en-ZA" dirty="0"/>
              <a:t>High biodiversity and productivity </a:t>
            </a:r>
          </a:p>
          <a:p>
            <a:r>
              <a:rPr lang="en-ZA" dirty="0"/>
              <a:t>Complex food webs </a:t>
            </a:r>
          </a:p>
          <a:p>
            <a:r>
              <a:rPr lang="en-ZA" dirty="0"/>
              <a:t>Nutrient cycling in tropical soils </a:t>
            </a:r>
          </a:p>
          <a:p>
            <a:r>
              <a:rPr lang="en-ZA" dirty="0"/>
              <a:t>Human impacts from logging, farming, mining, and roads </a:t>
            </a:r>
          </a:p>
          <a:p>
            <a:pPr marL="0" indent="0">
              <a:buNone/>
            </a:pPr>
            <a:r>
              <a:rPr lang="en-ZA" b="1" dirty="0"/>
              <a:t>Human Impacts:</a:t>
            </a:r>
          </a:p>
          <a:p>
            <a:r>
              <a:rPr lang="en-ZA" dirty="0"/>
              <a:t>Habitat destruction </a:t>
            </a:r>
          </a:p>
          <a:p>
            <a:r>
              <a:rPr lang="en-ZA" dirty="0"/>
              <a:t>Loss of species </a:t>
            </a:r>
          </a:p>
          <a:p>
            <a:r>
              <a:rPr lang="en-ZA" dirty="0"/>
              <a:t>Increased CO₂ emissions </a:t>
            </a:r>
          </a:p>
          <a:p>
            <a:r>
              <a:rPr lang="en-ZA" dirty="0"/>
              <a:t>Soil erosion </a:t>
            </a:r>
          </a:p>
          <a:p>
            <a:pPr marL="0" indent="0">
              <a:buNone/>
            </a:pPr>
            <a:r>
              <a:rPr lang="en-ZA" b="1" dirty="0"/>
              <a:t>Management Strategies:</a:t>
            </a:r>
          </a:p>
          <a:p>
            <a:r>
              <a:rPr lang="en-ZA" dirty="0"/>
              <a:t>Protected areas </a:t>
            </a:r>
          </a:p>
          <a:p>
            <a:r>
              <a:rPr lang="en-ZA" dirty="0"/>
              <a:t>Reforestation </a:t>
            </a:r>
          </a:p>
          <a:p>
            <a:r>
              <a:rPr lang="en-ZA" dirty="0"/>
              <a:t>Sustainable forestry </a:t>
            </a:r>
          </a:p>
          <a:p>
            <a:r>
              <a:rPr lang="en-ZA" dirty="0"/>
              <a:t>Ecotourism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2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oral reef underwater">
            <a:extLst>
              <a:ext uri="{FF2B5EF4-FFF2-40B4-BE49-F238E27FC236}">
                <a16:creationId xmlns:a16="http://schemas.microsoft.com/office/drawing/2014/main" id="{B55C7E74-93A9-4262-2B5A-C407B5ED4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1506" t="6484" r="19317" b="-1"/>
          <a:stretch>
            <a:fillRect/>
          </a:stretch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</a:rPr>
              <a:t>Great Barrier Reef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75AB4C-9E4E-6289-FD18-FF7E0904B686}"/>
              </a:ext>
            </a:extLst>
          </p:cNvPr>
          <p:cNvSpPr txBox="1"/>
          <p:nvPr/>
        </p:nvSpPr>
        <p:spPr>
          <a:xfrm>
            <a:off x="177282" y="57356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“Assess the effects of climate change on coral reef ecosystems.”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5E54D1-4F20-4F1D-AF6C-412FAF5A7228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Queensland, Australia</a:t>
            </a:r>
          </a:p>
          <a:p>
            <a:pPr lvl="1"/>
            <a:r>
              <a:rPr lang="en-ZA" dirty="0"/>
              <a:t>One of the world's largest coral reef ecosystems</a:t>
            </a:r>
          </a:p>
          <a:p>
            <a:pPr lvl="1"/>
            <a:r>
              <a:rPr lang="en-ZA" dirty="0"/>
              <a:t>Coral bleaching caused by rising sea temperatures</a:t>
            </a:r>
          </a:p>
          <a:p>
            <a:pPr lvl="1"/>
            <a:r>
              <a:rPr lang="en-ZA" dirty="0"/>
              <a:t>Pollution and tourism damage marine ecosystems</a:t>
            </a:r>
          </a:p>
          <a:p>
            <a:pPr lvl="1"/>
            <a:r>
              <a:rPr lang="en-ZA" dirty="0"/>
              <a:t>Important example of biodiversity and symbiosis</a:t>
            </a:r>
          </a:p>
          <a:p>
            <a:pPr lvl="1"/>
            <a:r>
              <a:rPr lang="en-ZA" dirty="0"/>
              <a:t>Protected marine zones help conservation efforts</a:t>
            </a:r>
          </a:p>
        </p:txBody>
      </p:sp>
    </p:spTree>
    <p:extLst>
      <p:ext uri="{BB962C8B-B14F-4D97-AF65-F5344CB8AC3E}">
        <p14:creationId xmlns:p14="http://schemas.microsoft.com/office/powerpoint/2010/main" val="16402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B0CB-489B-813A-4767-2DD61C15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7220"/>
            <a:ext cx="8229600" cy="62001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ZA" b="1" dirty="0"/>
              <a:t>Topic Focus:</a:t>
            </a:r>
          </a:p>
          <a:p>
            <a:r>
              <a:rPr lang="en-ZA" dirty="0"/>
              <a:t>Marine ecosystem </a:t>
            </a:r>
          </a:p>
          <a:p>
            <a:r>
              <a:rPr lang="en-ZA" dirty="0"/>
              <a:t>Coral reefs </a:t>
            </a:r>
          </a:p>
          <a:p>
            <a:r>
              <a:rPr lang="en-ZA" dirty="0"/>
              <a:t>Climate change </a:t>
            </a:r>
          </a:p>
          <a:p>
            <a:r>
              <a:rPr lang="en-ZA" dirty="0"/>
              <a:t>Biodiversity </a:t>
            </a:r>
          </a:p>
          <a:p>
            <a:pPr marL="0" indent="0">
              <a:buNone/>
            </a:pPr>
            <a:r>
              <a:rPr lang="en-ZA" b="1" dirty="0"/>
              <a:t>Key Concepts:</a:t>
            </a:r>
          </a:p>
          <a:p>
            <a:r>
              <a:rPr lang="en-ZA" dirty="0"/>
              <a:t>Symbiotic relationships </a:t>
            </a:r>
          </a:p>
          <a:p>
            <a:r>
              <a:rPr lang="en-ZA" dirty="0"/>
              <a:t>Food chains and food webs </a:t>
            </a:r>
          </a:p>
          <a:p>
            <a:r>
              <a:rPr lang="en-ZA" dirty="0"/>
              <a:t>Abiotic factors (temperature, salinity, light) </a:t>
            </a:r>
          </a:p>
          <a:p>
            <a:pPr marL="0" indent="0">
              <a:buNone/>
            </a:pPr>
            <a:r>
              <a:rPr lang="en-ZA" b="1" dirty="0"/>
              <a:t>Human Impacts:</a:t>
            </a:r>
          </a:p>
          <a:p>
            <a:r>
              <a:rPr lang="en-ZA" dirty="0"/>
              <a:t>Coral bleaching from rising sea temperatures </a:t>
            </a:r>
          </a:p>
          <a:p>
            <a:r>
              <a:rPr lang="en-ZA" dirty="0"/>
              <a:t>Ocean acidification </a:t>
            </a:r>
          </a:p>
          <a:p>
            <a:r>
              <a:rPr lang="en-ZA" dirty="0"/>
              <a:t>Pollution from agriculture </a:t>
            </a:r>
          </a:p>
          <a:p>
            <a:r>
              <a:rPr lang="en-ZA" dirty="0"/>
              <a:t>Tourism damage </a:t>
            </a:r>
          </a:p>
          <a:p>
            <a:pPr marL="0" indent="0">
              <a:buNone/>
            </a:pPr>
            <a:r>
              <a:rPr lang="en-ZA" b="1" dirty="0"/>
              <a:t>Management Strategies:</a:t>
            </a:r>
          </a:p>
          <a:p>
            <a:r>
              <a:rPr lang="en-ZA" dirty="0"/>
              <a:t>Marine protected zones </a:t>
            </a:r>
          </a:p>
          <a:p>
            <a:r>
              <a:rPr lang="en-ZA" dirty="0"/>
              <a:t>Fishing regulations </a:t>
            </a:r>
          </a:p>
          <a:p>
            <a:r>
              <a:rPr lang="en-ZA" dirty="0"/>
              <a:t>Water quality control </a:t>
            </a:r>
          </a:p>
          <a:p>
            <a:r>
              <a:rPr lang="en-ZA" dirty="0"/>
              <a:t>Climate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2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ig wide tree">
            <a:extLst>
              <a:ext uri="{FF2B5EF4-FFF2-40B4-BE49-F238E27FC236}">
                <a16:creationId xmlns:a16="http://schemas.microsoft.com/office/drawing/2014/main" id="{6D53CE21-4EB1-D535-3B8D-4F757FB6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3" r="6945" b="-1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250" y="-1951631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 dirty="0">
                <a:solidFill>
                  <a:srgbClr val="FFFFFF"/>
                </a:solidFill>
              </a:rPr>
              <a:t>Serengeti National Park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458F4-8093-D414-A9D0-CBF4C81A1E02}"/>
              </a:ext>
            </a:extLst>
          </p:cNvPr>
          <p:cNvSpPr txBox="1"/>
          <p:nvPr/>
        </p:nvSpPr>
        <p:spPr>
          <a:xfrm>
            <a:off x="4744150" y="2207602"/>
            <a:ext cx="4721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“Explain why biodiversity is important in maintaining ecosystem stability.”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460</Words>
  <Application>Microsoft Macintosh PowerPoint</Application>
  <PresentationFormat>On-screen Show (4:3)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PowerPoint Presentation</vt:lpstr>
      <vt:lpstr>Learning Objectives</vt:lpstr>
      <vt:lpstr>Amazon Rainforest</vt:lpstr>
      <vt:lpstr>PowerPoint Presentation</vt:lpstr>
      <vt:lpstr>PowerPoint Presentation</vt:lpstr>
      <vt:lpstr>Great Barrier Reef</vt:lpstr>
      <vt:lpstr>PowerPoint Presentation</vt:lpstr>
      <vt:lpstr>PowerPoint Presentation</vt:lpstr>
      <vt:lpstr>Serengeti National Park</vt:lpstr>
      <vt:lpstr>Serengeti National Park</vt:lpstr>
      <vt:lpstr>PowerPoint Presentation</vt:lpstr>
      <vt:lpstr>Comparing the Case Studies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Jenny Page</cp:lastModifiedBy>
  <cp:revision>6</cp:revision>
  <dcterms:created xsi:type="dcterms:W3CDTF">2013-01-27T09:14:16Z</dcterms:created>
  <dcterms:modified xsi:type="dcterms:W3CDTF">2026-05-04T20:36:32Z</dcterms:modified>
  <cp:category/>
</cp:coreProperties>
</file>