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333" r:id="rId2"/>
    <p:sldId id="334" r:id="rId3"/>
    <p:sldId id="335" r:id="rId4"/>
    <p:sldId id="336" r:id="rId5"/>
    <p:sldId id="337" r:id="rId6"/>
    <p:sldId id="338" r:id="rId7"/>
    <p:sldId id="339" r:id="rId8"/>
    <p:sldId id="340" r:id="rId9"/>
    <p:sldId id="341"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533" autoAdjust="0"/>
    <p:restoredTop sz="66994" autoAdjust="0"/>
  </p:normalViewPr>
  <p:slideViewPr>
    <p:cSldViewPr snapToGrid="0">
      <p:cViewPr varScale="1">
        <p:scale>
          <a:sx n="62" d="100"/>
          <a:sy n="62" d="100"/>
        </p:scale>
        <p:origin x="6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9B9F681-4A67-4C4E-8922-10F49552D4FC}" type="datetimeFigureOut">
              <a:rPr lang="en-US" smtClean="0"/>
              <a:t>3/16/2026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4F26D5D-A519-44A7-907F-8C9AA9037A06}" type="slidenum">
              <a:rPr lang="en-US" smtClean="0"/>
              <a:t>‹#›</a:t>
            </a:fld>
            <a:endParaRPr lang="en-US"/>
          </a:p>
        </p:txBody>
      </p:sp>
    </p:spTree>
    <p:extLst>
      <p:ext uri="{BB962C8B-B14F-4D97-AF65-F5344CB8AC3E}">
        <p14:creationId xmlns:p14="http://schemas.microsoft.com/office/powerpoint/2010/main" val="25154628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6EB5FD-3BCB-71F6-7206-6BA1649B402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C663DD-99E6-0E3F-CA78-58285828CE3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92A2D7B-0645-E59F-9CC1-B7FB5BC40A4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C53A945-C283-37B2-0A70-406F5C638BDE}"/>
              </a:ext>
            </a:extLst>
          </p:cNvPr>
          <p:cNvSpPr>
            <a:spLocks noGrp="1"/>
          </p:cNvSpPr>
          <p:nvPr>
            <p:ph type="sldNum" sz="quarter" idx="5"/>
          </p:nvPr>
        </p:nvSpPr>
        <p:spPr/>
        <p:txBody>
          <a:bodyPr/>
          <a:lstStyle/>
          <a:p>
            <a:fld id="{56703EA5-9161-4E8F-A38F-A272C5304C43}" type="slidenum">
              <a:rPr lang="en-US" smtClean="0"/>
              <a:t>1</a:t>
            </a:fld>
            <a:endParaRPr lang="en-US"/>
          </a:p>
        </p:txBody>
      </p:sp>
    </p:spTree>
    <p:extLst>
      <p:ext uri="{BB962C8B-B14F-4D97-AF65-F5344CB8AC3E}">
        <p14:creationId xmlns:p14="http://schemas.microsoft.com/office/powerpoint/2010/main" val="29180093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F6C0F5-8CD9-03C7-9638-3AB7D4EB56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BD08E3-8D17-BB9C-856E-C02572FEF2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C74C902-45D6-6C60-E3B0-010DFA39EE8B}"/>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7F0E60F0-0596-3772-5999-03B34AB5736E}"/>
              </a:ext>
            </a:extLst>
          </p:cNvPr>
          <p:cNvSpPr>
            <a:spLocks noGrp="1"/>
          </p:cNvSpPr>
          <p:nvPr>
            <p:ph type="sldNum" sz="quarter" idx="5"/>
          </p:nvPr>
        </p:nvSpPr>
        <p:spPr/>
        <p:txBody>
          <a:bodyPr/>
          <a:lstStyle/>
          <a:p>
            <a:fld id="{34F26D5D-A519-44A7-907F-8C9AA9037A06}" type="slidenum">
              <a:rPr lang="en-US" smtClean="0"/>
              <a:t>3</a:t>
            </a:fld>
            <a:endParaRPr lang="en-US"/>
          </a:p>
        </p:txBody>
      </p:sp>
    </p:spTree>
    <p:extLst>
      <p:ext uri="{BB962C8B-B14F-4D97-AF65-F5344CB8AC3E}">
        <p14:creationId xmlns:p14="http://schemas.microsoft.com/office/powerpoint/2010/main" val="15794318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tx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FB1581B4-2421-42F0-B39B-F265C2AC6D86}" type="datetimeFigureOut">
              <a:rPr lang="en-US" smtClean="0"/>
              <a:t>3/16/2026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3B8347-7BBE-45CD-9CA8-8421D5998DD0}" type="slidenum">
              <a:rPr lang="en-US" smtClean="0"/>
              <a:t>‹#›</a:t>
            </a:fld>
            <a:endParaRPr lang="en-US"/>
          </a:p>
        </p:txBody>
      </p:sp>
    </p:spTree>
    <p:extLst>
      <p:ext uri="{BB962C8B-B14F-4D97-AF65-F5344CB8AC3E}">
        <p14:creationId xmlns:p14="http://schemas.microsoft.com/office/powerpoint/2010/main" val="1127967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B1581B4-2421-42F0-B39B-F265C2AC6D86}" type="datetimeFigureOut">
              <a:rPr lang="en-US" smtClean="0"/>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3B8347-7BBE-45CD-9CA8-8421D5998DD0}" type="slidenum">
              <a:rPr lang="en-US" smtClean="0"/>
              <a:t>‹#›</a:t>
            </a:fld>
            <a:endParaRPr lang="en-US"/>
          </a:p>
        </p:txBody>
      </p:sp>
    </p:spTree>
    <p:extLst>
      <p:ext uri="{BB962C8B-B14F-4D97-AF65-F5344CB8AC3E}">
        <p14:creationId xmlns:p14="http://schemas.microsoft.com/office/powerpoint/2010/main" val="40380515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B1581B4-2421-42F0-B39B-F265C2AC6D86}" type="datetimeFigureOut">
              <a:rPr lang="en-US" smtClean="0"/>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3B8347-7BBE-45CD-9CA8-8421D5998DD0}" type="slidenum">
              <a:rPr lang="en-US" smtClean="0"/>
              <a:t>‹#›</a:t>
            </a:fld>
            <a:endParaRPr lang="en-US"/>
          </a:p>
        </p:txBody>
      </p:sp>
    </p:spTree>
    <p:extLst>
      <p:ext uri="{BB962C8B-B14F-4D97-AF65-F5344CB8AC3E}">
        <p14:creationId xmlns:p14="http://schemas.microsoft.com/office/powerpoint/2010/main" val="13717420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B1581B4-2421-42F0-B39B-F265C2AC6D86}" type="datetimeFigureOut">
              <a:rPr lang="en-US" smtClean="0"/>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3B8347-7BBE-45CD-9CA8-8421D5998DD0}" type="slidenum">
              <a:rPr lang="en-US" smtClean="0"/>
              <a:t>‹#›</a:t>
            </a:fld>
            <a:endParaRPr lang="en-US"/>
          </a:p>
        </p:txBody>
      </p:sp>
    </p:spTree>
    <p:extLst>
      <p:ext uri="{BB962C8B-B14F-4D97-AF65-F5344CB8AC3E}">
        <p14:creationId xmlns:p14="http://schemas.microsoft.com/office/powerpoint/2010/main" val="15292714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tx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B1581B4-2421-42F0-B39B-F265C2AC6D86}" type="datetimeFigureOut">
              <a:rPr lang="en-US" smtClean="0"/>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3B8347-7BBE-45CD-9CA8-8421D5998DD0}" type="slidenum">
              <a:rPr lang="en-US" smtClean="0"/>
              <a:t>‹#›</a:t>
            </a:fld>
            <a:endParaRPr lang="en-US"/>
          </a:p>
        </p:txBody>
      </p:sp>
    </p:spTree>
    <p:extLst>
      <p:ext uri="{BB962C8B-B14F-4D97-AF65-F5344CB8AC3E}">
        <p14:creationId xmlns:p14="http://schemas.microsoft.com/office/powerpoint/2010/main" val="23844319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B1581B4-2421-42F0-B39B-F265C2AC6D86}" type="datetimeFigureOut">
              <a:rPr lang="en-US" smtClean="0"/>
              <a:t>3/16/2026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3B8347-7BBE-45CD-9CA8-8421D5998DD0}" type="slidenum">
              <a:rPr lang="en-US" smtClean="0"/>
              <a:t>‹#›</a:t>
            </a:fld>
            <a:endParaRPr lang="en-US"/>
          </a:p>
        </p:txBody>
      </p:sp>
    </p:spTree>
    <p:extLst>
      <p:ext uri="{BB962C8B-B14F-4D97-AF65-F5344CB8AC3E}">
        <p14:creationId xmlns:p14="http://schemas.microsoft.com/office/powerpoint/2010/main" val="36085965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2">
                    <a:lumMod val="7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B1581B4-2421-42F0-B39B-F265C2AC6D86}" type="datetimeFigureOut">
              <a:rPr lang="en-US" smtClean="0"/>
              <a:t>3/16/2026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3B8347-7BBE-45CD-9CA8-8421D5998DD0}" type="slidenum">
              <a:rPr lang="en-US" smtClean="0"/>
              <a:t>‹#›</a:t>
            </a:fld>
            <a:endParaRPr lang="en-US"/>
          </a:p>
        </p:txBody>
      </p:sp>
    </p:spTree>
    <p:extLst>
      <p:ext uri="{BB962C8B-B14F-4D97-AF65-F5344CB8AC3E}">
        <p14:creationId xmlns:p14="http://schemas.microsoft.com/office/powerpoint/2010/main" val="23495940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B1581B4-2421-42F0-B39B-F265C2AC6D86}" type="datetimeFigureOut">
              <a:rPr lang="en-US" smtClean="0"/>
              <a:t>3/16/2026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3B8347-7BBE-45CD-9CA8-8421D5998DD0}" type="slidenum">
              <a:rPr lang="en-US" smtClean="0"/>
              <a:t>‹#›</a:t>
            </a:fld>
            <a:endParaRPr lang="en-US"/>
          </a:p>
        </p:txBody>
      </p:sp>
    </p:spTree>
    <p:extLst>
      <p:ext uri="{BB962C8B-B14F-4D97-AF65-F5344CB8AC3E}">
        <p14:creationId xmlns:p14="http://schemas.microsoft.com/office/powerpoint/2010/main" val="529217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1581B4-2421-42F0-B39B-F265C2AC6D86}" type="datetimeFigureOut">
              <a:rPr lang="en-US" smtClean="0"/>
              <a:t>3/16/2026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3B8347-7BBE-45CD-9CA8-8421D5998DD0}" type="slidenum">
              <a:rPr lang="en-US" smtClean="0"/>
              <a:t>‹#›</a:t>
            </a:fld>
            <a:endParaRPr lang="en-US"/>
          </a:p>
        </p:txBody>
      </p:sp>
    </p:spTree>
    <p:extLst>
      <p:ext uri="{BB962C8B-B14F-4D97-AF65-F5344CB8AC3E}">
        <p14:creationId xmlns:p14="http://schemas.microsoft.com/office/powerpoint/2010/main" val="16966188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2"/>
        </a:solidFill>
        <a:effectLst/>
      </p:bgPr>
    </p:bg>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n-US"/>
              <a:t>Click to edit Master text styles</a:t>
            </a:r>
          </a:p>
        </p:txBody>
      </p:sp>
      <p:sp>
        <p:nvSpPr>
          <p:cNvPr id="5" name="Date Placeholder 4"/>
          <p:cNvSpPr>
            <a:spLocks noGrp="1"/>
          </p:cNvSpPr>
          <p:nvPr>
            <p:ph type="dt" sz="half" idx="10"/>
          </p:nvPr>
        </p:nvSpPr>
        <p:spPr/>
        <p:txBody>
          <a:bodyPr/>
          <a:lstStyle/>
          <a:p>
            <a:fld id="{FB1581B4-2421-42F0-B39B-F265C2AC6D86}" type="datetimeFigureOut">
              <a:rPr lang="en-US" smtClean="0"/>
              <a:t>3/16/2026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7A3B8347-7BBE-45CD-9CA8-8421D5998DD0}" type="slidenum">
              <a:rPr lang="en-US" smtClean="0"/>
              <a:t>‹#›</a:t>
            </a:fld>
            <a:endParaRPr lang="en-US"/>
          </a:p>
        </p:txBody>
      </p:sp>
    </p:spTree>
    <p:extLst>
      <p:ext uri="{BB962C8B-B14F-4D97-AF65-F5344CB8AC3E}">
        <p14:creationId xmlns:p14="http://schemas.microsoft.com/office/powerpoint/2010/main" val="3478765090"/>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chemeClr val="tx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12192000" cy="5330952"/>
          </a:xfrm>
          <a:solidFill>
            <a:schemeClr val="tx2"/>
          </a:solidFill>
        </p:spPr>
        <p:txBody>
          <a:bodyPr anchor="t"/>
          <a:lstStyle>
            <a:lvl1pPr marL="0" indent="0" algn="ctr">
              <a:spcBef>
                <a:spcPts val="800"/>
              </a:spcBef>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Date Placeholder 8"/>
          <p:cNvSpPr>
            <a:spLocks noGrp="1"/>
          </p:cNvSpPr>
          <p:nvPr>
            <p:ph type="dt" sz="half" idx="10"/>
          </p:nvPr>
        </p:nvSpPr>
        <p:spPr/>
        <p:txBody>
          <a:bodyPr/>
          <a:lstStyle/>
          <a:p>
            <a:fld id="{FB1581B4-2421-42F0-B39B-F265C2AC6D86}" type="datetimeFigureOut">
              <a:rPr lang="en-US" smtClean="0"/>
              <a:t>3/16/2026</a:t>
            </a:fld>
            <a:endParaRPr lang="en-US"/>
          </a:p>
        </p:txBody>
      </p:sp>
      <p:sp>
        <p:nvSpPr>
          <p:cNvPr id="10" name="Footer Placeholder 9"/>
          <p:cNvSpPr>
            <a:spLocks noGrp="1"/>
          </p:cNvSpPr>
          <p:nvPr>
            <p:ph type="ftr" sz="quarter" idx="11"/>
          </p:nvPr>
        </p:nvSpPr>
        <p:spPr/>
        <p:txBody>
          <a:bodyPr/>
          <a:lstStyle/>
          <a:p>
            <a:endParaRPr lang="en-US"/>
          </a:p>
        </p:txBody>
      </p:sp>
      <p:sp>
        <p:nvSpPr>
          <p:cNvPr id="11" name="Slide Number Placeholder 10"/>
          <p:cNvSpPr>
            <a:spLocks noGrp="1"/>
          </p:cNvSpPr>
          <p:nvPr>
            <p:ph type="sldNum" sz="quarter" idx="12"/>
          </p:nvPr>
        </p:nvSpPr>
        <p:spPr/>
        <p:txBody>
          <a:bodyPr/>
          <a:lstStyle/>
          <a:p>
            <a:fld id="{7A3B8347-7BBE-45CD-9CA8-8421D5998DD0}" type="slidenum">
              <a:rPr lang="en-US" smtClean="0"/>
              <a:t>‹#›</a:t>
            </a:fld>
            <a:endParaRPr lang="en-US"/>
          </a:p>
        </p:txBody>
      </p:sp>
    </p:spTree>
    <p:extLst>
      <p:ext uri="{BB962C8B-B14F-4D97-AF65-F5344CB8AC3E}">
        <p14:creationId xmlns:p14="http://schemas.microsoft.com/office/powerpoint/2010/main" val="11676413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FB1581B4-2421-42F0-B39B-F265C2AC6D86}" type="datetimeFigureOut">
              <a:rPr lang="en-US" smtClean="0"/>
              <a:t>3/16/2026</a:t>
            </a:fld>
            <a:endParaRPr lang="en-US"/>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en-US"/>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tx1">
                    <a:alpha val="20000"/>
                  </a:schemeClr>
                </a:solidFill>
                <a:latin typeface="+mj-lt"/>
              </a:defRPr>
            </a:lvl1pPr>
          </a:lstStyle>
          <a:p>
            <a:fld id="{7A3B8347-7BBE-45CD-9CA8-8421D5998DD0}" type="slidenum">
              <a:rPr lang="en-US" smtClean="0"/>
              <a:t>‹#›</a:t>
            </a:fld>
            <a:endParaRPr lang="en-US"/>
          </a:p>
        </p:txBody>
      </p:sp>
    </p:spTree>
    <p:extLst>
      <p:ext uri="{BB962C8B-B14F-4D97-AF65-F5344CB8AC3E}">
        <p14:creationId xmlns:p14="http://schemas.microsoft.com/office/powerpoint/2010/main" val="2082845218"/>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5400" kern="1200" spc="-12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2">
              <a:lumMod val="7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2">
              <a:lumMod val="7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2">
              <a:lumMod val="7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2">
              <a:lumMod val="7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2">
              <a:lumMod val="7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2">
              <a:lumMod val="7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2">
              <a:lumMod val="7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2">
              <a:lumMod val="7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2">
              <a:lumMod val="7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video" Target="https://www.youtube.com/embed/B0Q0F--KBEE?feature=oembed"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video" Target="https://www.youtube.com/embed/Zh3L1S31WAo?feature=oembed"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DA3872-732A-B6D3-6DFC-A079C8F2F9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0BAE76-49DF-65F6-3BC7-15C676E8C251}"/>
              </a:ext>
            </a:extLst>
          </p:cNvPr>
          <p:cNvSpPr>
            <a:spLocks noGrp="1"/>
          </p:cNvSpPr>
          <p:nvPr>
            <p:ph type="ctrTitle"/>
          </p:nvPr>
        </p:nvSpPr>
        <p:spPr/>
        <p:txBody>
          <a:bodyPr/>
          <a:lstStyle/>
          <a:p>
            <a:r>
              <a:rPr lang="en-US" dirty="0"/>
              <a:t>IELTS: Reading</a:t>
            </a:r>
          </a:p>
        </p:txBody>
      </p:sp>
      <p:sp>
        <p:nvSpPr>
          <p:cNvPr id="3" name="Subtitle 2">
            <a:extLst>
              <a:ext uri="{FF2B5EF4-FFF2-40B4-BE49-F238E27FC236}">
                <a16:creationId xmlns:a16="http://schemas.microsoft.com/office/drawing/2014/main" id="{7A255157-4113-33B0-F2A5-924070EF3F51}"/>
              </a:ext>
            </a:extLst>
          </p:cNvPr>
          <p:cNvSpPr>
            <a:spLocks noGrp="1"/>
          </p:cNvSpPr>
          <p:nvPr>
            <p:ph type="subTitle" idx="1"/>
          </p:nvPr>
        </p:nvSpPr>
        <p:spPr/>
        <p:txBody>
          <a:bodyPr/>
          <a:lstStyle/>
          <a:p>
            <a:r>
              <a:rPr lang="en-US" dirty="0"/>
              <a:t>With Teacher Amanda</a:t>
            </a:r>
            <a:br>
              <a:rPr lang="en-US" dirty="0"/>
            </a:br>
            <a:br>
              <a:rPr lang="en-US" dirty="0"/>
            </a:br>
            <a:r>
              <a:rPr lang="en-US" dirty="0"/>
              <a:t>Excerpt</a:t>
            </a:r>
          </a:p>
        </p:txBody>
      </p:sp>
    </p:spTree>
    <p:extLst>
      <p:ext uri="{BB962C8B-B14F-4D97-AF65-F5344CB8AC3E}">
        <p14:creationId xmlns:p14="http://schemas.microsoft.com/office/powerpoint/2010/main" val="9859341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8A0C85-68BD-F7F6-85D8-80DC3798BF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8C9972-9722-6DD9-9A9A-CEED7A9FE467}"/>
              </a:ext>
            </a:extLst>
          </p:cNvPr>
          <p:cNvSpPr>
            <a:spLocks noGrp="1"/>
          </p:cNvSpPr>
          <p:nvPr>
            <p:ph type="title"/>
          </p:nvPr>
        </p:nvSpPr>
        <p:spPr/>
        <p:txBody>
          <a:bodyPr/>
          <a:lstStyle/>
          <a:p>
            <a:r>
              <a:rPr lang="en-US" dirty="0"/>
              <a:t>Bidding Corruption</a:t>
            </a:r>
            <a:endParaRPr lang="en-GB" dirty="0"/>
          </a:p>
        </p:txBody>
      </p:sp>
      <p:pic>
        <p:nvPicPr>
          <p:cNvPr id="4" name="Online Media 3" title="Why corruption always follows the Olympics">
            <a:hlinkClick r:id="" action="ppaction://media"/>
            <a:extLst>
              <a:ext uri="{FF2B5EF4-FFF2-40B4-BE49-F238E27FC236}">
                <a16:creationId xmlns:a16="http://schemas.microsoft.com/office/drawing/2014/main" id="{F0BAFFB5-9815-3E96-DA65-0C69CFFF6CE4}"/>
              </a:ext>
            </a:extLst>
          </p:cNvPr>
          <p:cNvPicPr>
            <a:picLocks noGrp="1" noRot="1" noChangeAspect="1"/>
          </p:cNvPicPr>
          <p:nvPr>
            <p:ph idx="1"/>
            <a:videoFile r:link="rId1"/>
          </p:nvPr>
        </p:nvPicPr>
        <p:blipFill>
          <a:blip r:embed="rId3"/>
          <a:stretch>
            <a:fillRect/>
          </a:stretch>
        </p:blipFill>
        <p:spPr>
          <a:xfrm>
            <a:off x="344988" y="0"/>
            <a:ext cx="11397246" cy="6439442"/>
          </a:xfrm>
          <a:prstGeom prst="rect">
            <a:avLst/>
          </a:prstGeom>
        </p:spPr>
      </p:pic>
    </p:spTree>
    <p:extLst>
      <p:ext uri="{BB962C8B-B14F-4D97-AF65-F5344CB8AC3E}">
        <p14:creationId xmlns:p14="http://schemas.microsoft.com/office/powerpoint/2010/main" val="3664755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C82760-52A6-7248-7456-BC797456F3A9}"/>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0DBECC31-869A-C5B1-48DF-ECA933E678A9}"/>
              </a:ext>
            </a:extLst>
          </p:cNvPr>
          <p:cNvSpPr>
            <a:spLocks noGrp="1"/>
          </p:cNvSpPr>
          <p:nvPr>
            <p:ph type="title"/>
          </p:nvPr>
        </p:nvSpPr>
        <p:spPr>
          <a:xfrm>
            <a:off x="657224" y="499533"/>
            <a:ext cx="5984207" cy="944256"/>
          </a:xfrm>
        </p:spPr>
        <p:txBody>
          <a:bodyPr>
            <a:normAutofit/>
          </a:bodyPr>
          <a:lstStyle/>
          <a:p>
            <a:r>
              <a:rPr lang="en-GB" sz="4800" dirty="0"/>
              <a:t>Complete the Sentence</a:t>
            </a:r>
          </a:p>
        </p:txBody>
      </p:sp>
      <p:sp>
        <p:nvSpPr>
          <p:cNvPr id="11" name="Content Placeholder 10">
            <a:extLst>
              <a:ext uri="{FF2B5EF4-FFF2-40B4-BE49-F238E27FC236}">
                <a16:creationId xmlns:a16="http://schemas.microsoft.com/office/drawing/2014/main" id="{F09CF8CC-74B6-5D52-9872-2C9B1B876037}"/>
              </a:ext>
            </a:extLst>
          </p:cNvPr>
          <p:cNvSpPr>
            <a:spLocks noGrp="1"/>
          </p:cNvSpPr>
          <p:nvPr>
            <p:ph sz="half" idx="2"/>
          </p:nvPr>
        </p:nvSpPr>
        <p:spPr>
          <a:xfrm>
            <a:off x="490985" y="1443789"/>
            <a:ext cx="6920468" cy="4914678"/>
          </a:xfrm>
        </p:spPr>
        <p:txBody>
          <a:bodyPr>
            <a:noAutofit/>
          </a:bodyPr>
          <a:lstStyle/>
          <a:p>
            <a:pPr>
              <a:lnSpc>
                <a:spcPct val="170000"/>
              </a:lnSpc>
            </a:pPr>
            <a:r>
              <a:rPr lang="en-GB" sz="1450" dirty="0">
                <a:solidFill>
                  <a:schemeClr val="tx1"/>
                </a:solidFill>
              </a:rPr>
              <a:t>Olympic extravagances begin with the application process. Bidding alone will set most cities back about $20 million, and while officially bidding only takes two years (for cities that make the shortlist), most cities can expect to exhaust a decade [</a:t>
            </a:r>
            <a:r>
              <a:rPr lang="zh-HK" altLang="en-US" sz="1450" dirty="0">
                <a:solidFill>
                  <a:schemeClr val="tx1"/>
                </a:solidFill>
              </a:rPr>
              <a:t>十年</a:t>
            </a:r>
            <a:r>
              <a:rPr lang="en-US" altLang="zh-HK" sz="1450" dirty="0">
                <a:solidFill>
                  <a:schemeClr val="tx1"/>
                </a:solidFill>
              </a:rPr>
              <a:t>] </a:t>
            </a:r>
            <a:r>
              <a:rPr lang="en-GB" sz="1450" dirty="0">
                <a:solidFill>
                  <a:schemeClr val="tx1"/>
                </a:solidFill>
              </a:rPr>
              <a:t>working on their bid from the moment it is initiated to the announcement of voting results from International Olympic Committee members. Aside from the financial costs of the bid alone, the process ties up real estate [</a:t>
            </a:r>
            <a:r>
              <a:rPr lang="zh-HK" altLang="en-US" sz="1450" dirty="0">
                <a:solidFill>
                  <a:schemeClr val="tx1"/>
                </a:solidFill>
              </a:rPr>
              <a:t>占用房地产</a:t>
            </a:r>
            <a:r>
              <a:rPr lang="en-US" altLang="zh-HK" sz="1450" dirty="0">
                <a:solidFill>
                  <a:schemeClr val="tx1"/>
                </a:solidFill>
              </a:rPr>
              <a:t>] </a:t>
            </a:r>
            <a:r>
              <a:rPr lang="en-GB" sz="1450" dirty="0">
                <a:solidFill>
                  <a:schemeClr val="tx1"/>
                </a:solidFill>
              </a:rPr>
              <a:t>in prized urban locations [</a:t>
            </a:r>
            <a:r>
              <a:rPr lang="zh-HK" altLang="en-US" sz="1450" dirty="0">
                <a:solidFill>
                  <a:schemeClr val="tx1"/>
                </a:solidFill>
              </a:rPr>
              <a:t>城市黄金地段</a:t>
            </a:r>
            <a:r>
              <a:rPr lang="en-US" altLang="zh-HK" sz="1450" dirty="0">
                <a:solidFill>
                  <a:schemeClr val="tx1"/>
                </a:solidFill>
              </a:rPr>
              <a:t>] </a:t>
            </a:r>
            <a:r>
              <a:rPr lang="en-GB" sz="1450" dirty="0">
                <a:solidFill>
                  <a:schemeClr val="tx1"/>
                </a:solidFill>
              </a:rPr>
              <a:t>until the outcome is known. This can cost local economies millions of dollars of lost revenue [</a:t>
            </a:r>
            <a:r>
              <a:rPr lang="zh-HK" altLang="en-US" sz="1450" dirty="0">
                <a:solidFill>
                  <a:schemeClr val="tx1"/>
                </a:solidFill>
              </a:rPr>
              <a:t>损失的收入</a:t>
            </a:r>
            <a:r>
              <a:rPr lang="en-US" altLang="zh-HK" sz="1450" dirty="0">
                <a:solidFill>
                  <a:schemeClr val="tx1"/>
                </a:solidFill>
              </a:rPr>
              <a:t>] </a:t>
            </a:r>
            <a:r>
              <a:rPr lang="en-GB" sz="1450" dirty="0">
                <a:solidFill>
                  <a:schemeClr val="tx1"/>
                </a:solidFill>
              </a:rPr>
              <a:t>from private developers who could have made use of the land, and can also mean that particular urban quarters lose their vitality [</a:t>
            </a:r>
            <a:r>
              <a:rPr lang="zh-HK" altLang="en-US" sz="1450" dirty="0">
                <a:solidFill>
                  <a:schemeClr val="tx1"/>
                </a:solidFill>
              </a:rPr>
              <a:t>失去活力</a:t>
            </a:r>
            <a:r>
              <a:rPr lang="en-US" altLang="zh-HK" sz="1450" dirty="0">
                <a:solidFill>
                  <a:schemeClr val="tx1"/>
                </a:solidFill>
              </a:rPr>
              <a:t>] </a:t>
            </a:r>
            <a:r>
              <a:rPr lang="en-GB" sz="1450" dirty="0">
                <a:solidFill>
                  <a:schemeClr val="tx1"/>
                </a:solidFill>
              </a:rPr>
              <a:t>due to the vacant lots [</a:t>
            </a:r>
            <a:r>
              <a:rPr lang="zh-HK" altLang="en-US" sz="1450" dirty="0">
                <a:solidFill>
                  <a:schemeClr val="tx1"/>
                </a:solidFill>
              </a:rPr>
              <a:t>空置地块</a:t>
            </a:r>
            <a:r>
              <a:rPr lang="en-US" altLang="zh-HK" sz="1450" dirty="0">
                <a:solidFill>
                  <a:schemeClr val="tx1"/>
                </a:solidFill>
              </a:rPr>
              <a:t>]. </a:t>
            </a:r>
            <a:r>
              <a:rPr lang="en-GB" sz="1450" dirty="0">
                <a:solidFill>
                  <a:schemeClr val="tx1"/>
                </a:solidFill>
              </a:rPr>
              <a:t>All of this can be for nothing if a bidding city does not appease the whims [</a:t>
            </a:r>
            <a:r>
              <a:rPr lang="zh-HK" altLang="en-US" sz="1450" dirty="0">
                <a:solidFill>
                  <a:schemeClr val="tx1"/>
                </a:solidFill>
              </a:rPr>
              <a:t>任性要求</a:t>
            </a:r>
            <a:r>
              <a:rPr lang="en-US" altLang="zh-HK" sz="1450" dirty="0">
                <a:solidFill>
                  <a:schemeClr val="tx1"/>
                </a:solidFill>
              </a:rPr>
              <a:t>] </a:t>
            </a:r>
            <a:r>
              <a:rPr lang="en-GB" sz="1450" dirty="0">
                <a:solidFill>
                  <a:schemeClr val="tx1"/>
                </a:solidFill>
              </a:rPr>
              <a:t>of IOC members – private connections [</a:t>
            </a:r>
            <a:r>
              <a:rPr lang="zh-HK" altLang="en-US" sz="1450" dirty="0">
                <a:solidFill>
                  <a:schemeClr val="tx1"/>
                </a:solidFill>
              </a:rPr>
              <a:t>私人关系</a:t>
            </a:r>
            <a:r>
              <a:rPr lang="en-US" altLang="zh-HK" sz="1450" dirty="0">
                <a:solidFill>
                  <a:schemeClr val="tx1"/>
                </a:solidFill>
              </a:rPr>
              <a:t>] </a:t>
            </a:r>
            <a:r>
              <a:rPr lang="en-GB" sz="1450" dirty="0">
                <a:solidFill>
                  <a:schemeClr val="tx1"/>
                </a:solidFill>
              </a:rPr>
              <a:t>and opinions on government conduct [</a:t>
            </a:r>
            <a:r>
              <a:rPr lang="zh-HK" altLang="en-US" sz="1450" dirty="0">
                <a:solidFill>
                  <a:schemeClr val="tx1"/>
                </a:solidFill>
              </a:rPr>
              <a:t>对政府行为的看法</a:t>
            </a:r>
            <a:r>
              <a:rPr lang="en-US" altLang="zh-HK" sz="1450" dirty="0">
                <a:solidFill>
                  <a:schemeClr val="tx1"/>
                </a:solidFill>
              </a:rPr>
              <a:t>] </a:t>
            </a:r>
            <a:r>
              <a:rPr lang="en-GB" sz="1450" dirty="0">
                <a:solidFill>
                  <a:schemeClr val="tx1"/>
                </a:solidFill>
              </a:rPr>
              <a:t>often hold sway [</a:t>
            </a:r>
            <a:r>
              <a:rPr lang="zh-HK" altLang="en-US" sz="1450" dirty="0">
                <a:solidFill>
                  <a:schemeClr val="tx1"/>
                </a:solidFill>
              </a:rPr>
              <a:t>起支配作用</a:t>
            </a:r>
            <a:r>
              <a:rPr lang="en-US" altLang="zh-HK" sz="1450" dirty="0">
                <a:solidFill>
                  <a:schemeClr val="tx1"/>
                </a:solidFill>
              </a:rPr>
              <a:t>] (</a:t>
            </a:r>
            <a:r>
              <a:rPr lang="en-GB" sz="1450" dirty="0">
                <a:solidFill>
                  <a:schemeClr val="tx1"/>
                </a:solidFill>
              </a:rPr>
              <a:t>Chicago’s 2012 bid is thought to have been undercut by tensions [</a:t>
            </a:r>
            <a:r>
              <a:rPr lang="zh-HK" altLang="en-US" sz="1450" dirty="0">
                <a:solidFill>
                  <a:schemeClr val="tx1"/>
                </a:solidFill>
              </a:rPr>
              <a:t>紧张关系</a:t>
            </a:r>
            <a:r>
              <a:rPr lang="en-US" altLang="zh-HK" sz="1450" dirty="0">
                <a:solidFill>
                  <a:schemeClr val="tx1"/>
                </a:solidFill>
              </a:rPr>
              <a:t>] </a:t>
            </a:r>
            <a:r>
              <a:rPr lang="en-GB" sz="1450" dirty="0">
                <a:solidFill>
                  <a:schemeClr val="tx1"/>
                </a:solidFill>
              </a:rPr>
              <a:t>over U.S. foreign policy).</a:t>
            </a:r>
          </a:p>
        </p:txBody>
      </p:sp>
      <p:sp>
        <p:nvSpPr>
          <p:cNvPr id="12" name="Text Placeholder 11">
            <a:extLst>
              <a:ext uri="{FF2B5EF4-FFF2-40B4-BE49-F238E27FC236}">
                <a16:creationId xmlns:a16="http://schemas.microsoft.com/office/drawing/2014/main" id="{C6D43DAF-EE54-626B-A3ED-F7ACF7EA88A7}"/>
              </a:ext>
            </a:extLst>
          </p:cNvPr>
          <p:cNvSpPr>
            <a:spLocks noGrp="1"/>
          </p:cNvSpPr>
          <p:nvPr>
            <p:ph type="body" sz="quarter" idx="3"/>
          </p:nvPr>
        </p:nvSpPr>
        <p:spPr>
          <a:xfrm>
            <a:off x="7571873" y="499533"/>
            <a:ext cx="3962901" cy="722376"/>
          </a:xfrm>
        </p:spPr>
        <p:txBody>
          <a:bodyPr>
            <a:normAutofit/>
          </a:bodyPr>
          <a:lstStyle/>
          <a:p>
            <a:r>
              <a:rPr lang="en-US" sz="2000" cap="none" dirty="0">
                <a:solidFill>
                  <a:schemeClr val="tx1"/>
                </a:solidFill>
              </a:rPr>
              <a:t>14. Bids to become a host city…</a:t>
            </a:r>
            <a:endParaRPr lang="en-GB" sz="2000" cap="none" dirty="0">
              <a:solidFill>
                <a:schemeClr val="tx1"/>
              </a:solidFill>
            </a:endParaRPr>
          </a:p>
        </p:txBody>
      </p:sp>
      <p:sp>
        <p:nvSpPr>
          <p:cNvPr id="13" name="Content Placeholder 12">
            <a:extLst>
              <a:ext uri="{FF2B5EF4-FFF2-40B4-BE49-F238E27FC236}">
                <a16:creationId xmlns:a16="http://schemas.microsoft.com/office/drawing/2014/main" id="{8CF68B93-F31B-6DEE-463A-99C52007F916}"/>
              </a:ext>
            </a:extLst>
          </p:cNvPr>
          <p:cNvSpPr>
            <a:spLocks noGrp="1"/>
          </p:cNvSpPr>
          <p:nvPr>
            <p:ph sz="quarter" idx="4"/>
          </p:nvPr>
        </p:nvSpPr>
        <p:spPr>
          <a:xfrm>
            <a:off x="7571873" y="1293866"/>
            <a:ext cx="3962901" cy="5267355"/>
          </a:xfrm>
        </p:spPr>
        <p:txBody>
          <a:bodyPr>
            <a:normAutofit fontScale="55000" lnSpcReduction="20000"/>
          </a:bodyPr>
          <a:lstStyle/>
          <a:p>
            <a:pPr>
              <a:lnSpc>
                <a:spcPct val="170000"/>
              </a:lnSpc>
            </a:pPr>
            <a:r>
              <a:rPr lang="en-US" dirty="0">
                <a:solidFill>
                  <a:schemeClr val="tx1"/>
                </a:solidFill>
              </a:rPr>
              <a:t>A. often help smaller cities to develop basic infrastructure.</a:t>
            </a:r>
            <a:br>
              <a:rPr lang="en-US" dirty="0">
                <a:solidFill>
                  <a:schemeClr val="tx1"/>
                </a:solidFill>
              </a:rPr>
            </a:br>
            <a:r>
              <a:rPr lang="en-US" dirty="0">
                <a:solidFill>
                  <a:schemeClr val="tx1"/>
                </a:solidFill>
              </a:rPr>
              <a:t>B. tend to occur in areas where they are least needed.</a:t>
            </a:r>
            <a:br>
              <a:rPr lang="en-US" dirty="0">
                <a:solidFill>
                  <a:schemeClr val="tx1"/>
                </a:solidFill>
              </a:rPr>
            </a:br>
            <a:r>
              <a:rPr lang="en-US" dirty="0">
                <a:solidFill>
                  <a:schemeClr val="tx1"/>
                </a:solidFill>
              </a:rPr>
              <a:t>C. require profitable companies to be put out of business.</a:t>
            </a:r>
            <a:br>
              <a:rPr lang="en-US" dirty="0">
                <a:solidFill>
                  <a:schemeClr val="tx1"/>
                </a:solidFill>
              </a:rPr>
            </a:br>
            <a:r>
              <a:rPr lang="en-US" dirty="0">
                <a:solidFill>
                  <a:schemeClr val="tx1"/>
                </a:solidFill>
              </a:rPr>
              <a:t>D. are often never used again once the Games are over.</a:t>
            </a:r>
            <a:br>
              <a:rPr lang="en-US" dirty="0">
                <a:solidFill>
                  <a:schemeClr val="tx1"/>
                </a:solidFill>
              </a:rPr>
            </a:br>
            <a:r>
              <a:rPr lang="en-US" dirty="0">
                <a:solidFill>
                  <a:schemeClr val="tx1"/>
                </a:solidFill>
              </a:rPr>
              <a:t>E. can take up to ten years to complete.</a:t>
            </a:r>
            <a:br>
              <a:rPr lang="en-US" dirty="0">
                <a:solidFill>
                  <a:schemeClr val="tx1"/>
                </a:solidFill>
              </a:rPr>
            </a:br>
            <a:r>
              <a:rPr lang="en-US" dirty="0">
                <a:solidFill>
                  <a:schemeClr val="tx1"/>
                </a:solidFill>
              </a:rPr>
              <a:t>F. also satisfy needs of local citizens for first-rate sports facilities.</a:t>
            </a:r>
            <a:br>
              <a:rPr lang="en-US" dirty="0">
                <a:solidFill>
                  <a:schemeClr val="tx1"/>
                </a:solidFill>
              </a:rPr>
            </a:br>
            <a:r>
              <a:rPr lang="en-US" dirty="0">
                <a:solidFill>
                  <a:schemeClr val="tx1"/>
                </a:solidFill>
              </a:rPr>
              <a:t>G. is usually only successful when it is from a capital city.</a:t>
            </a:r>
            <a:br>
              <a:rPr lang="en-US" dirty="0">
                <a:solidFill>
                  <a:schemeClr val="tx1"/>
                </a:solidFill>
              </a:rPr>
            </a:br>
            <a:r>
              <a:rPr lang="en-US" dirty="0">
                <a:solidFill>
                  <a:schemeClr val="tx1"/>
                </a:solidFill>
              </a:rPr>
              <a:t>H. are closely related to how people feel emotionally about the Olympics.</a:t>
            </a:r>
            <a:br>
              <a:rPr lang="en-US" dirty="0">
                <a:solidFill>
                  <a:schemeClr val="tx1"/>
                </a:solidFill>
              </a:rPr>
            </a:br>
            <a:r>
              <a:rPr lang="en-US" dirty="0">
                <a:solidFill>
                  <a:schemeClr val="tx1"/>
                </a:solidFill>
              </a:rPr>
              <a:t>I. are known for being very inaccurate.</a:t>
            </a:r>
            <a:br>
              <a:rPr lang="en-US" dirty="0">
                <a:solidFill>
                  <a:schemeClr val="tx1"/>
                </a:solidFill>
              </a:rPr>
            </a:br>
            <a:r>
              <a:rPr lang="en-US" dirty="0">
                <a:solidFill>
                  <a:schemeClr val="tx1"/>
                </a:solidFill>
              </a:rPr>
              <a:t>J. often underlie the decisions of International Olympic Committee members.</a:t>
            </a:r>
            <a:br>
              <a:rPr lang="en-US" dirty="0">
                <a:solidFill>
                  <a:schemeClr val="tx1"/>
                </a:solidFill>
              </a:rPr>
            </a:br>
            <a:r>
              <a:rPr lang="en-US" dirty="0">
                <a:solidFill>
                  <a:schemeClr val="tx1"/>
                </a:solidFill>
              </a:rPr>
              <a:t>K. are holding back efforts to reform the Olympics.</a:t>
            </a:r>
            <a:endParaRPr lang="en-GB" dirty="0">
              <a:solidFill>
                <a:schemeClr val="tx1"/>
              </a:solidFill>
            </a:endParaRPr>
          </a:p>
        </p:txBody>
      </p:sp>
    </p:spTree>
    <p:extLst>
      <p:ext uri="{BB962C8B-B14F-4D97-AF65-F5344CB8AC3E}">
        <p14:creationId xmlns:p14="http://schemas.microsoft.com/office/powerpoint/2010/main" val="30513523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10A500-43C5-BAAD-6616-6BF8C7A5C013}"/>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949D6E85-1B21-3E6F-C6C0-104A34551AF1}"/>
              </a:ext>
            </a:extLst>
          </p:cNvPr>
          <p:cNvSpPr>
            <a:spLocks noGrp="1"/>
          </p:cNvSpPr>
          <p:nvPr>
            <p:ph type="title"/>
          </p:nvPr>
        </p:nvSpPr>
        <p:spPr/>
        <p:txBody>
          <a:bodyPr/>
          <a:lstStyle/>
          <a:p>
            <a:r>
              <a:rPr lang="en-US" dirty="0"/>
              <a:t>Connecting Ideas</a:t>
            </a:r>
            <a:endParaRPr lang="en-GB" dirty="0"/>
          </a:p>
        </p:txBody>
      </p:sp>
      <p:graphicFrame>
        <p:nvGraphicFramePr>
          <p:cNvPr id="9" name="Content Placeholder 8">
            <a:extLst>
              <a:ext uri="{FF2B5EF4-FFF2-40B4-BE49-F238E27FC236}">
                <a16:creationId xmlns:a16="http://schemas.microsoft.com/office/drawing/2014/main" id="{A20C4580-6EB5-F089-4BAB-34924848D8F1}"/>
              </a:ext>
            </a:extLst>
          </p:cNvPr>
          <p:cNvGraphicFramePr>
            <a:graphicFrameLocks noGrp="1"/>
          </p:cNvGraphicFramePr>
          <p:nvPr>
            <p:ph idx="1"/>
          </p:nvPr>
        </p:nvGraphicFramePr>
        <p:xfrm>
          <a:off x="666749" y="1866397"/>
          <a:ext cx="10753724" cy="2382520"/>
        </p:xfrm>
        <a:graphic>
          <a:graphicData uri="http://schemas.openxmlformats.org/drawingml/2006/table">
            <a:tbl>
              <a:tblPr firstRow="1" bandRow="1">
                <a:tableStyleId>{5C22544A-7EE6-4342-B048-85BDC9FD1C3A}</a:tableStyleId>
              </a:tblPr>
              <a:tblGrid>
                <a:gridCol w="1797671">
                  <a:extLst>
                    <a:ext uri="{9D8B030D-6E8A-4147-A177-3AD203B41FA5}">
                      <a16:colId xmlns:a16="http://schemas.microsoft.com/office/drawing/2014/main" val="1277143313"/>
                    </a:ext>
                  </a:extLst>
                </a:gridCol>
                <a:gridCol w="4740893">
                  <a:extLst>
                    <a:ext uri="{9D8B030D-6E8A-4147-A177-3AD203B41FA5}">
                      <a16:colId xmlns:a16="http://schemas.microsoft.com/office/drawing/2014/main" val="414371033"/>
                    </a:ext>
                  </a:extLst>
                </a:gridCol>
                <a:gridCol w="1784195">
                  <a:extLst>
                    <a:ext uri="{9D8B030D-6E8A-4147-A177-3AD203B41FA5}">
                      <a16:colId xmlns:a16="http://schemas.microsoft.com/office/drawing/2014/main" val="3209691500"/>
                    </a:ext>
                  </a:extLst>
                </a:gridCol>
                <a:gridCol w="2430965">
                  <a:extLst>
                    <a:ext uri="{9D8B030D-6E8A-4147-A177-3AD203B41FA5}">
                      <a16:colId xmlns:a16="http://schemas.microsoft.com/office/drawing/2014/main" val="1027068303"/>
                    </a:ext>
                  </a:extLst>
                </a:gridCol>
              </a:tblGrid>
              <a:tr h="370840">
                <a:tc>
                  <a:txBody>
                    <a:bodyPr/>
                    <a:lstStyle/>
                    <a:p>
                      <a:pPr algn="ctr">
                        <a:buNone/>
                      </a:pPr>
                      <a:r>
                        <a:rPr lang="en-GB" dirty="0"/>
                        <a:t>Sentence stem</a:t>
                      </a:r>
                    </a:p>
                  </a:txBody>
                  <a:tcPr anchor="ctr"/>
                </a:tc>
                <a:tc>
                  <a:txBody>
                    <a:bodyPr/>
                    <a:lstStyle/>
                    <a:p>
                      <a:pPr algn="ctr">
                        <a:buNone/>
                      </a:pPr>
                      <a:r>
                        <a:rPr lang="en-US" dirty="0">
                          <a:effectLst/>
                        </a:rPr>
                        <a:t>The Reading</a:t>
                      </a:r>
                    </a:p>
                  </a:txBody>
                  <a:tcPr anchor="ctr"/>
                </a:tc>
                <a:tc>
                  <a:txBody>
                    <a:bodyPr/>
                    <a:lstStyle/>
                    <a:p>
                      <a:pPr algn="ctr">
                        <a:buNone/>
                      </a:pPr>
                      <a:r>
                        <a:rPr lang="en-US" dirty="0">
                          <a:effectLst/>
                        </a:rPr>
                        <a:t>Sentence ending</a:t>
                      </a:r>
                    </a:p>
                  </a:txBody>
                  <a:tcPr anchor="ctr"/>
                </a:tc>
                <a:tc>
                  <a:txBody>
                    <a:bodyPr/>
                    <a:lstStyle/>
                    <a:p>
                      <a:pPr algn="ctr">
                        <a:buNone/>
                      </a:pPr>
                      <a:r>
                        <a:rPr lang="en-GB" dirty="0"/>
                        <a:t>Key words / linking ideas</a:t>
                      </a:r>
                    </a:p>
                  </a:txBody>
                  <a:tcPr anchor="ctr"/>
                </a:tc>
                <a:extLst>
                  <a:ext uri="{0D108BD9-81ED-4DB2-BD59-A6C34878D82A}">
                    <a16:rowId xmlns:a16="http://schemas.microsoft.com/office/drawing/2014/main" val="3601339746"/>
                  </a:ext>
                </a:extLst>
              </a:tr>
              <a:tr h="370840">
                <a:tc>
                  <a:txBody>
                    <a:bodyPr/>
                    <a:lstStyle/>
                    <a:p>
                      <a:pPr algn="l">
                        <a:buNone/>
                      </a:pPr>
                      <a:r>
                        <a:rPr lang="en-US"/>
                        <a:t>14. Bids to become a host city</a:t>
                      </a:r>
                    </a:p>
                  </a:txBody>
                  <a:tcPr anchor="ctr"/>
                </a:tc>
                <a:tc>
                  <a:txBody>
                    <a:bodyPr/>
                    <a:lstStyle/>
                    <a:p>
                      <a:pPr algn="l">
                        <a:buNone/>
                      </a:pPr>
                      <a:r>
                        <a:rPr lang="en-US" dirty="0">
                          <a:effectLst/>
                        </a:rPr>
                        <a:t>"Bidding alone will set most cities back about $20 million, and while officially bidding only takes two years (for cities that make the shortlist), most cities can expect to exhaust a decade working on their bid from the moment it is initiated to the announcement of voting results from International Olympic Committee members."</a:t>
                      </a:r>
                    </a:p>
                  </a:txBody>
                  <a:tcPr anchor="ctr"/>
                </a:tc>
                <a:tc>
                  <a:txBody>
                    <a:bodyPr/>
                    <a:lstStyle/>
                    <a:p>
                      <a:pPr algn="l">
                        <a:buNone/>
                      </a:pPr>
                      <a:r>
                        <a:rPr lang="en-US" dirty="0">
                          <a:effectLst/>
                        </a:rPr>
                        <a:t>E. can take up to ten years to complete.</a:t>
                      </a:r>
                    </a:p>
                  </a:txBody>
                  <a:tcPr anchor="ctr"/>
                </a:tc>
                <a:tc>
                  <a:txBody>
                    <a:bodyPr/>
                    <a:lstStyle/>
                    <a:p>
                      <a:pPr algn="l">
                        <a:buNone/>
                      </a:pPr>
                      <a:r>
                        <a:rPr lang="en-US" dirty="0"/>
                        <a:t>bidding </a:t>
                      </a:r>
                      <a:br>
                        <a:rPr lang="en-US" dirty="0"/>
                      </a:br>
                      <a:r>
                        <a:rPr lang="en-US" dirty="0"/>
                        <a:t>take up a decade </a:t>
                      </a:r>
                      <a:br>
                        <a:rPr lang="en-US" dirty="0"/>
                      </a:br>
                      <a:r>
                        <a:rPr lang="en-US" dirty="0"/>
                        <a:t>exhaust a decade </a:t>
                      </a:r>
                      <a:br>
                        <a:rPr lang="en-US" dirty="0"/>
                      </a:br>
                      <a:r>
                        <a:rPr lang="en-US" dirty="0"/>
                        <a:t>bidding process length</a:t>
                      </a:r>
                    </a:p>
                  </a:txBody>
                  <a:tcPr anchor="ctr"/>
                </a:tc>
                <a:extLst>
                  <a:ext uri="{0D108BD9-81ED-4DB2-BD59-A6C34878D82A}">
                    <a16:rowId xmlns:a16="http://schemas.microsoft.com/office/drawing/2014/main" val="1665445664"/>
                  </a:ext>
                </a:extLst>
              </a:tr>
            </a:tbl>
          </a:graphicData>
        </a:graphic>
      </p:graphicFrame>
      <p:graphicFrame>
        <p:nvGraphicFramePr>
          <p:cNvPr id="10" name="Table 9">
            <a:extLst>
              <a:ext uri="{FF2B5EF4-FFF2-40B4-BE49-F238E27FC236}">
                <a16:creationId xmlns:a16="http://schemas.microsoft.com/office/drawing/2014/main" id="{735F0D64-3F86-0FE9-BF3F-3A8911E8C49D}"/>
              </a:ext>
            </a:extLst>
          </p:cNvPr>
          <p:cNvGraphicFramePr>
            <a:graphicFrameLocks noGrp="1"/>
          </p:cNvGraphicFramePr>
          <p:nvPr/>
        </p:nvGraphicFramePr>
        <p:xfrm>
          <a:off x="666750" y="4639925"/>
          <a:ext cx="10753722" cy="1559560"/>
        </p:xfrm>
        <a:graphic>
          <a:graphicData uri="http://schemas.openxmlformats.org/drawingml/2006/table">
            <a:tbl>
              <a:tblPr firstRow="1" bandRow="1">
                <a:tableStyleId>{5C22544A-7EE6-4342-B048-85BDC9FD1C3A}</a:tableStyleId>
              </a:tblPr>
              <a:tblGrid>
                <a:gridCol w="2622860">
                  <a:extLst>
                    <a:ext uri="{9D8B030D-6E8A-4147-A177-3AD203B41FA5}">
                      <a16:colId xmlns:a16="http://schemas.microsoft.com/office/drawing/2014/main" val="61159886"/>
                    </a:ext>
                  </a:extLst>
                </a:gridCol>
                <a:gridCol w="1862253">
                  <a:extLst>
                    <a:ext uri="{9D8B030D-6E8A-4147-A177-3AD203B41FA5}">
                      <a16:colId xmlns:a16="http://schemas.microsoft.com/office/drawing/2014/main" val="3365260134"/>
                    </a:ext>
                  </a:extLst>
                </a:gridCol>
                <a:gridCol w="6268609">
                  <a:extLst>
                    <a:ext uri="{9D8B030D-6E8A-4147-A177-3AD203B41FA5}">
                      <a16:colId xmlns:a16="http://schemas.microsoft.com/office/drawing/2014/main" val="787573398"/>
                    </a:ext>
                  </a:extLst>
                </a:gridCol>
              </a:tblGrid>
              <a:tr h="370840">
                <a:tc>
                  <a:txBody>
                    <a:bodyPr/>
                    <a:lstStyle/>
                    <a:p>
                      <a:pPr algn="ctr">
                        <a:buNone/>
                      </a:pPr>
                      <a:r>
                        <a:rPr lang="en-GB" dirty="0"/>
                        <a:t>Synonyms</a:t>
                      </a:r>
                    </a:p>
                  </a:txBody>
                  <a:tcPr anchor="ctr"/>
                </a:tc>
                <a:tc>
                  <a:txBody>
                    <a:bodyPr/>
                    <a:lstStyle/>
                    <a:p>
                      <a:pPr algn="ctr">
                        <a:buNone/>
                      </a:pPr>
                      <a:r>
                        <a:rPr lang="en-US" altLang="zh-CN" dirty="0">
                          <a:effectLst/>
                        </a:rPr>
                        <a:t>Chinese</a:t>
                      </a:r>
                      <a:endParaRPr lang="zh-CN" altLang="en-US" dirty="0">
                        <a:effectLst/>
                      </a:endParaRPr>
                    </a:p>
                  </a:txBody>
                  <a:tcPr anchor="ctr"/>
                </a:tc>
                <a:tc>
                  <a:txBody>
                    <a:bodyPr/>
                    <a:lstStyle/>
                    <a:p>
                      <a:pPr algn="ctr">
                        <a:buNone/>
                      </a:pPr>
                      <a:r>
                        <a:rPr lang="en-GB" dirty="0"/>
                        <a:t>Explanation</a:t>
                      </a:r>
                    </a:p>
                  </a:txBody>
                  <a:tcPr anchor="ctr"/>
                </a:tc>
                <a:extLst>
                  <a:ext uri="{0D108BD9-81ED-4DB2-BD59-A6C34878D82A}">
                    <a16:rowId xmlns:a16="http://schemas.microsoft.com/office/drawing/2014/main" val="2950568816"/>
                  </a:ext>
                </a:extLst>
              </a:tr>
              <a:tr h="370840">
                <a:tc>
                  <a:txBody>
                    <a:bodyPr/>
                    <a:lstStyle/>
                    <a:p>
                      <a:pPr algn="l">
                        <a:buNone/>
                      </a:pPr>
                      <a:r>
                        <a:rPr lang="en-US" dirty="0"/>
                        <a:t>take up a decade </a:t>
                      </a:r>
                      <a:br>
                        <a:rPr lang="en-US" dirty="0"/>
                      </a:br>
                      <a:r>
                        <a:rPr lang="en-US" dirty="0"/>
                        <a:t>exhaust a decade </a:t>
                      </a:r>
                      <a:br>
                        <a:rPr lang="en-US" dirty="0"/>
                      </a:br>
                      <a:r>
                        <a:rPr lang="en-US" dirty="0"/>
                        <a:t>can take up to ten years </a:t>
                      </a:r>
                      <a:br>
                        <a:rPr lang="en-US" dirty="0"/>
                      </a:br>
                      <a:r>
                        <a:rPr lang="en-US" dirty="0"/>
                        <a:t>bidding process length</a:t>
                      </a:r>
                    </a:p>
                  </a:txBody>
                  <a:tcPr anchor="ctr"/>
                </a:tc>
                <a:tc>
                  <a:txBody>
                    <a:bodyPr/>
                    <a:lstStyle/>
                    <a:p>
                      <a:pPr algn="l">
                        <a:buNone/>
                      </a:pPr>
                      <a:r>
                        <a:rPr lang="zh-HK" altLang="en-US" dirty="0">
                          <a:effectLst/>
                        </a:rPr>
                        <a:t>占用十年 </a:t>
                      </a:r>
                      <a:br>
                        <a:rPr lang="en-US" altLang="zh-HK" dirty="0">
                          <a:effectLst/>
                        </a:rPr>
                      </a:br>
                      <a:r>
                        <a:rPr lang="en-GB" dirty="0" err="1">
                          <a:effectLst/>
                        </a:rPr>
                        <a:t>zhànyòng</a:t>
                      </a:r>
                      <a:r>
                        <a:rPr lang="en-GB" dirty="0">
                          <a:effectLst/>
                        </a:rPr>
                        <a:t> </a:t>
                      </a:r>
                      <a:r>
                        <a:rPr lang="en-GB" dirty="0" err="1">
                          <a:effectLst/>
                        </a:rPr>
                        <a:t>shí</a:t>
                      </a:r>
                      <a:r>
                        <a:rPr lang="en-GB" dirty="0">
                          <a:effectLst/>
                        </a:rPr>
                        <a:t> </a:t>
                      </a:r>
                      <a:r>
                        <a:rPr lang="en-GB" dirty="0" err="1">
                          <a:effectLst/>
                        </a:rPr>
                        <a:t>nián</a:t>
                      </a:r>
                      <a:endParaRPr lang="en-GB" dirty="0">
                        <a:effectLst/>
                      </a:endParaRPr>
                    </a:p>
                  </a:txBody>
                  <a:tcPr anchor="ctr"/>
                </a:tc>
                <a:tc>
                  <a:txBody>
                    <a:bodyPr/>
                    <a:lstStyle/>
                    <a:p>
                      <a:pPr algn="l">
                        <a:buNone/>
                      </a:pPr>
                      <a:r>
                        <a:rPr lang="en-US" dirty="0"/>
                        <a:t>Means that something (the bidding process) lasts or requires about ten years.</a:t>
                      </a:r>
                    </a:p>
                  </a:txBody>
                  <a:tcPr anchor="ctr"/>
                </a:tc>
                <a:extLst>
                  <a:ext uri="{0D108BD9-81ED-4DB2-BD59-A6C34878D82A}">
                    <a16:rowId xmlns:a16="http://schemas.microsoft.com/office/drawing/2014/main" val="511781078"/>
                  </a:ext>
                </a:extLst>
              </a:tr>
            </a:tbl>
          </a:graphicData>
        </a:graphic>
      </p:graphicFrame>
    </p:spTree>
    <p:extLst>
      <p:ext uri="{BB962C8B-B14F-4D97-AF65-F5344CB8AC3E}">
        <p14:creationId xmlns:p14="http://schemas.microsoft.com/office/powerpoint/2010/main" val="5195592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88330F-FCB0-C687-772D-1D5C64CE6EA1}"/>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C2CF9AED-45EA-6998-97E1-E87E85D5CC51}"/>
              </a:ext>
            </a:extLst>
          </p:cNvPr>
          <p:cNvSpPr>
            <a:spLocks noGrp="1"/>
          </p:cNvSpPr>
          <p:nvPr>
            <p:ph type="title"/>
          </p:nvPr>
        </p:nvSpPr>
        <p:spPr>
          <a:xfrm>
            <a:off x="657224" y="499533"/>
            <a:ext cx="5984207" cy="944256"/>
          </a:xfrm>
        </p:spPr>
        <p:txBody>
          <a:bodyPr>
            <a:normAutofit/>
          </a:bodyPr>
          <a:lstStyle/>
          <a:p>
            <a:r>
              <a:rPr lang="en-GB" sz="4800" dirty="0"/>
              <a:t>Complete the Sentence</a:t>
            </a:r>
          </a:p>
        </p:txBody>
      </p:sp>
      <p:sp>
        <p:nvSpPr>
          <p:cNvPr id="11" name="Content Placeholder 10">
            <a:extLst>
              <a:ext uri="{FF2B5EF4-FFF2-40B4-BE49-F238E27FC236}">
                <a16:creationId xmlns:a16="http://schemas.microsoft.com/office/drawing/2014/main" id="{0A12EA09-3B8E-4857-83BD-C17CDCD240D4}"/>
              </a:ext>
            </a:extLst>
          </p:cNvPr>
          <p:cNvSpPr>
            <a:spLocks noGrp="1"/>
          </p:cNvSpPr>
          <p:nvPr>
            <p:ph sz="half" idx="2"/>
          </p:nvPr>
        </p:nvSpPr>
        <p:spPr>
          <a:xfrm>
            <a:off x="490985" y="1443789"/>
            <a:ext cx="6920468" cy="4914678"/>
          </a:xfrm>
        </p:spPr>
        <p:txBody>
          <a:bodyPr>
            <a:noAutofit/>
          </a:bodyPr>
          <a:lstStyle/>
          <a:p>
            <a:pPr>
              <a:lnSpc>
                <a:spcPct val="170000"/>
              </a:lnSpc>
            </a:pPr>
            <a:r>
              <a:rPr lang="en-GB" sz="1450" dirty="0">
                <a:solidFill>
                  <a:schemeClr val="tx1"/>
                </a:solidFill>
              </a:rPr>
              <a:t>Olympic extravagances begin with the application process. Bidding alone will set most cities back about $20 million, and while officially bidding only takes two years (for cities that make the shortlist), most cities can expect to exhaust a decade [</a:t>
            </a:r>
            <a:r>
              <a:rPr lang="zh-HK" altLang="en-US" sz="1450" dirty="0">
                <a:solidFill>
                  <a:schemeClr val="tx1"/>
                </a:solidFill>
              </a:rPr>
              <a:t>十年</a:t>
            </a:r>
            <a:r>
              <a:rPr lang="en-US" altLang="zh-HK" sz="1450" dirty="0">
                <a:solidFill>
                  <a:schemeClr val="tx1"/>
                </a:solidFill>
              </a:rPr>
              <a:t>] </a:t>
            </a:r>
            <a:r>
              <a:rPr lang="en-GB" sz="1450" dirty="0">
                <a:solidFill>
                  <a:schemeClr val="tx1"/>
                </a:solidFill>
              </a:rPr>
              <a:t>working on their bid from the moment it is initiated to the announcement of voting results from International Olympic Committee members. Aside from the financial costs of the bid alone, the process ties up real estate [</a:t>
            </a:r>
            <a:r>
              <a:rPr lang="zh-HK" altLang="en-US" sz="1450" dirty="0">
                <a:solidFill>
                  <a:schemeClr val="tx1"/>
                </a:solidFill>
              </a:rPr>
              <a:t>占用房地产</a:t>
            </a:r>
            <a:r>
              <a:rPr lang="en-US" altLang="zh-HK" sz="1450" dirty="0">
                <a:solidFill>
                  <a:schemeClr val="tx1"/>
                </a:solidFill>
              </a:rPr>
              <a:t>] </a:t>
            </a:r>
            <a:r>
              <a:rPr lang="en-GB" sz="1450" dirty="0">
                <a:solidFill>
                  <a:schemeClr val="tx1"/>
                </a:solidFill>
              </a:rPr>
              <a:t>in prized urban locations [</a:t>
            </a:r>
            <a:r>
              <a:rPr lang="zh-HK" altLang="en-US" sz="1450" dirty="0">
                <a:solidFill>
                  <a:schemeClr val="tx1"/>
                </a:solidFill>
              </a:rPr>
              <a:t>城市黄金地段</a:t>
            </a:r>
            <a:r>
              <a:rPr lang="en-US" altLang="zh-HK" sz="1450" dirty="0">
                <a:solidFill>
                  <a:schemeClr val="tx1"/>
                </a:solidFill>
              </a:rPr>
              <a:t>] </a:t>
            </a:r>
            <a:r>
              <a:rPr lang="en-GB" sz="1450" dirty="0">
                <a:solidFill>
                  <a:schemeClr val="tx1"/>
                </a:solidFill>
              </a:rPr>
              <a:t>until the outcome is known. This can cost local economies millions of dollars of lost revenue [</a:t>
            </a:r>
            <a:r>
              <a:rPr lang="zh-HK" altLang="en-US" sz="1450" dirty="0">
                <a:solidFill>
                  <a:schemeClr val="tx1"/>
                </a:solidFill>
              </a:rPr>
              <a:t>损失的收入</a:t>
            </a:r>
            <a:r>
              <a:rPr lang="en-US" altLang="zh-HK" sz="1450" dirty="0">
                <a:solidFill>
                  <a:schemeClr val="tx1"/>
                </a:solidFill>
              </a:rPr>
              <a:t>] </a:t>
            </a:r>
            <a:r>
              <a:rPr lang="en-GB" sz="1450" dirty="0">
                <a:solidFill>
                  <a:schemeClr val="tx1"/>
                </a:solidFill>
              </a:rPr>
              <a:t>from private developers who could have made use of the land, and can also mean that particular urban quarters lose their vitality [</a:t>
            </a:r>
            <a:r>
              <a:rPr lang="zh-HK" altLang="en-US" sz="1450" dirty="0">
                <a:solidFill>
                  <a:schemeClr val="tx1"/>
                </a:solidFill>
              </a:rPr>
              <a:t>失去活力</a:t>
            </a:r>
            <a:r>
              <a:rPr lang="en-US" altLang="zh-HK" sz="1450" dirty="0">
                <a:solidFill>
                  <a:schemeClr val="tx1"/>
                </a:solidFill>
              </a:rPr>
              <a:t>] </a:t>
            </a:r>
            <a:r>
              <a:rPr lang="en-GB" sz="1450" dirty="0">
                <a:solidFill>
                  <a:schemeClr val="tx1"/>
                </a:solidFill>
              </a:rPr>
              <a:t>due to the vacant lots [</a:t>
            </a:r>
            <a:r>
              <a:rPr lang="zh-HK" altLang="en-US" sz="1450" dirty="0">
                <a:solidFill>
                  <a:schemeClr val="tx1"/>
                </a:solidFill>
              </a:rPr>
              <a:t>空置地块</a:t>
            </a:r>
            <a:r>
              <a:rPr lang="en-US" altLang="zh-HK" sz="1450" dirty="0">
                <a:solidFill>
                  <a:schemeClr val="tx1"/>
                </a:solidFill>
              </a:rPr>
              <a:t>]. </a:t>
            </a:r>
            <a:r>
              <a:rPr lang="en-GB" sz="1450" dirty="0">
                <a:solidFill>
                  <a:schemeClr val="tx1"/>
                </a:solidFill>
              </a:rPr>
              <a:t>All of this can be for nothing if a bidding city does not appease the whims [</a:t>
            </a:r>
            <a:r>
              <a:rPr lang="zh-HK" altLang="en-US" sz="1450" dirty="0">
                <a:solidFill>
                  <a:schemeClr val="tx1"/>
                </a:solidFill>
              </a:rPr>
              <a:t>任性要求</a:t>
            </a:r>
            <a:r>
              <a:rPr lang="en-US" altLang="zh-HK" sz="1450" dirty="0">
                <a:solidFill>
                  <a:schemeClr val="tx1"/>
                </a:solidFill>
              </a:rPr>
              <a:t>] </a:t>
            </a:r>
            <a:r>
              <a:rPr lang="en-GB" sz="1450" dirty="0">
                <a:solidFill>
                  <a:schemeClr val="tx1"/>
                </a:solidFill>
              </a:rPr>
              <a:t>of IOC members – private connections [</a:t>
            </a:r>
            <a:r>
              <a:rPr lang="zh-HK" altLang="en-US" sz="1450" dirty="0">
                <a:solidFill>
                  <a:schemeClr val="tx1"/>
                </a:solidFill>
              </a:rPr>
              <a:t>私人关系</a:t>
            </a:r>
            <a:r>
              <a:rPr lang="en-US" altLang="zh-HK" sz="1450" dirty="0">
                <a:solidFill>
                  <a:schemeClr val="tx1"/>
                </a:solidFill>
              </a:rPr>
              <a:t>] </a:t>
            </a:r>
            <a:r>
              <a:rPr lang="en-GB" sz="1450" dirty="0">
                <a:solidFill>
                  <a:schemeClr val="tx1"/>
                </a:solidFill>
              </a:rPr>
              <a:t>and opinions on government conduct [</a:t>
            </a:r>
            <a:r>
              <a:rPr lang="zh-HK" altLang="en-US" sz="1450" dirty="0">
                <a:solidFill>
                  <a:schemeClr val="tx1"/>
                </a:solidFill>
              </a:rPr>
              <a:t>对政府行为的看法</a:t>
            </a:r>
            <a:r>
              <a:rPr lang="en-US" altLang="zh-HK" sz="1450" dirty="0">
                <a:solidFill>
                  <a:schemeClr val="tx1"/>
                </a:solidFill>
              </a:rPr>
              <a:t>] </a:t>
            </a:r>
            <a:r>
              <a:rPr lang="en-GB" sz="1450" dirty="0">
                <a:solidFill>
                  <a:schemeClr val="tx1"/>
                </a:solidFill>
              </a:rPr>
              <a:t>often hold sway [</a:t>
            </a:r>
            <a:r>
              <a:rPr lang="zh-HK" altLang="en-US" sz="1450" dirty="0">
                <a:solidFill>
                  <a:schemeClr val="tx1"/>
                </a:solidFill>
              </a:rPr>
              <a:t>起支配作用</a:t>
            </a:r>
            <a:r>
              <a:rPr lang="en-US" altLang="zh-HK" sz="1450" dirty="0">
                <a:solidFill>
                  <a:schemeClr val="tx1"/>
                </a:solidFill>
              </a:rPr>
              <a:t>] (</a:t>
            </a:r>
            <a:r>
              <a:rPr lang="en-GB" sz="1450" dirty="0">
                <a:solidFill>
                  <a:schemeClr val="tx1"/>
                </a:solidFill>
              </a:rPr>
              <a:t>Chicago’s 2012 bid is thought to have been undercut by tensions [</a:t>
            </a:r>
            <a:r>
              <a:rPr lang="zh-HK" altLang="en-US" sz="1450" dirty="0">
                <a:solidFill>
                  <a:schemeClr val="tx1"/>
                </a:solidFill>
              </a:rPr>
              <a:t>紧张关系</a:t>
            </a:r>
            <a:r>
              <a:rPr lang="en-US" altLang="zh-HK" sz="1450" dirty="0">
                <a:solidFill>
                  <a:schemeClr val="tx1"/>
                </a:solidFill>
              </a:rPr>
              <a:t>] </a:t>
            </a:r>
            <a:r>
              <a:rPr lang="en-GB" sz="1450" dirty="0">
                <a:solidFill>
                  <a:schemeClr val="tx1"/>
                </a:solidFill>
              </a:rPr>
              <a:t>over U.S. foreign policy).</a:t>
            </a:r>
          </a:p>
        </p:txBody>
      </p:sp>
      <p:sp>
        <p:nvSpPr>
          <p:cNvPr id="12" name="Text Placeholder 11">
            <a:extLst>
              <a:ext uri="{FF2B5EF4-FFF2-40B4-BE49-F238E27FC236}">
                <a16:creationId xmlns:a16="http://schemas.microsoft.com/office/drawing/2014/main" id="{F2C2BC02-03B1-5BC3-2762-4556BD4B58AA}"/>
              </a:ext>
            </a:extLst>
          </p:cNvPr>
          <p:cNvSpPr>
            <a:spLocks noGrp="1"/>
          </p:cNvSpPr>
          <p:nvPr>
            <p:ph type="body" sz="quarter" idx="3"/>
          </p:nvPr>
        </p:nvSpPr>
        <p:spPr>
          <a:xfrm>
            <a:off x="7571873" y="499533"/>
            <a:ext cx="3962901" cy="722376"/>
          </a:xfrm>
        </p:spPr>
        <p:txBody>
          <a:bodyPr>
            <a:normAutofit/>
          </a:bodyPr>
          <a:lstStyle/>
          <a:p>
            <a:r>
              <a:rPr lang="en-US" sz="2000" cap="none" dirty="0">
                <a:solidFill>
                  <a:schemeClr val="tx1"/>
                </a:solidFill>
              </a:rPr>
              <a:t>15. Personal relationships and political tensions…</a:t>
            </a:r>
            <a:endParaRPr lang="en-GB" sz="2000" cap="none" dirty="0">
              <a:solidFill>
                <a:schemeClr val="tx1"/>
              </a:solidFill>
            </a:endParaRPr>
          </a:p>
        </p:txBody>
      </p:sp>
      <p:sp>
        <p:nvSpPr>
          <p:cNvPr id="13" name="Content Placeholder 12">
            <a:extLst>
              <a:ext uri="{FF2B5EF4-FFF2-40B4-BE49-F238E27FC236}">
                <a16:creationId xmlns:a16="http://schemas.microsoft.com/office/drawing/2014/main" id="{5522146D-44A2-440D-2270-DBAE67567F56}"/>
              </a:ext>
            </a:extLst>
          </p:cNvPr>
          <p:cNvSpPr>
            <a:spLocks noGrp="1"/>
          </p:cNvSpPr>
          <p:nvPr>
            <p:ph sz="quarter" idx="4"/>
          </p:nvPr>
        </p:nvSpPr>
        <p:spPr>
          <a:xfrm>
            <a:off x="7571873" y="1293866"/>
            <a:ext cx="3962901" cy="5267355"/>
          </a:xfrm>
        </p:spPr>
        <p:txBody>
          <a:bodyPr>
            <a:normAutofit fontScale="55000" lnSpcReduction="20000"/>
          </a:bodyPr>
          <a:lstStyle/>
          <a:p>
            <a:pPr>
              <a:lnSpc>
                <a:spcPct val="170000"/>
              </a:lnSpc>
            </a:pPr>
            <a:r>
              <a:rPr lang="en-US" dirty="0">
                <a:solidFill>
                  <a:schemeClr val="tx1"/>
                </a:solidFill>
              </a:rPr>
              <a:t>A. often help smaller cities to develop basic infrastructure.</a:t>
            </a:r>
            <a:br>
              <a:rPr lang="en-US" dirty="0">
                <a:solidFill>
                  <a:schemeClr val="tx1"/>
                </a:solidFill>
              </a:rPr>
            </a:br>
            <a:r>
              <a:rPr lang="en-US" dirty="0">
                <a:solidFill>
                  <a:schemeClr val="tx1"/>
                </a:solidFill>
              </a:rPr>
              <a:t>B. tend to occur in areas where they are least needed.</a:t>
            </a:r>
            <a:br>
              <a:rPr lang="en-US" dirty="0">
                <a:solidFill>
                  <a:schemeClr val="tx1"/>
                </a:solidFill>
              </a:rPr>
            </a:br>
            <a:r>
              <a:rPr lang="en-US" dirty="0">
                <a:solidFill>
                  <a:schemeClr val="tx1"/>
                </a:solidFill>
              </a:rPr>
              <a:t>C. require profitable companies to be put out of business.</a:t>
            </a:r>
            <a:br>
              <a:rPr lang="en-US" dirty="0">
                <a:solidFill>
                  <a:schemeClr val="tx1"/>
                </a:solidFill>
              </a:rPr>
            </a:br>
            <a:r>
              <a:rPr lang="en-US" dirty="0">
                <a:solidFill>
                  <a:schemeClr val="tx1"/>
                </a:solidFill>
              </a:rPr>
              <a:t>D. are often never used again once the Games are over.</a:t>
            </a:r>
            <a:br>
              <a:rPr lang="en-US" dirty="0">
                <a:solidFill>
                  <a:schemeClr val="tx1"/>
                </a:solidFill>
              </a:rPr>
            </a:br>
            <a:r>
              <a:rPr lang="en-US" dirty="0">
                <a:solidFill>
                  <a:schemeClr val="tx1"/>
                </a:solidFill>
              </a:rPr>
              <a:t>E. can take up to ten years to complete.</a:t>
            </a:r>
            <a:br>
              <a:rPr lang="en-US" dirty="0">
                <a:solidFill>
                  <a:schemeClr val="tx1"/>
                </a:solidFill>
              </a:rPr>
            </a:br>
            <a:r>
              <a:rPr lang="en-US" dirty="0">
                <a:solidFill>
                  <a:schemeClr val="tx1"/>
                </a:solidFill>
              </a:rPr>
              <a:t>F. also satisfy needs of local citizens for first-rate sports facilities.</a:t>
            </a:r>
            <a:br>
              <a:rPr lang="en-US" dirty="0">
                <a:solidFill>
                  <a:schemeClr val="tx1"/>
                </a:solidFill>
              </a:rPr>
            </a:br>
            <a:r>
              <a:rPr lang="en-US" dirty="0">
                <a:solidFill>
                  <a:schemeClr val="tx1"/>
                </a:solidFill>
              </a:rPr>
              <a:t>G. is usually only successful when it is from a capital city.</a:t>
            </a:r>
            <a:br>
              <a:rPr lang="en-US" dirty="0">
                <a:solidFill>
                  <a:schemeClr val="tx1"/>
                </a:solidFill>
              </a:rPr>
            </a:br>
            <a:r>
              <a:rPr lang="en-US" dirty="0">
                <a:solidFill>
                  <a:schemeClr val="tx1"/>
                </a:solidFill>
              </a:rPr>
              <a:t>H. are closely related to how people feel emotionally about the Olympics.</a:t>
            </a:r>
            <a:br>
              <a:rPr lang="en-US" dirty="0">
                <a:solidFill>
                  <a:schemeClr val="tx1"/>
                </a:solidFill>
              </a:rPr>
            </a:br>
            <a:r>
              <a:rPr lang="en-US" dirty="0">
                <a:solidFill>
                  <a:schemeClr val="tx1"/>
                </a:solidFill>
              </a:rPr>
              <a:t>I. are known for being very inaccurate.</a:t>
            </a:r>
            <a:br>
              <a:rPr lang="en-US" dirty="0">
                <a:solidFill>
                  <a:schemeClr val="tx1"/>
                </a:solidFill>
              </a:rPr>
            </a:br>
            <a:r>
              <a:rPr lang="en-US" dirty="0">
                <a:solidFill>
                  <a:schemeClr val="tx1"/>
                </a:solidFill>
              </a:rPr>
              <a:t>J. often underlie the decisions of International Olympic Committee members.</a:t>
            </a:r>
            <a:br>
              <a:rPr lang="en-US" dirty="0">
                <a:solidFill>
                  <a:schemeClr val="tx1"/>
                </a:solidFill>
              </a:rPr>
            </a:br>
            <a:r>
              <a:rPr lang="en-US" dirty="0">
                <a:solidFill>
                  <a:schemeClr val="tx1"/>
                </a:solidFill>
              </a:rPr>
              <a:t>K. are holding back efforts to reform the Olympics.</a:t>
            </a:r>
            <a:endParaRPr lang="en-GB" dirty="0">
              <a:solidFill>
                <a:schemeClr val="tx1"/>
              </a:solidFill>
            </a:endParaRPr>
          </a:p>
        </p:txBody>
      </p:sp>
    </p:spTree>
    <p:extLst>
      <p:ext uri="{BB962C8B-B14F-4D97-AF65-F5344CB8AC3E}">
        <p14:creationId xmlns:p14="http://schemas.microsoft.com/office/powerpoint/2010/main" val="30841551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350714-B5B7-4492-21CC-A9B5384926AE}"/>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52148AA3-5E20-D4ED-9F60-83CC9705DADD}"/>
              </a:ext>
            </a:extLst>
          </p:cNvPr>
          <p:cNvSpPr>
            <a:spLocks noGrp="1"/>
          </p:cNvSpPr>
          <p:nvPr>
            <p:ph type="title"/>
          </p:nvPr>
        </p:nvSpPr>
        <p:spPr>
          <a:xfrm>
            <a:off x="657224" y="499533"/>
            <a:ext cx="10772775" cy="916672"/>
          </a:xfrm>
        </p:spPr>
        <p:txBody>
          <a:bodyPr/>
          <a:lstStyle/>
          <a:p>
            <a:r>
              <a:rPr lang="en-US" dirty="0"/>
              <a:t>Connecting Ideas</a:t>
            </a:r>
            <a:endParaRPr lang="en-GB" dirty="0"/>
          </a:p>
        </p:txBody>
      </p:sp>
      <p:graphicFrame>
        <p:nvGraphicFramePr>
          <p:cNvPr id="9" name="Content Placeholder 8">
            <a:extLst>
              <a:ext uri="{FF2B5EF4-FFF2-40B4-BE49-F238E27FC236}">
                <a16:creationId xmlns:a16="http://schemas.microsoft.com/office/drawing/2014/main" id="{D2CA2AB0-30D2-BCA3-2966-906942EA1A02}"/>
              </a:ext>
            </a:extLst>
          </p:cNvPr>
          <p:cNvGraphicFramePr>
            <a:graphicFrameLocks noGrp="1"/>
          </p:cNvGraphicFramePr>
          <p:nvPr>
            <p:ph idx="1"/>
          </p:nvPr>
        </p:nvGraphicFramePr>
        <p:xfrm>
          <a:off x="657224" y="1416205"/>
          <a:ext cx="10761625" cy="1529080"/>
        </p:xfrm>
        <a:graphic>
          <a:graphicData uri="http://schemas.openxmlformats.org/drawingml/2006/table">
            <a:tbl>
              <a:tblPr firstRow="1" bandRow="1">
                <a:tableStyleId>{5C22544A-7EE6-4342-B048-85BDC9FD1C3A}</a:tableStyleId>
              </a:tblPr>
              <a:tblGrid>
                <a:gridCol w="1552344">
                  <a:extLst>
                    <a:ext uri="{9D8B030D-6E8A-4147-A177-3AD203B41FA5}">
                      <a16:colId xmlns:a16="http://schemas.microsoft.com/office/drawing/2014/main" val="1277143313"/>
                    </a:ext>
                  </a:extLst>
                </a:gridCol>
                <a:gridCol w="4505092">
                  <a:extLst>
                    <a:ext uri="{9D8B030D-6E8A-4147-A177-3AD203B41FA5}">
                      <a16:colId xmlns:a16="http://schemas.microsoft.com/office/drawing/2014/main" val="414371033"/>
                    </a:ext>
                  </a:extLst>
                </a:gridCol>
                <a:gridCol w="1784195">
                  <a:extLst>
                    <a:ext uri="{9D8B030D-6E8A-4147-A177-3AD203B41FA5}">
                      <a16:colId xmlns:a16="http://schemas.microsoft.com/office/drawing/2014/main" val="3209691500"/>
                    </a:ext>
                  </a:extLst>
                </a:gridCol>
                <a:gridCol w="2919994">
                  <a:extLst>
                    <a:ext uri="{9D8B030D-6E8A-4147-A177-3AD203B41FA5}">
                      <a16:colId xmlns:a16="http://schemas.microsoft.com/office/drawing/2014/main" val="1027068303"/>
                    </a:ext>
                  </a:extLst>
                </a:gridCol>
              </a:tblGrid>
              <a:tr h="370840">
                <a:tc>
                  <a:txBody>
                    <a:bodyPr/>
                    <a:lstStyle/>
                    <a:p>
                      <a:pPr algn="ctr">
                        <a:buNone/>
                      </a:pPr>
                      <a:r>
                        <a:rPr lang="en-GB" dirty="0"/>
                        <a:t>Sentence stem</a:t>
                      </a:r>
                    </a:p>
                  </a:txBody>
                  <a:tcPr anchor="ctr"/>
                </a:tc>
                <a:tc>
                  <a:txBody>
                    <a:bodyPr/>
                    <a:lstStyle/>
                    <a:p>
                      <a:pPr algn="ctr">
                        <a:buNone/>
                      </a:pPr>
                      <a:r>
                        <a:rPr lang="en-US" dirty="0">
                          <a:effectLst/>
                        </a:rPr>
                        <a:t>The Reading</a:t>
                      </a:r>
                    </a:p>
                  </a:txBody>
                  <a:tcPr anchor="ctr"/>
                </a:tc>
                <a:tc>
                  <a:txBody>
                    <a:bodyPr/>
                    <a:lstStyle/>
                    <a:p>
                      <a:pPr algn="ctr">
                        <a:buNone/>
                      </a:pPr>
                      <a:r>
                        <a:rPr lang="en-US" dirty="0">
                          <a:effectLst/>
                        </a:rPr>
                        <a:t>Sentence ending</a:t>
                      </a:r>
                    </a:p>
                  </a:txBody>
                  <a:tcPr anchor="ctr"/>
                </a:tc>
                <a:tc>
                  <a:txBody>
                    <a:bodyPr/>
                    <a:lstStyle/>
                    <a:p>
                      <a:pPr algn="ctr">
                        <a:buNone/>
                      </a:pPr>
                      <a:r>
                        <a:rPr lang="en-GB" dirty="0"/>
                        <a:t>Key words / linking ideas</a:t>
                      </a:r>
                    </a:p>
                  </a:txBody>
                  <a:tcPr anchor="ctr"/>
                </a:tc>
                <a:extLst>
                  <a:ext uri="{0D108BD9-81ED-4DB2-BD59-A6C34878D82A}">
                    <a16:rowId xmlns:a16="http://schemas.microsoft.com/office/drawing/2014/main" val="3601339746"/>
                  </a:ext>
                </a:extLst>
              </a:tr>
              <a:tr h="370840">
                <a:tc>
                  <a:txBody>
                    <a:bodyPr/>
                    <a:lstStyle/>
                    <a:p>
                      <a:pPr algn="l">
                        <a:buNone/>
                      </a:pPr>
                      <a:r>
                        <a:rPr lang="en-US" sz="1400"/>
                        <a:t>15. Personal relationships and political tensions</a:t>
                      </a:r>
                    </a:p>
                  </a:txBody>
                  <a:tcPr anchor="ctr"/>
                </a:tc>
                <a:tc>
                  <a:txBody>
                    <a:bodyPr/>
                    <a:lstStyle/>
                    <a:p>
                      <a:pPr algn="l">
                        <a:buNone/>
                      </a:pPr>
                      <a:r>
                        <a:rPr lang="en-US" sz="1400">
                          <a:effectLst/>
                        </a:rPr>
                        <a:t>"All of this can be for nothing if a bidding city does not appease the whims of IOC members – private connections and opinions on government conduct often hold sway (Chicago’s 2012 bid is thought to have been undercut by tensions over U.S. foreign policy)."</a:t>
                      </a:r>
                    </a:p>
                  </a:txBody>
                  <a:tcPr anchor="ctr"/>
                </a:tc>
                <a:tc>
                  <a:txBody>
                    <a:bodyPr/>
                    <a:lstStyle/>
                    <a:p>
                      <a:pPr algn="l">
                        <a:buNone/>
                      </a:pPr>
                      <a:r>
                        <a:rPr lang="en-US" sz="1400">
                          <a:effectLst/>
                        </a:rPr>
                        <a:t>J. often underlie the decisions of International Olympic Committee members.</a:t>
                      </a:r>
                    </a:p>
                  </a:txBody>
                  <a:tcPr anchor="ctr"/>
                </a:tc>
                <a:tc>
                  <a:txBody>
                    <a:bodyPr/>
                    <a:lstStyle/>
                    <a:p>
                      <a:pPr algn="l">
                        <a:buNone/>
                      </a:pPr>
                      <a:r>
                        <a:rPr lang="en-US" sz="1400" dirty="0"/>
                        <a:t>private connections </a:t>
                      </a:r>
                    </a:p>
                    <a:p>
                      <a:pPr algn="l">
                        <a:buNone/>
                      </a:pPr>
                      <a:r>
                        <a:rPr lang="en-US" sz="1400" dirty="0"/>
                        <a:t>opinions on government conduct</a:t>
                      </a:r>
                    </a:p>
                    <a:p>
                      <a:pPr algn="l">
                        <a:buNone/>
                      </a:pPr>
                      <a:r>
                        <a:rPr lang="en-US" sz="1400" dirty="0"/>
                        <a:t>sway</a:t>
                      </a:r>
                    </a:p>
                    <a:p>
                      <a:pPr algn="l">
                        <a:buNone/>
                      </a:pPr>
                      <a:r>
                        <a:rPr lang="en-US" sz="1400" dirty="0"/>
                        <a:t>undercut by tensions</a:t>
                      </a:r>
                    </a:p>
                    <a:p>
                      <a:pPr algn="l">
                        <a:buNone/>
                      </a:pPr>
                      <a:r>
                        <a:rPr lang="en-US" sz="1400" dirty="0"/>
                        <a:t>IOC members’ decisions</a:t>
                      </a:r>
                    </a:p>
                  </a:txBody>
                  <a:tcPr anchor="ctr"/>
                </a:tc>
                <a:extLst>
                  <a:ext uri="{0D108BD9-81ED-4DB2-BD59-A6C34878D82A}">
                    <a16:rowId xmlns:a16="http://schemas.microsoft.com/office/drawing/2014/main" val="1665445664"/>
                  </a:ext>
                </a:extLst>
              </a:tr>
            </a:tbl>
          </a:graphicData>
        </a:graphic>
      </p:graphicFrame>
      <p:graphicFrame>
        <p:nvGraphicFramePr>
          <p:cNvPr id="10" name="Table 9">
            <a:extLst>
              <a:ext uri="{FF2B5EF4-FFF2-40B4-BE49-F238E27FC236}">
                <a16:creationId xmlns:a16="http://schemas.microsoft.com/office/drawing/2014/main" id="{74CAAEBC-58F4-5FD2-CE5F-880388E6495B}"/>
              </a:ext>
            </a:extLst>
          </p:cNvPr>
          <p:cNvGraphicFramePr>
            <a:graphicFrameLocks noGrp="1"/>
          </p:cNvGraphicFramePr>
          <p:nvPr/>
        </p:nvGraphicFramePr>
        <p:xfrm>
          <a:off x="657224" y="3195320"/>
          <a:ext cx="10753722" cy="3327400"/>
        </p:xfrm>
        <a:graphic>
          <a:graphicData uri="http://schemas.openxmlformats.org/drawingml/2006/table">
            <a:tbl>
              <a:tblPr firstRow="1" bandRow="1">
                <a:tableStyleId>{5C22544A-7EE6-4342-B048-85BDC9FD1C3A}</a:tableStyleId>
              </a:tblPr>
              <a:tblGrid>
                <a:gridCol w="3314235">
                  <a:extLst>
                    <a:ext uri="{9D8B030D-6E8A-4147-A177-3AD203B41FA5}">
                      <a16:colId xmlns:a16="http://schemas.microsoft.com/office/drawing/2014/main" val="61159886"/>
                    </a:ext>
                  </a:extLst>
                </a:gridCol>
                <a:gridCol w="2854713">
                  <a:extLst>
                    <a:ext uri="{9D8B030D-6E8A-4147-A177-3AD203B41FA5}">
                      <a16:colId xmlns:a16="http://schemas.microsoft.com/office/drawing/2014/main" val="3365260134"/>
                    </a:ext>
                  </a:extLst>
                </a:gridCol>
                <a:gridCol w="4584774">
                  <a:extLst>
                    <a:ext uri="{9D8B030D-6E8A-4147-A177-3AD203B41FA5}">
                      <a16:colId xmlns:a16="http://schemas.microsoft.com/office/drawing/2014/main" val="787573398"/>
                    </a:ext>
                  </a:extLst>
                </a:gridCol>
              </a:tblGrid>
              <a:tr h="370840">
                <a:tc>
                  <a:txBody>
                    <a:bodyPr/>
                    <a:lstStyle/>
                    <a:p>
                      <a:pPr algn="ctr">
                        <a:buNone/>
                      </a:pPr>
                      <a:r>
                        <a:rPr lang="en-GB" dirty="0"/>
                        <a:t>Synonyms</a:t>
                      </a:r>
                    </a:p>
                  </a:txBody>
                  <a:tcPr anchor="ctr"/>
                </a:tc>
                <a:tc>
                  <a:txBody>
                    <a:bodyPr/>
                    <a:lstStyle/>
                    <a:p>
                      <a:pPr algn="ctr">
                        <a:buNone/>
                      </a:pPr>
                      <a:r>
                        <a:rPr lang="en-US" altLang="zh-CN" dirty="0">
                          <a:effectLst/>
                        </a:rPr>
                        <a:t>Chinese</a:t>
                      </a:r>
                      <a:endParaRPr lang="zh-CN" altLang="en-US" dirty="0">
                        <a:effectLst/>
                      </a:endParaRPr>
                    </a:p>
                  </a:txBody>
                  <a:tcPr anchor="ctr"/>
                </a:tc>
                <a:tc>
                  <a:txBody>
                    <a:bodyPr/>
                    <a:lstStyle/>
                    <a:p>
                      <a:pPr algn="ctr">
                        <a:buNone/>
                      </a:pPr>
                      <a:r>
                        <a:rPr lang="en-GB" dirty="0"/>
                        <a:t>Explanation</a:t>
                      </a:r>
                    </a:p>
                  </a:txBody>
                  <a:tcPr anchor="ctr"/>
                </a:tc>
                <a:extLst>
                  <a:ext uri="{0D108BD9-81ED-4DB2-BD59-A6C34878D82A}">
                    <a16:rowId xmlns:a16="http://schemas.microsoft.com/office/drawing/2014/main" val="2950568816"/>
                  </a:ext>
                </a:extLst>
              </a:tr>
              <a:tr h="370840">
                <a:tc>
                  <a:txBody>
                    <a:bodyPr/>
                    <a:lstStyle/>
                    <a:p>
                      <a:pPr algn="l">
                        <a:buNone/>
                      </a:pPr>
                      <a:r>
                        <a:rPr lang="en-US" sz="1600" dirty="0"/>
                        <a:t>private connections</a:t>
                      </a:r>
                    </a:p>
                    <a:p>
                      <a:pPr algn="l">
                        <a:buNone/>
                      </a:pPr>
                      <a:r>
                        <a:rPr lang="en-US" sz="1600" dirty="0"/>
                        <a:t>personal relationships</a:t>
                      </a:r>
                    </a:p>
                    <a:p>
                      <a:pPr algn="l">
                        <a:buNone/>
                      </a:pPr>
                      <a:r>
                        <a:rPr lang="en-US" sz="1600" dirty="0"/>
                        <a:t>private connections and opinions</a:t>
                      </a:r>
                    </a:p>
                  </a:txBody>
                  <a:tcPr anchor="ctr"/>
                </a:tc>
                <a:tc>
                  <a:txBody>
                    <a:bodyPr/>
                    <a:lstStyle/>
                    <a:p>
                      <a:pPr algn="l">
                        <a:buNone/>
                      </a:pPr>
                      <a:r>
                        <a:rPr lang="zh-HK" altLang="en-US" sz="1600" dirty="0">
                          <a:effectLst/>
                        </a:rPr>
                        <a:t>私人关系 </a:t>
                      </a:r>
                      <a:r>
                        <a:rPr lang="en-US" altLang="zh-HK" sz="1600" dirty="0">
                          <a:effectLst/>
                        </a:rPr>
                        <a:t> </a:t>
                      </a:r>
                    </a:p>
                    <a:p>
                      <a:pPr algn="l">
                        <a:buNone/>
                      </a:pPr>
                      <a:r>
                        <a:rPr lang="en-GB" sz="1600" dirty="0" err="1">
                          <a:effectLst/>
                        </a:rPr>
                        <a:t>sīrén</a:t>
                      </a:r>
                      <a:r>
                        <a:rPr lang="en-GB" sz="1600" dirty="0">
                          <a:effectLst/>
                        </a:rPr>
                        <a:t> </a:t>
                      </a:r>
                      <a:r>
                        <a:rPr lang="en-GB" sz="1600" dirty="0" err="1">
                          <a:effectLst/>
                        </a:rPr>
                        <a:t>guānxi</a:t>
                      </a:r>
                      <a:endParaRPr lang="en-GB" sz="1600" dirty="0">
                        <a:effectLst/>
                      </a:endParaRPr>
                    </a:p>
                  </a:txBody>
                  <a:tcPr anchor="ctr"/>
                </a:tc>
                <a:tc>
                  <a:txBody>
                    <a:bodyPr/>
                    <a:lstStyle/>
                    <a:p>
                      <a:pPr algn="l">
                        <a:buNone/>
                      </a:pPr>
                      <a:r>
                        <a:rPr lang="en-US" sz="1600"/>
                        <a:t>Refers to relationships between people (often influential) that can affect decisions.</a:t>
                      </a:r>
                    </a:p>
                  </a:txBody>
                  <a:tcPr anchor="ctr"/>
                </a:tc>
                <a:extLst>
                  <a:ext uri="{0D108BD9-81ED-4DB2-BD59-A6C34878D82A}">
                    <a16:rowId xmlns:a16="http://schemas.microsoft.com/office/drawing/2014/main" val="511781078"/>
                  </a:ext>
                </a:extLst>
              </a:tr>
              <a:tr h="370840">
                <a:tc>
                  <a:txBody>
                    <a:bodyPr/>
                    <a:lstStyle/>
                    <a:p>
                      <a:pPr algn="l">
                        <a:buNone/>
                      </a:pPr>
                      <a:r>
                        <a:rPr lang="en-US" sz="1600" dirty="0"/>
                        <a:t>opinions on government conduct</a:t>
                      </a:r>
                    </a:p>
                    <a:p>
                      <a:pPr algn="l">
                        <a:buNone/>
                      </a:pPr>
                      <a:r>
                        <a:rPr lang="en-US" sz="1600" dirty="0"/>
                        <a:t>political tensions</a:t>
                      </a:r>
                    </a:p>
                    <a:p>
                      <a:pPr algn="l">
                        <a:buNone/>
                      </a:pPr>
                      <a:r>
                        <a:rPr lang="en-US" sz="1600" dirty="0"/>
                        <a:t>tensions over U.S. foreign policy</a:t>
                      </a:r>
                    </a:p>
                  </a:txBody>
                  <a:tcPr anchor="ctr"/>
                </a:tc>
                <a:tc>
                  <a:txBody>
                    <a:bodyPr/>
                    <a:lstStyle/>
                    <a:p>
                      <a:pPr algn="l">
                        <a:buNone/>
                      </a:pPr>
                      <a:r>
                        <a:rPr lang="zh-HK" altLang="en-US" sz="1600" dirty="0">
                          <a:effectLst/>
                        </a:rPr>
                        <a:t>对政府行为的看</a:t>
                      </a:r>
                      <a:endParaRPr lang="en-US" altLang="zh-HK" sz="1600" dirty="0">
                        <a:effectLst/>
                      </a:endParaRPr>
                    </a:p>
                    <a:p>
                      <a:pPr algn="l">
                        <a:buNone/>
                      </a:pPr>
                      <a:r>
                        <a:rPr lang="en-GB" sz="1600" dirty="0" err="1">
                          <a:effectLst/>
                        </a:rPr>
                        <a:t>duì</a:t>
                      </a:r>
                      <a:r>
                        <a:rPr lang="en-GB" sz="1600" dirty="0">
                          <a:effectLst/>
                        </a:rPr>
                        <a:t> </a:t>
                      </a:r>
                      <a:r>
                        <a:rPr lang="en-GB" sz="1600" dirty="0" err="1">
                          <a:effectLst/>
                        </a:rPr>
                        <a:t>zhèngfǔ</a:t>
                      </a:r>
                      <a:r>
                        <a:rPr lang="en-GB" sz="1600" dirty="0">
                          <a:effectLst/>
                        </a:rPr>
                        <a:t> </a:t>
                      </a:r>
                      <a:r>
                        <a:rPr lang="en-GB" sz="1600" dirty="0" err="1">
                          <a:effectLst/>
                        </a:rPr>
                        <a:t>xíngwéi</a:t>
                      </a:r>
                      <a:r>
                        <a:rPr lang="en-GB" sz="1600" dirty="0">
                          <a:effectLst/>
                        </a:rPr>
                        <a:t> de </a:t>
                      </a:r>
                      <a:r>
                        <a:rPr lang="en-GB" sz="1600" dirty="0" err="1">
                          <a:effectLst/>
                        </a:rPr>
                        <a:t>kànfǎ</a:t>
                      </a:r>
                      <a:endParaRPr lang="en-GB" sz="1600" dirty="0">
                        <a:effectLst/>
                      </a:endParaRPr>
                    </a:p>
                    <a:p>
                      <a:pPr algn="l">
                        <a:buNone/>
                      </a:pPr>
                      <a:r>
                        <a:rPr lang="zh-HK" altLang="en-US" sz="1600" dirty="0">
                          <a:effectLst/>
                        </a:rPr>
                        <a:t>政治紧张 </a:t>
                      </a:r>
                      <a:endParaRPr lang="en-US" altLang="zh-HK" sz="1600" dirty="0">
                        <a:effectLst/>
                      </a:endParaRPr>
                    </a:p>
                    <a:p>
                      <a:pPr algn="l">
                        <a:buNone/>
                      </a:pPr>
                      <a:r>
                        <a:rPr lang="en-GB" sz="1600" dirty="0" err="1">
                          <a:effectLst/>
                        </a:rPr>
                        <a:t>zhèngzhì</a:t>
                      </a:r>
                      <a:r>
                        <a:rPr lang="en-GB" sz="1600" dirty="0">
                          <a:effectLst/>
                        </a:rPr>
                        <a:t> </a:t>
                      </a:r>
                      <a:r>
                        <a:rPr lang="en-GB" sz="1600" dirty="0" err="1">
                          <a:effectLst/>
                        </a:rPr>
                        <a:t>jǐnzhāng</a:t>
                      </a:r>
                      <a:endParaRPr lang="en-GB" sz="1600" dirty="0">
                        <a:effectLst/>
                      </a:endParaRPr>
                    </a:p>
                  </a:txBody>
                  <a:tcPr anchor="ctr"/>
                </a:tc>
                <a:tc>
                  <a:txBody>
                    <a:bodyPr/>
                    <a:lstStyle/>
                    <a:p>
                      <a:pPr algn="l">
                        <a:buNone/>
                      </a:pPr>
                      <a:r>
                        <a:rPr lang="en-US" sz="1600"/>
                        <a:t>Views about how a government acts; disagreements or strained relations between governments or political groups.</a:t>
                      </a:r>
                    </a:p>
                  </a:txBody>
                  <a:tcPr anchor="ctr"/>
                </a:tc>
                <a:extLst>
                  <a:ext uri="{0D108BD9-81ED-4DB2-BD59-A6C34878D82A}">
                    <a16:rowId xmlns:a16="http://schemas.microsoft.com/office/drawing/2014/main" val="762322823"/>
                  </a:ext>
                </a:extLst>
              </a:tr>
              <a:tr h="370840">
                <a:tc>
                  <a:txBody>
                    <a:bodyPr/>
                    <a:lstStyle/>
                    <a:p>
                      <a:pPr algn="l">
                        <a:buNone/>
                      </a:pPr>
                      <a:r>
                        <a:rPr lang="en-US" sz="1600" dirty="0"/>
                        <a:t>hold sway</a:t>
                      </a:r>
                    </a:p>
                    <a:p>
                      <a:pPr algn="l">
                        <a:buNone/>
                      </a:pPr>
                      <a:r>
                        <a:rPr lang="en-US" sz="1600" dirty="0"/>
                        <a:t>underlie the decisions</a:t>
                      </a:r>
                    </a:p>
                    <a:p>
                      <a:pPr algn="l">
                        <a:buNone/>
                      </a:pPr>
                      <a:r>
                        <a:rPr lang="en-US" sz="1600" dirty="0"/>
                        <a:t>Sway</a:t>
                      </a:r>
                    </a:p>
                    <a:p>
                      <a:pPr algn="l">
                        <a:buNone/>
                      </a:pPr>
                      <a:r>
                        <a:rPr lang="en-US" sz="1600" dirty="0"/>
                        <a:t>often hold sway</a:t>
                      </a:r>
                    </a:p>
                  </a:txBody>
                  <a:tcPr anchor="ctr"/>
                </a:tc>
                <a:tc>
                  <a:txBody>
                    <a:bodyPr/>
                    <a:lstStyle/>
                    <a:p>
                      <a:pPr algn="l">
                        <a:buNone/>
                      </a:pPr>
                      <a:r>
                        <a:rPr lang="zh-HK" altLang="en-US" sz="1600" dirty="0">
                          <a:effectLst/>
                        </a:rPr>
                        <a:t>起支配作用 </a:t>
                      </a:r>
                      <a:endParaRPr lang="en-US" altLang="zh-HK" sz="1600" dirty="0">
                        <a:effectLst/>
                      </a:endParaRPr>
                    </a:p>
                    <a:p>
                      <a:pPr algn="l">
                        <a:buNone/>
                      </a:pPr>
                      <a:r>
                        <a:rPr lang="en-GB" sz="1600" dirty="0" err="1">
                          <a:effectLst/>
                        </a:rPr>
                        <a:t>qǐ</a:t>
                      </a:r>
                      <a:r>
                        <a:rPr lang="en-GB" sz="1600" dirty="0">
                          <a:effectLst/>
                        </a:rPr>
                        <a:t> </a:t>
                      </a:r>
                      <a:r>
                        <a:rPr lang="en-GB" sz="1600" dirty="0" err="1">
                          <a:effectLst/>
                        </a:rPr>
                        <a:t>zhīpèi</a:t>
                      </a:r>
                      <a:r>
                        <a:rPr lang="en-GB" sz="1600" dirty="0">
                          <a:effectLst/>
                        </a:rPr>
                        <a:t> </a:t>
                      </a:r>
                      <a:r>
                        <a:rPr lang="en-GB" sz="1600" dirty="0" err="1">
                          <a:effectLst/>
                        </a:rPr>
                        <a:t>zuòyòng</a:t>
                      </a:r>
                      <a:endParaRPr lang="en-GB" sz="1600" dirty="0">
                        <a:effectLst/>
                      </a:endParaRPr>
                    </a:p>
                  </a:txBody>
                  <a:tcPr anchor="ctr"/>
                </a:tc>
                <a:tc>
                  <a:txBody>
                    <a:bodyPr/>
                    <a:lstStyle/>
                    <a:p>
                      <a:pPr algn="l">
                        <a:buNone/>
                      </a:pPr>
                      <a:r>
                        <a:rPr lang="en-US" sz="1600" dirty="0"/>
                        <a:t>To have control or strong influence over decisions or outcomes.</a:t>
                      </a:r>
                    </a:p>
                  </a:txBody>
                  <a:tcPr anchor="ctr"/>
                </a:tc>
                <a:extLst>
                  <a:ext uri="{0D108BD9-81ED-4DB2-BD59-A6C34878D82A}">
                    <a16:rowId xmlns:a16="http://schemas.microsoft.com/office/drawing/2014/main" val="56505725"/>
                  </a:ext>
                </a:extLst>
              </a:tr>
            </a:tbl>
          </a:graphicData>
        </a:graphic>
      </p:graphicFrame>
    </p:spTree>
    <p:extLst>
      <p:ext uri="{BB962C8B-B14F-4D97-AF65-F5344CB8AC3E}">
        <p14:creationId xmlns:p14="http://schemas.microsoft.com/office/powerpoint/2010/main" val="16909939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8E248F-0B65-6EEC-9130-B29A16D945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E333F1-D634-681A-E029-F433E2B75EE5}"/>
              </a:ext>
            </a:extLst>
          </p:cNvPr>
          <p:cNvSpPr>
            <a:spLocks noGrp="1"/>
          </p:cNvSpPr>
          <p:nvPr>
            <p:ph type="title"/>
          </p:nvPr>
        </p:nvSpPr>
        <p:spPr/>
        <p:txBody>
          <a:bodyPr/>
          <a:lstStyle/>
          <a:p>
            <a:r>
              <a:rPr lang="en-US" dirty="0"/>
              <a:t>Hosting the Olympics</a:t>
            </a:r>
            <a:endParaRPr lang="en-GB" dirty="0"/>
          </a:p>
        </p:txBody>
      </p:sp>
      <p:pic>
        <p:nvPicPr>
          <p:cNvPr id="4" name="Online Media 3" title="Why No One Wants to Host the Olympics Anymore">
            <a:hlinkClick r:id="" action="ppaction://media"/>
            <a:extLst>
              <a:ext uri="{FF2B5EF4-FFF2-40B4-BE49-F238E27FC236}">
                <a16:creationId xmlns:a16="http://schemas.microsoft.com/office/drawing/2014/main" id="{3AA1E21E-23C7-A05F-A5D5-F0D22B8BB0A3}"/>
              </a:ext>
            </a:extLst>
          </p:cNvPr>
          <p:cNvPicPr>
            <a:picLocks noGrp="1" noRot="1" noChangeAspect="1"/>
          </p:cNvPicPr>
          <p:nvPr>
            <p:ph idx="1"/>
            <a:videoFile r:link="rId1"/>
          </p:nvPr>
        </p:nvPicPr>
        <p:blipFill>
          <a:blip r:embed="rId3"/>
          <a:stretch>
            <a:fillRect/>
          </a:stretch>
        </p:blipFill>
        <p:spPr>
          <a:xfrm>
            <a:off x="255778" y="0"/>
            <a:ext cx="11575666" cy="6540248"/>
          </a:xfrm>
          <a:prstGeom prst="rect">
            <a:avLst/>
          </a:prstGeom>
        </p:spPr>
      </p:pic>
    </p:spTree>
    <p:extLst>
      <p:ext uri="{BB962C8B-B14F-4D97-AF65-F5344CB8AC3E}">
        <p14:creationId xmlns:p14="http://schemas.microsoft.com/office/powerpoint/2010/main" val="4283628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96D354-BF61-7B42-9B1D-981F51261725}"/>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83E43579-B27F-C76F-A739-E24B24C8DFE0}"/>
              </a:ext>
            </a:extLst>
          </p:cNvPr>
          <p:cNvSpPr>
            <a:spLocks noGrp="1"/>
          </p:cNvSpPr>
          <p:nvPr>
            <p:ph type="title"/>
          </p:nvPr>
        </p:nvSpPr>
        <p:spPr>
          <a:xfrm>
            <a:off x="657224" y="499533"/>
            <a:ext cx="5984207" cy="944256"/>
          </a:xfrm>
        </p:spPr>
        <p:txBody>
          <a:bodyPr>
            <a:normAutofit/>
          </a:bodyPr>
          <a:lstStyle/>
          <a:p>
            <a:r>
              <a:rPr lang="en-GB" sz="4800" dirty="0"/>
              <a:t>Complete the Sentence</a:t>
            </a:r>
          </a:p>
        </p:txBody>
      </p:sp>
      <p:sp>
        <p:nvSpPr>
          <p:cNvPr id="11" name="Content Placeholder 10">
            <a:extLst>
              <a:ext uri="{FF2B5EF4-FFF2-40B4-BE49-F238E27FC236}">
                <a16:creationId xmlns:a16="http://schemas.microsoft.com/office/drawing/2014/main" id="{00E7425E-A544-353E-6030-52EC53A87DB1}"/>
              </a:ext>
            </a:extLst>
          </p:cNvPr>
          <p:cNvSpPr>
            <a:spLocks noGrp="1"/>
          </p:cNvSpPr>
          <p:nvPr>
            <p:ph sz="half" idx="2"/>
          </p:nvPr>
        </p:nvSpPr>
        <p:spPr>
          <a:xfrm>
            <a:off x="490985" y="1293866"/>
            <a:ext cx="6920468" cy="5064601"/>
          </a:xfrm>
        </p:spPr>
        <p:txBody>
          <a:bodyPr>
            <a:noAutofit/>
          </a:bodyPr>
          <a:lstStyle/>
          <a:p>
            <a:pPr>
              <a:lnSpc>
                <a:spcPct val="170000"/>
              </a:lnSpc>
            </a:pPr>
            <a:r>
              <a:rPr lang="en-GB" sz="1800" dirty="0">
                <a:solidFill>
                  <a:schemeClr val="tx1"/>
                </a:solidFill>
              </a:rPr>
              <a:t>Bidding costs do not compare, however, to the exorbitant bills that come with hosting the Olympic Games themselves. As is typical with large-scale, one-off projects, budgeting for the Olympics is a notoriously formidable task. Los Angelinos have only recently finished paying off their budget-breaking 1984 Olympics; Montreal is still in debt for its 1976 Games (to add insult to injury, Canada is the only host country to have failed to win a single gold medal during its own Olympics). The tradition of runaway expenses [</a:t>
            </a:r>
            <a:r>
              <a:rPr lang="zh-HK" altLang="en-US" sz="1800" dirty="0">
                <a:solidFill>
                  <a:schemeClr val="tx1"/>
                </a:solidFill>
              </a:rPr>
              <a:t>不断上升的开支</a:t>
            </a:r>
            <a:r>
              <a:rPr lang="en-US" altLang="zh-HK" sz="1800" dirty="0">
                <a:solidFill>
                  <a:schemeClr val="tx1"/>
                </a:solidFill>
              </a:rPr>
              <a:t>] </a:t>
            </a:r>
            <a:r>
              <a:rPr lang="en-GB" sz="1800" dirty="0">
                <a:solidFill>
                  <a:schemeClr val="tx1"/>
                </a:solidFill>
              </a:rPr>
              <a:t>has persisted in recent years. London Olympics managers have admitted that their 2012 costs may increase ten times over their initial projections [</a:t>
            </a:r>
            <a:r>
              <a:rPr lang="zh-HK" altLang="en-US" sz="1800" dirty="0">
                <a:solidFill>
                  <a:schemeClr val="tx1"/>
                </a:solidFill>
              </a:rPr>
              <a:t>最初的预算预测</a:t>
            </a:r>
            <a:r>
              <a:rPr lang="en-US" altLang="zh-HK" sz="1800" dirty="0">
                <a:solidFill>
                  <a:schemeClr val="tx1"/>
                </a:solidFill>
              </a:rPr>
              <a:t>], </a:t>
            </a:r>
            <a:r>
              <a:rPr lang="en-GB" sz="1800" dirty="0">
                <a:solidFill>
                  <a:schemeClr val="tx1"/>
                </a:solidFill>
              </a:rPr>
              <a:t>leaving tax payers 20 billion pounds in the red [</a:t>
            </a:r>
            <a:r>
              <a:rPr lang="zh-HK" altLang="en-US" sz="1800" dirty="0">
                <a:solidFill>
                  <a:schemeClr val="tx1"/>
                </a:solidFill>
              </a:rPr>
              <a:t>赤字</a:t>
            </a:r>
            <a:r>
              <a:rPr lang="en-US" altLang="zh-HK" sz="1800" dirty="0">
                <a:solidFill>
                  <a:schemeClr val="tx1"/>
                </a:solidFill>
              </a:rPr>
              <a:t>].</a:t>
            </a:r>
            <a:endParaRPr lang="en-GB" sz="1800" dirty="0">
              <a:solidFill>
                <a:schemeClr val="tx1"/>
              </a:solidFill>
            </a:endParaRPr>
          </a:p>
        </p:txBody>
      </p:sp>
      <p:sp>
        <p:nvSpPr>
          <p:cNvPr id="12" name="Text Placeholder 11">
            <a:extLst>
              <a:ext uri="{FF2B5EF4-FFF2-40B4-BE49-F238E27FC236}">
                <a16:creationId xmlns:a16="http://schemas.microsoft.com/office/drawing/2014/main" id="{14BCC00E-BC1A-9604-D4E2-A0114033217B}"/>
              </a:ext>
            </a:extLst>
          </p:cNvPr>
          <p:cNvSpPr>
            <a:spLocks noGrp="1"/>
          </p:cNvSpPr>
          <p:nvPr>
            <p:ph type="body" sz="quarter" idx="3"/>
          </p:nvPr>
        </p:nvSpPr>
        <p:spPr>
          <a:xfrm>
            <a:off x="7571873" y="499533"/>
            <a:ext cx="3962901" cy="722376"/>
          </a:xfrm>
        </p:spPr>
        <p:txBody>
          <a:bodyPr>
            <a:normAutofit/>
          </a:bodyPr>
          <a:lstStyle/>
          <a:p>
            <a:r>
              <a:rPr lang="en-US" sz="2000" cap="none" dirty="0">
                <a:solidFill>
                  <a:schemeClr val="tx1"/>
                </a:solidFill>
              </a:rPr>
              <a:t>16. Cost estimates for the Olympic Games…</a:t>
            </a:r>
            <a:endParaRPr lang="en-GB" sz="2000" cap="none" dirty="0">
              <a:solidFill>
                <a:schemeClr val="tx1"/>
              </a:solidFill>
            </a:endParaRPr>
          </a:p>
        </p:txBody>
      </p:sp>
      <p:sp>
        <p:nvSpPr>
          <p:cNvPr id="13" name="Content Placeholder 12">
            <a:extLst>
              <a:ext uri="{FF2B5EF4-FFF2-40B4-BE49-F238E27FC236}">
                <a16:creationId xmlns:a16="http://schemas.microsoft.com/office/drawing/2014/main" id="{65A6C628-F1C3-C577-B665-6A4D7BF6B127}"/>
              </a:ext>
            </a:extLst>
          </p:cNvPr>
          <p:cNvSpPr>
            <a:spLocks noGrp="1"/>
          </p:cNvSpPr>
          <p:nvPr>
            <p:ph sz="quarter" idx="4"/>
          </p:nvPr>
        </p:nvSpPr>
        <p:spPr>
          <a:xfrm>
            <a:off x="7571873" y="1293866"/>
            <a:ext cx="3962901" cy="5267355"/>
          </a:xfrm>
        </p:spPr>
        <p:txBody>
          <a:bodyPr>
            <a:normAutofit fontScale="55000" lnSpcReduction="20000"/>
          </a:bodyPr>
          <a:lstStyle/>
          <a:p>
            <a:pPr>
              <a:lnSpc>
                <a:spcPct val="170000"/>
              </a:lnSpc>
            </a:pPr>
            <a:r>
              <a:rPr lang="en-US" dirty="0">
                <a:solidFill>
                  <a:schemeClr val="tx1"/>
                </a:solidFill>
              </a:rPr>
              <a:t>A. often help smaller cities to develop basic infrastructure.</a:t>
            </a:r>
            <a:br>
              <a:rPr lang="en-US" dirty="0">
                <a:solidFill>
                  <a:schemeClr val="tx1"/>
                </a:solidFill>
              </a:rPr>
            </a:br>
            <a:r>
              <a:rPr lang="en-US" dirty="0">
                <a:solidFill>
                  <a:schemeClr val="tx1"/>
                </a:solidFill>
              </a:rPr>
              <a:t>B. tend to occur in areas where they are least needed.</a:t>
            </a:r>
            <a:br>
              <a:rPr lang="en-US" dirty="0">
                <a:solidFill>
                  <a:schemeClr val="tx1"/>
                </a:solidFill>
              </a:rPr>
            </a:br>
            <a:r>
              <a:rPr lang="en-US" dirty="0">
                <a:solidFill>
                  <a:schemeClr val="tx1"/>
                </a:solidFill>
              </a:rPr>
              <a:t>C. require profitable companies to be put out of business.</a:t>
            </a:r>
            <a:br>
              <a:rPr lang="en-US" dirty="0">
                <a:solidFill>
                  <a:schemeClr val="tx1"/>
                </a:solidFill>
              </a:rPr>
            </a:br>
            <a:r>
              <a:rPr lang="en-US" dirty="0">
                <a:solidFill>
                  <a:schemeClr val="tx1"/>
                </a:solidFill>
              </a:rPr>
              <a:t>D. are often never used again once the Games are over.</a:t>
            </a:r>
            <a:br>
              <a:rPr lang="en-US" dirty="0">
                <a:solidFill>
                  <a:schemeClr val="tx1"/>
                </a:solidFill>
              </a:rPr>
            </a:br>
            <a:r>
              <a:rPr lang="en-US" dirty="0">
                <a:solidFill>
                  <a:schemeClr val="tx1"/>
                </a:solidFill>
              </a:rPr>
              <a:t>E. can take up to ten years to complete.</a:t>
            </a:r>
            <a:br>
              <a:rPr lang="en-US" dirty="0">
                <a:solidFill>
                  <a:schemeClr val="tx1"/>
                </a:solidFill>
              </a:rPr>
            </a:br>
            <a:r>
              <a:rPr lang="en-US" dirty="0">
                <a:solidFill>
                  <a:schemeClr val="tx1"/>
                </a:solidFill>
              </a:rPr>
              <a:t>F. also satisfy needs of local citizens for first-rate sports facilities.</a:t>
            </a:r>
            <a:br>
              <a:rPr lang="en-US" dirty="0">
                <a:solidFill>
                  <a:schemeClr val="tx1"/>
                </a:solidFill>
              </a:rPr>
            </a:br>
            <a:r>
              <a:rPr lang="en-US" dirty="0">
                <a:solidFill>
                  <a:schemeClr val="tx1"/>
                </a:solidFill>
              </a:rPr>
              <a:t>G. is usually only successful when it is from a capital city.</a:t>
            </a:r>
            <a:br>
              <a:rPr lang="en-US" dirty="0">
                <a:solidFill>
                  <a:schemeClr val="tx1"/>
                </a:solidFill>
              </a:rPr>
            </a:br>
            <a:r>
              <a:rPr lang="en-US" dirty="0">
                <a:solidFill>
                  <a:schemeClr val="tx1"/>
                </a:solidFill>
              </a:rPr>
              <a:t>H. are closely related to how people feel emotionally about the Olympics.</a:t>
            </a:r>
            <a:br>
              <a:rPr lang="en-US" dirty="0">
                <a:solidFill>
                  <a:schemeClr val="tx1"/>
                </a:solidFill>
              </a:rPr>
            </a:br>
            <a:r>
              <a:rPr lang="en-US" dirty="0">
                <a:solidFill>
                  <a:schemeClr val="tx1"/>
                </a:solidFill>
              </a:rPr>
              <a:t>I. are known for being very inaccurate.</a:t>
            </a:r>
            <a:br>
              <a:rPr lang="en-US" dirty="0">
                <a:solidFill>
                  <a:schemeClr val="tx1"/>
                </a:solidFill>
              </a:rPr>
            </a:br>
            <a:r>
              <a:rPr lang="en-US" dirty="0">
                <a:solidFill>
                  <a:schemeClr val="tx1"/>
                </a:solidFill>
              </a:rPr>
              <a:t>J. often underlie the decisions of International Olympic Committee members.</a:t>
            </a:r>
            <a:br>
              <a:rPr lang="en-US" dirty="0">
                <a:solidFill>
                  <a:schemeClr val="tx1"/>
                </a:solidFill>
              </a:rPr>
            </a:br>
            <a:r>
              <a:rPr lang="en-US" dirty="0">
                <a:solidFill>
                  <a:schemeClr val="tx1"/>
                </a:solidFill>
              </a:rPr>
              <a:t>K. are holding back efforts to reform the Olympics.</a:t>
            </a:r>
            <a:endParaRPr lang="en-GB" dirty="0">
              <a:solidFill>
                <a:schemeClr val="tx1"/>
              </a:solidFill>
            </a:endParaRPr>
          </a:p>
        </p:txBody>
      </p:sp>
    </p:spTree>
    <p:extLst>
      <p:ext uri="{BB962C8B-B14F-4D97-AF65-F5344CB8AC3E}">
        <p14:creationId xmlns:p14="http://schemas.microsoft.com/office/powerpoint/2010/main" val="39725674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1E0330-0004-473C-F3D8-C84701EEC2ED}"/>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F3C64BB1-FC85-C153-08E8-CEC90BA76DCF}"/>
              </a:ext>
            </a:extLst>
          </p:cNvPr>
          <p:cNvSpPr>
            <a:spLocks noGrp="1"/>
          </p:cNvSpPr>
          <p:nvPr>
            <p:ph type="title"/>
          </p:nvPr>
        </p:nvSpPr>
        <p:spPr>
          <a:xfrm>
            <a:off x="657224" y="499533"/>
            <a:ext cx="10772775" cy="916672"/>
          </a:xfrm>
        </p:spPr>
        <p:txBody>
          <a:bodyPr/>
          <a:lstStyle/>
          <a:p>
            <a:r>
              <a:rPr lang="en-US" dirty="0"/>
              <a:t>Connecting Ideas</a:t>
            </a:r>
            <a:endParaRPr lang="en-GB" dirty="0"/>
          </a:p>
        </p:txBody>
      </p:sp>
      <p:graphicFrame>
        <p:nvGraphicFramePr>
          <p:cNvPr id="10" name="Table 9">
            <a:extLst>
              <a:ext uri="{FF2B5EF4-FFF2-40B4-BE49-F238E27FC236}">
                <a16:creationId xmlns:a16="http://schemas.microsoft.com/office/drawing/2014/main" id="{18792477-1D0D-2050-A840-90598BB4E37F}"/>
              </a:ext>
            </a:extLst>
          </p:cNvPr>
          <p:cNvGraphicFramePr>
            <a:graphicFrameLocks noGrp="1"/>
          </p:cNvGraphicFramePr>
          <p:nvPr/>
        </p:nvGraphicFramePr>
        <p:xfrm>
          <a:off x="657224" y="3516476"/>
          <a:ext cx="10753722" cy="2992120"/>
        </p:xfrm>
        <a:graphic>
          <a:graphicData uri="http://schemas.openxmlformats.org/drawingml/2006/table">
            <a:tbl>
              <a:tblPr firstRow="1" bandRow="1">
                <a:tableStyleId>{5C22544A-7EE6-4342-B048-85BDC9FD1C3A}</a:tableStyleId>
              </a:tblPr>
              <a:tblGrid>
                <a:gridCol w="4516942">
                  <a:extLst>
                    <a:ext uri="{9D8B030D-6E8A-4147-A177-3AD203B41FA5}">
                      <a16:colId xmlns:a16="http://schemas.microsoft.com/office/drawing/2014/main" val="61159886"/>
                    </a:ext>
                  </a:extLst>
                </a:gridCol>
                <a:gridCol w="2274849">
                  <a:extLst>
                    <a:ext uri="{9D8B030D-6E8A-4147-A177-3AD203B41FA5}">
                      <a16:colId xmlns:a16="http://schemas.microsoft.com/office/drawing/2014/main" val="3365260134"/>
                    </a:ext>
                  </a:extLst>
                </a:gridCol>
                <a:gridCol w="3961931">
                  <a:extLst>
                    <a:ext uri="{9D8B030D-6E8A-4147-A177-3AD203B41FA5}">
                      <a16:colId xmlns:a16="http://schemas.microsoft.com/office/drawing/2014/main" val="787573398"/>
                    </a:ext>
                  </a:extLst>
                </a:gridCol>
              </a:tblGrid>
              <a:tr h="370840">
                <a:tc>
                  <a:txBody>
                    <a:bodyPr/>
                    <a:lstStyle/>
                    <a:p>
                      <a:pPr algn="ctr">
                        <a:buNone/>
                      </a:pPr>
                      <a:r>
                        <a:rPr lang="en-GB" dirty="0"/>
                        <a:t>Synonyms</a:t>
                      </a:r>
                    </a:p>
                  </a:txBody>
                  <a:tcPr anchor="ctr"/>
                </a:tc>
                <a:tc>
                  <a:txBody>
                    <a:bodyPr/>
                    <a:lstStyle/>
                    <a:p>
                      <a:pPr algn="ctr">
                        <a:buNone/>
                      </a:pPr>
                      <a:r>
                        <a:rPr lang="en-US" altLang="zh-CN" dirty="0">
                          <a:effectLst/>
                        </a:rPr>
                        <a:t>Chinese</a:t>
                      </a:r>
                      <a:endParaRPr lang="zh-CN" altLang="en-US" dirty="0">
                        <a:effectLst/>
                      </a:endParaRPr>
                    </a:p>
                  </a:txBody>
                  <a:tcPr anchor="ctr"/>
                </a:tc>
                <a:tc>
                  <a:txBody>
                    <a:bodyPr/>
                    <a:lstStyle/>
                    <a:p>
                      <a:pPr algn="ctr">
                        <a:buNone/>
                      </a:pPr>
                      <a:r>
                        <a:rPr lang="en-GB" dirty="0"/>
                        <a:t>Explanation</a:t>
                      </a:r>
                    </a:p>
                  </a:txBody>
                  <a:tcPr anchor="ctr"/>
                </a:tc>
                <a:extLst>
                  <a:ext uri="{0D108BD9-81ED-4DB2-BD59-A6C34878D82A}">
                    <a16:rowId xmlns:a16="http://schemas.microsoft.com/office/drawing/2014/main" val="2950568816"/>
                  </a:ext>
                </a:extLst>
              </a:tr>
              <a:tr h="370840">
                <a:tc>
                  <a:txBody>
                    <a:bodyPr/>
                    <a:lstStyle/>
                    <a:p>
                      <a:pPr algn="l">
                        <a:buNone/>
                      </a:pPr>
                      <a:r>
                        <a:rPr lang="en-US" sz="1600" dirty="0"/>
                        <a:t>initial projections</a:t>
                      </a:r>
                    </a:p>
                    <a:p>
                      <a:pPr algn="l">
                        <a:buNone/>
                      </a:pPr>
                      <a:r>
                        <a:rPr lang="en-US" sz="1600" dirty="0"/>
                        <a:t>cost projections</a:t>
                      </a:r>
                    </a:p>
                    <a:p>
                      <a:pPr algn="l">
                        <a:buNone/>
                      </a:pPr>
                      <a:r>
                        <a:rPr lang="en-US" sz="1600" dirty="0"/>
                        <a:t>projections</a:t>
                      </a:r>
                    </a:p>
                    <a:p>
                      <a:pPr algn="l">
                        <a:buNone/>
                      </a:pPr>
                      <a:r>
                        <a:rPr lang="en-US" sz="1600" dirty="0"/>
                        <a:t>notoriously formidable task</a:t>
                      </a:r>
                    </a:p>
                    <a:p>
                      <a:pPr algn="l">
                        <a:buNone/>
                      </a:pPr>
                      <a:r>
                        <a:rPr lang="en-US" sz="1600" dirty="0"/>
                        <a:t>notoriously formidable</a:t>
                      </a:r>
                    </a:p>
                  </a:txBody>
                  <a:tcPr anchor="ctr"/>
                </a:tc>
                <a:tc>
                  <a:txBody>
                    <a:bodyPr/>
                    <a:lstStyle/>
                    <a:p>
                      <a:pPr algn="l">
                        <a:buNone/>
                      </a:pPr>
                      <a:r>
                        <a:rPr lang="zh-HK" altLang="en-US" sz="1600" dirty="0">
                          <a:effectLst/>
                        </a:rPr>
                        <a:t>最初的预算预测</a:t>
                      </a:r>
                      <a:r>
                        <a:rPr lang="en-US" altLang="zh-HK" sz="1600" dirty="0">
                          <a:effectLst/>
                        </a:rPr>
                        <a:t> </a:t>
                      </a:r>
                    </a:p>
                    <a:p>
                      <a:pPr algn="l">
                        <a:buNone/>
                      </a:pPr>
                      <a:r>
                        <a:rPr lang="en-GB" sz="1600" dirty="0" err="1">
                          <a:effectLst/>
                        </a:rPr>
                        <a:t>zuìchū</a:t>
                      </a:r>
                      <a:r>
                        <a:rPr lang="en-GB" sz="1600" dirty="0">
                          <a:effectLst/>
                        </a:rPr>
                        <a:t> de </a:t>
                      </a:r>
                      <a:r>
                        <a:rPr lang="en-GB" sz="1600" dirty="0" err="1">
                          <a:effectLst/>
                        </a:rPr>
                        <a:t>yùsuàn</a:t>
                      </a:r>
                      <a:r>
                        <a:rPr lang="en-GB" sz="1600" dirty="0">
                          <a:effectLst/>
                        </a:rPr>
                        <a:t> </a:t>
                      </a:r>
                      <a:r>
                        <a:rPr lang="en-GB" sz="1600" dirty="0" err="1">
                          <a:effectLst/>
                        </a:rPr>
                        <a:t>yùcè</a:t>
                      </a:r>
                      <a:endParaRPr lang="en-GB" sz="1600" dirty="0">
                        <a:effectLst/>
                      </a:endParaRPr>
                    </a:p>
                  </a:txBody>
                  <a:tcPr anchor="ctr"/>
                </a:tc>
                <a:tc>
                  <a:txBody>
                    <a:bodyPr/>
                    <a:lstStyle/>
                    <a:p>
                      <a:pPr algn="l">
                        <a:buNone/>
                      </a:pPr>
                      <a:r>
                        <a:rPr lang="en-US" sz="1600"/>
                        <a:t>Early estimates or forecasts (especially of cost); here used to show projected budgets that may be inaccurate.</a:t>
                      </a:r>
                    </a:p>
                  </a:txBody>
                  <a:tcPr anchor="ctr"/>
                </a:tc>
                <a:extLst>
                  <a:ext uri="{0D108BD9-81ED-4DB2-BD59-A6C34878D82A}">
                    <a16:rowId xmlns:a16="http://schemas.microsoft.com/office/drawing/2014/main" val="511781078"/>
                  </a:ext>
                </a:extLst>
              </a:tr>
              <a:tr h="370840">
                <a:tc>
                  <a:txBody>
                    <a:bodyPr/>
                    <a:lstStyle/>
                    <a:p>
                      <a:pPr algn="l">
                        <a:buNone/>
                      </a:pPr>
                      <a:r>
                        <a:rPr lang="en-US" sz="1600" dirty="0"/>
                        <a:t>may increase ten times</a:t>
                      </a:r>
                    </a:p>
                    <a:p>
                      <a:pPr algn="l">
                        <a:buNone/>
                      </a:pPr>
                      <a:r>
                        <a:rPr lang="en-US" sz="1600" dirty="0"/>
                        <a:t>increase ten times over their initial projections</a:t>
                      </a:r>
                    </a:p>
                    <a:p>
                      <a:pPr algn="l">
                        <a:buNone/>
                      </a:pPr>
                      <a:r>
                        <a:rPr lang="en-US" sz="1600" dirty="0"/>
                        <a:t>runaway expenses</a:t>
                      </a:r>
                    </a:p>
                    <a:p>
                      <a:pPr algn="l">
                        <a:buNone/>
                      </a:pPr>
                      <a:r>
                        <a:rPr lang="en-US" sz="1600" dirty="0"/>
                        <a:t>budgeting is notoriously formidable</a:t>
                      </a:r>
                    </a:p>
                    <a:p>
                      <a:pPr algn="l">
                        <a:buNone/>
                      </a:pPr>
                      <a:r>
                        <a:rPr lang="en-US" sz="1600" dirty="0"/>
                        <a:t>cost estimates are very inaccurate</a:t>
                      </a:r>
                    </a:p>
                  </a:txBody>
                  <a:tcPr anchor="ctr"/>
                </a:tc>
                <a:tc>
                  <a:txBody>
                    <a:bodyPr/>
                    <a:lstStyle/>
                    <a:p>
                      <a:pPr algn="l">
                        <a:buNone/>
                      </a:pPr>
                      <a:r>
                        <a:rPr lang="zh-HK" altLang="en-US" sz="1600" dirty="0">
                          <a:effectLst/>
                        </a:rPr>
                        <a:t>大幅超出（预算）</a:t>
                      </a:r>
                      <a:r>
                        <a:rPr lang="en-US" altLang="zh-HK" sz="1600" dirty="0">
                          <a:effectLst/>
                        </a:rPr>
                        <a:t> </a:t>
                      </a:r>
                    </a:p>
                    <a:p>
                      <a:pPr algn="l">
                        <a:buNone/>
                      </a:pPr>
                      <a:r>
                        <a:rPr lang="en-GB" sz="1600" dirty="0" err="1">
                          <a:effectLst/>
                        </a:rPr>
                        <a:t>dàfú</a:t>
                      </a:r>
                      <a:r>
                        <a:rPr lang="en-GB" sz="1600" dirty="0">
                          <a:effectLst/>
                        </a:rPr>
                        <a:t> </a:t>
                      </a:r>
                      <a:r>
                        <a:rPr lang="en-GB" sz="1600" dirty="0" err="1">
                          <a:effectLst/>
                        </a:rPr>
                        <a:t>chāochū</a:t>
                      </a:r>
                      <a:r>
                        <a:rPr lang="en-GB" sz="1600" dirty="0">
                          <a:effectLst/>
                        </a:rPr>
                        <a:t> (</a:t>
                      </a:r>
                      <a:r>
                        <a:rPr lang="en-GB" sz="1600" dirty="0" err="1">
                          <a:effectLst/>
                        </a:rPr>
                        <a:t>yùsuàn</a:t>
                      </a:r>
                      <a:r>
                        <a:rPr lang="en-GB" sz="1600" dirty="0">
                          <a:effectLst/>
                        </a:rPr>
                        <a:t>)</a:t>
                      </a:r>
                    </a:p>
                    <a:p>
                      <a:pPr algn="l">
                        <a:buNone/>
                      </a:pPr>
                      <a:r>
                        <a:rPr lang="zh-HK" altLang="en-US" sz="1600" dirty="0">
                          <a:effectLst/>
                        </a:rPr>
                        <a:t>开支失控 </a:t>
                      </a:r>
                      <a:r>
                        <a:rPr lang="en-US" altLang="zh-HK" sz="1600" dirty="0">
                          <a:effectLst/>
                        </a:rPr>
                        <a:t> </a:t>
                      </a:r>
                    </a:p>
                    <a:p>
                      <a:pPr algn="l">
                        <a:buNone/>
                      </a:pPr>
                      <a:r>
                        <a:rPr lang="en-GB" sz="1600" dirty="0" err="1">
                          <a:effectLst/>
                        </a:rPr>
                        <a:t>kāizhī</a:t>
                      </a:r>
                      <a:r>
                        <a:rPr lang="en-GB" sz="1600" dirty="0">
                          <a:effectLst/>
                        </a:rPr>
                        <a:t> </a:t>
                      </a:r>
                      <a:r>
                        <a:rPr lang="en-GB" sz="1600" dirty="0" err="1">
                          <a:effectLst/>
                        </a:rPr>
                        <a:t>shīkòng</a:t>
                      </a:r>
                      <a:endParaRPr lang="en-GB" sz="1600" dirty="0">
                        <a:effectLst/>
                      </a:endParaRPr>
                    </a:p>
                  </a:txBody>
                  <a:tcPr anchor="ctr"/>
                </a:tc>
                <a:tc>
                  <a:txBody>
                    <a:bodyPr/>
                    <a:lstStyle/>
                    <a:p>
                      <a:pPr algn="l">
                        <a:buNone/>
                      </a:pPr>
                      <a:r>
                        <a:rPr lang="en-US" sz="1600" dirty="0"/>
                        <a:t>Describes costs that grow far beyond original estimates; spending that becomes uncontrollable.</a:t>
                      </a:r>
                    </a:p>
                  </a:txBody>
                  <a:tcPr anchor="ctr"/>
                </a:tc>
                <a:extLst>
                  <a:ext uri="{0D108BD9-81ED-4DB2-BD59-A6C34878D82A}">
                    <a16:rowId xmlns:a16="http://schemas.microsoft.com/office/drawing/2014/main" val="762322823"/>
                  </a:ext>
                </a:extLst>
              </a:tr>
            </a:tbl>
          </a:graphicData>
        </a:graphic>
      </p:graphicFrame>
      <p:graphicFrame>
        <p:nvGraphicFramePr>
          <p:cNvPr id="9" name="Content Placeholder 8">
            <a:extLst>
              <a:ext uri="{FF2B5EF4-FFF2-40B4-BE49-F238E27FC236}">
                <a16:creationId xmlns:a16="http://schemas.microsoft.com/office/drawing/2014/main" id="{4A84D0EE-1F5F-19B1-EE05-0CEA75424816}"/>
              </a:ext>
            </a:extLst>
          </p:cNvPr>
          <p:cNvGraphicFramePr>
            <a:graphicFrameLocks noGrp="1"/>
          </p:cNvGraphicFramePr>
          <p:nvPr>
            <p:ph idx="1"/>
          </p:nvPr>
        </p:nvGraphicFramePr>
        <p:xfrm>
          <a:off x="657224" y="1416205"/>
          <a:ext cx="10761625" cy="1925320"/>
        </p:xfrm>
        <a:graphic>
          <a:graphicData uri="http://schemas.openxmlformats.org/drawingml/2006/table">
            <a:tbl>
              <a:tblPr firstRow="1" bandRow="1">
                <a:tableStyleId>{5C22544A-7EE6-4342-B048-85BDC9FD1C3A}</a:tableStyleId>
              </a:tblPr>
              <a:tblGrid>
                <a:gridCol w="1528415">
                  <a:extLst>
                    <a:ext uri="{9D8B030D-6E8A-4147-A177-3AD203B41FA5}">
                      <a16:colId xmlns:a16="http://schemas.microsoft.com/office/drawing/2014/main" val="1277143313"/>
                    </a:ext>
                  </a:extLst>
                </a:gridCol>
                <a:gridCol w="5073805">
                  <a:extLst>
                    <a:ext uri="{9D8B030D-6E8A-4147-A177-3AD203B41FA5}">
                      <a16:colId xmlns:a16="http://schemas.microsoft.com/office/drawing/2014/main" val="414371033"/>
                    </a:ext>
                  </a:extLst>
                </a:gridCol>
                <a:gridCol w="1728439">
                  <a:extLst>
                    <a:ext uri="{9D8B030D-6E8A-4147-A177-3AD203B41FA5}">
                      <a16:colId xmlns:a16="http://schemas.microsoft.com/office/drawing/2014/main" val="3209691500"/>
                    </a:ext>
                  </a:extLst>
                </a:gridCol>
                <a:gridCol w="2430966">
                  <a:extLst>
                    <a:ext uri="{9D8B030D-6E8A-4147-A177-3AD203B41FA5}">
                      <a16:colId xmlns:a16="http://schemas.microsoft.com/office/drawing/2014/main" val="1027068303"/>
                    </a:ext>
                  </a:extLst>
                </a:gridCol>
              </a:tblGrid>
              <a:tr h="370840">
                <a:tc>
                  <a:txBody>
                    <a:bodyPr/>
                    <a:lstStyle/>
                    <a:p>
                      <a:pPr algn="ctr">
                        <a:buNone/>
                      </a:pPr>
                      <a:r>
                        <a:rPr lang="en-GB" dirty="0"/>
                        <a:t>Sentence stem</a:t>
                      </a:r>
                    </a:p>
                  </a:txBody>
                  <a:tcPr anchor="ctr"/>
                </a:tc>
                <a:tc>
                  <a:txBody>
                    <a:bodyPr/>
                    <a:lstStyle/>
                    <a:p>
                      <a:pPr algn="ctr">
                        <a:buNone/>
                      </a:pPr>
                      <a:r>
                        <a:rPr lang="en-US" dirty="0">
                          <a:effectLst/>
                        </a:rPr>
                        <a:t>The Reading</a:t>
                      </a:r>
                    </a:p>
                  </a:txBody>
                  <a:tcPr anchor="ctr"/>
                </a:tc>
                <a:tc>
                  <a:txBody>
                    <a:bodyPr/>
                    <a:lstStyle/>
                    <a:p>
                      <a:pPr algn="ctr">
                        <a:buNone/>
                      </a:pPr>
                      <a:r>
                        <a:rPr lang="en-US" dirty="0">
                          <a:effectLst/>
                        </a:rPr>
                        <a:t>Sentence ending</a:t>
                      </a:r>
                    </a:p>
                  </a:txBody>
                  <a:tcPr anchor="ctr"/>
                </a:tc>
                <a:tc>
                  <a:txBody>
                    <a:bodyPr/>
                    <a:lstStyle/>
                    <a:p>
                      <a:pPr algn="ctr">
                        <a:buNone/>
                      </a:pPr>
                      <a:r>
                        <a:rPr lang="en-GB" dirty="0"/>
                        <a:t>Key words / linking ideas</a:t>
                      </a:r>
                    </a:p>
                  </a:txBody>
                  <a:tcPr anchor="ctr"/>
                </a:tc>
                <a:extLst>
                  <a:ext uri="{0D108BD9-81ED-4DB2-BD59-A6C34878D82A}">
                    <a16:rowId xmlns:a16="http://schemas.microsoft.com/office/drawing/2014/main" val="3601339746"/>
                  </a:ext>
                </a:extLst>
              </a:tr>
              <a:tr h="370840">
                <a:tc>
                  <a:txBody>
                    <a:bodyPr/>
                    <a:lstStyle/>
                    <a:p>
                      <a:pPr algn="l">
                        <a:buNone/>
                      </a:pPr>
                      <a:r>
                        <a:rPr lang="en-US" sz="1600" dirty="0"/>
                        <a:t>16. Cost estimates for the Olympic Games</a:t>
                      </a:r>
                    </a:p>
                  </a:txBody>
                  <a:tcPr anchor="ctr"/>
                </a:tc>
                <a:tc>
                  <a:txBody>
                    <a:bodyPr/>
                    <a:lstStyle/>
                    <a:p>
                      <a:pPr algn="l">
                        <a:buNone/>
                      </a:pPr>
                      <a:r>
                        <a:rPr lang="en-US" sz="1600" dirty="0">
                          <a:effectLst/>
                        </a:rPr>
                        <a:t>"As is typical with large-scale, one-off projects, budgeting for the Olympics is a notoriously formidable task... London Olympics managers have admitted that their 2012 costs may increase ten times over their initial projections" and "The tradition of runaway expenses has persisted in recent years."</a:t>
                      </a:r>
                    </a:p>
                  </a:txBody>
                  <a:tcPr anchor="ctr"/>
                </a:tc>
                <a:tc>
                  <a:txBody>
                    <a:bodyPr/>
                    <a:lstStyle/>
                    <a:p>
                      <a:pPr algn="l">
                        <a:buNone/>
                      </a:pPr>
                      <a:r>
                        <a:rPr lang="en-US" sz="1600" dirty="0">
                          <a:effectLst/>
                        </a:rPr>
                        <a:t>I. are known for being very inaccurate.</a:t>
                      </a:r>
                    </a:p>
                  </a:txBody>
                  <a:tcPr anchor="ctr"/>
                </a:tc>
                <a:tc>
                  <a:txBody>
                    <a:bodyPr/>
                    <a:lstStyle/>
                    <a:p>
                      <a:pPr algn="l">
                        <a:buNone/>
                      </a:pPr>
                      <a:r>
                        <a:rPr lang="en-US" sz="1600" dirty="0"/>
                        <a:t>cost projections</a:t>
                      </a:r>
                    </a:p>
                    <a:p>
                      <a:pPr algn="l">
                        <a:buNone/>
                      </a:pPr>
                      <a:r>
                        <a:rPr lang="en-US" sz="1600" dirty="0"/>
                        <a:t>initial projections</a:t>
                      </a:r>
                    </a:p>
                    <a:p>
                      <a:pPr algn="l">
                        <a:buNone/>
                      </a:pPr>
                      <a:r>
                        <a:rPr lang="en-US" sz="1600" dirty="0"/>
                        <a:t>may increase ten times notoriously formidable task runaway expenses</a:t>
                      </a:r>
                    </a:p>
                  </a:txBody>
                  <a:tcPr anchor="ctr"/>
                </a:tc>
                <a:extLst>
                  <a:ext uri="{0D108BD9-81ED-4DB2-BD59-A6C34878D82A}">
                    <a16:rowId xmlns:a16="http://schemas.microsoft.com/office/drawing/2014/main" val="1665445664"/>
                  </a:ext>
                </a:extLst>
              </a:tr>
            </a:tbl>
          </a:graphicData>
        </a:graphic>
      </p:graphicFrame>
    </p:spTree>
    <p:extLst>
      <p:ext uri="{BB962C8B-B14F-4D97-AF65-F5344CB8AC3E}">
        <p14:creationId xmlns:p14="http://schemas.microsoft.com/office/powerpoint/2010/main" val="8080557"/>
      </p:ext>
    </p:extLst>
  </p:cSld>
  <p:clrMapOvr>
    <a:masterClrMapping/>
  </p:clrMapOvr>
</p:sld>
</file>

<file path=ppt/theme/theme1.xml><?xml version="1.0" encoding="utf-8"?>
<a:theme xmlns:a="http://schemas.openxmlformats.org/drawingml/2006/main" name="Metropolitan">
  <a:themeElements>
    <a:clrScheme name="Metropolitan">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D5487D36-20B9-4AF8-9845-4EE893DA08C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19214</TotalTime>
  <Words>1643</Words>
  <Application>Microsoft Office PowerPoint</Application>
  <PresentationFormat>Widescreen</PresentationFormat>
  <Paragraphs>102</Paragraphs>
  <Slides>9</Slides>
  <Notes>2</Notes>
  <HiddenSlides>0</HiddenSlides>
  <MMClips>2</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Metropolitan</vt:lpstr>
      <vt:lpstr>IELTS: Reading</vt:lpstr>
      <vt:lpstr>Bidding Corruption</vt:lpstr>
      <vt:lpstr>Complete the Sentence</vt:lpstr>
      <vt:lpstr>Connecting Ideas</vt:lpstr>
      <vt:lpstr>Complete the Sentence</vt:lpstr>
      <vt:lpstr>Connecting Ideas</vt:lpstr>
      <vt:lpstr>Hosting the Olympics</vt:lpstr>
      <vt:lpstr>Complete the Sentence</vt:lpstr>
      <vt:lpstr>Connecting Ideas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Amanda Fisher</dc:creator>
  <cp:lastModifiedBy>Amanda Fisher</cp:lastModifiedBy>
  <cp:revision>62</cp:revision>
  <dcterms:created xsi:type="dcterms:W3CDTF">2026-01-30T04:53:48Z</dcterms:created>
  <dcterms:modified xsi:type="dcterms:W3CDTF">2026-03-20T11:01:26Z</dcterms:modified>
</cp:coreProperties>
</file>