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eb557e248643e8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eb557e248643e8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eb557e248643e87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eb557e248643e87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eb557e248643e87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eb557e248643e87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eb557e248643e87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eb557e248643e87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IELTS </a:t>
            </a:r>
            <a:r>
              <a:rPr lang="en"/>
              <a:t>VOCABULARY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- </a:t>
            </a:r>
            <a:r>
              <a:rPr lang="en"/>
              <a:t>Intermediate - Advanced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Dr. Stephen Kerwick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Dirty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Smart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Stupid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Rich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Poor</a:t>
            </a:r>
            <a:endParaRPr b="1" sz="2800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358925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Messy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Clever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Dumb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Wealthy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Needy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Filthy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Brilliant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Dense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Affluent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Destitute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64" name="Google Shape;64;p14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65" name="Google Shape;65;p14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Brave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Shy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Bright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Dark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Calm</a:t>
            </a:r>
            <a:endParaRPr b="1" sz="2800"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Courageous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Timid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Shiny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Dim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Peaceful 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Heroic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Reserved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Gleaming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Obscure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Serene 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74" name="Google Shape;74;p15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75" name="Google Shape;75;p15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Angry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Scared 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Tired 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Funny 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Hungry </a:t>
            </a:r>
            <a:endParaRPr b="1" sz="2800"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Upset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Afraid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Sleepy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Amusing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Starving 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635402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Livid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Petrified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Exhausted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Hilarious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Ravenous 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84" name="Google Shape;84;p16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85" name="Google Shape;85;p16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Basic</a:t>
            </a:r>
            <a:endParaRPr b="1" sz="3000" u="sng"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389600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Pretty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Ugly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Loud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Old</a:t>
            </a:r>
            <a:endParaRPr b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b="1" lang="en" sz="2800"/>
              <a:t>Weak</a:t>
            </a:r>
            <a:endParaRPr b="1" sz="2800"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358925" y="1389475"/>
            <a:ext cx="28080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Attractive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Unattractive 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Noisy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Aged</a:t>
            </a:r>
            <a:endParaRPr b="1" sz="2800">
              <a:solidFill>
                <a:srgbClr val="0000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Char char="●"/>
            </a:pPr>
            <a:r>
              <a:rPr b="1" lang="en" sz="2800">
                <a:solidFill>
                  <a:srgbClr val="0000FF"/>
                </a:solidFill>
              </a:rPr>
              <a:t>Frail </a:t>
            </a:r>
            <a:endParaRPr b="1" sz="2800">
              <a:solidFill>
                <a:srgbClr val="0000FF"/>
              </a:solidFill>
            </a:endParaRPr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6406151" y="1389475"/>
            <a:ext cx="2537100" cy="3179400"/>
          </a:xfrm>
          <a:prstGeom prst="rect">
            <a:avLst/>
          </a:prstGeom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Gorgeous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Hideous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Deafening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Ancient </a:t>
            </a:r>
            <a:endParaRPr b="1" sz="2800">
              <a:solidFill>
                <a:srgbClr val="38761D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2800"/>
              <a:buChar char="●"/>
            </a:pPr>
            <a:r>
              <a:rPr b="1" lang="en" sz="2800">
                <a:solidFill>
                  <a:srgbClr val="38761D"/>
                </a:solidFill>
              </a:rPr>
              <a:t>Emaciated</a:t>
            </a:r>
            <a:endParaRPr b="1" sz="2800">
              <a:solidFill>
                <a:srgbClr val="38761D"/>
              </a:solidFill>
            </a:endParaRPr>
          </a:p>
        </p:txBody>
      </p:sp>
      <p:sp>
        <p:nvSpPr>
          <p:cNvPr id="94" name="Google Shape;94;p17"/>
          <p:cNvSpPr txBox="1"/>
          <p:nvPr>
            <p:ph type="title"/>
          </p:nvPr>
        </p:nvSpPr>
        <p:spPr>
          <a:xfrm>
            <a:off x="3223475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Intermediate</a:t>
            </a:r>
            <a:r>
              <a:rPr b="1" lang="en" u="sng"/>
              <a:t> </a:t>
            </a:r>
            <a:endParaRPr b="1" u="sng"/>
          </a:p>
        </p:txBody>
      </p:sp>
      <p:sp>
        <p:nvSpPr>
          <p:cNvPr id="95" name="Google Shape;95;p17"/>
          <p:cNvSpPr txBox="1"/>
          <p:nvPr>
            <p:ph type="title"/>
          </p:nvPr>
        </p:nvSpPr>
        <p:spPr>
          <a:xfrm>
            <a:off x="6569383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/>
              <a:t>Advanced</a:t>
            </a:r>
            <a:r>
              <a:rPr b="1" lang="en" u="sng"/>
              <a:t> </a:t>
            </a:r>
            <a:endParaRPr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