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0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_rels/presentation.xml.rels" ContentType="application/vnd.openxmlformats-package.relationships+xml"/>
  <Override PartName="/ppt/media/image1.jpeg" ContentType="image/jpeg"/>
  <Override PartName="/ppt/media/image2.png" ContentType="image/png"/>
  <Override PartName="/ppt/media/image3.png" ContentType="image/png"/>
  <Override PartName="/ppt/media/image4.svg" ContentType="image/svg"/>
  <Override PartName="/ppt/media/image7.jpeg" ContentType="image/jpeg"/>
  <Override PartName="/ppt/media/image11.png" ContentType="image/png"/>
  <Override PartName="/ppt/media/image5.png" ContentType="image/png"/>
  <Override PartName="/ppt/media/image8.jpeg" ContentType="image/jpeg"/>
  <Override PartName="/ppt/media/image6.svg" ContentType="image/svg"/>
  <Override PartName="/ppt/media/image9.png" ContentType="image/png"/>
  <Override PartName="/ppt/media/image10.svg" ContentType="image/svg"/>
  <Override PartName="/ppt/media/image13.png" ContentType="image/png"/>
  <Override PartName="/ppt/media/image12.svg" ContentType="image/svg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</p:sldMasterIdLst>
  <p:sldIdLst>
    <p:sldId id="256" r:id="rId12"/>
    <p:sldId id="257" r:id="rId13"/>
    <p:sldId id="258" r:id="rId14"/>
    <p:sldId id="259" r:id="rId15"/>
    <p:sldId id="260" r:id="rId16"/>
    <p:sldId id="261" r:id="rId17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" Target="slides/slide1.xml"/><Relationship Id="rId13" Type="http://schemas.openxmlformats.org/officeDocument/2006/relationships/slide" Target="slides/slide2.xml"/><Relationship Id="rId14" Type="http://schemas.openxmlformats.org/officeDocument/2006/relationships/slide" Target="slides/slide3.xml"/><Relationship Id="rId15" Type="http://schemas.openxmlformats.org/officeDocument/2006/relationships/slide" Target="slides/slide4.xml"/><Relationship Id="rId16" Type="http://schemas.openxmlformats.org/officeDocument/2006/relationships/slide" Target="slides/slide5.xml"/><Relationship Id="rId17" Type="http://schemas.openxmlformats.org/officeDocument/2006/relationships/slide" Target="slides/slide6.xml"/><Relationship Id="rId18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ítulo e Conteúdo_____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ítulo e Conteúdo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ítulo e Conteúdo_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ítulo e Conteúdo__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ítulo e Conteúdo___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ítulo e Conteúdo____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svg"/><Relationship Id="rId6" Type="http://schemas.openxmlformats.org/officeDocument/2006/relationships/image" Target="../media/image5.png"/><Relationship Id="rId7" Type="http://schemas.openxmlformats.org/officeDocument/2006/relationships/image" Target="../media/image6.svg"/><Relationship Id="rId8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svg"/><Relationship Id="rId6" Type="http://schemas.openxmlformats.org/officeDocument/2006/relationships/image" Target="../media/image5.png"/><Relationship Id="rId7" Type="http://schemas.openxmlformats.org/officeDocument/2006/relationships/image" Target="../media/image6.svg"/><Relationship Id="rId8" Type="http://schemas.openxmlformats.org/officeDocument/2006/relationships/slideLayout" Target="../slideLayouts/slideLayout10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8.jpeg"/><Relationship Id="rId3" Type="http://schemas.openxmlformats.org/officeDocument/2006/relationships/image" Target="../media/image9.png"/><Relationship Id="rId4" Type="http://schemas.openxmlformats.org/officeDocument/2006/relationships/image" Target="../media/image10.svg"/><Relationship Id="rId5" Type="http://schemas.openxmlformats.org/officeDocument/2006/relationships/image" Target="../media/image11.png"/><Relationship Id="rId6" Type="http://schemas.openxmlformats.org/officeDocument/2006/relationships/image" Target="../media/image12.svg"/><Relationship Id="rId7" Type="http://schemas.openxmlformats.org/officeDocument/2006/relationships/image" Target="../media/image11.png"/><Relationship Id="rId8" Type="http://schemas.openxmlformats.org/officeDocument/2006/relationships/image" Target="../media/image12.svg"/><Relationship Id="rId9" Type="http://schemas.openxmlformats.org/officeDocument/2006/relationships/image" Target="../media/image13.png"/><Relationship Id="rId10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svg"/><Relationship Id="rId6" Type="http://schemas.openxmlformats.org/officeDocument/2006/relationships/image" Target="../media/image5.png"/><Relationship Id="rId7" Type="http://schemas.openxmlformats.org/officeDocument/2006/relationships/image" Target="../media/image6.svg"/><Relationship Id="rId8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svg"/><Relationship Id="rId6" Type="http://schemas.openxmlformats.org/officeDocument/2006/relationships/image" Target="../media/image5.png"/><Relationship Id="rId7" Type="http://schemas.openxmlformats.org/officeDocument/2006/relationships/image" Target="../media/image6.svg"/><Relationship Id="rId8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svg"/><Relationship Id="rId6" Type="http://schemas.openxmlformats.org/officeDocument/2006/relationships/image" Target="../media/image5.png"/><Relationship Id="rId7" Type="http://schemas.openxmlformats.org/officeDocument/2006/relationships/image" Target="../media/image6.svg"/><Relationship Id="rId8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svg"/><Relationship Id="rId6" Type="http://schemas.openxmlformats.org/officeDocument/2006/relationships/image" Target="../media/image5.png"/><Relationship Id="rId7" Type="http://schemas.openxmlformats.org/officeDocument/2006/relationships/image" Target="../media/image6.svg"/><Relationship Id="rId8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svg"/><Relationship Id="rId6" Type="http://schemas.openxmlformats.org/officeDocument/2006/relationships/image" Target="../media/image5.png"/><Relationship Id="rId7" Type="http://schemas.openxmlformats.org/officeDocument/2006/relationships/image" Target="../media/image6.svg"/><Relationship Id="rId8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Imagem 7" descr=""/>
          <p:cNvPicPr/>
          <p:nvPr/>
        </p:nvPicPr>
        <p:blipFill>
          <a:blip r:embed="rId2"/>
          <a:stretch/>
        </p:blipFill>
        <p:spPr>
          <a:xfrm>
            <a:off x="0" y="0"/>
            <a:ext cx="12182040" cy="6851520"/>
          </a:xfrm>
          <a:prstGeom prst="rect">
            <a:avLst/>
          </a:prstGeom>
          <a:ln w="0">
            <a:noFill/>
          </a:ln>
        </p:spPr>
      </p:pic>
      <p:pic>
        <p:nvPicPr>
          <p:cNvPr id="1" name="Imagem 12" descr=""/>
          <p:cNvPicPr/>
          <p:nvPr/>
        </p:nvPicPr>
        <p:blipFill>
          <a:blip r:embed="rId3"/>
          <a:srcRect l="74740" t="3688" r="2020" b="59009"/>
          <a:stretch/>
        </p:blipFill>
        <p:spPr>
          <a:xfrm>
            <a:off x="8530920" y="-163800"/>
            <a:ext cx="3470400" cy="3133080"/>
          </a:xfrm>
          <a:prstGeom prst="rect">
            <a:avLst/>
          </a:prstGeom>
          <a:ln w="0">
            <a:noFill/>
          </a:ln>
        </p:spPr>
      </p:pic>
      <p:sp>
        <p:nvSpPr>
          <p:cNvPr id="2" name="Retângulo 11"/>
          <p:cNvSpPr/>
          <p:nvPr/>
        </p:nvSpPr>
        <p:spPr>
          <a:xfrm>
            <a:off x="12192120" y="0"/>
            <a:ext cx="1207080" cy="280584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pt-BR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3" name="Gráfico 9" descr=""/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>
          <a:xfrm>
            <a:off x="292680" y="5438880"/>
            <a:ext cx="732600" cy="428040"/>
          </a:xfrm>
          <a:prstGeom prst="rect">
            <a:avLst/>
          </a:prstGeom>
          <a:ln w="0">
            <a:noFill/>
          </a:ln>
        </p:spPr>
      </p:pic>
      <p:pic>
        <p:nvPicPr>
          <p:cNvPr id="4" name="Gráfico 10" descr=""/>
          <p:cNvPicPr/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/>
        </p:blipFill>
        <p:spPr>
          <a:xfrm>
            <a:off x="10370880" y="563760"/>
            <a:ext cx="852840" cy="1212840"/>
          </a:xfrm>
          <a:prstGeom prst="rect">
            <a:avLst/>
          </a:prstGeom>
          <a:ln w="0">
            <a:noFill/>
          </a:ln>
        </p:spPr>
      </p:pic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pt-BR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8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Imagem 7" descr=""/>
          <p:cNvPicPr/>
          <p:nvPr/>
        </p:nvPicPr>
        <p:blipFill>
          <a:blip r:embed="rId2"/>
          <a:stretch/>
        </p:blipFill>
        <p:spPr>
          <a:xfrm>
            <a:off x="0" y="0"/>
            <a:ext cx="12182040" cy="6851520"/>
          </a:xfrm>
          <a:prstGeom prst="rect">
            <a:avLst/>
          </a:prstGeom>
          <a:ln w="0">
            <a:noFill/>
          </a:ln>
        </p:spPr>
      </p:pic>
      <p:pic>
        <p:nvPicPr>
          <p:cNvPr id="54" name="Imagem 12" descr=""/>
          <p:cNvPicPr/>
          <p:nvPr/>
        </p:nvPicPr>
        <p:blipFill>
          <a:blip r:embed="rId3"/>
          <a:srcRect l="74740" t="3688" r="2020" b="59009"/>
          <a:stretch/>
        </p:blipFill>
        <p:spPr>
          <a:xfrm>
            <a:off x="8530920" y="-163800"/>
            <a:ext cx="3470400" cy="3133080"/>
          </a:xfrm>
          <a:prstGeom prst="rect">
            <a:avLst/>
          </a:prstGeom>
          <a:ln w="0">
            <a:noFill/>
          </a:ln>
        </p:spPr>
      </p:pic>
      <p:sp>
        <p:nvSpPr>
          <p:cNvPr id="55" name="Retângulo 11"/>
          <p:cNvSpPr/>
          <p:nvPr/>
        </p:nvSpPr>
        <p:spPr>
          <a:xfrm>
            <a:off x="12192120" y="0"/>
            <a:ext cx="1207080" cy="280584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56" name="Gráfico 9" descr=""/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>
          <a:xfrm>
            <a:off x="292680" y="5438880"/>
            <a:ext cx="732600" cy="428040"/>
          </a:xfrm>
          <a:prstGeom prst="rect">
            <a:avLst/>
          </a:prstGeom>
          <a:ln w="0">
            <a:noFill/>
          </a:ln>
        </p:spPr>
      </p:pic>
      <p:pic>
        <p:nvPicPr>
          <p:cNvPr id="57" name="Gráfico 10" descr=""/>
          <p:cNvPicPr/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/>
        </p:blipFill>
        <p:spPr>
          <a:xfrm>
            <a:off x="10370880" y="563760"/>
            <a:ext cx="852840" cy="1212840"/>
          </a:xfrm>
          <a:prstGeom prst="rect">
            <a:avLst/>
          </a:prstGeom>
          <a:ln w="0">
            <a:noFill/>
          </a:ln>
        </p:spPr>
      </p:pic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pt-BR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8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13" descr=""/>
          <p:cNvPicPr/>
          <p:nvPr/>
        </p:nvPicPr>
        <p:blipFill>
          <a:blip r:embed="rId2"/>
          <a:stretch/>
        </p:blipFill>
        <p:spPr>
          <a:xfrm>
            <a:off x="0" y="0"/>
            <a:ext cx="12185640" cy="6853680"/>
          </a:xfrm>
          <a:prstGeom prst="rect">
            <a:avLst/>
          </a:prstGeom>
          <a:ln w="0">
            <a:noFill/>
          </a:ln>
        </p:spPr>
      </p:pic>
      <p:sp>
        <p:nvSpPr>
          <p:cNvPr id="8" name="PpFooter"/>
          <p:cNvSpPr/>
          <p:nvPr/>
        </p:nvSpPr>
        <p:spPr>
          <a:xfrm>
            <a:off x="905040" y="6373080"/>
            <a:ext cx="706680" cy="16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defTabSz="457200">
              <a:lnSpc>
                <a:spcPct val="100000"/>
              </a:lnSpc>
            </a:pPr>
            <a:r>
              <a:rPr b="0" lang="en-ID" sz="1100" spc="-1" strike="noStrike">
                <a:solidFill>
                  <a:srgbClr val="3ca3e1"/>
                </a:solidFill>
                <a:latin typeface="Cronos Pro"/>
              </a:rPr>
              <a:t>PUC Minas</a:t>
            </a:r>
            <a:endParaRPr b="0" lang="pt-BR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pt-BR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pt-BR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2" descr=""/>
          <p:cNvPicPr/>
          <p:nvPr/>
        </p:nvPicPr>
        <p:blipFill>
          <a:blip r:embed="rId2"/>
          <a:stretch/>
        </p:blipFill>
        <p:spPr>
          <a:xfrm>
            <a:off x="0" y="0"/>
            <a:ext cx="12185640" cy="6853680"/>
          </a:xfrm>
          <a:prstGeom prst="rect">
            <a:avLst/>
          </a:prstGeom>
          <a:ln w="0">
            <a:noFill/>
          </a:ln>
        </p:spPr>
      </p:pic>
      <p:pic>
        <p:nvPicPr>
          <p:cNvPr id="14" name="Gráfico 4" descr="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5072400" y="1513080"/>
            <a:ext cx="2040840" cy="2926080"/>
          </a:xfrm>
          <a:prstGeom prst="rect">
            <a:avLst/>
          </a:prstGeom>
          <a:ln w="0">
            <a:noFill/>
          </a:ln>
        </p:spPr>
      </p:pic>
      <p:pic>
        <p:nvPicPr>
          <p:cNvPr id="15" name="Gráfico 6" descr=""/>
          <p:cNvPicPr/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/>
        </p:blipFill>
        <p:spPr>
          <a:xfrm>
            <a:off x="10736640" y="592200"/>
            <a:ext cx="828360" cy="484200"/>
          </a:xfrm>
          <a:prstGeom prst="rect">
            <a:avLst/>
          </a:prstGeom>
          <a:ln w="0">
            <a:noFill/>
          </a:ln>
        </p:spPr>
      </p:pic>
      <p:pic>
        <p:nvPicPr>
          <p:cNvPr id="16" name="Gráfico 7" descr=""/>
          <p:cNvPicPr/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/>
        </p:blipFill>
        <p:spPr>
          <a:xfrm>
            <a:off x="636840" y="5761080"/>
            <a:ext cx="828360" cy="484200"/>
          </a:xfrm>
          <a:prstGeom prst="rect">
            <a:avLst/>
          </a:prstGeom>
          <a:ln w="0">
            <a:noFill/>
          </a:ln>
        </p:spPr>
      </p:pic>
      <p:pic>
        <p:nvPicPr>
          <p:cNvPr id="17" name="Imagem 5" descr=""/>
          <p:cNvPicPr/>
          <p:nvPr/>
        </p:nvPicPr>
        <p:blipFill>
          <a:blip r:embed="rId9"/>
          <a:stretch/>
        </p:blipFill>
        <p:spPr>
          <a:xfrm>
            <a:off x="1865520" y="5139000"/>
            <a:ext cx="8454960" cy="60624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10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7" descr=""/>
          <p:cNvPicPr/>
          <p:nvPr/>
        </p:nvPicPr>
        <p:blipFill>
          <a:blip r:embed="rId2"/>
          <a:stretch/>
        </p:blipFill>
        <p:spPr>
          <a:xfrm>
            <a:off x="0" y="0"/>
            <a:ext cx="12182040" cy="6851520"/>
          </a:xfrm>
          <a:prstGeom prst="rect">
            <a:avLst/>
          </a:prstGeom>
          <a:ln w="0">
            <a:noFill/>
          </a:ln>
        </p:spPr>
      </p:pic>
      <p:pic>
        <p:nvPicPr>
          <p:cNvPr id="19" name="Imagem 12" descr=""/>
          <p:cNvPicPr/>
          <p:nvPr/>
        </p:nvPicPr>
        <p:blipFill>
          <a:blip r:embed="rId3"/>
          <a:srcRect l="74740" t="3688" r="2020" b="59009"/>
          <a:stretch/>
        </p:blipFill>
        <p:spPr>
          <a:xfrm>
            <a:off x="8530920" y="-163800"/>
            <a:ext cx="3470400" cy="3133080"/>
          </a:xfrm>
          <a:prstGeom prst="rect">
            <a:avLst/>
          </a:prstGeom>
          <a:ln w="0">
            <a:noFill/>
          </a:ln>
        </p:spPr>
      </p:pic>
      <p:sp>
        <p:nvSpPr>
          <p:cNvPr id="20" name="Retângulo 11"/>
          <p:cNvSpPr/>
          <p:nvPr/>
        </p:nvSpPr>
        <p:spPr>
          <a:xfrm>
            <a:off x="12192120" y="0"/>
            <a:ext cx="1207080" cy="280584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21" name="Gráfico 9" descr=""/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>
          <a:xfrm>
            <a:off x="292680" y="5438880"/>
            <a:ext cx="732600" cy="428040"/>
          </a:xfrm>
          <a:prstGeom prst="rect">
            <a:avLst/>
          </a:prstGeom>
          <a:ln w="0">
            <a:noFill/>
          </a:ln>
        </p:spPr>
      </p:pic>
      <p:pic>
        <p:nvPicPr>
          <p:cNvPr id="22" name="Gráfico 10" descr=""/>
          <p:cNvPicPr/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/>
        </p:blipFill>
        <p:spPr>
          <a:xfrm>
            <a:off x="10370880" y="563760"/>
            <a:ext cx="852840" cy="1212840"/>
          </a:xfrm>
          <a:prstGeom prst="rect">
            <a:avLst/>
          </a:prstGeom>
          <a:ln w="0">
            <a:noFill/>
          </a:ln>
        </p:spPr>
      </p:pic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pt-BR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8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7" descr=""/>
          <p:cNvPicPr/>
          <p:nvPr/>
        </p:nvPicPr>
        <p:blipFill>
          <a:blip r:embed="rId2"/>
          <a:stretch/>
        </p:blipFill>
        <p:spPr>
          <a:xfrm>
            <a:off x="0" y="0"/>
            <a:ext cx="12182040" cy="6851520"/>
          </a:xfrm>
          <a:prstGeom prst="rect">
            <a:avLst/>
          </a:prstGeom>
          <a:ln w="0">
            <a:noFill/>
          </a:ln>
        </p:spPr>
      </p:pic>
      <p:pic>
        <p:nvPicPr>
          <p:cNvPr id="26" name="Imagem 12" descr=""/>
          <p:cNvPicPr/>
          <p:nvPr/>
        </p:nvPicPr>
        <p:blipFill>
          <a:blip r:embed="rId3"/>
          <a:srcRect l="74740" t="3688" r="2020" b="59009"/>
          <a:stretch/>
        </p:blipFill>
        <p:spPr>
          <a:xfrm>
            <a:off x="8530920" y="-163800"/>
            <a:ext cx="3470400" cy="3133080"/>
          </a:xfrm>
          <a:prstGeom prst="rect">
            <a:avLst/>
          </a:prstGeom>
          <a:ln w="0">
            <a:noFill/>
          </a:ln>
        </p:spPr>
      </p:pic>
      <p:sp>
        <p:nvSpPr>
          <p:cNvPr id="27" name="Retângulo 11"/>
          <p:cNvSpPr/>
          <p:nvPr/>
        </p:nvSpPr>
        <p:spPr>
          <a:xfrm>
            <a:off x="12192120" y="0"/>
            <a:ext cx="1207080" cy="280584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28" name="Gráfico 9" descr=""/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>
          <a:xfrm>
            <a:off x="292680" y="5438880"/>
            <a:ext cx="732600" cy="428040"/>
          </a:xfrm>
          <a:prstGeom prst="rect">
            <a:avLst/>
          </a:prstGeom>
          <a:ln w="0">
            <a:noFill/>
          </a:ln>
        </p:spPr>
      </p:pic>
      <p:pic>
        <p:nvPicPr>
          <p:cNvPr id="29" name="Gráfico 10" descr=""/>
          <p:cNvPicPr/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/>
        </p:blipFill>
        <p:spPr>
          <a:xfrm>
            <a:off x="10370880" y="563760"/>
            <a:ext cx="852840" cy="1212840"/>
          </a:xfrm>
          <a:prstGeom prst="rect">
            <a:avLst/>
          </a:prstGeom>
          <a:ln w="0">
            <a:noFill/>
          </a:ln>
        </p:spPr>
      </p:pic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pt-BR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8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m 7" descr=""/>
          <p:cNvPicPr/>
          <p:nvPr/>
        </p:nvPicPr>
        <p:blipFill>
          <a:blip r:embed="rId2"/>
          <a:stretch/>
        </p:blipFill>
        <p:spPr>
          <a:xfrm>
            <a:off x="0" y="0"/>
            <a:ext cx="12182040" cy="6851520"/>
          </a:xfrm>
          <a:prstGeom prst="rect">
            <a:avLst/>
          </a:prstGeom>
          <a:ln w="0">
            <a:noFill/>
          </a:ln>
        </p:spPr>
      </p:pic>
      <p:pic>
        <p:nvPicPr>
          <p:cNvPr id="33" name="Imagem 12" descr=""/>
          <p:cNvPicPr/>
          <p:nvPr/>
        </p:nvPicPr>
        <p:blipFill>
          <a:blip r:embed="rId3"/>
          <a:srcRect l="74740" t="3688" r="2020" b="59009"/>
          <a:stretch/>
        </p:blipFill>
        <p:spPr>
          <a:xfrm>
            <a:off x="8530920" y="-163800"/>
            <a:ext cx="3470400" cy="3133080"/>
          </a:xfrm>
          <a:prstGeom prst="rect">
            <a:avLst/>
          </a:prstGeom>
          <a:ln w="0">
            <a:noFill/>
          </a:ln>
        </p:spPr>
      </p:pic>
      <p:sp>
        <p:nvSpPr>
          <p:cNvPr id="34" name="Retângulo 11"/>
          <p:cNvSpPr/>
          <p:nvPr/>
        </p:nvSpPr>
        <p:spPr>
          <a:xfrm>
            <a:off x="12192120" y="0"/>
            <a:ext cx="1207080" cy="280584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35" name="Gráfico 9" descr=""/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>
          <a:xfrm>
            <a:off x="292680" y="5438880"/>
            <a:ext cx="732600" cy="428040"/>
          </a:xfrm>
          <a:prstGeom prst="rect">
            <a:avLst/>
          </a:prstGeom>
          <a:ln w="0">
            <a:noFill/>
          </a:ln>
        </p:spPr>
      </p:pic>
      <p:pic>
        <p:nvPicPr>
          <p:cNvPr id="36" name="Gráfico 10" descr=""/>
          <p:cNvPicPr/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/>
        </p:blipFill>
        <p:spPr>
          <a:xfrm>
            <a:off x="10370880" y="563760"/>
            <a:ext cx="852840" cy="1212840"/>
          </a:xfrm>
          <a:prstGeom prst="rect">
            <a:avLst/>
          </a:prstGeom>
          <a:ln w="0">
            <a:noFill/>
          </a:ln>
        </p:spPr>
      </p:pic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pt-BR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8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m 7" descr=""/>
          <p:cNvPicPr/>
          <p:nvPr/>
        </p:nvPicPr>
        <p:blipFill>
          <a:blip r:embed="rId2"/>
          <a:stretch/>
        </p:blipFill>
        <p:spPr>
          <a:xfrm>
            <a:off x="0" y="0"/>
            <a:ext cx="12182040" cy="6851520"/>
          </a:xfrm>
          <a:prstGeom prst="rect">
            <a:avLst/>
          </a:prstGeom>
          <a:ln w="0">
            <a:noFill/>
          </a:ln>
        </p:spPr>
      </p:pic>
      <p:pic>
        <p:nvPicPr>
          <p:cNvPr id="40" name="Imagem 12" descr=""/>
          <p:cNvPicPr/>
          <p:nvPr/>
        </p:nvPicPr>
        <p:blipFill>
          <a:blip r:embed="rId3"/>
          <a:srcRect l="74740" t="3688" r="2020" b="59009"/>
          <a:stretch/>
        </p:blipFill>
        <p:spPr>
          <a:xfrm>
            <a:off x="8530920" y="-163800"/>
            <a:ext cx="3470400" cy="3133080"/>
          </a:xfrm>
          <a:prstGeom prst="rect">
            <a:avLst/>
          </a:prstGeom>
          <a:ln w="0">
            <a:noFill/>
          </a:ln>
        </p:spPr>
      </p:pic>
      <p:sp>
        <p:nvSpPr>
          <p:cNvPr id="41" name="Retângulo 11"/>
          <p:cNvSpPr/>
          <p:nvPr/>
        </p:nvSpPr>
        <p:spPr>
          <a:xfrm>
            <a:off x="12192120" y="0"/>
            <a:ext cx="1207080" cy="280584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42" name="Gráfico 9" descr=""/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>
          <a:xfrm>
            <a:off x="292680" y="5438880"/>
            <a:ext cx="732600" cy="428040"/>
          </a:xfrm>
          <a:prstGeom prst="rect">
            <a:avLst/>
          </a:prstGeom>
          <a:ln w="0">
            <a:noFill/>
          </a:ln>
        </p:spPr>
      </p:pic>
      <p:pic>
        <p:nvPicPr>
          <p:cNvPr id="43" name="Gráfico 10" descr=""/>
          <p:cNvPicPr/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/>
        </p:blipFill>
        <p:spPr>
          <a:xfrm>
            <a:off x="10370880" y="563760"/>
            <a:ext cx="852840" cy="1212840"/>
          </a:xfrm>
          <a:prstGeom prst="rect">
            <a:avLst/>
          </a:prstGeom>
          <a:ln w="0">
            <a:noFill/>
          </a:ln>
        </p:spPr>
      </p:pic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pt-BR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8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Imagem 7" descr=""/>
          <p:cNvPicPr/>
          <p:nvPr/>
        </p:nvPicPr>
        <p:blipFill>
          <a:blip r:embed="rId2"/>
          <a:stretch/>
        </p:blipFill>
        <p:spPr>
          <a:xfrm>
            <a:off x="0" y="0"/>
            <a:ext cx="12182040" cy="6851520"/>
          </a:xfrm>
          <a:prstGeom prst="rect">
            <a:avLst/>
          </a:prstGeom>
          <a:ln w="0">
            <a:noFill/>
          </a:ln>
        </p:spPr>
      </p:pic>
      <p:pic>
        <p:nvPicPr>
          <p:cNvPr id="47" name="Imagem 12" descr=""/>
          <p:cNvPicPr/>
          <p:nvPr/>
        </p:nvPicPr>
        <p:blipFill>
          <a:blip r:embed="rId3"/>
          <a:srcRect l="74740" t="3688" r="2020" b="59009"/>
          <a:stretch/>
        </p:blipFill>
        <p:spPr>
          <a:xfrm>
            <a:off x="8530920" y="-163800"/>
            <a:ext cx="3470400" cy="3133080"/>
          </a:xfrm>
          <a:prstGeom prst="rect">
            <a:avLst/>
          </a:prstGeom>
          <a:ln w="0">
            <a:noFill/>
          </a:ln>
        </p:spPr>
      </p:pic>
      <p:sp>
        <p:nvSpPr>
          <p:cNvPr id="48" name="Retângulo 11"/>
          <p:cNvSpPr/>
          <p:nvPr/>
        </p:nvSpPr>
        <p:spPr>
          <a:xfrm>
            <a:off x="12192120" y="0"/>
            <a:ext cx="1207080" cy="280584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49" name="Gráfico 9" descr=""/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>
          <a:xfrm>
            <a:off x="292680" y="5438880"/>
            <a:ext cx="732600" cy="428040"/>
          </a:xfrm>
          <a:prstGeom prst="rect">
            <a:avLst/>
          </a:prstGeom>
          <a:ln w="0">
            <a:noFill/>
          </a:ln>
        </p:spPr>
      </p:pic>
      <p:pic>
        <p:nvPicPr>
          <p:cNvPr id="50" name="Gráfico 10" descr=""/>
          <p:cNvPicPr/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/>
        </p:blipFill>
        <p:spPr>
          <a:xfrm>
            <a:off x="10370880" y="563760"/>
            <a:ext cx="852840" cy="1212840"/>
          </a:xfrm>
          <a:prstGeom prst="rect">
            <a:avLst/>
          </a:prstGeom>
          <a:ln w="0">
            <a:noFill/>
          </a:ln>
        </p:spPr>
      </p:pic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pt-BR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8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43"/>
          <p:cNvSpPr/>
          <p:nvPr/>
        </p:nvSpPr>
        <p:spPr>
          <a:xfrm>
            <a:off x="853200" y="736560"/>
            <a:ext cx="10716480" cy="384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 defTabSz="914400">
              <a:lnSpc>
                <a:spcPts val="3300"/>
              </a:lnSpc>
              <a:spcAft>
                <a:spcPts val="1199"/>
              </a:spcAft>
              <a:buClr>
                <a:srgbClr val="000000"/>
              </a:buClr>
              <a:buFont typeface="Wingdings" charset="2"/>
              <a:buChar char=""/>
            </a:pPr>
            <a:r>
              <a:rPr b="0" lang="pt-BR" sz="2400" spc="-1" strike="noStrike">
                <a:solidFill>
                  <a:schemeClr val="dk1"/>
                </a:solidFill>
                <a:latin typeface="Calibri"/>
              </a:rPr>
              <a:t>Automação de testes não é apenas </a:t>
            </a:r>
            <a:r>
              <a:rPr b="1" lang="pt-BR" sz="2400" spc="-1" strike="noStrike">
                <a:solidFill>
                  <a:schemeClr val="dk1"/>
                </a:solidFill>
                <a:latin typeface="Calibri"/>
              </a:rPr>
              <a:t>escrever scripts</a:t>
            </a:r>
            <a:r>
              <a:rPr b="0" lang="pt-BR" sz="2400" spc="-1" strike="noStrike">
                <a:solidFill>
                  <a:schemeClr val="dk1"/>
                </a:solidFill>
                <a:latin typeface="Calibri"/>
              </a:rPr>
              <a:t>, mas </a:t>
            </a:r>
            <a:r>
              <a:rPr b="1" lang="pt-BR" sz="2400" spc="-1" strike="noStrike">
                <a:solidFill>
                  <a:schemeClr val="dk1"/>
                </a:solidFill>
                <a:latin typeface="Calibri"/>
              </a:rPr>
              <a:t>projetar sistemas de teste confiáveis e sustentáveis</a:t>
            </a:r>
            <a:r>
              <a:rPr b="0" lang="pt-BR" sz="2400" spc="-1" strike="noStrike">
                <a:solidFill>
                  <a:schemeClr val="dk1"/>
                </a:solidFill>
                <a:latin typeface="Calibri"/>
              </a:rPr>
              <a:t>.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14"/>
          <p:cNvSpPr/>
          <p:nvPr/>
        </p:nvSpPr>
        <p:spPr>
          <a:xfrm>
            <a:off x="833040" y="1682280"/>
            <a:ext cx="10557360" cy="384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 defTabSz="914400">
              <a:lnSpc>
                <a:spcPts val="3300"/>
              </a:lnSpc>
              <a:spcAft>
                <a:spcPts val="1199"/>
              </a:spcAft>
              <a:tabLst>
                <a:tab algn="l" pos="0"/>
              </a:tabLst>
            </a:pPr>
            <a:r>
              <a:rPr b="0" lang="pt-BR" sz="2400" spc="-1" strike="noStrike">
                <a:solidFill>
                  <a:schemeClr val="dk1"/>
                </a:solidFill>
                <a:latin typeface="Calibri"/>
              </a:rPr>
              <a:t>Em sistemas modernos temos: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ts val="3300"/>
              </a:lnSpc>
              <a:spcAft>
                <a:spcPts val="1199"/>
              </a:spcAft>
              <a:buClr>
                <a:srgbClr val="000000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0" lang="pt-BR" sz="2400" spc="-1" strike="noStrike">
                <a:solidFill>
                  <a:schemeClr val="dk1"/>
                </a:solidFill>
                <a:latin typeface="Calibri"/>
              </a:rPr>
              <a:t>entregas (releases) frequentes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ts val="3300"/>
              </a:lnSpc>
              <a:spcAft>
                <a:spcPts val="1199"/>
              </a:spcAft>
              <a:buClr>
                <a:srgbClr val="000000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0" lang="pt-BR" sz="2400" spc="-1" strike="noStrike">
                <a:solidFill>
                  <a:schemeClr val="dk1"/>
                </a:solidFill>
                <a:latin typeface="Calibri"/>
              </a:rPr>
              <a:t>múltiplos ambientes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ts val="3300"/>
              </a:lnSpc>
              <a:spcAft>
                <a:spcPts val="1199"/>
              </a:spcAft>
              <a:buClr>
                <a:srgbClr val="000000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0" lang="pt-BR" sz="2400" spc="-1" strike="noStrike">
                <a:solidFill>
                  <a:schemeClr val="dk1"/>
                </a:solidFill>
                <a:latin typeface="Calibri"/>
              </a:rPr>
              <a:t>times distribuídos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ts val="3300"/>
              </a:lnSpc>
              <a:spcAft>
                <a:spcPts val="1199"/>
              </a:spcAft>
              <a:buClr>
                <a:srgbClr val="000000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0" lang="pt-BR" sz="2400" spc="-1" strike="noStrike">
                <a:solidFill>
                  <a:schemeClr val="dk1"/>
                </a:solidFill>
                <a:latin typeface="Calibri"/>
              </a:rPr>
              <a:t>aplicações complexas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3300"/>
              </a:lnSpc>
              <a:spcAft>
                <a:spcPts val="1199"/>
              </a:spcAft>
              <a:tabLst>
                <a:tab algn="l" pos="0"/>
              </a:tabLst>
            </a:pP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ts val="3300"/>
              </a:lnSpc>
              <a:spcAft>
                <a:spcPts val="1199"/>
              </a:spcAft>
              <a:tabLst>
                <a:tab algn="l" pos="0"/>
              </a:tabLst>
            </a:pPr>
            <a:r>
              <a:rPr b="0" lang="pt-BR" sz="2400" spc="-1" strike="noStrike">
                <a:solidFill>
                  <a:schemeClr val="dk1"/>
                </a:solidFill>
                <a:latin typeface="Calibri"/>
              </a:rPr>
              <a:t>Executar todos os testes manualmente se torna </a:t>
            </a:r>
            <a:r>
              <a:rPr b="1" lang="pt-BR" sz="2400" spc="-1" strike="noStrike">
                <a:solidFill>
                  <a:schemeClr val="dk1"/>
                </a:solidFill>
                <a:latin typeface="Calibri"/>
              </a:rPr>
              <a:t>impraticável</a:t>
            </a:r>
            <a:r>
              <a:rPr b="0" lang="pt-BR" sz="2400" spc="-1" strike="noStrike">
                <a:solidFill>
                  <a:schemeClr val="dk1"/>
                </a:solidFill>
                <a:latin typeface="Calibri"/>
              </a:rPr>
              <a:t>.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marL="343080" defTabSz="914400">
              <a:lnSpc>
                <a:spcPts val="3300"/>
              </a:lnSpc>
              <a:spcAft>
                <a:spcPts val="1199"/>
              </a:spcAft>
              <a:tabLst>
                <a:tab algn="l" pos="0"/>
              </a:tabLst>
            </a:pP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TextBox 15"/>
          <p:cNvSpPr/>
          <p:nvPr/>
        </p:nvSpPr>
        <p:spPr>
          <a:xfrm>
            <a:off x="862920" y="727560"/>
            <a:ext cx="10613160" cy="69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pt-BR" sz="4000" spc="-1" strike="noStrike">
                <a:solidFill>
                  <a:schemeClr val="dk1"/>
                </a:solidFill>
                <a:latin typeface="Montserrat"/>
              </a:rPr>
              <a:t>Por que automação é importante</a:t>
            </a:r>
            <a:endParaRPr b="0" lang="pt-BR" sz="4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3"/>
          <p:cNvSpPr/>
          <p:nvPr/>
        </p:nvSpPr>
        <p:spPr>
          <a:xfrm>
            <a:off x="833040" y="1682280"/>
            <a:ext cx="10557360" cy="384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 defTabSz="914400">
              <a:lnSpc>
                <a:spcPts val="3300"/>
              </a:lnSpc>
              <a:spcAft>
                <a:spcPts val="1199"/>
              </a:spcAft>
              <a:tabLst>
                <a:tab algn="l" pos="0"/>
              </a:tabLst>
            </a:pPr>
            <a:r>
              <a:rPr b="0" lang="pt-BR" sz="2400" spc="-1" strike="noStrike">
                <a:solidFill>
                  <a:schemeClr val="dk1"/>
                </a:solidFill>
                <a:latin typeface="Calibri"/>
              </a:rPr>
              <a:t>A automação permite: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ts val="3300"/>
              </a:lnSpc>
              <a:spcAft>
                <a:spcPts val="1199"/>
              </a:spcAft>
              <a:buClr>
                <a:srgbClr val="000000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0" lang="pt-BR" sz="2400" spc="-1" strike="noStrike">
                <a:solidFill>
                  <a:schemeClr val="dk1"/>
                </a:solidFill>
                <a:latin typeface="Calibri"/>
              </a:rPr>
              <a:t>executar testes repetidamente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ts val="3300"/>
              </a:lnSpc>
              <a:spcAft>
                <a:spcPts val="1199"/>
              </a:spcAft>
              <a:buClr>
                <a:srgbClr val="000000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0" lang="pt-BR" sz="2400" spc="-1" strike="noStrike">
                <a:solidFill>
                  <a:schemeClr val="dk1"/>
                </a:solidFill>
                <a:latin typeface="Calibri"/>
              </a:rPr>
              <a:t>reduzir esforço manual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ts val="3300"/>
              </a:lnSpc>
              <a:spcAft>
                <a:spcPts val="1199"/>
              </a:spcAft>
              <a:buClr>
                <a:srgbClr val="000000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0" lang="pt-BR" sz="2400" spc="-1" strike="noStrike">
                <a:solidFill>
                  <a:schemeClr val="dk1"/>
                </a:solidFill>
                <a:latin typeface="Calibri"/>
              </a:rPr>
              <a:t>detectar regressões rapidamente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ts val="3300"/>
              </a:lnSpc>
              <a:spcAft>
                <a:spcPts val="1199"/>
              </a:spcAft>
              <a:buClr>
                <a:srgbClr val="000000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0" lang="pt-BR" sz="2400" spc="-1" strike="noStrike">
                <a:solidFill>
                  <a:schemeClr val="dk1"/>
                </a:solidFill>
                <a:latin typeface="Calibri"/>
              </a:rPr>
              <a:t>acelerar ciclos de entrega.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TextBox 6"/>
          <p:cNvSpPr/>
          <p:nvPr/>
        </p:nvSpPr>
        <p:spPr>
          <a:xfrm>
            <a:off x="862920" y="727560"/>
            <a:ext cx="10613160" cy="69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pt-BR" sz="4000" spc="-1" strike="noStrike">
                <a:solidFill>
                  <a:schemeClr val="dk1"/>
                </a:solidFill>
                <a:latin typeface="Montserrat"/>
              </a:rPr>
              <a:t>Por que automação é importante</a:t>
            </a:r>
            <a:endParaRPr b="0" lang="pt-BR" sz="4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Box 7"/>
          <p:cNvSpPr/>
          <p:nvPr/>
        </p:nvSpPr>
        <p:spPr>
          <a:xfrm>
            <a:off x="833040" y="1682280"/>
            <a:ext cx="10557360" cy="384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 defTabSz="914400">
              <a:lnSpc>
                <a:spcPts val="3300"/>
              </a:lnSpc>
              <a:spcAft>
                <a:spcPts val="1199"/>
              </a:spcAft>
              <a:tabLst>
                <a:tab algn="l" pos="0"/>
              </a:tabLst>
            </a:pPr>
            <a:r>
              <a:rPr b="0" lang="pt-BR" sz="2400" spc="-1" strike="noStrike">
                <a:solidFill>
                  <a:schemeClr val="dk1"/>
                </a:solidFill>
                <a:latin typeface="Calibri"/>
              </a:rPr>
              <a:t>Um erro comum é acreditar que automação elimina o papel do testador. Na realidade: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ts val="3300"/>
              </a:lnSpc>
              <a:spcAft>
                <a:spcPts val="1199"/>
              </a:spcAft>
              <a:buClr>
                <a:srgbClr val="000000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0" lang="pt-BR" sz="2400" spc="-1" strike="noStrike">
                <a:solidFill>
                  <a:schemeClr val="dk1"/>
                </a:solidFill>
                <a:latin typeface="Calibri"/>
              </a:rPr>
              <a:t>testes exploratórios continuam essenciais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ts val="3300"/>
              </a:lnSpc>
              <a:spcAft>
                <a:spcPts val="1199"/>
              </a:spcAft>
              <a:buClr>
                <a:srgbClr val="000000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0" lang="pt-BR" sz="2400" spc="-1" strike="noStrike">
                <a:solidFill>
                  <a:schemeClr val="dk1"/>
                </a:solidFill>
                <a:latin typeface="Calibri"/>
              </a:rPr>
              <a:t>validações visuais complexas ainda dependem de humanos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ts val="3300"/>
              </a:lnSpc>
              <a:spcAft>
                <a:spcPts val="1199"/>
              </a:spcAft>
              <a:buClr>
                <a:srgbClr val="000000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0" lang="pt-BR" sz="2400" spc="-1" strike="noStrike">
                <a:solidFill>
                  <a:schemeClr val="dk1"/>
                </a:solidFill>
                <a:latin typeface="Calibri"/>
              </a:rPr>
              <a:t>testes de usabilidade exigem análise humana.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3300"/>
              </a:lnSpc>
              <a:spcAft>
                <a:spcPts val="1199"/>
              </a:spcAft>
              <a:tabLst>
                <a:tab algn="l" pos="0"/>
              </a:tabLst>
            </a:pP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ts val="3300"/>
              </a:lnSpc>
              <a:spcAft>
                <a:spcPts val="1199"/>
              </a:spcAft>
              <a:tabLst>
                <a:tab algn="l" pos="0"/>
              </a:tabLst>
            </a:pPr>
            <a:r>
              <a:rPr b="0" lang="pt-BR" sz="2400" spc="-1" strike="noStrike">
                <a:solidFill>
                  <a:schemeClr val="dk1"/>
                </a:solidFill>
                <a:latin typeface="Calibri"/>
              </a:rPr>
              <a:t>Automação deve ser vista como </a:t>
            </a:r>
            <a:r>
              <a:rPr b="1" lang="pt-BR" sz="2400" spc="-1" strike="noStrike">
                <a:solidFill>
                  <a:schemeClr val="dk1"/>
                </a:solidFill>
                <a:latin typeface="Calibri"/>
              </a:rPr>
              <a:t>um amplificador da capacidade de testes</a:t>
            </a:r>
            <a:r>
              <a:rPr b="0" lang="pt-BR" sz="2400" spc="-1" strike="noStrike">
                <a:solidFill>
                  <a:schemeClr val="dk1"/>
                </a:solidFill>
                <a:latin typeface="Calibri"/>
              </a:rPr>
              <a:t>, não um substituto.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TextBox 9"/>
          <p:cNvSpPr/>
          <p:nvPr/>
        </p:nvSpPr>
        <p:spPr>
          <a:xfrm>
            <a:off x="862920" y="727560"/>
            <a:ext cx="10613160" cy="69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pt-BR" sz="4000" spc="-1" strike="noStrike">
                <a:solidFill>
                  <a:schemeClr val="dk1"/>
                </a:solidFill>
                <a:latin typeface="Montserrat"/>
              </a:rPr>
              <a:t>Automação não substitui testes manuais</a:t>
            </a:r>
            <a:endParaRPr b="0" lang="pt-BR" sz="4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12"/>
          <p:cNvSpPr/>
          <p:nvPr/>
        </p:nvSpPr>
        <p:spPr>
          <a:xfrm>
            <a:off x="833040" y="1682280"/>
            <a:ext cx="10557360" cy="384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 defTabSz="914400">
              <a:lnSpc>
                <a:spcPts val="3300"/>
              </a:lnSpc>
              <a:spcAft>
                <a:spcPts val="1199"/>
              </a:spcAft>
              <a:buClr>
                <a:srgbClr val="000000"/>
              </a:buClr>
              <a:buFont typeface="Wingdings" charset="2"/>
              <a:buChar char=""/>
            </a:pPr>
            <a:r>
              <a:rPr b="0" lang="pt-BR" sz="2400" spc="-1" strike="noStrike">
                <a:solidFill>
                  <a:schemeClr val="dk1"/>
                </a:solidFill>
                <a:latin typeface="Calibri"/>
              </a:rPr>
              <a:t>Testes mostram a presença de defeitos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ts val="3300"/>
              </a:lnSpc>
              <a:spcAft>
                <a:spcPts val="1199"/>
              </a:spcAft>
              <a:buClr>
                <a:srgbClr val="000000"/>
              </a:buClr>
              <a:buFont typeface="Wingdings" charset="2"/>
              <a:buChar char=""/>
            </a:pPr>
            <a:r>
              <a:rPr b="0" lang="pt-BR" sz="2400" spc="-1" strike="noStrike">
                <a:solidFill>
                  <a:schemeClr val="dk1"/>
                </a:solidFill>
                <a:latin typeface="Calibri"/>
              </a:rPr>
              <a:t>Testes </a:t>
            </a:r>
            <a:r>
              <a:rPr b="1" lang="pt-BR" sz="2400" spc="-1" strike="noStrike">
                <a:solidFill>
                  <a:schemeClr val="dk1"/>
                </a:solidFill>
                <a:latin typeface="Calibri"/>
              </a:rPr>
              <a:t>não provam que o software está correto</a:t>
            </a:r>
            <a:r>
              <a:rPr b="0" lang="pt-BR" sz="2400" spc="-1" strike="noStrike">
                <a:solidFill>
                  <a:schemeClr val="dk1"/>
                </a:solidFill>
                <a:latin typeface="Calibri"/>
              </a:rPr>
              <a:t>.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ts val="3300"/>
              </a:lnSpc>
              <a:spcAft>
                <a:spcPts val="1199"/>
              </a:spcAft>
              <a:buClr>
                <a:srgbClr val="000000"/>
              </a:buClr>
              <a:buFont typeface="Wingdings" charset="2"/>
              <a:buChar char=""/>
            </a:pPr>
            <a:r>
              <a:rPr b="0" lang="pt-BR" sz="2400" spc="-1" strike="noStrike">
                <a:solidFill>
                  <a:schemeClr val="dk1"/>
                </a:solidFill>
                <a:latin typeface="Calibri"/>
              </a:rPr>
              <a:t>Eles apenas demonstram que </a:t>
            </a:r>
            <a:r>
              <a:rPr b="1" lang="pt-BR" sz="2400" spc="-1" strike="noStrike">
                <a:solidFill>
                  <a:schemeClr val="dk1"/>
                </a:solidFill>
                <a:latin typeface="Calibri"/>
              </a:rPr>
              <a:t>defeitos existem</a:t>
            </a:r>
            <a:r>
              <a:rPr b="0" lang="pt-BR" sz="2400" spc="-1" strike="noStrike">
                <a:solidFill>
                  <a:schemeClr val="dk1"/>
                </a:solidFill>
                <a:latin typeface="Calibri"/>
              </a:rPr>
              <a:t>.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ts val="3300"/>
              </a:lnSpc>
              <a:spcAft>
                <a:spcPts val="1199"/>
              </a:spcAft>
              <a:tabLst>
                <a:tab algn="l" pos="0"/>
              </a:tabLst>
            </a:pPr>
            <a:r>
              <a:rPr b="0" lang="pt-BR" sz="2400" spc="-1" strike="noStrike">
                <a:solidFill>
                  <a:schemeClr val="dk1"/>
                </a:solidFill>
                <a:latin typeface="Calibri"/>
              </a:rPr>
              <a:t>Exemplo: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ts val="3300"/>
              </a:lnSpc>
              <a:spcAft>
                <a:spcPts val="1199"/>
              </a:spcAft>
              <a:buClr>
                <a:srgbClr val="000000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0" lang="pt-BR" sz="2400" spc="-1" strike="noStrike">
                <a:solidFill>
                  <a:schemeClr val="dk1"/>
                </a:solidFill>
                <a:latin typeface="Calibri"/>
              </a:rPr>
              <a:t>Se executarmos 100 testes e todos passarem, isso não significa que o sistema está livre de erros. Significa apenas que </a:t>
            </a:r>
            <a:r>
              <a:rPr b="1" lang="pt-BR" sz="2400" spc="-1" strike="noStrike">
                <a:solidFill>
                  <a:schemeClr val="dk1"/>
                </a:solidFill>
                <a:latin typeface="Calibri"/>
              </a:rPr>
              <a:t>não encontramos defeitos nos cenários testados</a:t>
            </a:r>
            <a:r>
              <a:rPr b="0" lang="pt-BR" sz="2400" spc="-1" strike="noStrike">
                <a:solidFill>
                  <a:schemeClr val="dk1"/>
                </a:solidFill>
                <a:latin typeface="Calibri"/>
              </a:rPr>
              <a:t>.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TextBox 30"/>
          <p:cNvSpPr/>
          <p:nvPr/>
        </p:nvSpPr>
        <p:spPr>
          <a:xfrm>
            <a:off x="862920" y="727560"/>
            <a:ext cx="10613160" cy="69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pt-BR" sz="4000" spc="-1" strike="noStrike">
                <a:solidFill>
                  <a:schemeClr val="dk1"/>
                </a:solidFill>
                <a:latin typeface="Montserrat"/>
              </a:rPr>
              <a:t>Testes mostram a presença de defeitos</a:t>
            </a:r>
            <a:endParaRPr b="0" lang="pt-BR" sz="4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33"/>
          <p:cNvSpPr/>
          <p:nvPr/>
        </p:nvSpPr>
        <p:spPr>
          <a:xfrm>
            <a:off x="833040" y="1682280"/>
            <a:ext cx="10557360" cy="384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 defTabSz="914400">
              <a:lnSpc>
                <a:spcPts val="3300"/>
              </a:lnSpc>
              <a:spcAft>
                <a:spcPts val="1199"/>
              </a:spcAft>
              <a:tabLst>
                <a:tab algn="l" pos="0"/>
              </a:tabLst>
            </a:pPr>
            <a:r>
              <a:rPr b="0" lang="pt-BR" sz="2400" spc="-1" strike="noStrike">
                <a:solidFill>
                  <a:schemeClr val="dk1"/>
                </a:solidFill>
                <a:latin typeface="Calibri"/>
              </a:rPr>
              <a:t>Não existe </a:t>
            </a:r>
            <a:r>
              <a:rPr b="1" lang="pt-BR" sz="2400" spc="-1" strike="noStrike">
                <a:solidFill>
                  <a:schemeClr val="dk1"/>
                </a:solidFill>
                <a:latin typeface="Calibri"/>
              </a:rPr>
              <a:t>estratégia universal de testes</a:t>
            </a:r>
            <a:r>
              <a:rPr b="0" lang="pt-BR" sz="2400" spc="-1" strike="noStrike">
                <a:solidFill>
                  <a:schemeClr val="dk1"/>
                </a:solidFill>
                <a:latin typeface="Calibri"/>
              </a:rPr>
              <a:t>. O que muda conforme o contexto: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ts val="3300"/>
              </a:lnSpc>
              <a:spcAft>
                <a:spcPts val="1199"/>
              </a:spcAft>
              <a:buClr>
                <a:srgbClr val="000000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0" lang="pt-BR" sz="2400" spc="-1" strike="noStrike">
                <a:solidFill>
                  <a:schemeClr val="dk1"/>
                </a:solidFill>
                <a:latin typeface="Calibri"/>
              </a:rPr>
              <a:t>criticidade do sistema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ts val="3300"/>
              </a:lnSpc>
              <a:spcAft>
                <a:spcPts val="1199"/>
              </a:spcAft>
              <a:buClr>
                <a:srgbClr val="000000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0" lang="pt-BR" sz="2400" spc="-1" strike="noStrike">
                <a:solidFill>
                  <a:schemeClr val="dk1"/>
                </a:solidFill>
                <a:latin typeface="Calibri"/>
              </a:rPr>
              <a:t>domínio da aplicação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ts val="3300"/>
              </a:lnSpc>
              <a:spcAft>
                <a:spcPts val="1199"/>
              </a:spcAft>
              <a:buClr>
                <a:srgbClr val="000000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0" lang="pt-BR" sz="2400" spc="-1" strike="noStrike">
                <a:solidFill>
                  <a:schemeClr val="dk1"/>
                </a:solidFill>
                <a:latin typeface="Calibri"/>
              </a:rPr>
              <a:t>risco de falha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ts val="3300"/>
              </a:lnSpc>
              <a:spcAft>
                <a:spcPts val="1199"/>
              </a:spcAft>
              <a:buClr>
                <a:srgbClr val="000000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0" lang="pt-BR" sz="2400" spc="-1" strike="noStrike">
                <a:solidFill>
                  <a:schemeClr val="dk1"/>
                </a:solidFill>
                <a:latin typeface="Calibri"/>
              </a:rPr>
              <a:t>impacto financeiro ou humano.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TextBox 34"/>
          <p:cNvSpPr/>
          <p:nvPr/>
        </p:nvSpPr>
        <p:spPr>
          <a:xfrm>
            <a:off x="862920" y="727560"/>
            <a:ext cx="10613160" cy="69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pt-BR" sz="4000" spc="-1" strike="noStrike">
                <a:solidFill>
                  <a:schemeClr val="dk1"/>
                </a:solidFill>
                <a:latin typeface="Montserrat"/>
              </a:rPr>
              <a:t>Testes dependem do contexto</a:t>
            </a:r>
            <a:endParaRPr b="0" lang="pt-BR" sz="4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10_Personalizar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10_Personalizar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5_Personalizar design">
  <a:themeElements>
    <a:clrScheme name="Azul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6_Personalizar design">
  <a:themeElements>
    <a:clrScheme name="Azul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7_Personalizar design">
  <a:themeElements>
    <a:clrScheme name="Azul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10_Personalizar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10_Personalizar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10_Personalizar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10_Personalizar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10_Personalizar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14930</TotalTime>
  <Application>LibreOffice/24.2.7.2$Linux_X86_64 LibreOffice_project/420$Build-2</Application>
  <AppVersion>15.0000</AppVersion>
  <Words>473</Words>
  <Paragraphs>76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2025-06-11T21:44:24Z</dcterms:created>
  <dc:creator>Fernando José Ferreira</dc:creator>
  <dc:description/>
  <dc:language>pt-BR</dc:language>
  <cp:lastModifiedBy/>
  <dcterms:modified xsi:type="dcterms:W3CDTF">2026-05-17T01:04:01Z</dcterms:modified>
  <cp:revision>336</cp:revision>
  <dc:subject/>
  <dc:title>Apresentação do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9</vt:i4>
  </property>
</Properties>
</file>