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anva Sans" charset="1" panose="020B0503030501040103"/>
      <p:regular r:id="rId15"/>
    </p:embeddedFont>
    <p:embeddedFont>
      <p:font typeface="Canva Sans Bold" charset="1" panose="020B08030305010401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2828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105500" y="3323500"/>
            <a:ext cx="3534500" cy="3534500"/>
          </a:xfrm>
          <a:custGeom>
            <a:avLst/>
            <a:gdLst/>
            <a:ahLst/>
            <a:cxnLst/>
            <a:rect r="r" b="b" t="t" l="l"/>
            <a:pathLst>
              <a:path h="3534500" w="3534500">
                <a:moveTo>
                  <a:pt x="0" y="0"/>
                </a:moveTo>
                <a:lnTo>
                  <a:pt x="3534500" y="0"/>
                </a:lnTo>
                <a:lnTo>
                  <a:pt x="3534500" y="3534500"/>
                </a:lnTo>
                <a:lnTo>
                  <a:pt x="0" y="353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0" y="685800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56992" y="632381"/>
            <a:ext cx="13837518" cy="8352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7"/>
              </a:lnSpc>
              <a:spcBef>
                <a:spcPct val="0"/>
              </a:spcBef>
            </a:pPr>
            <a:r>
              <a:rPr lang="en-US" sz="397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Lesson Objective:</a:t>
            </a:r>
          </a:p>
          <a:p>
            <a:pPr algn="ctr">
              <a:lnSpc>
                <a:spcPts val="5567"/>
              </a:lnSpc>
              <a:spcBef>
                <a:spcPct val="0"/>
              </a:spcBef>
            </a:pPr>
            <a:r>
              <a:rPr lang="en-US" sz="397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By the end of this lesson, You will be able to:</a:t>
            </a:r>
          </a:p>
          <a:p>
            <a:pPr algn="ctr">
              <a:lnSpc>
                <a:spcPts val="5567"/>
              </a:lnSpc>
              <a:spcBef>
                <a:spcPct val="0"/>
              </a:spcBef>
            </a:pPr>
          </a:p>
          <a:p>
            <a:pPr algn="l">
              <a:lnSpc>
                <a:spcPts val="5567"/>
              </a:lnSpc>
              <a:spcBef>
                <a:spcPct val="0"/>
              </a:spcBef>
            </a:pPr>
            <a:r>
              <a:rPr lang="en-US" sz="397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• Use basic Cebuano greetings and polite expressions correctly.</a:t>
            </a:r>
          </a:p>
          <a:p>
            <a:pPr algn="l">
              <a:lnSpc>
                <a:spcPts val="5567"/>
              </a:lnSpc>
              <a:spcBef>
                <a:spcPct val="0"/>
              </a:spcBef>
            </a:pPr>
            <a:r>
              <a:rPr lang="en-US" sz="397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• Introduce yourself in Cebuano. </a:t>
            </a:r>
          </a:p>
          <a:p>
            <a:pPr algn="l">
              <a:lnSpc>
                <a:spcPts val="5567"/>
              </a:lnSpc>
              <a:spcBef>
                <a:spcPct val="0"/>
              </a:spcBef>
            </a:pPr>
            <a:r>
              <a:rPr lang="en-US" sz="397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 Ask and answer simple personal questions.</a:t>
            </a:r>
          </a:p>
          <a:p>
            <a:pPr algn="l">
              <a:lnSpc>
                <a:spcPts val="5567"/>
              </a:lnSpc>
              <a:spcBef>
                <a:spcPct val="0"/>
              </a:spcBef>
            </a:pPr>
            <a:r>
              <a:rPr lang="en-US" sz="397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• Practice correct pronunciation of beginner Cebuano words and phrases.</a:t>
            </a:r>
          </a:p>
          <a:p>
            <a:pPr algn="l">
              <a:lnSpc>
                <a:spcPts val="5567"/>
              </a:lnSpc>
              <a:spcBef>
                <a:spcPct val="0"/>
              </a:spcBef>
            </a:pPr>
            <a:r>
              <a:rPr lang="en-US" sz="397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• Build confidence in speaking simple everyday Cebuano conversations.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2828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105500" y="3323500"/>
            <a:ext cx="3534500" cy="3534500"/>
          </a:xfrm>
          <a:custGeom>
            <a:avLst/>
            <a:gdLst/>
            <a:ahLst/>
            <a:cxnLst/>
            <a:rect r="r" b="b" t="t" l="l"/>
            <a:pathLst>
              <a:path h="3534500" w="3534500">
                <a:moveTo>
                  <a:pt x="0" y="0"/>
                </a:moveTo>
                <a:lnTo>
                  <a:pt x="3534500" y="0"/>
                </a:lnTo>
                <a:lnTo>
                  <a:pt x="3534500" y="3534500"/>
                </a:lnTo>
                <a:lnTo>
                  <a:pt x="0" y="353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0" y="685800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21555" y="457835"/>
            <a:ext cx="13613928" cy="58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Beginner Cebuano Lesson – Lesson 1: Greetings &amp; Introductions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406858" y="1935417"/>
            <a:ext cx="4042707" cy="711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b="true" sz="3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Cebuano</a:t>
            </a:r>
          </a:p>
          <a:p>
            <a:pPr algn="l">
              <a:lnSpc>
                <a:spcPts val="6300"/>
              </a:lnSpc>
            </a:pP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Kumusta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Maayong buntag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Maayong hapon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Maayong gabii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Babaye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Salamat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Walay sapayan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170340" y="1220152"/>
            <a:ext cx="37338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Basic Greetings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44810" y="1935417"/>
            <a:ext cx="4042707" cy="711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b="true" sz="3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English</a:t>
            </a:r>
          </a:p>
          <a:p>
            <a:pPr algn="l">
              <a:lnSpc>
                <a:spcPts val="6300"/>
              </a:lnSpc>
            </a:pP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Hello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Good morning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Good afternoon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Good evening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Goodbye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Thank you</a:t>
            </a:r>
          </a:p>
          <a:p>
            <a:pPr algn="l" marL="647700" indent="-323850" lvl="1">
              <a:lnSpc>
                <a:spcPts val="6300"/>
              </a:lnSpc>
              <a:buFont typeface="Arial"/>
              <a:buChar char="•"/>
            </a:pPr>
            <a:r>
              <a:rPr lang="en-US" sz="3000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You’re welcome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2828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105500" y="3323500"/>
            <a:ext cx="3534500" cy="3534500"/>
          </a:xfrm>
          <a:custGeom>
            <a:avLst/>
            <a:gdLst/>
            <a:ahLst/>
            <a:cxnLst/>
            <a:rect r="r" b="b" t="t" l="l"/>
            <a:pathLst>
              <a:path h="3534500" w="3534500">
                <a:moveTo>
                  <a:pt x="0" y="0"/>
                </a:moveTo>
                <a:lnTo>
                  <a:pt x="3534500" y="0"/>
                </a:lnTo>
                <a:lnTo>
                  <a:pt x="3534500" y="3534500"/>
                </a:lnTo>
                <a:lnTo>
                  <a:pt x="0" y="353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0" y="685800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63963" y="1984928"/>
            <a:ext cx="7597378" cy="6398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99480" indent="-449740" lvl="1">
              <a:lnSpc>
                <a:spcPts val="10415"/>
              </a:lnSpc>
              <a:buFont typeface="Arial"/>
              <a:buChar char="•"/>
            </a:pPr>
            <a:r>
              <a:rPr lang="en-US" sz="41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Cebuano</a:t>
            </a:r>
          </a:p>
          <a:p>
            <a:pPr algn="l" marL="899480" indent="-449740" lvl="1">
              <a:lnSpc>
                <a:spcPts val="10415"/>
              </a:lnSpc>
              <a:buFont typeface="Arial"/>
              <a:buChar char="•"/>
            </a:pPr>
            <a:r>
              <a:rPr lang="en-US" sz="41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Ang akong ngalan kay Gary</a:t>
            </a:r>
          </a:p>
          <a:p>
            <a:pPr algn="l" marL="899480" indent="-449740" lvl="1">
              <a:lnSpc>
                <a:spcPts val="10415"/>
              </a:lnSpc>
              <a:buFont typeface="Arial"/>
              <a:buChar char="•"/>
            </a:pPr>
            <a:r>
              <a:rPr lang="en-US" sz="41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Unsay imong ngalan?</a:t>
            </a:r>
          </a:p>
          <a:p>
            <a:pPr algn="l" marL="899480" indent="-449740" lvl="1">
              <a:lnSpc>
                <a:spcPts val="10415"/>
              </a:lnSpc>
              <a:buFont typeface="Arial"/>
              <a:buChar char="•"/>
            </a:pPr>
            <a:r>
              <a:rPr lang="en-US" sz="41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Nalipay ko</a:t>
            </a:r>
          </a:p>
          <a:p>
            <a:pPr algn="l" marL="899480" indent="-449740" lvl="1">
              <a:lnSpc>
                <a:spcPts val="10415"/>
              </a:lnSpc>
              <a:buFont typeface="Arial"/>
              <a:buChar char="•"/>
            </a:pPr>
            <a:r>
              <a:rPr lang="en-US" sz="41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Nagtuon ko og Cebuano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62652" y="650875"/>
            <a:ext cx="6472020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Introducing Yourself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143686" y="1984928"/>
            <a:ext cx="6538198" cy="6398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99480" indent="-449740" lvl="1">
              <a:lnSpc>
                <a:spcPts val="10415"/>
              </a:lnSpc>
              <a:buFont typeface="Arial"/>
              <a:buChar char="•"/>
            </a:pPr>
            <a:r>
              <a:rPr lang="en-US" sz="41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English</a:t>
            </a:r>
          </a:p>
          <a:p>
            <a:pPr algn="l" marL="899480" indent="-449740" lvl="1">
              <a:lnSpc>
                <a:spcPts val="10415"/>
              </a:lnSpc>
              <a:buFont typeface="Arial"/>
              <a:buChar char="•"/>
            </a:pPr>
            <a:r>
              <a:rPr lang="en-US" sz="4166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My name is Gary</a:t>
            </a:r>
          </a:p>
          <a:p>
            <a:pPr algn="l" marL="899480" indent="-449740" lvl="1">
              <a:lnSpc>
                <a:spcPts val="10415"/>
              </a:lnSpc>
              <a:buFont typeface="Arial"/>
              <a:buChar char="•"/>
            </a:pPr>
            <a:r>
              <a:rPr lang="en-US" sz="4166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What is your name?</a:t>
            </a:r>
          </a:p>
          <a:p>
            <a:pPr algn="l" marL="899480" indent="-449740" lvl="1">
              <a:lnSpc>
                <a:spcPts val="10415"/>
              </a:lnSpc>
              <a:buFont typeface="Arial"/>
              <a:buChar char="•"/>
            </a:pPr>
            <a:r>
              <a:rPr lang="en-US" sz="4166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I am happy</a:t>
            </a:r>
          </a:p>
          <a:p>
            <a:pPr algn="l" marL="899480" indent="-449740" lvl="1">
              <a:lnSpc>
                <a:spcPts val="10415"/>
              </a:lnSpc>
              <a:buFont typeface="Arial"/>
              <a:buChar char="•"/>
            </a:pPr>
            <a:r>
              <a:rPr lang="en-US" sz="4166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I am learning Cebuano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2828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105500" y="3323500"/>
            <a:ext cx="3534500" cy="3534500"/>
          </a:xfrm>
          <a:custGeom>
            <a:avLst/>
            <a:gdLst/>
            <a:ahLst/>
            <a:cxnLst/>
            <a:rect r="r" b="b" t="t" l="l"/>
            <a:pathLst>
              <a:path h="3534500" w="3534500">
                <a:moveTo>
                  <a:pt x="0" y="0"/>
                </a:moveTo>
                <a:lnTo>
                  <a:pt x="3534500" y="0"/>
                </a:lnTo>
                <a:lnTo>
                  <a:pt x="3534500" y="3534500"/>
                </a:lnTo>
                <a:lnTo>
                  <a:pt x="0" y="353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0" y="685800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65382" y="1436204"/>
            <a:ext cx="7386281" cy="6315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Tutor: Kumusta Gary?</a:t>
            </a:r>
          </a:p>
          <a:p>
            <a:pPr algn="l" marL="734059" indent="-367030" lvl="1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(Hello Gary?)</a:t>
            </a:r>
          </a:p>
          <a:p>
            <a:pPr algn="l" marL="734059" indent="-367030" lvl="1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Tutor: Unsay imong ngalan?</a:t>
            </a:r>
          </a:p>
          <a:p>
            <a:pPr algn="l" marL="734059" indent="-367030" lvl="1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(What is your name?)</a:t>
            </a:r>
          </a:p>
          <a:p>
            <a:pPr algn="l" marL="734059" indent="-367030" lvl="1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Tutor: Nalipay ko nga nakaila ka!</a:t>
            </a:r>
          </a:p>
          <a:p>
            <a:pPr algn="l" marL="734059" indent="-367030" lvl="1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(Nice to meet you!)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48984" y="650875"/>
            <a:ext cx="7886700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Simple Conversation Practice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92334" y="1436204"/>
            <a:ext cx="7561540" cy="4163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Gary: Maayo ra ko!</a:t>
            </a:r>
          </a:p>
          <a:p>
            <a:pPr algn="l" marL="734059" indent="-367030" lvl="1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(I’m fine!)</a:t>
            </a:r>
          </a:p>
          <a:p>
            <a:pPr algn="l" marL="734059" indent="-367030" lvl="1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Gary: Ang akong ngalan kay Gary.</a:t>
            </a:r>
          </a:p>
          <a:p>
            <a:pPr algn="l" marL="734059" indent="-367030" lvl="1">
              <a:lnSpc>
                <a:spcPts val="8499"/>
              </a:lnSpc>
              <a:buFont typeface="Arial"/>
              <a:buChar char="•"/>
            </a:pPr>
            <a:r>
              <a:rPr lang="en-US" sz="3399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(My name is Gary.)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2828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105500" y="3323500"/>
            <a:ext cx="3534500" cy="3534500"/>
          </a:xfrm>
          <a:custGeom>
            <a:avLst/>
            <a:gdLst/>
            <a:ahLst/>
            <a:cxnLst/>
            <a:rect r="r" b="b" t="t" l="l"/>
            <a:pathLst>
              <a:path h="3534500" w="3534500">
                <a:moveTo>
                  <a:pt x="0" y="0"/>
                </a:moveTo>
                <a:lnTo>
                  <a:pt x="3534500" y="0"/>
                </a:lnTo>
                <a:lnTo>
                  <a:pt x="3534500" y="3534500"/>
                </a:lnTo>
                <a:lnTo>
                  <a:pt x="0" y="353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0" y="685800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29271" y="3295650"/>
            <a:ext cx="10393681" cy="3616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35"/>
              </a:lnSpc>
              <a:spcBef>
                <a:spcPct val="0"/>
              </a:spcBef>
            </a:pPr>
            <a:r>
              <a:rPr lang="en-US" sz="6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</a:t>
            </a:r>
            <a:r>
              <a:rPr lang="en-US" sz="6882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ng</a:t>
            </a:r>
            <a:r>
              <a:rPr lang="en-US" sz="6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” sounds like in “</a:t>
            </a:r>
            <a:r>
              <a:rPr lang="en-US" sz="6882">
                <a:solidFill>
                  <a:srgbClr val="FDA601"/>
                </a:solidFill>
                <a:latin typeface="Canva Sans"/>
                <a:ea typeface="Canva Sans"/>
                <a:cs typeface="Canva Sans"/>
                <a:sym typeface="Canva Sans"/>
              </a:rPr>
              <a:t>sing</a:t>
            </a:r>
            <a:r>
              <a:rPr lang="en-US" sz="6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”</a:t>
            </a:r>
          </a:p>
          <a:p>
            <a:pPr algn="ctr">
              <a:lnSpc>
                <a:spcPts val="9635"/>
              </a:lnSpc>
              <a:spcBef>
                <a:spcPct val="0"/>
              </a:spcBef>
            </a:pPr>
            <a:r>
              <a:rPr lang="en-US" sz="6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</a:t>
            </a:r>
            <a:r>
              <a:rPr lang="en-US" sz="6882">
                <a:solidFill>
                  <a:srgbClr val="F87004"/>
                </a:solidFill>
                <a:latin typeface="Canva Sans"/>
                <a:ea typeface="Canva Sans"/>
                <a:cs typeface="Canva Sans"/>
                <a:sym typeface="Canva Sans"/>
              </a:rPr>
              <a:t>ay</a:t>
            </a:r>
            <a:r>
              <a:rPr lang="en-US" sz="6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” sounds like “</a:t>
            </a:r>
            <a:r>
              <a:rPr lang="en-US" sz="6882">
                <a:solidFill>
                  <a:srgbClr val="FDA601"/>
                </a:solidFill>
                <a:latin typeface="Canva Sans"/>
                <a:ea typeface="Canva Sans"/>
                <a:cs typeface="Canva Sans"/>
                <a:sym typeface="Canva Sans"/>
              </a:rPr>
              <a:t>eye</a:t>
            </a:r>
            <a:r>
              <a:rPr lang="en-US" sz="6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”</a:t>
            </a:r>
          </a:p>
          <a:p>
            <a:pPr algn="ctr">
              <a:lnSpc>
                <a:spcPts val="9635"/>
              </a:lnSpc>
              <a:spcBef>
                <a:spcPct val="0"/>
              </a:spcBef>
            </a:pPr>
            <a:r>
              <a:rPr lang="en-US" sz="688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“Maayo” = mah-ah-yoh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64802" y="933450"/>
            <a:ext cx="5722620" cy="755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2"/>
              </a:lnSpc>
              <a:spcBef>
                <a:spcPct val="0"/>
              </a:spcBef>
            </a:pPr>
            <a:r>
              <a:rPr lang="en-US" b="true" sz="436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 Pronunciation Tips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2828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105500" y="3323500"/>
            <a:ext cx="3534500" cy="3534500"/>
          </a:xfrm>
          <a:custGeom>
            <a:avLst/>
            <a:gdLst/>
            <a:ahLst/>
            <a:cxnLst/>
            <a:rect r="r" b="b" t="t" l="l"/>
            <a:pathLst>
              <a:path h="3534500" w="3534500">
                <a:moveTo>
                  <a:pt x="0" y="0"/>
                </a:moveTo>
                <a:lnTo>
                  <a:pt x="3534500" y="0"/>
                </a:lnTo>
                <a:lnTo>
                  <a:pt x="3534500" y="3534500"/>
                </a:lnTo>
                <a:lnTo>
                  <a:pt x="0" y="353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0" y="685800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441127" y="2453298"/>
            <a:ext cx="8102908" cy="632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Practice saying: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849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Kumusta</a:t>
            </a:r>
          </a:p>
          <a:p>
            <a:pPr algn="just">
              <a:lnSpc>
                <a:spcPts val="849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Salamat</a:t>
            </a:r>
          </a:p>
          <a:p>
            <a:pPr algn="just">
              <a:lnSpc>
                <a:spcPts val="849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Ang akong ngalan kay Gary</a:t>
            </a:r>
          </a:p>
          <a:p>
            <a:pPr algn="just">
              <a:lnSpc>
                <a:spcPts val="849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Nagtuon ko og Cebuano</a:t>
            </a:r>
          </a:p>
          <a:p>
            <a:pPr algn="just">
              <a:lnSpc>
                <a:spcPts val="849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467441" y="952500"/>
            <a:ext cx="6050280" cy="712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b="true" sz="41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5. Homework / Practice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2828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105500" y="3323500"/>
            <a:ext cx="3534500" cy="3534500"/>
          </a:xfrm>
          <a:custGeom>
            <a:avLst/>
            <a:gdLst/>
            <a:ahLst/>
            <a:cxnLst/>
            <a:rect r="r" b="b" t="t" l="l"/>
            <a:pathLst>
              <a:path h="3534500" w="3534500">
                <a:moveTo>
                  <a:pt x="0" y="0"/>
                </a:moveTo>
                <a:lnTo>
                  <a:pt x="3534500" y="0"/>
                </a:lnTo>
                <a:lnTo>
                  <a:pt x="3534500" y="3534500"/>
                </a:lnTo>
                <a:lnTo>
                  <a:pt x="0" y="353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0" y="685800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858836" y="1882696"/>
            <a:ext cx="10570328" cy="5723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Practice saying:</a:t>
            </a:r>
          </a:p>
          <a:p>
            <a:pPr algn="ctr">
              <a:lnSpc>
                <a:spcPts val="6209"/>
              </a:lnSpc>
              <a:spcBef>
                <a:spcPct val="0"/>
              </a:spcBef>
            </a:pPr>
          </a:p>
          <a:p>
            <a:pPr algn="just">
              <a:lnSpc>
                <a:spcPts val="11088"/>
              </a:lnSpc>
              <a:spcBef>
                <a:spcPct val="0"/>
              </a:spcBef>
            </a:pPr>
            <a:r>
              <a:rPr lang="en-US" sz="443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How are you_________________</a:t>
            </a:r>
          </a:p>
          <a:p>
            <a:pPr algn="just">
              <a:lnSpc>
                <a:spcPts val="11088"/>
              </a:lnSpc>
              <a:spcBef>
                <a:spcPct val="0"/>
              </a:spcBef>
            </a:pPr>
            <a:r>
              <a:rPr lang="en-US" sz="443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My name is__________________</a:t>
            </a:r>
          </a:p>
          <a:p>
            <a:pPr algn="just">
              <a:lnSpc>
                <a:spcPts val="11088"/>
              </a:lnSpc>
            </a:pPr>
            <a:r>
              <a:rPr lang="en-US" sz="443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I’m learning Cebuano_______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2828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105500" y="3323500"/>
            <a:ext cx="3534500" cy="3534500"/>
          </a:xfrm>
          <a:custGeom>
            <a:avLst/>
            <a:gdLst/>
            <a:ahLst/>
            <a:cxnLst/>
            <a:rect r="r" b="b" t="t" l="l"/>
            <a:pathLst>
              <a:path h="3534500" w="3534500">
                <a:moveTo>
                  <a:pt x="0" y="0"/>
                </a:moveTo>
                <a:lnTo>
                  <a:pt x="3534500" y="0"/>
                </a:lnTo>
                <a:lnTo>
                  <a:pt x="3534500" y="3534500"/>
                </a:lnTo>
                <a:lnTo>
                  <a:pt x="0" y="353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0" y="685800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498321" y="2534816"/>
            <a:ext cx="11223071" cy="4666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79"/>
              </a:lnSpc>
              <a:spcBef>
                <a:spcPct val="0"/>
              </a:spcBef>
            </a:pPr>
            <a:r>
              <a:rPr lang="en-US" b="true" sz="891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Try introducing yourself in Cebuano      3 times aloud. 😊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2828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105500" y="3323500"/>
            <a:ext cx="3534500" cy="3534500"/>
          </a:xfrm>
          <a:custGeom>
            <a:avLst/>
            <a:gdLst/>
            <a:ahLst/>
            <a:cxnLst/>
            <a:rect r="r" b="b" t="t" l="l"/>
            <a:pathLst>
              <a:path h="3534500" w="3534500">
                <a:moveTo>
                  <a:pt x="0" y="0"/>
                </a:moveTo>
                <a:lnTo>
                  <a:pt x="3534500" y="0"/>
                </a:lnTo>
                <a:lnTo>
                  <a:pt x="3534500" y="3534500"/>
                </a:lnTo>
                <a:lnTo>
                  <a:pt x="0" y="35345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0" y="6858000"/>
            <a:ext cx="3429000" cy="3429000"/>
          </a:xfrm>
          <a:custGeom>
            <a:avLst/>
            <a:gdLst/>
            <a:ahLst/>
            <a:cxnLst/>
            <a:rect r="r" b="b" t="t" l="l"/>
            <a:pathLst>
              <a:path h="3429000" w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754043" y="1623389"/>
            <a:ext cx="8709227" cy="6934722"/>
          </a:xfrm>
          <a:custGeom>
            <a:avLst/>
            <a:gdLst/>
            <a:ahLst/>
            <a:cxnLst/>
            <a:rect r="r" b="b" t="t" l="l"/>
            <a:pathLst>
              <a:path h="6934722" w="8709227">
                <a:moveTo>
                  <a:pt x="0" y="0"/>
                </a:moveTo>
                <a:lnTo>
                  <a:pt x="8709227" y="0"/>
                </a:lnTo>
                <a:lnTo>
                  <a:pt x="8709227" y="6934722"/>
                </a:lnTo>
                <a:lnTo>
                  <a:pt x="0" y="69347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DAHK3GrHpHA</dc:identifier>
  <dcterms:modified xsi:type="dcterms:W3CDTF">2011-08-01T06:04:30Z</dcterms:modified>
  <cp:revision>1</cp:revision>
  <dc:title>Basic Cebuano Introduction and Greetings</dc:title>
</cp:coreProperties>
</file>