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54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198" y="733901"/>
            <a:ext cx="7416403" cy="2128838"/>
          </a:xfrm>
          <a:prstGeom prst="rect">
            <a:avLst/>
          </a:prstGeom>
          <a:noFill/>
          <a:ln/>
        </p:spPr>
        <p:txBody>
          <a:bodyPr wrap="square" lIns="0" tIns="0" rIns="0" bIns="0" rtlCol="0" anchor="t"/>
          <a:lstStyle/>
          <a:p>
            <a:pPr marL="0" indent="0">
              <a:lnSpc>
                <a:spcPts val="8350"/>
              </a:lnSpc>
              <a:buNone/>
            </a:pPr>
            <a:r>
              <a:rPr lang="en-US" sz="6700" dirty="0">
                <a:solidFill>
                  <a:srgbClr val="F5F0F0"/>
                </a:solidFill>
                <a:latin typeface="Merriweather" pitchFamily="34" charset="0"/>
                <a:ea typeface="Merriweather" pitchFamily="34" charset="-122"/>
                <a:cs typeface="Merriweather" pitchFamily="34" charset="-120"/>
              </a:rPr>
              <a:t>Transformations in Geometry</a:t>
            </a:r>
            <a:endParaRPr lang="en-US" sz="6700" dirty="0"/>
          </a:p>
        </p:txBody>
      </p:sp>
      <p:sp>
        <p:nvSpPr>
          <p:cNvPr id="4" name="Text 1"/>
          <p:cNvSpPr/>
          <p:nvPr/>
        </p:nvSpPr>
        <p:spPr>
          <a:xfrm>
            <a:off x="6350198" y="3232904"/>
            <a:ext cx="7416403" cy="3553301"/>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Geometry is a fundamental branch of mathematics that explores the properties and relationships of shapes, figures, and spaces. At the heart of geometric concepts lie transformations - the process of manipulating and altering these geometric entities in various ways. From the simplest translations to the more complex dilations, understanding the different types of transformations and their applications is crucial for both students and professionals in fields ranging from architecture to computer graphics.</a:t>
            </a:r>
            <a:endParaRPr lang="en-US" sz="1900" dirty="0"/>
          </a:p>
        </p:txBody>
      </p:sp>
      <p:sp>
        <p:nvSpPr>
          <p:cNvPr id="5" name="Shape 2"/>
          <p:cNvSpPr/>
          <p:nvPr/>
        </p:nvSpPr>
        <p:spPr>
          <a:xfrm>
            <a:off x="6350198" y="7082314"/>
            <a:ext cx="394930" cy="394930"/>
          </a:xfrm>
          <a:prstGeom prst="roundRect">
            <a:avLst>
              <a:gd name="adj" fmla="val 23151155"/>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57818" y="7089934"/>
            <a:ext cx="379690" cy="379690"/>
          </a:xfrm>
          <a:prstGeom prst="rect">
            <a:avLst/>
          </a:prstGeom>
        </p:spPr>
      </p:pic>
      <p:sp>
        <p:nvSpPr>
          <p:cNvPr id="7" name="Text 3"/>
          <p:cNvSpPr/>
          <p:nvPr/>
        </p:nvSpPr>
        <p:spPr>
          <a:xfrm>
            <a:off x="6868478" y="7063859"/>
            <a:ext cx="3855006" cy="431840"/>
          </a:xfrm>
          <a:prstGeom prst="rect">
            <a:avLst/>
          </a:prstGeom>
          <a:noFill/>
          <a:ln/>
        </p:spPr>
        <p:txBody>
          <a:bodyPr wrap="none" lIns="0" tIns="0" rIns="0" bIns="0" rtlCol="0" anchor="t"/>
          <a:lstStyle/>
          <a:p>
            <a:pPr marL="0" indent="0" algn="l">
              <a:lnSpc>
                <a:spcPts val="3400"/>
              </a:lnSpc>
              <a:buNone/>
            </a:pPr>
            <a:r>
              <a:rPr lang="en-US" sz="2400" b="1" dirty="0">
                <a:solidFill>
                  <a:srgbClr val="E2E6E9"/>
                </a:solidFill>
                <a:latin typeface="Merriweather Bold" pitchFamily="34" charset="0"/>
                <a:ea typeface="Merriweather Bold" pitchFamily="34" charset="-122"/>
                <a:cs typeface="Merriweather Bold" pitchFamily="34" charset="-120"/>
              </a:rPr>
              <a:t>by Onwurah Onyedikachi</a:t>
            </a:r>
            <a:endParaRPr lang="en-US" sz="2400" dirty="0"/>
          </a:p>
        </p:txBody>
      </p:sp>
      <p:pic>
        <p:nvPicPr>
          <p:cNvPr id="9" name="Picture 8">
            <a:extLst>
              <a:ext uri="{FF2B5EF4-FFF2-40B4-BE49-F238E27FC236}">
                <a16:creationId xmlns:a16="http://schemas.microsoft.com/office/drawing/2014/main" id="{59B6D9DE-BC7C-4039-9EBF-AEE66CB04658}"/>
              </a:ext>
            </a:extLst>
          </p:cNvPr>
          <p:cNvPicPr>
            <a:picLocks noChangeAspect="1"/>
          </p:cNvPicPr>
          <p:nvPr/>
        </p:nvPicPr>
        <p:blipFill>
          <a:blip r:embed="rId5"/>
          <a:stretch>
            <a:fillRect/>
          </a:stretch>
        </p:blipFill>
        <p:spPr>
          <a:xfrm>
            <a:off x="11791554" y="7791389"/>
            <a:ext cx="2838846" cy="4382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8154" y="974884"/>
            <a:ext cx="7740491" cy="1253014"/>
          </a:xfrm>
          <a:prstGeom prst="rect">
            <a:avLst/>
          </a:prstGeom>
          <a:noFill/>
          <a:ln/>
        </p:spPr>
        <p:txBody>
          <a:bodyPr wrap="square" lIns="0" tIns="0" rIns="0" bIns="0" rtlCol="0" anchor="t"/>
          <a:lstStyle/>
          <a:p>
            <a:pPr marL="0" indent="0">
              <a:lnSpc>
                <a:spcPts val="4900"/>
              </a:lnSpc>
              <a:buNone/>
            </a:pPr>
            <a:r>
              <a:rPr lang="en-US" sz="3900" dirty="0">
                <a:solidFill>
                  <a:srgbClr val="F5F0F0"/>
                </a:solidFill>
                <a:latin typeface="Merriweather" pitchFamily="34" charset="0"/>
                <a:ea typeface="Merriweather" pitchFamily="34" charset="-122"/>
                <a:cs typeface="Merriweather" pitchFamily="34" charset="-120"/>
              </a:rPr>
              <a:t>What are Geometric Transformations?</a:t>
            </a:r>
            <a:endParaRPr lang="en-US" sz="3900" dirty="0"/>
          </a:p>
        </p:txBody>
      </p:sp>
      <p:sp>
        <p:nvSpPr>
          <p:cNvPr id="4" name="Shape 1"/>
          <p:cNvSpPr/>
          <p:nvPr/>
        </p:nvSpPr>
        <p:spPr>
          <a:xfrm>
            <a:off x="6188154" y="2754154"/>
            <a:ext cx="451128" cy="451128"/>
          </a:xfrm>
          <a:prstGeom prst="roundRect">
            <a:avLst>
              <a:gd name="adj" fmla="val 18668"/>
            </a:avLst>
          </a:prstGeom>
          <a:solidFill>
            <a:srgbClr val="003180"/>
          </a:solidFill>
          <a:ln w="7620">
            <a:solidFill>
              <a:srgbClr val="194A99"/>
            </a:solidFill>
            <a:prstDash val="solid"/>
          </a:ln>
        </p:spPr>
      </p:sp>
      <p:sp>
        <p:nvSpPr>
          <p:cNvPr id="5" name="Text 2"/>
          <p:cNvSpPr/>
          <p:nvPr/>
        </p:nvSpPr>
        <p:spPr>
          <a:xfrm>
            <a:off x="6347460" y="2829282"/>
            <a:ext cx="132398" cy="300752"/>
          </a:xfrm>
          <a:prstGeom prst="rect">
            <a:avLst/>
          </a:prstGeom>
          <a:noFill/>
          <a:ln/>
        </p:spPr>
        <p:txBody>
          <a:bodyPr wrap="none" lIns="0" tIns="0" rIns="0" bIns="0" rtlCol="0" anchor="t"/>
          <a:lstStyle/>
          <a:p>
            <a:pPr marL="0" indent="0" algn="ctr">
              <a:lnSpc>
                <a:spcPts val="2350"/>
              </a:lnSpc>
              <a:buNone/>
            </a:pPr>
            <a:r>
              <a:rPr lang="en-US" sz="2350" dirty="0">
                <a:solidFill>
                  <a:srgbClr val="E2E6E9"/>
                </a:solidFill>
                <a:latin typeface="Merriweather" pitchFamily="34" charset="0"/>
                <a:ea typeface="Merriweather" pitchFamily="34" charset="-122"/>
                <a:cs typeface="Merriweather" pitchFamily="34" charset="-120"/>
              </a:rPr>
              <a:t>1</a:t>
            </a:r>
            <a:endParaRPr lang="en-US" sz="2350" dirty="0"/>
          </a:p>
        </p:txBody>
      </p:sp>
      <p:sp>
        <p:nvSpPr>
          <p:cNvPr id="6" name="Text 3"/>
          <p:cNvSpPr/>
          <p:nvPr/>
        </p:nvSpPr>
        <p:spPr>
          <a:xfrm>
            <a:off x="6839783" y="2754154"/>
            <a:ext cx="2506385" cy="313253"/>
          </a:xfrm>
          <a:prstGeom prst="rect">
            <a:avLst/>
          </a:prstGeom>
          <a:noFill/>
          <a:ln/>
        </p:spPr>
        <p:txBody>
          <a:bodyPr wrap="none" lIns="0" tIns="0" rIns="0" bIns="0" rtlCol="0" anchor="t"/>
          <a:lstStyle/>
          <a:p>
            <a:pPr marL="0" indent="0">
              <a:lnSpc>
                <a:spcPts val="2450"/>
              </a:lnSpc>
              <a:buNone/>
            </a:pPr>
            <a:r>
              <a:rPr lang="en-US" sz="1950" dirty="0">
                <a:solidFill>
                  <a:srgbClr val="E2E6E9"/>
                </a:solidFill>
                <a:latin typeface="Merriweather" pitchFamily="34" charset="0"/>
                <a:ea typeface="Merriweather" pitchFamily="34" charset="-122"/>
                <a:cs typeface="Merriweather" pitchFamily="34" charset="-120"/>
              </a:rPr>
              <a:t>Definition</a:t>
            </a:r>
            <a:endParaRPr lang="en-US" sz="1950" dirty="0"/>
          </a:p>
        </p:txBody>
      </p:sp>
      <p:sp>
        <p:nvSpPr>
          <p:cNvPr id="7" name="Text 4"/>
          <p:cNvSpPr/>
          <p:nvPr/>
        </p:nvSpPr>
        <p:spPr>
          <a:xfrm>
            <a:off x="6839783" y="3187660"/>
            <a:ext cx="3118366" cy="2245281"/>
          </a:xfrm>
          <a:prstGeom prst="rect">
            <a:avLst/>
          </a:prstGeom>
          <a:noFill/>
          <a:ln/>
        </p:spPr>
        <p:txBody>
          <a:bodyPr wrap="square" lIns="0" tIns="0" rIns="0" bIns="0" rtlCol="0" anchor="t"/>
          <a:lstStyle/>
          <a:p>
            <a:pPr marL="0" indent="0">
              <a:lnSpc>
                <a:spcPts val="2500"/>
              </a:lnSpc>
              <a:buNone/>
            </a:pPr>
            <a:r>
              <a:rPr lang="en-US" sz="1550" dirty="0">
                <a:solidFill>
                  <a:srgbClr val="E2E6E9"/>
                </a:solidFill>
                <a:latin typeface="Merriweather" pitchFamily="34" charset="0"/>
                <a:ea typeface="Merriweather" pitchFamily="34" charset="-122"/>
                <a:cs typeface="Merriweather" pitchFamily="34" charset="-120"/>
              </a:rPr>
              <a:t>Geometric transformations are mathematical operations that change the position, size, or orientation of a geometric object, while preserving its essential properties and relationships.</a:t>
            </a:r>
            <a:endParaRPr lang="en-US" sz="1550" dirty="0"/>
          </a:p>
        </p:txBody>
      </p:sp>
      <p:sp>
        <p:nvSpPr>
          <p:cNvPr id="8" name="Shape 5"/>
          <p:cNvSpPr/>
          <p:nvPr/>
        </p:nvSpPr>
        <p:spPr>
          <a:xfrm>
            <a:off x="10158651" y="2754154"/>
            <a:ext cx="451128" cy="451128"/>
          </a:xfrm>
          <a:prstGeom prst="roundRect">
            <a:avLst>
              <a:gd name="adj" fmla="val 18668"/>
            </a:avLst>
          </a:prstGeom>
          <a:solidFill>
            <a:srgbClr val="003180"/>
          </a:solidFill>
          <a:ln w="7620">
            <a:solidFill>
              <a:srgbClr val="194A99"/>
            </a:solidFill>
            <a:prstDash val="solid"/>
          </a:ln>
        </p:spPr>
      </p:sp>
      <p:sp>
        <p:nvSpPr>
          <p:cNvPr id="9" name="Text 6"/>
          <p:cNvSpPr/>
          <p:nvPr/>
        </p:nvSpPr>
        <p:spPr>
          <a:xfrm>
            <a:off x="10294263" y="2829282"/>
            <a:ext cx="179903" cy="300752"/>
          </a:xfrm>
          <a:prstGeom prst="rect">
            <a:avLst/>
          </a:prstGeom>
          <a:noFill/>
          <a:ln/>
        </p:spPr>
        <p:txBody>
          <a:bodyPr wrap="none" lIns="0" tIns="0" rIns="0" bIns="0" rtlCol="0" anchor="t"/>
          <a:lstStyle/>
          <a:p>
            <a:pPr marL="0" indent="0" algn="ctr">
              <a:lnSpc>
                <a:spcPts val="2350"/>
              </a:lnSpc>
              <a:buNone/>
            </a:pPr>
            <a:r>
              <a:rPr lang="en-US" sz="2350" dirty="0">
                <a:solidFill>
                  <a:srgbClr val="E2E6E9"/>
                </a:solidFill>
                <a:latin typeface="Merriweather" pitchFamily="34" charset="0"/>
                <a:ea typeface="Merriweather" pitchFamily="34" charset="-122"/>
                <a:cs typeface="Merriweather" pitchFamily="34" charset="-120"/>
              </a:rPr>
              <a:t>2</a:t>
            </a:r>
            <a:endParaRPr lang="en-US" sz="2350" dirty="0"/>
          </a:p>
        </p:txBody>
      </p:sp>
      <p:sp>
        <p:nvSpPr>
          <p:cNvPr id="10" name="Text 7"/>
          <p:cNvSpPr/>
          <p:nvPr/>
        </p:nvSpPr>
        <p:spPr>
          <a:xfrm>
            <a:off x="10810280" y="2754154"/>
            <a:ext cx="2506385" cy="313253"/>
          </a:xfrm>
          <a:prstGeom prst="rect">
            <a:avLst/>
          </a:prstGeom>
          <a:noFill/>
          <a:ln/>
        </p:spPr>
        <p:txBody>
          <a:bodyPr wrap="none" lIns="0" tIns="0" rIns="0" bIns="0" rtlCol="0" anchor="t"/>
          <a:lstStyle/>
          <a:p>
            <a:pPr marL="0" indent="0">
              <a:lnSpc>
                <a:spcPts val="2450"/>
              </a:lnSpc>
              <a:buNone/>
            </a:pPr>
            <a:r>
              <a:rPr lang="en-US" sz="1950" dirty="0">
                <a:solidFill>
                  <a:srgbClr val="E2E6E9"/>
                </a:solidFill>
                <a:latin typeface="Merriweather" pitchFamily="34" charset="0"/>
                <a:ea typeface="Merriweather" pitchFamily="34" charset="-122"/>
                <a:cs typeface="Merriweather" pitchFamily="34" charset="-120"/>
              </a:rPr>
              <a:t>Purpose</a:t>
            </a:r>
            <a:endParaRPr lang="en-US" sz="1950" dirty="0"/>
          </a:p>
        </p:txBody>
      </p:sp>
      <p:sp>
        <p:nvSpPr>
          <p:cNvPr id="11" name="Text 8"/>
          <p:cNvSpPr/>
          <p:nvPr/>
        </p:nvSpPr>
        <p:spPr>
          <a:xfrm>
            <a:off x="10810280" y="3187660"/>
            <a:ext cx="3118366" cy="2245281"/>
          </a:xfrm>
          <a:prstGeom prst="rect">
            <a:avLst/>
          </a:prstGeom>
          <a:noFill/>
          <a:ln/>
        </p:spPr>
        <p:txBody>
          <a:bodyPr wrap="square" lIns="0" tIns="0" rIns="0" bIns="0" rtlCol="0" anchor="t"/>
          <a:lstStyle/>
          <a:p>
            <a:pPr marL="0" indent="0">
              <a:lnSpc>
                <a:spcPts val="2500"/>
              </a:lnSpc>
              <a:buNone/>
            </a:pPr>
            <a:r>
              <a:rPr lang="en-US" sz="1550" dirty="0">
                <a:solidFill>
                  <a:srgbClr val="E2E6E9"/>
                </a:solidFill>
                <a:latin typeface="Merriweather" pitchFamily="34" charset="0"/>
                <a:ea typeface="Merriweather" pitchFamily="34" charset="-122"/>
                <a:cs typeface="Merriweather" pitchFamily="34" charset="-120"/>
              </a:rPr>
              <a:t>Transformations allow for the manipulation and analysis of shapes, enabling the exploration of symmetry, patterns, and spatial relationships in both two- and three-dimensional spaces.</a:t>
            </a:r>
            <a:endParaRPr lang="en-US" sz="1550" dirty="0"/>
          </a:p>
        </p:txBody>
      </p:sp>
      <p:sp>
        <p:nvSpPr>
          <p:cNvPr id="12" name="Shape 9"/>
          <p:cNvSpPr/>
          <p:nvPr/>
        </p:nvSpPr>
        <p:spPr>
          <a:xfrm>
            <a:off x="6188154" y="5858947"/>
            <a:ext cx="451128" cy="451128"/>
          </a:xfrm>
          <a:prstGeom prst="roundRect">
            <a:avLst>
              <a:gd name="adj" fmla="val 18668"/>
            </a:avLst>
          </a:prstGeom>
          <a:solidFill>
            <a:srgbClr val="003180"/>
          </a:solidFill>
          <a:ln w="7620">
            <a:solidFill>
              <a:srgbClr val="194A99"/>
            </a:solidFill>
            <a:prstDash val="solid"/>
          </a:ln>
        </p:spPr>
      </p:sp>
      <p:sp>
        <p:nvSpPr>
          <p:cNvPr id="13" name="Text 10"/>
          <p:cNvSpPr/>
          <p:nvPr/>
        </p:nvSpPr>
        <p:spPr>
          <a:xfrm>
            <a:off x="6329482" y="5934075"/>
            <a:ext cx="168473" cy="300752"/>
          </a:xfrm>
          <a:prstGeom prst="rect">
            <a:avLst/>
          </a:prstGeom>
          <a:noFill/>
          <a:ln/>
        </p:spPr>
        <p:txBody>
          <a:bodyPr wrap="none" lIns="0" tIns="0" rIns="0" bIns="0" rtlCol="0" anchor="t"/>
          <a:lstStyle/>
          <a:p>
            <a:pPr marL="0" indent="0" algn="ctr">
              <a:lnSpc>
                <a:spcPts val="2350"/>
              </a:lnSpc>
              <a:buNone/>
            </a:pPr>
            <a:r>
              <a:rPr lang="en-US" sz="2350" dirty="0">
                <a:solidFill>
                  <a:srgbClr val="E2E6E9"/>
                </a:solidFill>
                <a:latin typeface="Merriweather" pitchFamily="34" charset="0"/>
                <a:ea typeface="Merriweather" pitchFamily="34" charset="-122"/>
                <a:cs typeface="Merriweather" pitchFamily="34" charset="-120"/>
              </a:rPr>
              <a:t>3</a:t>
            </a:r>
            <a:endParaRPr lang="en-US" sz="2350" dirty="0"/>
          </a:p>
        </p:txBody>
      </p:sp>
      <p:sp>
        <p:nvSpPr>
          <p:cNvPr id="14" name="Text 11"/>
          <p:cNvSpPr/>
          <p:nvPr/>
        </p:nvSpPr>
        <p:spPr>
          <a:xfrm>
            <a:off x="6839783" y="5858947"/>
            <a:ext cx="2506385" cy="313253"/>
          </a:xfrm>
          <a:prstGeom prst="rect">
            <a:avLst/>
          </a:prstGeom>
          <a:noFill/>
          <a:ln/>
        </p:spPr>
        <p:txBody>
          <a:bodyPr wrap="none" lIns="0" tIns="0" rIns="0" bIns="0" rtlCol="0" anchor="t"/>
          <a:lstStyle/>
          <a:p>
            <a:pPr marL="0" indent="0">
              <a:lnSpc>
                <a:spcPts val="2450"/>
              </a:lnSpc>
              <a:buNone/>
            </a:pPr>
            <a:r>
              <a:rPr lang="en-US" sz="1950" dirty="0">
                <a:solidFill>
                  <a:srgbClr val="E2E6E9"/>
                </a:solidFill>
                <a:latin typeface="Merriweather" pitchFamily="34" charset="0"/>
                <a:ea typeface="Merriweather" pitchFamily="34" charset="-122"/>
                <a:cs typeface="Merriweather" pitchFamily="34" charset="-120"/>
              </a:rPr>
              <a:t>Applications</a:t>
            </a:r>
            <a:endParaRPr lang="en-US" sz="1950" dirty="0"/>
          </a:p>
        </p:txBody>
      </p:sp>
      <p:sp>
        <p:nvSpPr>
          <p:cNvPr id="15" name="Text 12"/>
          <p:cNvSpPr/>
          <p:nvPr/>
        </p:nvSpPr>
        <p:spPr>
          <a:xfrm>
            <a:off x="6839783" y="6292453"/>
            <a:ext cx="7088862" cy="962263"/>
          </a:xfrm>
          <a:prstGeom prst="rect">
            <a:avLst/>
          </a:prstGeom>
          <a:noFill/>
          <a:ln/>
        </p:spPr>
        <p:txBody>
          <a:bodyPr wrap="square" lIns="0" tIns="0" rIns="0" bIns="0" rtlCol="0" anchor="t"/>
          <a:lstStyle/>
          <a:p>
            <a:pPr marL="0" indent="0">
              <a:lnSpc>
                <a:spcPts val="2500"/>
              </a:lnSpc>
              <a:buNone/>
            </a:pPr>
            <a:r>
              <a:rPr lang="en-US" sz="1550" dirty="0">
                <a:solidFill>
                  <a:srgbClr val="E2E6E9"/>
                </a:solidFill>
                <a:latin typeface="Merriweather" pitchFamily="34" charset="0"/>
                <a:ea typeface="Merriweather" pitchFamily="34" charset="-122"/>
                <a:cs typeface="Merriweather" pitchFamily="34" charset="-120"/>
              </a:rPr>
              <a:t>Transformations have a wide range of applications in fields such as engineering, design, computer graphics, and mathematics, allowing for the efficient creation, manipulation, and study of geometric objects.</a:t>
            </a:r>
            <a:endParaRPr lang="en-US" sz="1550" dirty="0"/>
          </a:p>
        </p:txBody>
      </p:sp>
      <p:pic>
        <p:nvPicPr>
          <p:cNvPr id="17" name="Picture 16">
            <a:extLst>
              <a:ext uri="{FF2B5EF4-FFF2-40B4-BE49-F238E27FC236}">
                <a16:creationId xmlns:a16="http://schemas.microsoft.com/office/drawing/2014/main" id="{3D8B7AB5-FE94-4E9C-8559-F69F0F27FAEB}"/>
              </a:ext>
            </a:extLst>
          </p:cNvPr>
          <p:cNvPicPr>
            <a:picLocks noChangeAspect="1"/>
          </p:cNvPicPr>
          <p:nvPr/>
        </p:nvPicPr>
        <p:blipFill>
          <a:blip r:embed="rId4"/>
          <a:stretch>
            <a:fillRect/>
          </a:stretch>
        </p:blipFill>
        <p:spPr>
          <a:xfrm>
            <a:off x="11791554" y="7676017"/>
            <a:ext cx="2838846" cy="43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2362" y="823913"/>
            <a:ext cx="7360682" cy="716399"/>
          </a:xfrm>
          <a:prstGeom prst="rect">
            <a:avLst/>
          </a:prstGeom>
          <a:noFill/>
          <a:ln/>
        </p:spPr>
        <p:txBody>
          <a:bodyPr wrap="none" lIns="0" tIns="0" rIns="0" bIns="0" rtlCol="0" anchor="t"/>
          <a:lstStyle/>
          <a:p>
            <a:pPr marL="0" indent="0">
              <a:lnSpc>
                <a:spcPts val="5600"/>
              </a:lnSpc>
              <a:buNone/>
            </a:pPr>
            <a:r>
              <a:rPr lang="en-US" sz="4500" dirty="0">
                <a:solidFill>
                  <a:srgbClr val="F5F0F0"/>
                </a:solidFill>
                <a:latin typeface="Merriweather" pitchFamily="34" charset="0"/>
                <a:ea typeface="Merriweather" pitchFamily="34" charset="-122"/>
                <a:cs typeface="Merriweather" pitchFamily="34" charset="-120"/>
              </a:rPr>
              <a:t>Types of Transformations</a:t>
            </a:r>
            <a:endParaRPr lang="en-US" sz="4500" dirty="0"/>
          </a:p>
        </p:txBody>
      </p:sp>
      <p:sp>
        <p:nvSpPr>
          <p:cNvPr id="4" name="Shape 1"/>
          <p:cNvSpPr/>
          <p:nvPr/>
        </p:nvSpPr>
        <p:spPr>
          <a:xfrm>
            <a:off x="1130975" y="1884164"/>
            <a:ext cx="30480" cy="5521523"/>
          </a:xfrm>
          <a:prstGeom prst="roundRect">
            <a:avLst>
              <a:gd name="adj" fmla="val 315930"/>
            </a:avLst>
          </a:prstGeom>
          <a:solidFill>
            <a:srgbClr val="194A99"/>
          </a:solidFill>
          <a:ln/>
        </p:spPr>
      </p:sp>
      <p:sp>
        <p:nvSpPr>
          <p:cNvPr id="5" name="Shape 2"/>
          <p:cNvSpPr/>
          <p:nvPr/>
        </p:nvSpPr>
        <p:spPr>
          <a:xfrm>
            <a:off x="1373624" y="2384703"/>
            <a:ext cx="802362" cy="30480"/>
          </a:xfrm>
          <a:prstGeom prst="roundRect">
            <a:avLst>
              <a:gd name="adj" fmla="val 315930"/>
            </a:avLst>
          </a:prstGeom>
          <a:solidFill>
            <a:srgbClr val="194A99"/>
          </a:solidFill>
          <a:ln/>
        </p:spPr>
      </p:sp>
      <p:sp>
        <p:nvSpPr>
          <p:cNvPr id="6" name="Shape 3"/>
          <p:cNvSpPr/>
          <p:nvPr/>
        </p:nvSpPr>
        <p:spPr>
          <a:xfrm>
            <a:off x="888325" y="2142053"/>
            <a:ext cx="515779" cy="515779"/>
          </a:xfrm>
          <a:prstGeom prst="roundRect">
            <a:avLst>
              <a:gd name="adj" fmla="val 18670"/>
            </a:avLst>
          </a:prstGeom>
          <a:solidFill>
            <a:srgbClr val="003180"/>
          </a:solidFill>
          <a:ln w="7620">
            <a:solidFill>
              <a:srgbClr val="194A99"/>
            </a:solidFill>
            <a:prstDash val="solid"/>
          </a:ln>
        </p:spPr>
      </p:sp>
      <p:sp>
        <p:nvSpPr>
          <p:cNvPr id="7" name="Text 4"/>
          <p:cNvSpPr/>
          <p:nvPr/>
        </p:nvSpPr>
        <p:spPr>
          <a:xfrm>
            <a:off x="1070491" y="2228017"/>
            <a:ext cx="151328" cy="343853"/>
          </a:xfrm>
          <a:prstGeom prst="rect">
            <a:avLst/>
          </a:prstGeom>
          <a:noFill/>
          <a:ln/>
        </p:spPr>
        <p:txBody>
          <a:bodyPr wrap="none" lIns="0" tIns="0" rIns="0" bIns="0" rtlCol="0" anchor="t"/>
          <a:lstStyle/>
          <a:p>
            <a:pPr marL="0" indent="0" algn="ctr">
              <a:lnSpc>
                <a:spcPts val="2700"/>
              </a:lnSpc>
              <a:buNone/>
            </a:pPr>
            <a:r>
              <a:rPr lang="en-US" sz="2700" dirty="0">
                <a:solidFill>
                  <a:srgbClr val="E2E6E9"/>
                </a:solidFill>
                <a:latin typeface="Merriweather" pitchFamily="34" charset="0"/>
                <a:ea typeface="Merriweather" pitchFamily="34" charset="-122"/>
                <a:cs typeface="Merriweather" pitchFamily="34" charset="-120"/>
              </a:rPr>
              <a:t>1</a:t>
            </a:r>
            <a:endParaRPr lang="en-US" sz="2700" dirty="0"/>
          </a:p>
        </p:txBody>
      </p:sp>
      <p:sp>
        <p:nvSpPr>
          <p:cNvPr id="8" name="Text 5"/>
          <p:cNvSpPr/>
          <p:nvPr/>
        </p:nvSpPr>
        <p:spPr>
          <a:xfrm>
            <a:off x="2407206" y="2113359"/>
            <a:ext cx="2865834" cy="358140"/>
          </a:xfrm>
          <a:prstGeom prst="rect">
            <a:avLst/>
          </a:prstGeom>
          <a:noFill/>
          <a:ln/>
        </p:spPr>
        <p:txBody>
          <a:bodyPr wrap="none" lIns="0" tIns="0" rIns="0" bIns="0" rtlCol="0" anchor="t"/>
          <a:lstStyle/>
          <a:p>
            <a:pPr marL="0" indent="0" algn="l">
              <a:lnSpc>
                <a:spcPts val="2800"/>
              </a:lnSpc>
              <a:buNone/>
            </a:pPr>
            <a:r>
              <a:rPr lang="en-US" sz="2250" dirty="0">
                <a:solidFill>
                  <a:srgbClr val="E2E6E9"/>
                </a:solidFill>
                <a:latin typeface="Merriweather" pitchFamily="34" charset="0"/>
                <a:ea typeface="Merriweather" pitchFamily="34" charset="-122"/>
                <a:cs typeface="Merriweather" pitchFamily="34" charset="-120"/>
              </a:rPr>
              <a:t>Translations</a:t>
            </a:r>
            <a:endParaRPr lang="en-US" sz="2250" dirty="0"/>
          </a:p>
        </p:txBody>
      </p:sp>
      <p:sp>
        <p:nvSpPr>
          <p:cNvPr id="9" name="Text 6"/>
          <p:cNvSpPr/>
          <p:nvPr/>
        </p:nvSpPr>
        <p:spPr>
          <a:xfrm>
            <a:off x="2407206" y="2609017"/>
            <a:ext cx="5934432" cy="733663"/>
          </a:xfrm>
          <a:prstGeom prst="rect">
            <a:avLst/>
          </a:prstGeom>
          <a:noFill/>
          <a:ln/>
        </p:spPr>
        <p:txBody>
          <a:bodyPr wrap="square" lIns="0" tIns="0" rIns="0" bIns="0" rtlCol="0" anchor="t"/>
          <a:lstStyle/>
          <a:p>
            <a:pPr marL="0" indent="0" algn="l">
              <a:lnSpc>
                <a:spcPts val="2850"/>
              </a:lnSpc>
              <a:buNone/>
            </a:pPr>
            <a:r>
              <a:rPr lang="en-US" sz="1800" dirty="0">
                <a:solidFill>
                  <a:srgbClr val="E2E6E9"/>
                </a:solidFill>
                <a:latin typeface="Merriweather" pitchFamily="34" charset="0"/>
                <a:ea typeface="Merriweather" pitchFamily="34" charset="-122"/>
                <a:cs typeface="Merriweather" pitchFamily="34" charset="-120"/>
              </a:rPr>
              <a:t>Shifting a shape or figure without changing its size, shape, or orientation.</a:t>
            </a:r>
            <a:endParaRPr lang="en-US" sz="1800" dirty="0"/>
          </a:p>
        </p:txBody>
      </p:sp>
      <p:sp>
        <p:nvSpPr>
          <p:cNvPr id="10" name="Shape 7"/>
          <p:cNvSpPr/>
          <p:nvPr/>
        </p:nvSpPr>
        <p:spPr>
          <a:xfrm>
            <a:off x="1373624" y="4301609"/>
            <a:ext cx="802362" cy="30480"/>
          </a:xfrm>
          <a:prstGeom prst="roundRect">
            <a:avLst>
              <a:gd name="adj" fmla="val 315930"/>
            </a:avLst>
          </a:prstGeom>
          <a:solidFill>
            <a:srgbClr val="194A99"/>
          </a:solidFill>
          <a:ln/>
        </p:spPr>
      </p:sp>
      <p:sp>
        <p:nvSpPr>
          <p:cNvPr id="11" name="Shape 8"/>
          <p:cNvSpPr/>
          <p:nvPr/>
        </p:nvSpPr>
        <p:spPr>
          <a:xfrm>
            <a:off x="888325" y="4058960"/>
            <a:ext cx="515779" cy="515779"/>
          </a:xfrm>
          <a:prstGeom prst="roundRect">
            <a:avLst>
              <a:gd name="adj" fmla="val 18670"/>
            </a:avLst>
          </a:prstGeom>
          <a:solidFill>
            <a:srgbClr val="003180"/>
          </a:solidFill>
          <a:ln w="7620">
            <a:solidFill>
              <a:srgbClr val="194A99"/>
            </a:solidFill>
            <a:prstDash val="solid"/>
          </a:ln>
        </p:spPr>
      </p:sp>
      <p:sp>
        <p:nvSpPr>
          <p:cNvPr id="12" name="Text 9"/>
          <p:cNvSpPr/>
          <p:nvPr/>
        </p:nvSpPr>
        <p:spPr>
          <a:xfrm>
            <a:off x="1043345" y="4144923"/>
            <a:ext cx="205740" cy="343853"/>
          </a:xfrm>
          <a:prstGeom prst="rect">
            <a:avLst/>
          </a:prstGeom>
          <a:noFill/>
          <a:ln/>
        </p:spPr>
        <p:txBody>
          <a:bodyPr wrap="none" lIns="0" tIns="0" rIns="0" bIns="0" rtlCol="0" anchor="t"/>
          <a:lstStyle/>
          <a:p>
            <a:pPr marL="0" indent="0" algn="ctr">
              <a:lnSpc>
                <a:spcPts val="2700"/>
              </a:lnSpc>
              <a:buNone/>
            </a:pPr>
            <a:r>
              <a:rPr lang="en-US" sz="2700" dirty="0">
                <a:solidFill>
                  <a:srgbClr val="E2E6E9"/>
                </a:solidFill>
                <a:latin typeface="Merriweather" pitchFamily="34" charset="0"/>
                <a:ea typeface="Merriweather" pitchFamily="34" charset="-122"/>
                <a:cs typeface="Merriweather" pitchFamily="34" charset="-120"/>
              </a:rPr>
              <a:t>2</a:t>
            </a:r>
            <a:endParaRPr lang="en-US" sz="2700" dirty="0"/>
          </a:p>
        </p:txBody>
      </p:sp>
      <p:sp>
        <p:nvSpPr>
          <p:cNvPr id="13" name="Text 10"/>
          <p:cNvSpPr/>
          <p:nvPr/>
        </p:nvSpPr>
        <p:spPr>
          <a:xfrm>
            <a:off x="2407206" y="4030266"/>
            <a:ext cx="2865834" cy="358140"/>
          </a:xfrm>
          <a:prstGeom prst="rect">
            <a:avLst/>
          </a:prstGeom>
          <a:noFill/>
          <a:ln/>
        </p:spPr>
        <p:txBody>
          <a:bodyPr wrap="none" lIns="0" tIns="0" rIns="0" bIns="0" rtlCol="0" anchor="t"/>
          <a:lstStyle/>
          <a:p>
            <a:pPr marL="0" indent="0" algn="l">
              <a:lnSpc>
                <a:spcPts val="2800"/>
              </a:lnSpc>
              <a:buNone/>
            </a:pPr>
            <a:r>
              <a:rPr lang="en-US" sz="2250" dirty="0">
                <a:solidFill>
                  <a:srgbClr val="E2E6E9"/>
                </a:solidFill>
                <a:latin typeface="Merriweather" pitchFamily="34" charset="0"/>
                <a:ea typeface="Merriweather" pitchFamily="34" charset="-122"/>
                <a:cs typeface="Merriweather" pitchFamily="34" charset="-120"/>
              </a:rPr>
              <a:t>Rotations</a:t>
            </a:r>
            <a:endParaRPr lang="en-US" sz="2250" dirty="0"/>
          </a:p>
        </p:txBody>
      </p:sp>
      <p:sp>
        <p:nvSpPr>
          <p:cNvPr id="14" name="Text 11"/>
          <p:cNvSpPr/>
          <p:nvPr/>
        </p:nvSpPr>
        <p:spPr>
          <a:xfrm>
            <a:off x="2407206" y="4525923"/>
            <a:ext cx="5934432" cy="733663"/>
          </a:xfrm>
          <a:prstGeom prst="rect">
            <a:avLst/>
          </a:prstGeom>
          <a:noFill/>
          <a:ln/>
        </p:spPr>
        <p:txBody>
          <a:bodyPr wrap="square" lIns="0" tIns="0" rIns="0" bIns="0" rtlCol="0" anchor="t"/>
          <a:lstStyle/>
          <a:p>
            <a:pPr marL="0" indent="0" algn="l">
              <a:lnSpc>
                <a:spcPts val="2850"/>
              </a:lnSpc>
              <a:buNone/>
            </a:pPr>
            <a:r>
              <a:rPr lang="en-US" sz="1800" dirty="0">
                <a:solidFill>
                  <a:srgbClr val="E2E6E9"/>
                </a:solidFill>
                <a:latin typeface="Merriweather" pitchFamily="34" charset="0"/>
                <a:ea typeface="Merriweather" pitchFamily="34" charset="-122"/>
                <a:cs typeface="Merriweather" pitchFamily="34" charset="-120"/>
              </a:rPr>
              <a:t>Rotating a shape or figure around a fixed point or axis.</a:t>
            </a:r>
            <a:endParaRPr lang="en-US" sz="1800" dirty="0"/>
          </a:p>
        </p:txBody>
      </p:sp>
      <p:sp>
        <p:nvSpPr>
          <p:cNvPr id="15" name="Shape 12"/>
          <p:cNvSpPr/>
          <p:nvPr/>
        </p:nvSpPr>
        <p:spPr>
          <a:xfrm>
            <a:off x="1373624" y="6218515"/>
            <a:ext cx="802362" cy="30480"/>
          </a:xfrm>
          <a:prstGeom prst="roundRect">
            <a:avLst>
              <a:gd name="adj" fmla="val 315930"/>
            </a:avLst>
          </a:prstGeom>
          <a:solidFill>
            <a:srgbClr val="194A99"/>
          </a:solidFill>
          <a:ln/>
        </p:spPr>
      </p:sp>
      <p:sp>
        <p:nvSpPr>
          <p:cNvPr id="16" name="Shape 13"/>
          <p:cNvSpPr/>
          <p:nvPr/>
        </p:nvSpPr>
        <p:spPr>
          <a:xfrm>
            <a:off x="888325" y="5975866"/>
            <a:ext cx="515779" cy="515779"/>
          </a:xfrm>
          <a:prstGeom prst="roundRect">
            <a:avLst>
              <a:gd name="adj" fmla="val 18670"/>
            </a:avLst>
          </a:prstGeom>
          <a:solidFill>
            <a:srgbClr val="003180"/>
          </a:solidFill>
          <a:ln w="7620">
            <a:solidFill>
              <a:srgbClr val="194A99"/>
            </a:solidFill>
            <a:prstDash val="solid"/>
          </a:ln>
        </p:spPr>
      </p:sp>
      <p:sp>
        <p:nvSpPr>
          <p:cNvPr id="17" name="Text 14"/>
          <p:cNvSpPr/>
          <p:nvPr/>
        </p:nvSpPr>
        <p:spPr>
          <a:xfrm>
            <a:off x="1049893" y="6061829"/>
            <a:ext cx="192643" cy="343853"/>
          </a:xfrm>
          <a:prstGeom prst="rect">
            <a:avLst/>
          </a:prstGeom>
          <a:noFill/>
          <a:ln/>
        </p:spPr>
        <p:txBody>
          <a:bodyPr wrap="none" lIns="0" tIns="0" rIns="0" bIns="0" rtlCol="0" anchor="t"/>
          <a:lstStyle/>
          <a:p>
            <a:pPr marL="0" indent="0" algn="ctr">
              <a:lnSpc>
                <a:spcPts val="2700"/>
              </a:lnSpc>
              <a:buNone/>
            </a:pPr>
            <a:r>
              <a:rPr lang="en-US" sz="2700" dirty="0">
                <a:solidFill>
                  <a:srgbClr val="E2E6E9"/>
                </a:solidFill>
                <a:latin typeface="Merriweather" pitchFamily="34" charset="0"/>
                <a:ea typeface="Merriweather" pitchFamily="34" charset="-122"/>
                <a:cs typeface="Merriweather" pitchFamily="34" charset="-120"/>
              </a:rPr>
              <a:t>3</a:t>
            </a:r>
            <a:endParaRPr lang="en-US" sz="2700" dirty="0"/>
          </a:p>
        </p:txBody>
      </p:sp>
      <p:sp>
        <p:nvSpPr>
          <p:cNvPr id="18" name="Text 15"/>
          <p:cNvSpPr/>
          <p:nvPr/>
        </p:nvSpPr>
        <p:spPr>
          <a:xfrm>
            <a:off x="2407206" y="5947172"/>
            <a:ext cx="2865834" cy="358140"/>
          </a:xfrm>
          <a:prstGeom prst="rect">
            <a:avLst/>
          </a:prstGeom>
          <a:noFill/>
          <a:ln/>
        </p:spPr>
        <p:txBody>
          <a:bodyPr wrap="none" lIns="0" tIns="0" rIns="0" bIns="0" rtlCol="0" anchor="t"/>
          <a:lstStyle/>
          <a:p>
            <a:pPr marL="0" indent="0" algn="l">
              <a:lnSpc>
                <a:spcPts val="2800"/>
              </a:lnSpc>
              <a:buNone/>
            </a:pPr>
            <a:r>
              <a:rPr lang="en-US" sz="2250" dirty="0">
                <a:solidFill>
                  <a:srgbClr val="E2E6E9"/>
                </a:solidFill>
                <a:latin typeface="Merriweather" pitchFamily="34" charset="0"/>
                <a:ea typeface="Merriweather" pitchFamily="34" charset="-122"/>
                <a:cs typeface="Merriweather" pitchFamily="34" charset="-120"/>
              </a:rPr>
              <a:t>Reflections</a:t>
            </a:r>
            <a:endParaRPr lang="en-US" sz="2250" dirty="0"/>
          </a:p>
        </p:txBody>
      </p:sp>
      <p:sp>
        <p:nvSpPr>
          <p:cNvPr id="19" name="Text 16"/>
          <p:cNvSpPr/>
          <p:nvPr/>
        </p:nvSpPr>
        <p:spPr>
          <a:xfrm>
            <a:off x="2407206" y="6442829"/>
            <a:ext cx="5934432" cy="733663"/>
          </a:xfrm>
          <a:prstGeom prst="rect">
            <a:avLst/>
          </a:prstGeom>
          <a:noFill/>
          <a:ln/>
        </p:spPr>
        <p:txBody>
          <a:bodyPr wrap="square" lIns="0" tIns="0" rIns="0" bIns="0" rtlCol="0" anchor="t"/>
          <a:lstStyle/>
          <a:p>
            <a:pPr marL="0" indent="0" algn="l">
              <a:lnSpc>
                <a:spcPts val="2850"/>
              </a:lnSpc>
              <a:buNone/>
            </a:pPr>
            <a:r>
              <a:rPr lang="en-US" sz="1800" dirty="0">
                <a:solidFill>
                  <a:srgbClr val="E2E6E9"/>
                </a:solidFill>
                <a:latin typeface="Merriweather" pitchFamily="34" charset="0"/>
                <a:ea typeface="Merriweather" pitchFamily="34" charset="-122"/>
                <a:cs typeface="Merriweather" pitchFamily="34" charset="-120"/>
              </a:rPr>
              <a:t>Flipping a shape or figure over a line or plane, creating a mirror image.</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3798" y="1395770"/>
            <a:ext cx="6170771" cy="771287"/>
          </a:xfrm>
          <a:prstGeom prst="rect">
            <a:avLst/>
          </a:prstGeom>
          <a:noFill/>
          <a:ln/>
        </p:spPr>
        <p:txBody>
          <a:bodyPr wrap="none" lIns="0" tIns="0" rIns="0" bIns="0" rtlCol="0" anchor="t"/>
          <a:lstStyle/>
          <a:p>
            <a:pPr marL="0" indent="0">
              <a:lnSpc>
                <a:spcPts val="6050"/>
              </a:lnSpc>
              <a:buNone/>
            </a:pPr>
            <a:r>
              <a:rPr lang="en-US" sz="4850" dirty="0">
                <a:solidFill>
                  <a:srgbClr val="F5F0F0"/>
                </a:solidFill>
                <a:latin typeface="Merriweather" pitchFamily="34" charset="0"/>
                <a:ea typeface="Merriweather" pitchFamily="34" charset="-122"/>
                <a:cs typeface="Merriweather" pitchFamily="34" charset="-120"/>
              </a:rPr>
              <a:t>Translations</a:t>
            </a:r>
            <a:endParaRPr lang="en-US" sz="4850" dirty="0"/>
          </a:p>
        </p:txBody>
      </p:sp>
      <p:sp>
        <p:nvSpPr>
          <p:cNvPr id="3" name="Text 1"/>
          <p:cNvSpPr/>
          <p:nvPr/>
        </p:nvSpPr>
        <p:spPr>
          <a:xfrm>
            <a:off x="863798" y="2784038"/>
            <a:ext cx="3085386" cy="385524"/>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Merriweather" pitchFamily="34" charset="0"/>
                <a:ea typeface="Merriweather" pitchFamily="34" charset="-122"/>
                <a:cs typeface="Merriweather" pitchFamily="34" charset="-120"/>
              </a:rPr>
              <a:t>Definition</a:t>
            </a:r>
            <a:endParaRPr lang="en-US" sz="2400" dirty="0"/>
          </a:p>
        </p:txBody>
      </p:sp>
      <p:sp>
        <p:nvSpPr>
          <p:cNvPr id="4" name="Text 2"/>
          <p:cNvSpPr/>
          <p:nvPr/>
        </p:nvSpPr>
        <p:spPr>
          <a:xfrm>
            <a:off x="863798" y="3416379"/>
            <a:ext cx="3898940" cy="2368868"/>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Translations are transformations that shift a geometric object from one position to another, without changing its size, shape, or orientation.</a:t>
            </a:r>
            <a:endParaRPr lang="en-US" sz="1900" dirty="0"/>
          </a:p>
        </p:txBody>
      </p:sp>
      <p:sp>
        <p:nvSpPr>
          <p:cNvPr id="5" name="Text 3"/>
          <p:cNvSpPr/>
          <p:nvPr/>
        </p:nvSpPr>
        <p:spPr>
          <a:xfrm>
            <a:off x="5372576" y="2784038"/>
            <a:ext cx="3085386" cy="385524"/>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Merriweather" pitchFamily="34" charset="0"/>
                <a:ea typeface="Merriweather" pitchFamily="34" charset="-122"/>
                <a:cs typeface="Merriweather" pitchFamily="34" charset="-120"/>
              </a:rPr>
              <a:t>Properties</a:t>
            </a:r>
            <a:endParaRPr lang="en-US" sz="2400" dirty="0"/>
          </a:p>
        </p:txBody>
      </p:sp>
      <p:sp>
        <p:nvSpPr>
          <p:cNvPr id="6" name="Text 4"/>
          <p:cNvSpPr/>
          <p:nvPr/>
        </p:nvSpPr>
        <p:spPr>
          <a:xfrm>
            <a:off x="5372576" y="3416379"/>
            <a:ext cx="3898940" cy="789622"/>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Merriweather" pitchFamily="34" charset="0"/>
                <a:ea typeface="Merriweather" pitchFamily="34" charset="-122"/>
                <a:cs typeface="Merriweather" pitchFamily="34" charset="-120"/>
              </a:rPr>
              <a:t>Preserves the size, shape, and orientation of the object</a:t>
            </a:r>
            <a:endParaRPr lang="en-US" sz="1900" dirty="0"/>
          </a:p>
        </p:txBody>
      </p:sp>
      <p:sp>
        <p:nvSpPr>
          <p:cNvPr id="7" name="Text 5"/>
          <p:cNvSpPr/>
          <p:nvPr/>
        </p:nvSpPr>
        <p:spPr>
          <a:xfrm>
            <a:off x="5372576" y="4292322"/>
            <a:ext cx="3898940" cy="1184434"/>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Merriweather" pitchFamily="34" charset="0"/>
                <a:ea typeface="Merriweather" pitchFamily="34" charset="-122"/>
                <a:cs typeface="Merriweather" pitchFamily="34" charset="-120"/>
              </a:rPr>
              <a:t>Maintains the relative positions of all points within the object</a:t>
            </a:r>
            <a:endParaRPr lang="en-US" sz="1900" dirty="0"/>
          </a:p>
        </p:txBody>
      </p:sp>
      <p:sp>
        <p:nvSpPr>
          <p:cNvPr id="8" name="Text 6"/>
          <p:cNvSpPr/>
          <p:nvPr/>
        </p:nvSpPr>
        <p:spPr>
          <a:xfrm>
            <a:off x="5372576" y="5563076"/>
            <a:ext cx="3898940" cy="1184434"/>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E2E6E9"/>
                </a:solidFill>
                <a:latin typeface="Merriweather" pitchFamily="34" charset="0"/>
                <a:ea typeface="Merriweather" pitchFamily="34" charset="-122"/>
                <a:cs typeface="Merriweather" pitchFamily="34" charset="-120"/>
              </a:rPr>
              <a:t>Can be described by a vector that indicates the direction and distance of the shift</a:t>
            </a:r>
            <a:endParaRPr lang="en-US" sz="1900" dirty="0"/>
          </a:p>
        </p:txBody>
      </p:sp>
      <p:sp>
        <p:nvSpPr>
          <p:cNvPr id="9" name="Text 7"/>
          <p:cNvSpPr/>
          <p:nvPr/>
        </p:nvSpPr>
        <p:spPr>
          <a:xfrm>
            <a:off x="9881354" y="2784038"/>
            <a:ext cx="3085386" cy="385524"/>
          </a:xfrm>
          <a:prstGeom prst="rect">
            <a:avLst/>
          </a:prstGeom>
          <a:noFill/>
          <a:ln/>
        </p:spPr>
        <p:txBody>
          <a:bodyPr wrap="none" lIns="0" tIns="0" rIns="0" bIns="0" rtlCol="0" anchor="t"/>
          <a:lstStyle/>
          <a:p>
            <a:pPr marL="0" indent="0">
              <a:lnSpc>
                <a:spcPts val="3000"/>
              </a:lnSpc>
              <a:buNone/>
            </a:pPr>
            <a:r>
              <a:rPr lang="en-US" sz="2400" dirty="0">
                <a:solidFill>
                  <a:srgbClr val="F5F0F0"/>
                </a:solidFill>
                <a:latin typeface="Merriweather" pitchFamily="34" charset="0"/>
                <a:ea typeface="Merriweather" pitchFamily="34" charset="-122"/>
                <a:cs typeface="Merriweather" pitchFamily="34" charset="-120"/>
              </a:rPr>
              <a:t>Applications</a:t>
            </a:r>
            <a:endParaRPr lang="en-US" sz="2400" dirty="0"/>
          </a:p>
        </p:txBody>
      </p:sp>
      <p:sp>
        <p:nvSpPr>
          <p:cNvPr id="10" name="Text 8"/>
          <p:cNvSpPr/>
          <p:nvPr/>
        </p:nvSpPr>
        <p:spPr>
          <a:xfrm>
            <a:off x="9881354" y="3416379"/>
            <a:ext cx="3898940" cy="2368868"/>
          </a:xfrm>
          <a:prstGeom prst="rect">
            <a:avLst/>
          </a:prstGeom>
          <a:noFill/>
          <a:ln/>
        </p:spPr>
        <p:txBody>
          <a:bodyPr wrap="square" lIns="0" tIns="0" rIns="0" bIns="0" rtlCol="0" anchor="t"/>
          <a:lstStyle/>
          <a:p>
            <a:pPr marL="0" indent="0">
              <a:lnSpc>
                <a:spcPts val="3100"/>
              </a:lnSpc>
              <a:buNone/>
            </a:pPr>
            <a:r>
              <a:rPr lang="en-US" sz="1900" dirty="0">
                <a:solidFill>
                  <a:srgbClr val="E2E6E9"/>
                </a:solidFill>
                <a:latin typeface="Merriweather" pitchFamily="34" charset="0"/>
                <a:ea typeface="Merriweather" pitchFamily="34" charset="-122"/>
                <a:cs typeface="Merriweather" pitchFamily="34" charset="-120"/>
              </a:rPr>
              <a:t>Translations are widely used in areas such as computer graphics, engineering, and architecture, where the positioning and movement of objects are crucial.</a:t>
            </a:r>
            <a:endParaRPr lang="en-US" sz="1900" dirty="0"/>
          </a:p>
        </p:txBody>
      </p:sp>
      <p:pic>
        <p:nvPicPr>
          <p:cNvPr id="12" name="Picture 11">
            <a:extLst>
              <a:ext uri="{FF2B5EF4-FFF2-40B4-BE49-F238E27FC236}">
                <a16:creationId xmlns:a16="http://schemas.microsoft.com/office/drawing/2014/main" id="{7916C2CC-828B-4A0E-952B-0C575783D85C}"/>
              </a:ext>
            </a:extLst>
          </p:cNvPr>
          <p:cNvPicPr>
            <a:picLocks noChangeAspect="1"/>
          </p:cNvPicPr>
          <p:nvPr/>
        </p:nvPicPr>
        <p:blipFill>
          <a:blip r:embed="rId3"/>
          <a:stretch>
            <a:fillRect/>
          </a:stretch>
        </p:blipFill>
        <p:spPr>
          <a:xfrm>
            <a:off x="11791554" y="7683923"/>
            <a:ext cx="2838846" cy="438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8400" y="839272"/>
            <a:ext cx="5443299" cy="680442"/>
          </a:xfrm>
          <a:prstGeom prst="rect">
            <a:avLst/>
          </a:prstGeom>
          <a:noFill/>
          <a:ln/>
        </p:spPr>
        <p:txBody>
          <a:bodyPr wrap="none" lIns="0" tIns="0" rIns="0" bIns="0" rtlCol="0" anchor="t"/>
          <a:lstStyle/>
          <a:p>
            <a:pPr marL="0" indent="0">
              <a:lnSpc>
                <a:spcPts val="5350"/>
              </a:lnSpc>
              <a:buNone/>
            </a:pPr>
            <a:r>
              <a:rPr lang="en-US" sz="4250" dirty="0">
                <a:solidFill>
                  <a:srgbClr val="F5F0F0"/>
                </a:solidFill>
                <a:latin typeface="Merriweather" pitchFamily="34" charset="0"/>
                <a:ea typeface="Merriweather" pitchFamily="34" charset="-122"/>
                <a:cs typeface="Merriweather" pitchFamily="34" charset="-120"/>
              </a:rPr>
              <a:t>Rotations</a:t>
            </a:r>
            <a:endParaRPr lang="en-US" sz="4250" dirty="0"/>
          </a:p>
        </p:txBody>
      </p:sp>
      <p:sp>
        <p:nvSpPr>
          <p:cNvPr id="4" name="Shape 1"/>
          <p:cNvSpPr/>
          <p:nvPr/>
        </p:nvSpPr>
        <p:spPr>
          <a:xfrm>
            <a:off x="6248400" y="1846302"/>
            <a:ext cx="3701177" cy="3359944"/>
          </a:xfrm>
          <a:prstGeom prst="roundRect">
            <a:avLst>
              <a:gd name="adj" fmla="val 2722"/>
            </a:avLst>
          </a:prstGeom>
          <a:solidFill>
            <a:srgbClr val="003180"/>
          </a:solidFill>
          <a:ln w="7620">
            <a:solidFill>
              <a:srgbClr val="194A99"/>
            </a:solidFill>
            <a:prstDash val="solid"/>
          </a:ln>
        </p:spPr>
      </p:sp>
      <p:sp>
        <p:nvSpPr>
          <p:cNvPr id="5" name="Text 2"/>
          <p:cNvSpPr/>
          <p:nvPr/>
        </p:nvSpPr>
        <p:spPr>
          <a:xfrm>
            <a:off x="6473666" y="2071568"/>
            <a:ext cx="2721650" cy="340162"/>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Definition</a:t>
            </a:r>
            <a:endParaRPr lang="en-US" sz="2100" dirty="0"/>
          </a:p>
        </p:txBody>
      </p:sp>
      <p:sp>
        <p:nvSpPr>
          <p:cNvPr id="6" name="Text 3"/>
          <p:cNvSpPr/>
          <p:nvPr/>
        </p:nvSpPr>
        <p:spPr>
          <a:xfrm>
            <a:off x="6473666" y="2542342"/>
            <a:ext cx="3250644" cy="2438638"/>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Rotations are transformations that involve the circular movement of a geometric object around a fixed point or axis, changing its orientation without altering its size or shape.</a:t>
            </a:r>
            <a:endParaRPr lang="en-US" sz="1700" dirty="0"/>
          </a:p>
        </p:txBody>
      </p:sp>
      <p:sp>
        <p:nvSpPr>
          <p:cNvPr id="7" name="Shape 4"/>
          <p:cNvSpPr/>
          <p:nvPr/>
        </p:nvSpPr>
        <p:spPr>
          <a:xfrm>
            <a:off x="10167223" y="1846302"/>
            <a:ext cx="3701177" cy="3359944"/>
          </a:xfrm>
          <a:prstGeom prst="roundRect">
            <a:avLst>
              <a:gd name="adj" fmla="val 2722"/>
            </a:avLst>
          </a:prstGeom>
          <a:solidFill>
            <a:srgbClr val="003180"/>
          </a:solidFill>
          <a:ln w="7620">
            <a:solidFill>
              <a:srgbClr val="194A99"/>
            </a:solidFill>
            <a:prstDash val="solid"/>
          </a:ln>
        </p:spPr>
      </p:sp>
      <p:sp>
        <p:nvSpPr>
          <p:cNvPr id="8" name="Text 5"/>
          <p:cNvSpPr/>
          <p:nvPr/>
        </p:nvSpPr>
        <p:spPr>
          <a:xfrm>
            <a:off x="10392489" y="2071568"/>
            <a:ext cx="2721650" cy="340162"/>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Properties</a:t>
            </a:r>
            <a:endParaRPr lang="en-US" sz="2100" dirty="0"/>
          </a:p>
        </p:txBody>
      </p:sp>
      <p:sp>
        <p:nvSpPr>
          <p:cNvPr id="9" name="Text 6"/>
          <p:cNvSpPr/>
          <p:nvPr/>
        </p:nvSpPr>
        <p:spPr>
          <a:xfrm>
            <a:off x="10392489" y="2542342"/>
            <a:ext cx="3250644" cy="2438638"/>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Rotations preserve the size and shape of the object, but change its orientation. The angle and direction of rotation are crucial in determining the resulting position of the object.</a:t>
            </a:r>
            <a:endParaRPr lang="en-US" sz="1700" dirty="0"/>
          </a:p>
        </p:txBody>
      </p:sp>
      <p:sp>
        <p:nvSpPr>
          <p:cNvPr id="10" name="Shape 7"/>
          <p:cNvSpPr/>
          <p:nvPr/>
        </p:nvSpPr>
        <p:spPr>
          <a:xfrm>
            <a:off x="6248400" y="5423892"/>
            <a:ext cx="7620000" cy="1966436"/>
          </a:xfrm>
          <a:prstGeom prst="roundRect">
            <a:avLst>
              <a:gd name="adj" fmla="val 4650"/>
            </a:avLst>
          </a:prstGeom>
          <a:solidFill>
            <a:srgbClr val="003180"/>
          </a:solidFill>
          <a:ln w="7620">
            <a:solidFill>
              <a:srgbClr val="194A99"/>
            </a:solidFill>
            <a:prstDash val="solid"/>
          </a:ln>
        </p:spPr>
      </p:sp>
      <p:sp>
        <p:nvSpPr>
          <p:cNvPr id="11" name="Text 8"/>
          <p:cNvSpPr/>
          <p:nvPr/>
        </p:nvSpPr>
        <p:spPr>
          <a:xfrm>
            <a:off x="6473666" y="5649158"/>
            <a:ext cx="2721650" cy="340162"/>
          </a:xfrm>
          <a:prstGeom prst="rect">
            <a:avLst/>
          </a:prstGeom>
          <a:noFill/>
          <a:ln/>
        </p:spPr>
        <p:txBody>
          <a:bodyPr wrap="none" lIns="0" tIns="0" rIns="0" bIns="0" rtlCol="0" anchor="t"/>
          <a:lstStyle/>
          <a:p>
            <a:pPr marL="0" indent="0">
              <a:lnSpc>
                <a:spcPts val="2650"/>
              </a:lnSpc>
              <a:buNone/>
            </a:pPr>
            <a:r>
              <a:rPr lang="en-US" sz="2100" dirty="0">
                <a:solidFill>
                  <a:srgbClr val="E2E6E9"/>
                </a:solidFill>
                <a:latin typeface="Merriweather" pitchFamily="34" charset="0"/>
                <a:ea typeface="Merriweather" pitchFamily="34" charset="-122"/>
                <a:cs typeface="Merriweather" pitchFamily="34" charset="-120"/>
              </a:rPr>
              <a:t>Applications</a:t>
            </a:r>
            <a:endParaRPr lang="en-US" sz="2100" dirty="0"/>
          </a:p>
        </p:txBody>
      </p:sp>
      <p:sp>
        <p:nvSpPr>
          <p:cNvPr id="12" name="Text 9"/>
          <p:cNvSpPr/>
          <p:nvPr/>
        </p:nvSpPr>
        <p:spPr>
          <a:xfrm>
            <a:off x="6473666" y="6119932"/>
            <a:ext cx="7169468" cy="1045131"/>
          </a:xfrm>
          <a:prstGeom prst="rect">
            <a:avLst/>
          </a:prstGeom>
          <a:noFill/>
          <a:ln/>
        </p:spPr>
        <p:txBody>
          <a:bodyPr wrap="square" lIns="0" tIns="0" rIns="0" bIns="0" rtlCol="0" anchor="t"/>
          <a:lstStyle/>
          <a:p>
            <a:pPr marL="0" indent="0">
              <a:lnSpc>
                <a:spcPts val="2700"/>
              </a:lnSpc>
              <a:buNone/>
            </a:pPr>
            <a:r>
              <a:rPr lang="en-US" sz="1700" dirty="0">
                <a:solidFill>
                  <a:srgbClr val="E2E6E9"/>
                </a:solidFill>
                <a:latin typeface="Merriweather" pitchFamily="34" charset="0"/>
                <a:ea typeface="Merriweather" pitchFamily="34" charset="-122"/>
                <a:cs typeface="Merriweather" pitchFamily="34" charset="-120"/>
              </a:rPr>
              <a:t>Rotations are extensively used in computer graphics, engineering designs, and spatial reasoning, allowing for the manipulation and positioning of objects in various orientations.</a:t>
            </a:r>
            <a:endParaRPr lang="en-US" sz="1700" dirty="0"/>
          </a:p>
        </p:txBody>
      </p:sp>
      <p:pic>
        <p:nvPicPr>
          <p:cNvPr id="14" name="Picture 13">
            <a:extLst>
              <a:ext uri="{FF2B5EF4-FFF2-40B4-BE49-F238E27FC236}">
                <a16:creationId xmlns:a16="http://schemas.microsoft.com/office/drawing/2014/main" id="{F1C2E891-4615-4103-BE23-B500DABE54B1}"/>
              </a:ext>
            </a:extLst>
          </p:cNvPr>
          <p:cNvPicPr>
            <a:picLocks noChangeAspect="1"/>
          </p:cNvPicPr>
          <p:nvPr/>
        </p:nvPicPr>
        <p:blipFill>
          <a:blip r:embed="rId4"/>
          <a:stretch>
            <a:fillRect/>
          </a:stretch>
        </p:blipFill>
        <p:spPr>
          <a:xfrm>
            <a:off x="11753314" y="7736123"/>
            <a:ext cx="2838846" cy="4382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9258" y="737830"/>
            <a:ext cx="5209580" cy="651272"/>
          </a:xfrm>
          <a:prstGeom prst="rect">
            <a:avLst/>
          </a:prstGeom>
          <a:noFill/>
          <a:ln/>
        </p:spPr>
        <p:txBody>
          <a:bodyPr wrap="none" lIns="0" tIns="0" rIns="0" bIns="0" rtlCol="0" anchor="t"/>
          <a:lstStyle/>
          <a:p>
            <a:pPr marL="0" indent="0">
              <a:lnSpc>
                <a:spcPts val="5100"/>
              </a:lnSpc>
              <a:buNone/>
            </a:pPr>
            <a:r>
              <a:rPr lang="en-US" sz="4100" dirty="0">
                <a:solidFill>
                  <a:srgbClr val="F5F0F0"/>
                </a:solidFill>
                <a:latin typeface="Merriweather" pitchFamily="34" charset="0"/>
                <a:ea typeface="Merriweather" pitchFamily="34" charset="-122"/>
                <a:cs typeface="Merriweather" pitchFamily="34" charset="-120"/>
              </a:rPr>
              <a:t>Reflections</a:t>
            </a:r>
            <a:endParaRPr lang="en-US" sz="4100" dirty="0"/>
          </a:p>
        </p:txBody>
      </p:sp>
      <p:pic>
        <p:nvPicPr>
          <p:cNvPr id="4" name="Image 1" descr="preencoded.png"/>
          <p:cNvPicPr>
            <a:picLocks noChangeAspect="1"/>
          </p:cNvPicPr>
          <p:nvPr/>
        </p:nvPicPr>
        <p:blipFill>
          <a:blip r:embed="rId4"/>
          <a:stretch>
            <a:fillRect/>
          </a:stretch>
        </p:blipFill>
        <p:spPr>
          <a:xfrm>
            <a:off x="729258" y="1701641"/>
            <a:ext cx="520898" cy="520898"/>
          </a:xfrm>
          <a:prstGeom prst="rect">
            <a:avLst/>
          </a:prstGeom>
        </p:spPr>
      </p:pic>
      <p:sp>
        <p:nvSpPr>
          <p:cNvPr id="5" name="Text 1"/>
          <p:cNvSpPr/>
          <p:nvPr/>
        </p:nvSpPr>
        <p:spPr>
          <a:xfrm>
            <a:off x="729258" y="2430899"/>
            <a:ext cx="2604730" cy="325636"/>
          </a:xfrm>
          <a:prstGeom prst="rect">
            <a:avLst/>
          </a:prstGeom>
          <a:noFill/>
          <a:ln/>
        </p:spPr>
        <p:txBody>
          <a:bodyPr wrap="none" lIns="0" tIns="0" rIns="0" bIns="0" rtlCol="0" anchor="t"/>
          <a:lstStyle/>
          <a:p>
            <a:pPr marL="0" indent="0" algn="l">
              <a:lnSpc>
                <a:spcPts val="2550"/>
              </a:lnSpc>
              <a:buNone/>
            </a:pPr>
            <a:r>
              <a:rPr lang="en-US" sz="2050" dirty="0">
                <a:solidFill>
                  <a:srgbClr val="E2E6E9"/>
                </a:solidFill>
                <a:latin typeface="Merriweather" pitchFamily="34" charset="0"/>
                <a:ea typeface="Merriweather" pitchFamily="34" charset="-122"/>
                <a:cs typeface="Merriweather" pitchFamily="34" charset="-120"/>
              </a:rPr>
              <a:t>Line Reflections</a:t>
            </a:r>
            <a:endParaRPr lang="en-US" sz="2050" dirty="0"/>
          </a:p>
        </p:txBody>
      </p:sp>
      <p:sp>
        <p:nvSpPr>
          <p:cNvPr id="6" name="Text 2"/>
          <p:cNvSpPr/>
          <p:nvPr/>
        </p:nvSpPr>
        <p:spPr>
          <a:xfrm>
            <a:off x="729258" y="2881551"/>
            <a:ext cx="7685484" cy="333375"/>
          </a:xfrm>
          <a:prstGeom prst="rect">
            <a:avLst/>
          </a:prstGeom>
          <a:noFill/>
          <a:ln/>
        </p:spPr>
        <p:txBody>
          <a:bodyPr wrap="none" lIns="0" tIns="0" rIns="0" bIns="0" rtlCol="0" anchor="t"/>
          <a:lstStyle/>
          <a:p>
            <a:pPr marL="0" indent="0" algn="l">
              <a:lnSpc>
                <a:spcPts val="2600"/>
              </a:lnSpc>
              <a:buNone/>
            </a:pPr>
            <a:r>
              <a:rPr lang="en-US" sz="1600" dirty="0">
                <a:solidFill>
                  <a:srgbClr val="E2E6E9"/>
                </a:solidFill>
                <a:latin typeface="Merriweather" pitchFamily="34" charset="0"/>
                <a:ea typeface="Merriweather" pitchFamily="34" charset="-122"/>
                <a:cs typeface="Merriweather" pitchFamily="34" charset="-120"/>
              </a:rPr>
              <a:t>Flipping a shape over a line, creating a mirror image.</a:t>
            </a:r>
            <a:endParaRPr lang="en-US" sz="1600" dirty="0"/>
          </a:p>
        </p:txBody>
      </p:sp>
      <p:pic>
        <p:nvPicPr>
          <p:cNvPr id="7" name="Image 2" descr="preencoded.png"/>
          <p:cNvPicPr>
            <a:picLocks noChangeAspect="1"/>
          </p:cNvPicPr>
          <p:nvPr/>
        </p:nvPicPr>
        <p:blipFill>
          <a:blip r:embed="rId5"/>
          <a:stretch>
            <a:fillRect/>
          </a:stretch>
        </p:blipFill>
        <p:spPr>
          <a:xfrm>
            <a:off x="729258" y="3840004"/>
            <a:ext cx="520898" cy="520898"/>
          </a:xfrm>
          <a:prstGeom prst="rect">
            <a:avLst/>
          </a:prstGeom>
        </p:spPr>
      </p:pic>
      <p:sp>
        <p:nvSpPr>
          <p:cNvPr id="8" name="Text 3"/>
          <p:cNvSpPr/>
          <p:nvPr/>
        </p:nvSpPr>
        <p:spPr>
          <a:xfrm>
            <a:off x="729258" y="4569262"/>
            <a:ext cx="2604730" cy="325636"/>
          </a:xfrm>
          <a:prstGeom prst="rect">
            <a:avLst/>
          </a:prstGeom>
          <a:noFill/>
          <a:ln/>
        </p:spPr>
        <p:txBody>
          <a:bodyPr wrap="none" lIns="0" tIns="0" rIns="0" bIns="0" rtlCol="0" anchor="t"/>
          <a:lstStyle/>
          <a:p>
            <a:pPr marL="0" indent="0" algn="l">
              <a:lnSpc>
                <a:spcPts val="2550"/>
              </a:lnSpc>
              <a:buNone/>
            </a:pPr>
            <a:r>
              <a:rPr lang="en-US" sz="2050" dirty="0">
                <a:solidFill>
                  <a:srgbClr val="E2E6E9"/>
                </a:solidFill>
                <a:latin typeface="Merriweather" pitchFamily="34" charset="0"/>
                <a:ea typeface="Merriweather" pitchFamily="34" charset="-122"/>
                <a:cs typeface="Merriweather" pitchFamily="34" charset="-120"/>
              </a:rPr>
              <a:t>Plane Reflections</a:t>
            </a:r>
            <a:endParaRPr lang="en-US" sz="2050" dirty="0"/>
          </a:p>
        </p:txBody>
      </p:sp>
      <p:sp>
        <p:nvSpPr>
          <p:cNvPr id="9" name="Text 4"/>
          <p:cNvSpPr/>
          <p:nvPr/>
        </p:nvSpPr>
        <p:spPr>
          <a:xfrm>
            <a:off x="729258" y="5019913"/>
            <a:ext cx="7685484" cy="333375"/>
          </a:xfrm>
          <a:prstGeom prst="rect">
            <a:avLst/>
          </a:prstGeom>
          <a:noFill/>
          <a:ln/>
        </p:spPr>
        <p:txBody>
          <a:bodyPr wrap="none" lIns="0" tIns="0" rIns="0" bIns="0" rtlCol="0" anchor="t"/>
          <a:lstStyle/>
          <a:p>
            <a:pPr marL="0" indent="0" algn="l">
              <a:lnSpc>
                <a:spcPts val="2600"/>
              </a:lnSpc>
              <a:buNone/>
            </a:pPr>
            <a:r>
              <a:rPr lang="en-US" sz="1600" dirty="0">
                <a:solidFill>
                  <a:srgbClr val="E2E6E9"/>
                </a:solidFill>
                <a:latin typeface="Merriweather" pitchFamily="34" charset="0"/>
                <a:ea typeface="Merriweather" pitchFamily="34" charset="-122"/>
                <a:cs typeface="Merriweather" pitchFamily="34" charset="-120"/>
              </a:rPr>
              <a:t>Flipping a three-dimensional object over a plane, creating a mirror image.</a:t>
            </a:r>
            <a:endParaRPr lang="en-US" sz="1600" dirty="0"/>
          </a:p>
        </p:txBody>
      </p:sp>
      <p:pic>
        <p:nvPicPr>
          <p:cNvPr id="10" name="Image 3" descr="preencoded.png"/>
          <p:cNvPicPr>
            <a:picLocks noChangeAspect="1"/>
          </p:cNvPicPr>
          <p:nvPr/>
        </p:nvPicPr>
        <p:blipFill>
          <a:blip r:embed="rId6"/>
          <a:stretch>
            <a:fillRect/>
          </a:stretch>
        </p:blipFill>
        <p:spPr>
          <a:xfrm>
            <a:off x="729258" y="5978366"/>
            <a:ext cx="520898" cy="520898"/>
          </a:xfrm>
          <a:prstGeom prst="rect">
            <a:avLst/>
          </a:prstGeom>
        </p:spPr>
      </p:pic>
      <p:sp>
        <p:nvSpPr>
          <p:cNvPr id="11" name="Text 5"/>
          <p:cNvSpPr/>
          <p:nvPr/>
        </p:nvSpPr>
        <p:spPr>
          <a:xfrm>
            <a:off x="729258" y="6707624"/>
            <a:ext cx="2604730" cy="325636"/>
          </a:xfrm>
          <a:prstGeom prst="rect">
            <a:avLst/>
          </a:prstGeom>
          <a:noFill/>
          <a:ln/>
        </p:spPr>
        <p:txBody>
          <a:bodyPr wrap="none" lIns="0" tIns="0" rIns="0" bIns="0" rtlCol="0" anchor="t"/>
          <a:lstStyle/>
          <a:p>
            <a:pPr marL="0" indent="0" algn="l">
              <a:lnSpc>
                <a:spcPts val="2550"/>
              </a:lnSpc>
              <a:buNone/>
            </a:pPr>
            <a:r>
              <a:rPr lang="en-US" sz="2050" dirty="0">
                <a:solidFill>
                  <a:srgbClr val="E2E6E9"/>
                </a:solidFill>
                <a:latin typeface="Merriweather" pitchFamily="34" charset="0"/>
                <a:ea typeface="Merriweather" pitchFamily="34" charset="-122"/>
                <a:cs typeface="Merriweather" pitchFamily="34" charset="-120"/>
              </a:rPr>
              <a:t>Point Reflections</a:t>
            </a:r>
            <a:endParaRPr lang="en-US" sz="2050" dirty="0"/>
          </a:p>
        </p:txBody>
      </p:sp>
      <p:sp>
        <p:nvSpPr>
          <p:cNvPr id="12" name="Text 6"/>
          <p:cNvSpPr/>
          <p:nvPr/>
        </p:nvSpPr>
        <p:spPr>
          <a:xfrm>
            <a:off x="729258" y="7158276"/>
            <a:ext cx="7685484" cy="333375"/>
          </a:xfrm>
          <a:prstGeom prst="rect">
            <a:avLst/>
          </a:prstGeom>
          <a:noFill/>
          <a:ln/>
        </p:spPr>
        <p:txBody>
          <a:bodyPr wrap="none" lIns="0" tIns="0" rIns="0" bIns="0" rtlCol="0" anchor="t"/>
          <a:lstStyle/>
          <a:p>
            <a:pPr marL="0" indent="0" algn="l">
              <a:lnSpc>
                <a:spcPts val="2600"/>
              </a:lnSpc>
              <a:buNone/>
            </a:pPr>
            <a:r>
              <a:rPr lang="en-US" sz="1600" dirty="0">
                <a:solidFill>
                  <a:srgbClr val="E2E6E9"/>
                </a:solidFill>
                <a:latin typeface="Merriweather" pitchFamily="34" charset="0"/>
                <a:ea typeface="Merriweather" pitchFamily="34" charset="-122"/>
                <a:cs typeface="Merriweather" pitchFamily="34" charset="-120"/>
              </a:rPr>
              <a:t>Flipping a shape over a single point, creating a mirror image.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219"/>
          </a:xfrm>
          <a:prstGeom prst="rect">
            <a:avLst/>
          </a:prstGeom>
        </p:spPr>
      </p:pic>
      <p:sp>
        <p:nvSpPr>
          <p:cNvPr id="3" name="Text 0"/>
          <p:cNvSpPr/>
          <p:nvPr/>
        </p:nvSpPr>
        <p:spPr>
          <a:xfrm>
            <a:off x="844272" y="663416"/>
            <a:ext cx="6031111" cy="753904"/>
          </a:xfrm>
          <a:prstGeom prst="rect">
            <a:avLst/>
          </a:prstGeom>
          <a:noFill/>
          <a:ln/>
        </p:spPr>
        <p:txBody>
          <a:bodyPr wrap="none" lIns="0" tIns="0" rIns="0" bIns="0" rtlCol="0" anchor="t"/>
          <a:lstStyle/>
          <a:p>
            <a:pPr marL="0" indent="0">
              <a:lnSpc>
                <a:spcPts val="5900"/>
              </a:lnSpc>
              <a:buNone/>
            </a:pPr>
            <a:r>
              <a:rPr lang="en-US" sz="4700" dirty="0">
                <a:solidFill>
                  <a:srgbClr val="F5F0F0"/>
                </a:solidFill>
                <a:latin typeface="Merriweather" pitchFamily="34" charset="0"/>
                <a:ea typeface="Merriweather" pitchFamily="34" charset="-122"/>
                <a:cs typeface="Merriweather" pitchFamily="34" charset="-120"/>
              </a:rPr>
              <a:t>Dilations</a:t>
            </a:r>
            <a:endParaRPr lang="en-US" sz="4700" dirty="0"/>
          </a:p>
        </p:txBody>
      </p:sp>
      <p:pic>
        <p:nvPicPr>
          <p:cNvPr id="4" name="Image 1" descr="preencoded.png"/>
          <p:cNvPicPr>
            <a:picLocks noChangeAspect="1"/>
          </p:cNvPicPr>
          <p:nvPr/>
        </p:nvPicPr>
        <p:blipFill>
          <a:blip r:embed="rId4"/>
          <a:stretch>
            <a:fillRect/>
          </a:stretch>
        </p:blipFill>
        <p:spPr>
          <a:xfrm>
            <a:off x="844272" y="1779151"/>
            <a:ext cx="1206222" cy="1929884"/>
          </a:xfrm>
          <a:prstGeom prst="rect">
            <a:avLst/>
          </a:prstGeom>
        </p:spPr>
      </p:pic>
      <p:sp>
        <p:nvSpPr>
          <p:cNvPr id="5" name="Text 1"/>
          <p:cNvSpPr/>
          <p:nvPr/>
        </p:nvSpPr>
        <p:spPr>
          <a:xfrm>
            <a:off x="2412325" y="2020372"/>
            <a:ext cx="3015496" cy="376952"/>
          </a:xfrm>
          <a:prstGeom prst="rect">
            <a:avLst/>
          </a:prstGeom>
          <a:noFill/>
          <a:ln/>
        </p:spPr>
        <p:txBody>
          <a:bodyPr wrap="none" lIns="0" tIns="0" rIns="0" bIns="0" rtlCol="0" anchor="t"/>
          <a:lstStyle/>
          <a:p>
            <a:pPr marL="0" indent="0" algn="l">
              <a:lnSpc>
                <a:spcPts val="2950"/>
              </a:lnSpc>
              <a:buNone/>
            </a:pPr>
            <a:r>
              <a:rPr lang="en-US" sz="2350" dirty="0">
                <a:solidFill>
                  <a:srgbClr val="E2E6E9"/>
                </a:solidFill>
                <a:latin typeface="Merriweather" pitchFamily="34" charset="0"/>
                <a:ea typeface="Merriweather" pitchFamily="34" charset="-122"/>
                <a:cs typeface="Merriweather" pitchFamily="34" charset="-120"/>
              </a:rPr>
              <a:t>Enlargement</a:t>
            </a:r>
            <a:endParaRPr lang="en-US" sz="2350" dirty="0"/>
          </a:p>
        </p:txBody>
      </p:sp>
      <p:sp>
        <p:nvSpPr>
          <p:cNvPr id="6" name="Text 2"/>
          <p:cNvSpPr/>
          <p:nvPr/>
        </p:nvSpPr>
        <p:spPr>
          <a:xfrm>
            <a:off x="2412325" y="2541984"/>
            <a:ext cx="5887403" cy="771763"/>
          </a:xfrm>
          <a:prstGeom prst="rect">
            <a:avLst/>
          </a:prstGeom>
          <a:noFill/>
          <a:ln/>
        </p:spPr>
        <p:txBody>
          <a:bodyPr wrap="square" lIns="0" tIns="0" rIns="0" bIns="0" rtlCol="0" anchor="t"/>
          <a:lstStyle/>
          <a:p>
            <a:pPr marL="0" indent="0" algn="l">
              <a:lnSpc>
                <a:spcPts val="3000"/>
              </a:lnSpc>
              <a:buNone/>
            </a:pPr>
            <a:r>
              <a:rPr lang="en-US" sz="1850" dirty="0">
                <a:solidFill>
                  <a:srgbClr val="E2E6E9"/>
                </a:solidFill>
                <a:latin typeface="Merriweather" pitchFamily="34" charset="0"/>
                <a:ea typeface="Merriweather" pitchFamily="34" charset="-122"/>
                <a:cs typeface="Merriweather" pitchFamily="34" charset="-120"/>
              </a:rPr>
              <a:t>Increasing the size of a shape or figure while maintaining its proportions.</a:t>
            </a:r>
            <a:endParaRPr lang="en-US" sz="1850" dirty="0"/>
          </a:p>
        </p:txBody>
      </p:sp>
      <p:pic>
        <p:nvPicPr>
          <p:cNvPr id="7" name="Image 2" descr="preencoded.png"/>
          <p:cNvPicPr>
            <a:picLocks noChangeAspect="1"/>
          </p:cNvPicPr>
          <p:nvPr/>
        </p:nvPicPr>
        <p:blipFill>
          <a:blip r:embed="rId5"/>
          <a:stretch>
            <a:fillRect/>
          </a:stretch>
        </p:blipFill>
        <p:spPr>
          <a:xfrm>
            <a:off x="844272" y="3709035"/>
            <a:ext cx="1206222" cy="1929884"/>
          </a:xfrm>
          <a:prstGeom prst="rect">
            <a:avLst/>
          </a:prstGeom>
        </p:spPr>
      </p:pic>
      <p:sp>
        <p:nvSpPr>
          <p:cNvPr id="8" name="Text 3"/>
          <p:cNvSpPr/>
          <p:nvPr/>
        </p:nvSpPr>
        <p:spPr>
          <a:xfrm>
            <a:off x="2412325" y="3950256"/>
            <a:ext cx="3015496" cy="376952"/>
          </a:xfrm>
          <a:prstGeom prst="rect">
            <a:avLst/>
          </a:prstGeom>
          <a:noFill/>
          <a:ln/>
        </p:spPr>
        <p:txBody>
          <a:bodyPr wrap="none" lIns="0" tIns="0" rIns="0" bIns="0" rtlCol="0" anchor="t"/>
          <a:lstStyle/>
          <a:p>
            <a:pPr marL="0" indent="0" algn="l">
              <a:lnSpc>
                <a:spcPts val="2950"/>
              </a:lnSpc>
              <a:buNone/>
            </a:pPr>
            <a:r>
              <a:rPr lang="en-US" sz="2350" dirty="0">
                <a:solidFill>
                  <a:srgbClr val="E2E6E9"/>
                </a:solidFill>
                <a:latin typeface="Merriweather" pitchFamily="34" charset="0"/>
                <a:ea typeface="Merriweather" pitchFamily="34" charset="-122"/>
                <a:cs typeface="Merriweather" pitchFamily="34" charset="-120"/>
              </a:rPr>
              <a:t>Reduction</a:t>
            </a:r>
            <a:endParaRPr lang="en-US" sz="2350" dirty="0"/>
          </a:p>
        </p:txBody>
      </p:sp>
      <p:sp>
        <p:nvSpPr>
          <p:cNvPr id="9" name="Text 4"/>
          <p:cNvSpPr/>
          <p:nvPr/>
        </p:nvSpPr>
        <p:spPr>
          <a:xfrm>
            <a:off x="2412325" y="4471868"/>
            <a:ext cx="5887403" cy="771763"/>
          </a:xfrm>
          <a:prstGeom prst="rect">
            <a:avLst/>
          </a:prstGeom>
          <a:noFill/>
          <a:ln/>
        </p:spPr>
        <p:txBody>
          <a:bodyPr wrap="square" lIns="0" tIns="0" rIns="0" bIns="0" rtlCol="0" anchor="t"/>
          <a:lstStyle/>
          <a:p>
            <a:pPr marL="0" indent="0" algn="l">
              <a:lnSpc>
                <a:spcPts val="3000"/>
              </a:lnSpc>
              <a:buNone/>
            </a:pPr>
            <a:r>
              <a:rPr lang="en-US" sz="1850" dirty="0">
                <a:solidFill>
                  <a:srgbClr val="E2E6E9"/>
                </a:solidFill>
                <a:latin typeface="Merriweather" pitchFamily="34" charset="0"/>
                <a:ea typeface="Merriweather" pitchFamily="34" charset="-122"/>
                <a:cs typeface="Merriweather" pitchFamily="34" charset="-120"/>
              </a:rPr>
              <a:t>Decreasing the size of a shape or figure while maintaining its proportions.</a:t>
            </a:r>
            <a:endParaRPr lang="en-US" sz="1850" dirty="0"/>
          </a:p>
        </p:txBody>
      </p:sp>
      <p:pic>
        <p:nvPicPr>
          <p:cNvPr id="10" name="Image 3" descr="preencoded.png"/>
          <p:cNvPicPr>
            <a:picLocks noChangeAspect="1"/>
          </p:cNvPicPr>
          <p:nvPr/>
        </p:nvPicPr>
        <p:blipFill>
          <a:blip r:embed="rId6"/>
          <a:stretch>
            <a:fillRect/>
          </a:stretch>
        </p:blipFill>
        <p:spPr>
          <a:xfrm>
            <a:off x="844272" y="5638919"/>
            <a:ext cx="1206222" cy="1929884"/>
          </a:xfrm>
          <a:prstGeom prst="rect">
            <a:avLst/>
          </a:prstGeom>
        </p:spPr>
      </p:pic>
      <p:sp>
        <p:nvSpPr>
          <p:cNvPr id="11" name="Text 5"/>
          <p:cNvSpPr/>
          <p:nvPr/>
        </p:nvSpPr>
        <p:spPr>
          <a:xfrm>
            <a:off x="2412325" y="5880140"/>
            <a:ext cx="3015496" cy="376952"/>
          </a:xfrm>
          <a:prstGeom prst="rect">
            <a:avLst/>
          </a:prstGeom>
          <a:noFill/>
          <a:ln/>
        </p:spPr>
        <p:txBody>
          <a:bodyPr wrap="none" lIns="0" tIns="0" rIns="0" bIns="0" rtlCol="0" anchor="t"/>
          <a:lstStyle/>
          <a:p>
            <a:pPr marL="0" indent="0" algn="l">
              <a:lnSpc>
                <a:spcPts val="2950"/>
              </a:lnSpc>
              <a:buNone/>
            </a:pPr>
            <a:r>
              <a:rPr lang="en-US" sz="2350" dirty="0">
                <a:solidFill>
                  <a:srgbClr val="E2E6E9"/>
                </a:solidFill>
                <a:latin typeface="Merriweather" pitchFamily="34" charset="0"/>
                <a:ea typeface="Merriweather" pitchFamily="34" charset="-122"/>
                <a:cs typeface="Merriweather" pitchFamily="34" charset="-120"/>
              </a:rPr>
              <a:t>Scaling</a:t>
            </a:r>
            <a:endParaRPr lang="en-US" sz="2350" dirty="0"/>
          </a:p>
        </p:txBody>
      </p:sp>
      <p:sp>
        <p:nvSpPr>
          <p:cNvPr id="12" name="Text 6"/>
          <p:cNvSpPr/>
          <p:nvPr/>
        </p:nvSpPr>
        <p:spPr>
          <a:xfrm>
            <a:off x="2412325" y="6401753"/>
            <a:ext cx="5887403" cy="771763"/>
          </a:xfrm>
          <a:prstGeom prst="rect">
            <a:avLst/>
          </a:prstGeom>
          <a:noFill/>
          <a:ln/>
        </p:spPr>
        <p:txBody>
          <a:bodyPr wrap="square" lIns="0" tIns="0" rIns="0" bIns="0" rtlCol="0" anchor="t"/>
          <a:lstStyle/>
          <a:p>
            <a:pPr marL="0" indent="0" algn="l">
              <a:lnSpc>
                <a:spcPts val="3000"/>
              </a:lnSpc>
              <a:buNone/>
            </a:pPr>
            <a:r>
              <a:rPr lang="en-US" sz="1850" dirty="0">
                <a:solidFill>
                  <a:srgbClr val="E2E6E9"/>
                </a:solidFill>
                <a:latin typeface="Merriweather" pitchFamily="34" charset="0"/>
                <a:ea typeface="Merriweather" pitchFamily="34" charset="-122"/>
                <a:cs typeface="Merriweather" pitchFamily="34" charset="-120"/>
              </a:rPr>
              <a:t>Resizing a shape or figure by a specific factor, either enlarging or reducing it.</a:t>
            </a:r>
            <a:endParaRPr lang="en-US" sz="18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43506" y="645795"/>
            <a:ext cx="7829788" cy="1173242"/>
          </a:xfrm>
          <a:prstGeom prst="rect">
            <a:avLst/>
          </a:prstGeom>
          <a:noFill/>
          <a:ln/>
        </p:spPr>
        <p:txBody>
          <a:bodyPr wrap="square" lIns="0" tIns="0" rIns="0" bIns="0" rtlCol="0" anchor="t"/>
          <a:lstStyle/>
          <a:p>
            <a:pPr marL="0" indent="0">
              <a:lnSpc>
                <a:spcPts val="4600"/>
              </a:lnSpc>
              <a:buNone/>
            </a:pPr>
            <a:r>
              <a:rPr lang="en-US" sz="3650" dirty="0">
                <a:solidFill>
                  <a:srgbClr val="F5F0F0"/>
                </a:solidFill>
                <a:latin typeface="Merriweather" pitchFamily="34" charset="0"/>
                <a:ea typeface="Merriweather" pitchFamily="34" charset="-122"/>
                <a:cs typeface="Merriweather" pitchFamily="34" charset="-120"/>
              </a:rPr>
              <a:t>Practical Applications of Transformations</a:t>
            </a:r>
            <a:endParaRPr lang="en-US" sz="3650" dirty="0"/>
          </a:p>
        </p:txBody>
      </p:sp>
      <p:sp>
        <p:nvSpPr>
          <p:cNvPr id="4" name="Shape 1"/>
          <p:cNvSpPr/>
          <p:nvPr/>
        </p:nvSpPr>
        <p:spPr>
          <a:xfrm>
            <a:off x="6143506" y="2100620"/>
            <a:ext cx="7829788" cy="5483185"/>
          </a:xfrm>
          <a:prstGeom prst="roundRect">
            <a:avLst>
              <a:gd name="adj" fmla="val 1438"/>
            </a:avLst>
          </a:prstGeom>
          <a:noFill/>
          <a:ln w="7620">
            <a:solidFill>
              <a:srgbClr val="FFFFFF">
                <a:alpha val="24000"/>
              </a:srgbClr>
            </a:solidFill>
            <a:prstDash val="solid"/>
          </a:ln>
        </p:spPr>
      </p:sp>
      <p:sp>
        <p:nvSpPr>
          <p:cNvPr id="5" name="Shape 2"/>
          <p:cNvSpPr/>
          <p:nvPr/>
        </p:nvSpPr>
        <p:spPr>
          <a:xfrm>
            <a:off x="6151126" y="2108240"/>
            <a:ext cx="7814548" cy="1442085"/>
          </a:xfrm>
          <a:prstGeom prst="rect">
            <a:avLst/>
          </a:prstGeom>
          <a:solidFill>
            <a:srgbClr val="FFFFFF">
              <a:alpha val="4000"/>
            </a:srgbClr>
          </a:solidFill>
          <a:ln/>
        </p:spPr>
      </p:sp>
      <p:sp>
        <p:nvSpPr>
          <p:cNvPr id="6" name="Text 3"/>
          <p:cNvSpPr/>
          <p:nvPr/>
        </p:nvSpPr>
        <p:spPr>
          <a:xfrm>
            <a:off x="6338768" y="2228493"/>
            <a:ext cx="3528179" cy="300395"/>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Computer Graphics</a:t>
            </a:r>
            <a:endParaRPr lang="en-US" sz="1450" dirty="0"/>
          </a:p>
        </p:txBody>
      </p:sp>
      <p:sp>
        <p:nvSpPr>
          <p:cNvPr id="7" name="Text 4"/>
          <p:cNvSpPr/>
          <p:nvPr/>
        </p:nvSpPr>
        <p:spPr>
          <a:xfrm>
            <a:off x="10249853" y="2228493"/>
            <a:ext cx="3528179" cy="1201579"/>
          </a:xfrm>
          <a:prstGeom prst="rect">
            <a:avLst/>
          </a:prstGeom>
          <a:noFill/>
          <a:ln/>
        </p:spPr>
        <p:txBody>
          <a:bodyPr wrap="squar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Transformations are essential for creating, manipulating, and animating 2D and 3D objects in digital media.</a:t>
            </a:r>
            <a:endParaRPr lang="en-US" sz="1450" dirty="0"/>
          </a:p>
        </p:txBody>
      </p:sp>
      <p:sp>
        <p:nvSpPr>
          <p:cNvPr id="8" name="Shape 5"/>
          <p:cNvSpPr/>
          <p:nvPr/>
        </p:nvSpPr>
        <p:spPr>
          <a:xfrm>
            <a:off x="6151126" y="3550325"/>
            <a:ext cx="7814548" cy="1442085"/>
          </a:xfrm>
          <a:prstGeom prst="rect">
            <a:avLst/>
          </a:prstGeom>
          <a:solidFill>
            <a:srgbClr val="000000">
              <a:alpha val="4000"/>
            </a:srgbClr>
          </a:solidFill>
          <a:ln/>
        </p:spPr>
      </p:sp>
      <p:sp>
        <p:nvSpPr>
          <p:cNvPr id="9" name="Text 6"/>
          <p:cNvSpPr/>
          <p:nvPr/>
        </p:nvSpPr>
        <p:spPr>
          <a:xfrm>
            <a:off x="6338768" y="3670578"/>
            <a:ext cx="3528179" cy="300395"/>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Engineering Design</a:t>
            </a:r>
            <a:endParaRPr lang="en-US" sz="1450" dirty="0"/>
          </a:p>
        </p:txBody>
      </p:sp>
      <p:sp>
        <p:nvSpPr>
          <p:cNvPr id="10" name="Text 7"/>
          <p:cNvSpPr/>
          <p:nvPr/>
        </p:nvSpPr>
        <p:spPr>
          <a:xfrm>
            <a:off x="10249853" y="3670578"/>
            <a:ext cx="3528179" cy="1201579"/>
          </a:xfrm>
          <a:prstGeom prst="rect">
            <a:avLst/>
          </a:prstGeom>
          <a:noFill/>
          <a:ln/>
        </p:spPr>
        <p:txBody>
          <a:bodyPr wrap="squar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Geometric transformations are used to model, analyze, and optimize the design of various products and structures.</a:t>
            </a:r>
            <a:endParaRPr lang="en-US" sz="1450" dirty="0"/>
          </a:p>
        </p:txBody>
      </p:sp>
      <p:sp>
        <p:nvSpPr>
          <p:cNvPr id="11" name="Shape 8"/>
          <p:cNvSpPr/>
          <p:nvPr/>
        </p:nvSpPr>
        <p:spPr>
          <a:xfrm>
            <a:off x="6151126" y="4992410"/>
            <a:ext cx="7814548" cy="1141690"/>
          </a:xfrm>
          <a:prstGeom prst="rect">
            <a:avLst/>
          </a:prstGeom>
          <a:solidFill>
            <a:srgbClr val="FFFFFF">
              <a:alpha val="4000"/>
            </a:srgbClr>
          </a:solidFill>
          <a:ln/>
        </p:spPr>
      </p:sp>
      <p:sp>
        <p:nvSpPr>
          <p:cNvPr id="12" name="Text 9"/>
          <p:cNvSpPr/>
          <p:nvPr/>
        </p:nvSpPr>
        <p:spPr>
          <a:xfrm>
            <a:off x="6338768" y="5112663"/>
            <a:ext cx="3528179" cy="300395"/>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Architecture</a:t>
            </a:r>
            <a:endParaRPr lang="en-US" sz="1450" dirty="0"/>
          </a:p>
        </p:txBody>
      </p:sp>
      <p:sp>
        <p:nvSpPr>
          <p:cNvPr id="13" name="Text 10"/>
          <p:cNvSpPr/>
          <p:nvPr/>
        </p:nvSpPr>
        <p:spPr>
          <a:xfrm>
            <a:off x="10249853" y="5112663"/>
            <a:ext cx="3528179" cy="901184"/>
          </a:xfrm>
          <a:prstGeom prst="rect">
            <a:avLst/>
          </a:prstGeom>
          <a:noFill/>
          <a:ln/>
        </p:spPr>
        <p:txBody>
          <a:bodyPr wrap="squar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Transformations are employed in the design and visualization of buildings, spaces, and landscapes.</a:t>
            </a:r>
            <a:endParaRPr lang="en-US" sz="1450" dirty="0"/>
          </a:p>
        </p:txBody>
      </p:sp>
      <p:sp>
        <p:nvSpPr>
          <p:cNvPr id="14" name="Shape 11"/>
          <p:cNvSpPr/>
          <p:nvPr/>
        </p:nvSpPr>
        <p:spPr>
          <a:xfrm>
            <a:off x="6151126" y="6134100"/>
            <a:ext cx="7814548" cy="1442085"/>
          </a:xfrm>
          <a:prstGeom prst="rect">
            <a:avLst/>
          </a:prstGeom>
          <a:solidFill>
            <a:srgbClr val="000000">
              <a:alpha val="4000"/>
            </a:srgbClr>
          </a:solidFill>
          <a:ln/>
        </p:spPr>
      </p:sp>
      <p:sp>
        <p:nvSpPr>
          <p:cNvPr id="15" name="Text 12"/>
          <p:cNvSpPr/>
          <p:nvPr/>
        </p:nvSpPr>
        <p:spPr>
          <a:xfrm>
            <a:off x="6338768" y="6254353"/>
            <a:ext cx="3528179" cy="300395"/>
          </a:xfrm>
          <a:prstGeom prst="rect">
            <a:avLst/>
          </a:prstGeom>
          <a:noFill/>
          <a:ln/>
        </p:spPr>
        <p:txBody>
          <a:bodyPr wrap="non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Mathematics Education</a:t>
            </a:r>
            <a:endParaRPr lang="en-US" sz="1450" dirty="0"/>
          </a:p>
        </p:txBody>
      </p:sp>
      <p:sp>
        <p:nvSpPr>
          <p:cNvPr id="16" name="Text 13"/>
          <p:cNvSpPr/>
          <p:nvPr/>
        </p:nvSpPr>
        <p:spPr>
          <a:xfrm>
            <a:off x="10249853" y="6254353"/>
            <a:ext cx="3528179" cy="1201579"/>
          </a:xfrm>
          <a:prstGeom prst="rect">
            <a:avLst/>
          </a:prstGeom>
          <a:noFill/>
          <a:ln/>
        </p:spPr>
        <p:txBody>
          <a:bodyPr wrap="square" lIns="0" tIns="0" rIns="0" bIns="0" rtlCol="0" anchor="t"/>
          <a:lstStyle/>
          <a:p>
            <a:pPr marL="0" indent="0">
              <a:lnSpc>
                <a:spcPts val="2350"/>
              </a:lnSpc>
              <a:buNone/>
            </a:pPr>
            <a:r>
              <a:rPr lang="en-US" sz="1450" dirty="0">
                <a:solidFill>
                  <a:srgbClr val="E2E6E9"/>
                </a:solidFill>
                <a:latin typeface="Merriweather" pitchFamily="34" charset="0"/>
                <a:ea typeface="Merriweather" pitchFamily="34" charset="-122"/>
                <a:cs typeface="Merriweather" pitchFamily="34" charset="-120"/>
              </a:rPr>
              <a:t>Understanding transformations is crucial for teaching and learning concepts in geometry, algebra, and beyond.</a:t>
            </a:r>
            <a:endParaRPr lang="en-US" sz="1450" dirty="0"/>
          </a:p>
        </p:txBody>
      </p:sp>
      <p:pic>
        <p:nvPicPr>
          <p:cNvPr id="18" name="Picture 17">
            <a:extLst>
              <a:ext uri="{FF2B5EF4-FFF2-40B4-BE49-F238E27FC236}">
                <a16:creationId xmlns:a16="http://schemas.microsoft.com/office/drawing/2014/main" id="{8517F448-9B2B-4AFB-8220-DECF766F059E}"/>
              </a:ext>
            </a:extLst>
          </p:cNvPr>
          <p:cNvPicPr>
            <a:picLocks noChangeAspect="1"/>
          </p:cNvPicPr>
          <p:nvPr/>
        </p:nvPicPr>
        <p:blipFill>
          <a:blip r:embed="rId4"/>
          <a:stretch>
            <a:fillRect/>
          </a:stretch>
        </p:blipFill>
        <p:spPr>
          <a:xfrm>
            <a:off x="11791554" y="7719131"/>
            <a:ext cx="2838846" cy="43821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599</Words>
  <Application>Microsoft Office PowerPoint</Application>
  <PresentationFormat>Custom</PresentationFormat>
  <Paragraphs>70</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2024-11-15T15:26:31Z</dcterms:created>
  <dcterms:modified xsi:type="dcterms:W3CDTF">2024-11-15T17:55:47Z</dcterms:modified>
</cp:coreProperties>
</file>