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4" r:id="rId20"/>
    <p:sldId id="295" r:id="rId21"/>
    <p:sldId id="296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>
      <p:cViewPr varScale="1">
        <p:scale>
          <a:sx n="92" d="100"/>
          <a:sy n="92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F386A-A8CC-A742-83DE-085A73847273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5613D-0A20-6A4F-B919-6AE1ED07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</a:t>
            </a:r>
            <a:r>
              <a:rPr lang="en-US" baseline="0" dirty="0"/>
              <a:t> with </a:t>
            </a:r>
            <a:r>
              <a:rPr lang="en-US" baseline="0" dirty="0" err="1"/>
              <a:t>HBeAg</a:t>
            </a:r>
            <a:r>
              <a:rPr lang="en-US" baseline="0" dirty="0"/>
              <a:t> negative chronic hepatitis B – there Is a mutation in the pre core protein which means that the virus no longer secretes the e antigen into serum. Therefore, even when there is an active infection with high viral replication of this mutant virus, </a:t>
            </a:r>
            <a:r>
              <a:rPr lang="en-US" baseline="0" dirty="0" err="1"/>
              <a:t>HBeAg</a:t>
            </a:r>
            <a:r>
              <a:rPr lang="en-US" baseline="0" dirty="0"/>
              <a:t> cannot be detected in blood.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5613D-0A20-6A4F-B919-6AE1ED0764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Viral Hepatitis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5032" y="5257613"/>
            <a:ext cx="5458968" cy="621792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77"/>
              </a:rPr>
              <a:t>Dr. Hesham </a:t>
            </a:r>
            <a:r>
              <a:rPr lang="en-US" dirty="0" err="1">
                <a:latin typeface="Britannic Bold" panose="020B0903060703020204" pitchFamily="34" charset="77"/>
              </a:rPr>
              <a:t>Alshowaikh</a:t>
            </a:r>
            <a:endParaRPr lang="en-US" dirty="0">
              <a:latin typeface="Britannic Bold" panose="020B0903060703020204" pitchFamily="34" charset="77"/>
            </a:endParaRPr>
          </a:p>
        </p:txBody>
      </p:sp>
      <p:pic>
        <p:nvPicPr>
          <p:cNvPr id="4" name="Picture 3" descr="sintomas-de-hepati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4" y="154896"/>
            <a:ext cx="5405378" cy="40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6508377" cy="1143000"/>
          </a:xfrm>
        </p:spPr>
        <p:txBody>
          <a:bodyPr/>
          <a:lstStyle/>
          <a:p>
            <a:r>
              <a:rPr lang="en-US" b="1" dirty="0"/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7174"/>
            <a:ext cx="7202134" cy="48908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820101"/>
                </a:solidFill>
              </a:rPr>
              <a:t>Cholestatic</a:t>
            </a:r>
            <a:r>
              <a:rPr lang="en-US" b="1" dirty="0">
                <a:solidFill>
                  <a:srgbClr val="820101"/>
                </a:solidFill>
              </a:rPr>
              <a:t> phase </a:t>
            </a:r>
            <a:r>
              <a:rPr lang="en-US" dirty="0"/>
              <a:t>– elevated </a:t>
            </a:r>
            <a:r>
              <a:rPr lang="en-US" b="1" dirty="0"/>
              <a:t>ALP levels </a:t>
            </a:r>
          </a:p>
          <a:p>
            <a:pPr>
              <a:lnSpc>
                <a:spcPct val="150000"/>
              </a:lnSpc>
            </a:pPr>
            <a:r>
              <a:rPr lang="en-US" dirty="0"/>
              <a:t>Acute liver failure is very rare (0.1%)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20101"/>
                </a:solidFill>
              </a:rPr>
              <a:t>Chronic infection does not occur </a:t>
            </a:r>
          </a:p>
          <a:p>
            <a:pPr>
              <a:lnSpc>
                <a:spcPct val="150000"/>
              </a:lnSpc>
            </a:pPr>
            <a:r>
              <a:rPr lang="en-US" dirty="0"/>
              <a:t>Infection in patients who already have chronic liver disease- life threatening</a:t>
            </a:r>
          </a:p>
          <a:p>
            <a:pPr>
              <a:lnSpc>
                <a:spcPct val="150000"/>
              </a:lnSpc>
            </a:pPr>
            <a:r>
              <a:rPr lang="en-US" dirty="0"/>
              <a:t>There is no role of Antiviral drugs in the therapy of HAV infection</a:t>
            </a:r>
          </a:p>
        </p:txBody>
      </p:sp>
    </p:spTree>
    <p:extLst>
      <p:ext uri="{BB962C8B-B14F-4D97-AF65-F5344CB8AC3E}">
        <p14:creationId xmlns:p14="http://schemas.microsoft.com/office/powerpoint/2010/main" val="391549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9"/>
            <a:ext cx="6508377" cy="1143000"/>
          </a:xfrm>
        </p:spPr>
        <p:txBody>
          <a:bodyPr/>
          <a:lstStyle/>
          <a:p>
            <a:r>
              <a:rPr lang="en-US" sz="4800" b="1" dirty="0"/>
              <a:t>Hepatitis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9490"/>
            <a:ext cx="7326042" cy="490851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820101"/>
                </a:solidFill>
              </a:rPr>
              <a:t>Core- </a:t>
            </a:r>
            <a:r>
              <a:rPr lang="en-US" dirty="0">
                <a:solidFill>
                  <a:schemeClr val="tx1"/>
                </a:solidFill>
              </a:rPr>
              <a:t>Contains DNA and DNA polymerase</a:t>
            </a:r>
          </a:p>
          <a:p>
            <a:r>
              <a:rPr lang="en-US" b="1" dirty="0">
                <a:solidFill>
                  <a:srgbClr val="800000"/>
                </a:solidFill>
              </a:rPr>
              <a:t>Surface protein- </a:t>
            </a:r>
            <a:r>
              <a:rPr lang="en-US" dirty="0">
                <a:solidFill>
                  <a:schemeClr val="tx1"/>
                </a:solidFill>
              </a:rPr>
              <a:t>Surrounds the core</a:t>
            </a:r>
          </a:p>
          <a:p>
            <a:r>
              <a:rPr lang="en-US" dirty="0">
                <a:solidFill>
                  <a:schemeClr val="tx1"/>
                </a:solidFill>
              </a:rPr>
              <a:t>The virus (Dane particle) + Hepatitis B surface antigen (</a:t>
            </a:r>
            <a:r>
              <a:rPr lang="en-US" dirty="0" err="1">
                <a:solidFill>
                  <a:schemeClr val="tx1"/>
                </a:solidFill>
              </a:rPr>
              <a:t>HBsAg</a:t>
            </a:r>
            <a:r>
              <a:rPr lang="en-US" dirty="0">
                <a:solidFill>
                  <a:schemeClr val="tx1"/>
                </a:solidFill>
              </a:rPr>
              <a:t>) circulate in blood.</a:t>
            </a:r>
          </a:p>
          <a:p>
            <a:r>
              <a:rPr lang="en-US" dirty="0">
                <a:solidFill>
                  <a:schemeClr val="tx1"/>
                </a:solidFill>
              </a:rPr>
              <a:t>Hepatitis B – one of the most common causes of </a:t>
            </a:r>
            <a:r>
              <a:rPr lang="en-US" b="1" dirty="0">
                <a:solidFill>
                  <a:schemeClr val="tx1"/>
                </a:solidFill>
              </a:rPr>
              <a:t>chronic liver disease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hepatocellular carcinoma</a:t>
            </a:r>
            <a:r>
              <a:rPr lang="en-US" dirty="0">
                <a:solidFill>
                  <a:schemeClr val="tx1"/>
                </a:solidFill>
              </a:rPr>
              <a:t> worldwide</a:t>
            </a:r>
          </a:p>
          <a:p>
            <a:r>
              <a:rPr lang="en-US" dirty="0">
                <a:solidFill>
                  <a:schemeClr val="tx1"/>
                </a:solidFill>
              </a:rPr>
              <a:t>May cause Acute viral hepatitis- asymptomatic </a:t>
            </a:r>
          </a:p>
          <a:p>
            <a:r>
              <a:rPr lang="en-US" dirty="0">
                <a:solidFill>
                  <a:schemeClr val="tx1"/>
                </a:solidFill>
              </a:rPr>
              <a:t>Risk of progression to chronic liver disease- depends on source and timing of infection </a:t>
            </a:r>
          </a:p>
          <a:p>
            <a:r>
              <a:rPr lang="en-US" b="1" dirty="0">
                <a:solidFill>
                  <a:schemeClr val="tx1"/>
                </a:solidFill>
              </a:rPr>
              <a:t>Vertical transmission </a:t>
            </a:r>
            <a:r>
              <a:rPr lang="en-US" dirty="0">
                <a:solidFill>
                  <a:schemeClr val="tx1"/>
                </a:solidFill>
              </a:rPr>
              <a:t>– most common cause of infection worldwide  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94636"/>
            <a:ext cx="6508377" cy="4063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Features</a:t>
            </a:r>
          </a:p>
        </p:txBody>
      </p:sp>
      <p:pic>
        <p:nvPicPr>
          <p:cNvPr id="6" name="Picture 5" descr="Screen Shot 2019-01-29 at 10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57" y="0"/>
            <a:ext cx="3180943" cy="29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82664"/>
            <a:ext cx="6965576" cy="4875336"/>
          </a:xfrm>
        </p:spPr>
        <p:txBody>
          <a:bodyPr/>
          <a:lstStyle/>
          <a:p>
            <a:r>
              <a:rPr lang="en-US" dirty="0"/>
              <a:t>Chronic hepatitis – </a:t>
            </a:r>
            <a:r>
              <a:rPr lang="en-US" b="1" dirty="0"/>
              <a:t>can lead to cirrhosis or hepatocellular carcinoma</a:t>
            </a:r>
            <a:r>
              <a:rPr lang="en-US" dirty="0"/>
              <a:t> (usually after decades of infection)</a:t>
            </a:r>
          </a:p>
          <a:p>
            <a:r>
              <a:rPr lang="en-US" dirty="0"/>
              <a:t>Chronic hepatitis is also most often asymptomatic</a:t>
            </a:r>
          </a:p>
          <a:p>
            <a:r>
              <a:rPr lang="en-US" dirty="0"/>
              <a:t>The virus is not directly cytotoxic to cells – the </a:t>
            </a:r>
            <a:r>
              <a:rPr lang="en-US" b="1" dirty="0"/>
              <a:t>immune response to viral antigens displayed on infected hepatocytes initiates liver injury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91475"/>
            <a:ext cx="6508377" cy="4063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Features</a:t>
            </a:r>
          </a:p>
        </p:txBody>
      </p:sp>
      <p:pic>
        <p:nvPicPr>
          <p:cNvPr id="2" name="Picture 1" descr="Screen Shot 2019-01-29 at 10.4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34" y="4748831"/>
            <a:ext cx="3582485" cy="21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624"/>
            <a:ext cx="6508377" cy="1143000"/>
          </a:xfrm>
        </p:spPr>
        <p:txBody>
          <a:bodyPr/>
          <a:lstStyle/>
          <a:p>
            <a:r>
              <a:rPr lang="en-US" b="1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09800"/>
            <a:ext cx="7573856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Antigens in HBV </a:t>
            </a:r>
            <a:r>
              <a:rPr lang="en-US" dirty="0"/>
              <a:t>(Serology) – </a:t>
            </a:r>
          </a:p>
          <a:p>
            <a:pPr marL="3200400">
              <a:lnSpc>
                <a:spcPct val="150000"/>
              </a:lnSpc>
            </a:pPr>
            <a:r>
              <a:rPr lang="en-US" dirty="0"/>
              <a:t>Hepatitis B surface antigen </a:t>
            </a:r>
          </a:p>
          <a:p>
            <a:pPr marL="3200400">
              <a:lnSpc>
                <a:spcPct val="150000"/>
              </a:lnSpc>
            </a:pPr>
            <a:r>
              <a:rPr lang="en-US" dirty="0"/>
              <a:t>Hepatitis B core antigen </a:t>
            </a:r>
          </a:p>
          <a:p>
            <a:pPr marL="3200400">
              <a:lnSpc>
                <a:spcPct val="150000"/>
              </a:lnSpc>
            </a:pPr>
            <a:r>
              <a:rPr lang="en-US" dirty="0"/>
              <a:t>Hepatitis B e antigen </a:t>
            </a:r>
          </a:p>
          <a:p>
            <a:pPr marL="0">
              <a:lnSpc>
                <a:spcPct val="150000"/>
              </a:lnSpc>
            </a:pPr>
            <a:r>
              <a:rPr lang="en-US" b="1" dirty="0"/>
              <a:t>Viral load </a:t>
            </a:r>
            <a:r>
              <a:rPr lang="en-US" dirty="0"/>
              <a:t>– measurement of HBV-DNA in blood by PCR.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It gives a measure of the number of viral particles in the blood stream </a:t>
            </a:r>
          </a:p>
        </p:txBody>
      </p:sp>
      <p:pic>
        <p:nvPicPr>
          <p:cNvPr id="4" name="Picture 3" descr="Screen Shot 2019-01-29 at 10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7" y="0"/>
            <a:ext cx="3180943" cy="29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009"/>
            <a:ext cx="6508377" cy="1143000"/>
          </a:xfrm>
        </p:spPr>
        <p:txBody>
          <a:bodyPr/>
          <a:lstStyle/>
          <a:p>
            <a:r>
              <a:rPr lang="en-US" b="1" dirty="0"/>
              <a:t>Hepatitis B surface antigen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6194"/>
            <a:ext cx="7202133" cy="4921806"/>
          </a:xfrm>
        </p:spPr>
        <p:txBody>
          <a:bodyPr>
            <a:normAutofit/>
          </a:bodyPr>
          <a:lstStyle/>
          <a:p>
            <a:r>
              <a:rPr lang="en-US" dirty="0"/>
              <a:t>Indicator of </a:t>
            </a:r>
            <a:r>
              <a:rPr lang="en-US" b="1" dirty="0"/>
              <a:t>active infection </a:t>
            </a:r>
          </a:p>
          <a:p>
            <a:r>
              <a:rPr lang="en-US" b="1" dirty="0"/>
              <a:t>Appears in blood </a:t>
            </a:r>
            <a:r>
              <a:rPr lang="en-US" dirty="0"/>
              <a:t>– late in incubation period but before prodromal phase.</a:t>
            </a:r>
          </a:p>
          <a:p>
            <a:r>
              <a:rPr lang="en-US" b="1" dirty="0"/>
              <a:t>Lasts for </a:t>
            </a:r>
            <a:r>
              <a:rPr lang="en-US" dirty="0"/>
              <a:t>– 3-4 weeks – can persist for up to 5 months</a:t>
            </a:r>
          </a:p>
          <a:p>
            <a:r>
              <a:rPr lang="en-US" dirty="0"/>
              <a:t>Persistence of </a:t>
            </a:r>
            <a:r>
              <a:rPr lang="en-US" dirty="0" err="1"/>
              <a:t>HBsAg</a:t>
            </a:r>
            <a:r>
              <a:rPr lang="en-US" dirty="0"/>
              <a:t> for </a:t>
            </a:r>
            <a:r>
              <a:rPr lang="en-US" b="1" dirty="0"/>
              <a:t>more than 6 months – chronic infection</a:t>
            </a:r>
          </a:p>
          <a:p>
            <a:r>
              <a:rPr lang="en-US" dirty="0"/>
              <a:t>Anti-HBs appears after 3-6 months and persists for many years and perhaps permanently </a:t>
            </a:r>
          </a:p>
          <a:p>
            <a:r>
              <a:rPr lang="en-US" dirty="0"/>
              <a:t>Presence of Anti-HBs could either mean a </a:t>
            </a:r>
            <a:r>
              <a:rPr lang="en-US" b="1" dirty="0"/>
              <a:t>previous infection</a:t>
            </a:r>
            <a:r>
              <a:rPr lang="en-US" dirty="0"/>
              <a:t> or </a:t>
            </a:r>
            <a:r>
              <a:rPr lang="en-US" b="1" dirty="0"/>
              <a:t>previous vaccination </a:t>
            </a:r>
          </a:p>
        </p:txBody>
      </p:sp>
    </p:spTree>
    <p:extLst>
      <p:ext uri="{BB962C8B-B14F-4D97-AF65-F5344CB8AC3E}">
        <p14:creationId xmlns:p14="http://schemas.microsoft.com/office/powerpoint/2010/main" val="149197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6508377" cy="1143000"/>
          </a:xfrm>
        </p:spPr>
        <p:txBody>
          <a:bodyPr/>
          <a:lstStyle/>
          <a:p>
            <a:r>
              <a:rPr lang="en-US" b="1" dirty="0"/>
              <a:t>Hepatitis B core antigen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09800"/>
            <a:ext cx="6965576" cy="4648200"/>
          </a:xfrm>
        </p:spPr>
        <p:txBody>
          <a:bodyPr>
            <a:normAutofit/>
          </a:bodyPr>
          <a:lstStyle/>
          <a:p>
            <a:r>
              <a:rPr lang="en-US" dirty="0"/>
              <a:t>It is not found in blood </a:t>
            </a:r>
          </a:p>
          <a:p>
            <a:r>
              <a:rPr lang="en-US" b="1" dirty="0"/>
              <a:t>Anti-</a:t>
            </a:r>
            <a:r>
              <a:rPr lang="en-US" b="1" dirty="0" err="1"/>
              <a:t>HBc</a:t>
            </a:r>
            <a:r>
              <a:rPr lang="en-US" dirty="0"/>
              <a:t> appears early in the illness </a:t>
            </a:r>
          </a:p>
          <a:p>
            <a:r>
              <a:rPr lang="en-US" b="1" dirty="0">
                <a:solidFill>
                  <a:srgbClr val="000000"/>
                </a:solidFill>
              </a:rPr>
              <a:t>Initially – </a:t>
            </a:r>
            <a:r>
              <a:rPr lang="en-US" b="1" dirty="0" err="1">
                <a:solidFill>
                  <a:srgbClr val="000000"/>
                </a:solidFill>
              </a:rPr>
              <a:t>IgM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HBc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Presence in blood Indicates </a:t>
            </a:r>
            <a:r>
              <a:rPr lang="en-US" b="1" dirty="0"/>
              <a:t>acute hepatitis B infection</a:t>
            </a:r>
          </a:p>
          <a:p>
            <a:pPr marL="0" indent="0">
              <a:buNone/>
            </a:pPr>
            <a:r>
              <a:rPr lang="en-US" dirty="0"/>
              <a:t>Can sometimes reveal an acute HBV infection when </a:t>
            </a:r>
            <a:r>
              <a:rPr lang="en-US" dirty="0" err="1"/>
              <a:t>HBsAg</a:t>
            </a:r>
            <a:r>
              <a:rPr lang="en-US" dirty="0"/>
              <a:t> has already disappeared and before anti-HBs has appeared </a:t>
            </a:r>
          </a:p>
          <a:p>
            <a:r>
              <a:rPr lang="en-US" b="1" dirty="0" err="1"/>
              <a:t>IgG</a:t>
            </a:r>
            <a:r>
              <a:rPr lang="en-US" b="1" dirty="0"/>
              <a:t> </a:t>
            </a:r>
            <a:r>
              <a:rPr lang="en-US" b="1" dirty="0" err="1"/>
              <a:t>HBc</a:t>
            </a:r>
            <a:r>
              <a:rPr lang="en-US" b="1" dirty="0"/>
              <a:t> antibody </a:t>
            </a:r>
            <a:r>
              <a:rPr lang="en-US" dirty="0"/>
              <a:t>appears later and is an indicator of </a:t>
            </a:r>
            <a:r>
              <a:rPr lang="en-US" b="1" dirty="0"/>
              <a:t>Chronic hepatitis B infection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9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36"/>
            <a:ext cx="6508377" cy="1143000"/>
          </a:xfrm>
        </p:spPr>
        <p:txBody>
          <a:bodyPr/>
          <a:lstStyle/>
          <a:p>
            <a:r>
              <a:rPr lang="en-US" b="1" dirty="0"/>
              <a:t>Hepatitis B e antigen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20706"/>
            <a:ext cx="7372506" cy="4937294"/>
          </a:xfrm>
        </p:spPr>
        <p:txBody>
          <a:bodyPr>
            <a:normAutofit/>
          </a:bodyPr>
          <a:lstStyle/>
          <a:p>
            <a:r>
              <a:rPr lang="en-US" dirty="0"/>
              <a:t>It is an indicator of </a:t>
            </a:r>
            <a:r>
              <a:rPr lang="en-US" b="1" dirty="0"/>
              <a:t>ongoing viral replication</a:t>
            </a:r>
            <a:r>
              <a:rPr lang="en-US" dirty="0"/>
              <a:t> in the liver </a:t>
            </a:r>
          </a:p>
          <a:p>
            <a:r>
              <a:rPr lang="en-US" dirty="0"/>
              <a:t>In Acute hepatitis B- It appears only transiently and disappears </a:t>
            </a:r>
          </a:p>
          <a:p>
            <a:r>
              <a:rPr lang="en-US" dirty="0"/>
              <a:t>Anti-</a:t>
            </a:r>
            <a:r>
              <a:rPr lang="en-US" dirty="0" err="1"/>
              <a:t>HBe</a:t>
            </a:r>
            <a:r>
              <a:rPr lang="en-US" dirty="0"/>
              <a:t> production follows its appearance </a:t>
            </a:r>
          </a:p>
          <a:p>
            <a:r>
              <a:rPr lang="en-US" dirty="0"/>
              <a:t>Its </a:t>
            </a:r>
            <a:r>
              <a:rPr lang="en-US" b="1" dirty="0"/>
              <a:t>presence indicates active hepatitis </a:t>
            </a:r>
          </a:p>
          <a:p>
            <a:r>
              <a:rPr lang="en-US" dirty="0"/>
              <a:t>Absence of </a:t>
            </a:r>
            <a:r>
              <a:rPr lang="en-US" dirty="0" err="1"/>
              <a:t>HBeAg</a:t>
            </a:r>
            <a:r>
              <a:rPr lang="en-US" dirty="0"/>
              <a:t> indicates low viral replication</a:t>
            </a:r>
          </a:p>
          <a:p>
            <a:r>
              <a:rPr lang="en-US" b="1" dirty="0" err="1">
                <a:solidFill>
                  <a:srgbClr val="800000"/>
                </a:solidFill>
              </a:rPr>
              <a:t>HBeAg</a:t>
            </a:r>
            <a:r>
              <a:rPr lang="en-US" b="1" dirty="0">
                <a:solidFill>
                  <a:srgbClr val="800000"/>
                </a:solidFill>
              </a:rPr>
              <a:t>- negative chronic hepatitis B </a:t>
            </a:r>
            <a:r>
              <a:rPr lang="en-US" dirty="0"/>
              <a:t>– High levels of viral replication, serum HBV-DNA and hepatic </a:t>
            </a:r>
            <a:r>
              <a:rPr lang="en-US" dirty="0" err="1"/>
              <a:t>necroinflammation</a:t>
            </a:r>
            <a:r>
              <a:rPr lang="en-US" dirty="0"/>
              <a:t> is seen, despite negative </a:t>
            </a:r>
            <a:r>
              <a:rPr lang="en-US" dirty="0" err="1"/>
              <a:t>HBeAg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Also known as </a:t>
            </a:r>
            <a:r>
              <a:rPr lang="en-US" b="1" dirty="0"/>
              <a:t>pre-core mutant </a:t>
            </a:r>
            <a:r>
              <a:rPr lang="en-US" dirty="0"/>
              <a:t>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5" y="186391"/>
            <a:ext cx="6508377" cy="1143000"/>
          </a:xfrm>
        </p:spPr>
        <p:txBody>
          <a:bodyPr/>
          <a:lstStyle/>
          <a:p>
            <a:r>
              <a:rPr lang="en-US" b="1" dirty="0"/>
              <a:t>Viral load and Genotype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58746"/>
            <a:ext cx="7496414" cy="4999254"/>
          </a:xfrm>
        </p:spPr>
        <p:txBody>
          <a:bodyPr/>
          <a:lstStyle/>
          <a:p>
            <a:r>
              <a:rPr lang="en-US" dirty="0"/>
              <a:t>Measurement of HBV-DNA in blood </a:t>
            </a:r>
          </a:p>
          <a:p>
            <a:r>
              <a:rPr lang="en-US" b="1" dirty="0"/>
              <a:t>Presence of active viral replication </a:t>
            </a:r>
            <a:r>
              <a:rPr lang="en-US" dirty="0"/>
              <a:t>–</a:t>
            </a:r>
          </a:p>
          <a:p>
            <a:pPr>
              <a:buFont typeface="Wingdings" charset="2"/>
              <a:buChar char="v"/>
            </a:pPr>
            <a:r>
              <a:rPr lang="en-US" dirty="0"/>
              <a:t> &gt;10</a:t>
            </a:r>
            <a:r>
              <a:rPr lang="en-US" baseline="30000" dirty="0"/>
              <a:t>5</a:t>
            </a:r>
            <a:r>
              <a:rPr lang="en-US" dirty="0"/>
              <a:t> copies/ml </a:t>
            </a:r>
          </a:p>
          <a:p>
            <a:pPr>
              <a:buFont typeface="Wingdings" charset="2"/>
              <a:buChar char="v"/>
            </a:pPr>
            <a:r>
              <a:rPr lang="en-US" dirty="0"/>
              <a:t>presence of e antigen in blood</a:t>
            </a:r>
          </a:p>
          <a:p>
            <a:r>
              <a:rPr lang="en-US" b="1" dirty="0"/>
              <a:t>Low viral replication but </a:t>
            </a:r>
            <a:r>
              <a:rPr lang="en-US" b="1" dirty="0" err="1"/>
              <a:t>HBsAg</a:t>
            </a:r>
            <a:r>
              <a:rPr lang="en-US" b="1" dirty="0"/>
              <a:t> and Anti-</a:t>
            </a:r>
            <a:r>
              <a:rPr lang="en-US" b="1" dirty="0" err="1"/>
              <a:t>Hbe</a:t>
            </a:r>
            <a:r>
              <a:rPr lang="en-US" b="1" dirty="0"/>
              <a:t> positive</a:t>
            </a:r>
            <a:r>
              <a:rPr lang="en-US" dirty="0"/>
              <a:t>- less than 10</a:t>
            </a:r>
            <a:r>
              <a:rPr lang="en-US" baseline="30000" dirty="0"/>
              <a:t>5</a:t>
            </a:r>
            <a:r>
              <a:rPr lang="en-US" dirty="0"/>
              <a:t> copies/ ml </a:t>
            </a:r>
          </a:p>
          <a:p>
            <a:r>
              <a:rPr lang="en-US" b="1" dirty="0"/>
              <a:t>Pre core mutant infection </a:t>
            </a:r>
            <a:r>
              <a:rPr lang="en-US" dirty="0"/>
              <a:t>– </a:t>
            </a:r>
          </a:p>
          <a:p>
            <a:pPr>
              <a:buFont typeface="Wingdings" charset="2"/>
              <a:buChar char="v"/>
            </a:pPr>
            <a:r>
              <a:rPr lang="en-US" dirty="0" err="1"/>
              <a:t>HBeAg</a:t>
            </a:r>
            <a:r>
              <a:rPr lang="en-US" dirty="0"/>
              <a:t> is absent in blood </a:t>
            </a:r>
          </a:p>
          <a:p>
            <a:pPr>
              <a:buFont typeface="Wingdings" charset="2"/>
              <a:buChar char="v"/>
            </a:pPr>
            <a:r>
              <a:rPr lang="en-US" dirty="0"/>
              <a:t>Anti-</a:t>
            </a:r>
            <a:r>
              <a:rPr lang="en-US" dirty="0" err="1"/>
              <a:t>HBe</a:t>
            </a:r>
            <a:r>
              <a:rPr lang="en-US" dirty="0"/>
              <a:t> positive </a:t>
            </a:r>
          </a:p>
          <a:p>
            <a:pPr>
              <a:buFont typeface="Wingdings" charset="2"/>
              <a:buChar char="v"/>
            </a:pPr>
            <a:r>
              <a:rPr lang="en-US" dirty="0"/>
              <a:t>High viral load and evidence of hepatocellular damage</a:t>
            </a:r>
          </a:p>
        </p:txBody>
      </p:sp>
    </p:spTree>
    <p:extLst>
      <p:ext uri="{BB962C8B-B14F-4D97-AF65-F5344CB8AC3E}">
        <p14:creationId xmlns:p14="http://schemas.microsoft.com/office/powerpoint/2010/main" val="307484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6508377" cy="1143000"/>
          </a:xfrm>
        </p:spPr>
        <p:txBody>
          <a:bodyPr/>
          <a:lstStyle/>
          <a:p>
            <a:r>
              <a:rPr lang="en-US" b="1" dirty="0"/>
              <a:t>Viral load and Genotype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684"/>
            <a:ext cx="7202133" cy="4906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Individuals with pre core mutant (e- antigen negative) chronic hepatitis respond differently to antiviral drugs from those with e antigen positive chronic hepatitis</a:t>
            </a:r>
          </a:p>
          <a:p>
            <a:pPr>
              <a:lnSpc>
                <a:spcPct val="150000"/>
              </a:lnSpc>
            </a:pPr>
            <a:r>
              <a:rPr lang="en-US" dirty="0"/>
              <a:t>Measurement of viral load is important in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Monitoring antiviral therapy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Identifying patients with </a:t>
            </a:r>
            <a:r>
              <a:rPr lang="en-US" b="1" dirty="0"/>
              <a:t>pre core mutant infection</a:t>
            </a:r>
          </a:p>
        </p:txBody>
      </p:sp>
    </p:spTree>
    <p:extLst>
      <p:ext uri="{BB962C8B-B14F-4D97-AF65-F5344CB8AC3E}">
        <p14:creationId xmlns:p14="http://schemas.microsoft.com/office/powerpoint/2010/main" val="141399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9-01-29 at 10.5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8" y="997578"/>
            <a:ext cx="8345643" cy="586042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379"/>
            <a:ext cx="6508377" cy="801410"/>
          </a:xfrm>
        </p:spPr>
        <p:txBody>
          <a:bodyPr/>
          <a:lstStyle/>
          <a:p>
            <a:r>
              <a:rPr lang="en-US" b="1" dirty="0"/>
              <a:t>Chronic Hepatitis B</a:t>
            </a:r>
          </a:p>
        </p:txBody>
      </p:sp>
    </p:spTree>
    <p:extLst>
      <p:ext uri="{BB962C8B-B14F-4D97-AF65-F5344CB8AC3E}">
        <p14:creationId xmlns:p14="http://schemas.microsoft.com/office/powerpoint/2010/main" val="9097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14" y="342900"/>
            <a:ext cx="6508377" cy="1143000"/>
          </a:xfrm>
        </p:spPr>
        <p:txBody>
          <a:bodyPr/>
          <a:lstStyle/>
          <a:p>
            <a:r>
              <a:rPr lang="en-US" sz="4800" b="1" dirty="0"/>
              <a:t>Etiology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2946"/>
            <a:ext cx="6698470" cy="4865054"/>
          </a:xfrm>
        </p:spPr>
        <p:txBody>
          <a:bodyPr/>
          <a:lstStyle/>
          <a:p>
            <a:r>
              <a:rPr lang="en-US" dirty="0"/>
              <a:t>Viral hepatitis should be considered in anyone presenting with </a:t>
            </a:r>
            <a:r>
              <a:rPr lang="en-US" dirty="0" err="1"/>
              <a:t>hepatitic</a:t>
            </a:r>
            <a:r>
              <a:rPr lang="en-US" dirty="0"/>
              <a:t> liver blood tests ( high transaminases)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these viruses cause illnesses that have the same clinical and pathological features </a:t>
            </a:r>
          </a:p>
          <a:p>
            <a:r>
              <a:rPr lang="en-US" dirty="0"/>
              <a:t>Difference- Tendency to cause acute and chronic infection</a:t>
            </a:r>
          </a:p>
          <a:p>
            <a:endParaRPr lang="en-US" dirty="0"/>
          </a:p>
        </p:txBody>
      </p:sp>
      <p:pic>
        <p:nvPicPr>
          <p:cNvPr id="4" name="Picture 3" descr="Screen Shot 2019-01-29 at 10.3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04" y="2763760"/>
            <a:ext cx="4746842" cy="24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29 at 10.5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289"/>
            <a:ext cx="9177873" cy="49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29 at 10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247"/>
            <a:ext cx="4782400" cy="4104732"/>
          </a:xfrm>
          <a:prstGeom prst="rect">
            <a:avLst/>
          </a:prstGeom>
        </p:spPr>
      </p:pic>
      <p:pic>
        <p:nvPicPr>
          <p:cNvPr id="6" name="Picture 5" descr="Screen Shot 2019-01-29 at 10.5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0" y="185875"/>
            <a:ext cx="4314709" cy="50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859"/>
            <a:ext cx="7171157" cy="1143000"/>
          </a:xfrm>
        </p:spPr>
        <p:txBody>
          <a:bodyPr/>
          <a:lstStyle/>
          <a:p>
            <a:r>
              <a:rPr lang="en-US" b="1" dirty="0"/>
              <a:t>Management </a:t>
            </a:r>
            <a:r>
              <a:rPr lang="en-US" sz="3200" b="1" dirty="0"/>
              <a:t>– Acute Hepatitis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6477"/>
            <a:ext cx="7317715" cy="4911523"/>
          </a:xfrm>
        </p:spPr>
        <p:txBody>
          <a:bodyPr/>
          <a:lstStyle/>
          <a:p>
            <a:r>
              <a:rPr lang="en-US" dirty="0"/>
              <a:t>Supportive treatment with monitoring for acute liver failure </a:t>
            </a:r>
          </a:p>
          <a:p>
            <a:r>
              <a:rPr lang="en-US" dirty="0"/>
              <a:t>No evidence that antiviral therapy reduces the duration or severity of acute hepatitis B</a:t>
            </a:r>
          </a:p>
          <a:p>
            <a:r>
              <a:rPr lang="en-US" dirty="0"/>
              <a:t>90-95%               Full recovery </a:t>
            </a:r>
          </a:p>
          <a:p>
            <a:r>
              <a:rPr lang="en-US" dirty="0"/>
              <a:t> 5-10%              Chronic hepatitis B that continues for life</a:t>
            </a:r>
          </a:p>
          <a:p>
            <a:r>
              <a:rPr lang="en-US" dirty="0"/>
              <a:t> </a:t>
            </a:r>
            <a:r>
              <a:rPr lang="en-US" b="1" dirty="0"/>
              <a:t>Individuals at High risk of developing chronic infection: </a:t>
            </a:r>
          </a:p>
          <a:p>
            <a:pPr>
              <a:buFont typeface="Wingdings" charset="2"/>
              <a:buChar char="v"/>
            </a:pPr>
            <a:r>
              <a:rPr lang="en-US" dirty="0"/>
              <a:t>Infection from mother to child at birth- 90% , recovery is rare </a:t>
            </a:r>
          </a:p>
          <a:p>
            <a:pPr>
              <a:buFont typeface="Wingdings" charset="2"/>
              <a:buChar char="v"/>
            </a:pPr>
            <a:r>
              <a:rPr lang="en-US" dirty="0" err="1"/>
              <a:t>Immuno</a:t>
            </a:r>
            <a:r>
              <a:rPr lang="en-US" dirty="0"/>
              <a:t>-deficient individuals – HIV or Down syndrome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32008" y="3748472"/>
            <a:ext cx="727957" cy="201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85543" y="4288111"/>
            <a:ext cx="727957" cy="201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420" y="48598"/>
            <a:ext cx="7465438" cy="1143000"/>
          </a:xfrm>
        </p:spPr>
        <p:txBody>
          <a:bodyPr/>
          <a:lstStyle/>
          <a:p>
            <a:r>
              <a:rPr lang="en-US" b="1" dirty="0"/>
              <a:t>Management- </a:t>
            </a:r>
            <a:r>
              <a:rPr lang="en-US" sz="3200" b="1" dirty="0"/>
              <a:t>Chronic Hepatitis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9030"/>
            <a:ext cx="7186646" cy="49889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</a:rPr>
              <a:t>Drugs </a:t>
            </a:r>
          </a:p>
          <a:p>
            <a:pPr>
              <a:buFont typeface="Wingdings" charset="2"/>
              <a:buChar char="v"/>
            </a:pPr>
            <a:r>
              <a:rPr lang="en-US" dirty="0"/>
              <a:t>Direct acting nucleoside/nucleotide antiviral agents </a:t>
            </a:r>
          </a:p>
          <a:p>
            <a:pPr>
              <a:buFont typeface="Wingdings" charset="2"/>
              <a:buChar char="v"/>
            </a:pPr>
            <a:r>
              <a:rPr lang="en-US" dirty="0"/>
              <a:t>Interferon alpha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2.   Liver transplantation</a:t>
            </a:r>
          </a:p>
          <a:p>
            <a:r>
              <a:rPr lang="en-US" dirty="0"/>
              <a:t>No drug is consistently able to eradicate Hepatitis B infection completely </a:t>
            </a:r>
          </a:p>
          <a:p>
            <a:r>
              <a:rPr lang="en-US" b="1" dirty="0"/>
              <a:t>Goals of treatment </a:t>
            </a:r>
            <a:r>
              <a:rPr lang="en-US" dirty="0"/>
              <a:t>– </a:t>
            </a:r>
          </a:p>
          <a:p>
            <a:pPr marL="2926080"/>
            <a:r>
              <a:rPr lang="en-US" dirty="0" err="1"/>
              <a:t>HBeAg</a:t>
            </a:r>
            <a:r>
              <a:rPr lang="en-US" dirty="0"/>
              <a:t> </a:t>
            </a:r>
            <a:r>
              <a:rPr lang="en-US" dirty="0" err="1"/>
              <a:t>seroconversion</a:t>
            </a:r>
            <a:r>
              <a:rPr lang="en-US" dirty="0"/>
              <a:t> </a:t>
            </a:r>
          </a:p>
          <a:p>
            <a:pPr marL="2926080"/>
            <a:r>
              <a:rPr lang="en-US" dirty="0"/>
              <a:t>Reduction in HBV-DNA</a:t>
            </a:r>
          </a:p>
          <a:p>
            <a:pPr marL="2926080"/>
            <a:r>
              <a:rPr lang="en-US" dirty="0"/>
              <a:t>Normalization of LFT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236"/>
            <a:ext cx="7511903" cy="4983764"/>
          </a:xfrm>
        </p:spPr>
        <p:txBody>
          <a:bodyPr/>
          <a:lstStyle/>
          <a:p>
            <a:r>
              <a:rPr lang="en-US" b="1" dirty="0"/>
              <a:t>Indications of treatment </a:t>
            </a:r>
            <a:r>
              <a:rPr lang="en-US" dirty="0"/>
              <a:t>–</a:t>
            </a:r>
          </a:p>
          <a:p>
            <a:pPr marL="1828800" indent="-457200">
              <a:buFont typeface="+mj-lt"/>
              <a:buAutoNum type="arabicPeriod"/>
            </a:pPr>
            <a:r>
              <a:rPr lang="en-US" dirty="0"/>
              <a:t>High viral load in presence of active hepatitis</a:t>
            </a:r>
          </a:p>
          <a:p>
            <a:pPr marL="1828800" indent="-457200">
              <a:buFont typeface="+mj-lt"/>
              <a:buAutoNum type="arabicPeriod"/>
            </a:pPr>
            <a:r>
              <a:rPr lang="en-US" dirty="0"/>
              <a:t>Histological evidence of inflammation and fibrosis</a:t>
            </a:r>
          </a:p>
          <a:p>
            <a:r>
              <a:rPr lang="en-US" dirty="0"/>
              <a:t>Oral antiviral agents – more effective in patients with “</a:t>
            </a:r>
            <a:r>
              <a:rPr lang="en-US" b="1" dirty="0"/>
              <a:t>e antigen negative chronic hepatitis”</a:t>
            </a:r>
          </a:p>
          <a:p>
            <a:r>
              <a:rPr lang="en-US" dirty="0"/>
              <a:t>Cirrhosis develops in 15-20% of patients with chronic HBV over 5-20 years </a:t>
            </a:r>
          </a:p>
          <a:p>
            <a:pPr marL="0" indent="0">
              <a:buNone/>
            </a:pPr>
            <a:r>
              <a:rPr lang="en-US" dirty="0"/>
              <a:t>This proportion is higher in “e antigen positive chronic hepatitis”</a:t>
            </a:r>
          </a:p>
          <a:p>
            <a:endParaRPr lang="en-US" b="1" dirty="0"/>
          </a:p>
          <a:p>
            <a:pPr marL="18288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8420" y="110557"/>
            <a:ext cx="7465438" cy="1143000"/>
          </a:xfrm>
        </p:spPr>
        <p:txBody>
          <a:bodyPr/>
          <a:lstStyle/>
          <a:p>
            <a:r>
              <a:rPr lang="en-US" b="1" dirty="0"/>
              <a:t>Management- </a:t>
            </a:r>
            <a:r>
              <a:rPr lang="en-US" sz="3200" b="1" dirty="0"/>
              <a:t>Chronic Hepatitis B</a:t>
            </a:r>
          </a:p>
        </p:txBody>
      </p:sp>
    </p:spTree>
    <p:extLst>
      <p:ext uri="{BB962C8B-B14F-4D97-AF65-F5344CB8AC3E}">
        <p14:creationId xmlns:p14="http://schemas.microsoft.com/office/powerpoint/2010/main" val="24107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18281"/>
              </p:ext>
            </p:extLst>
          </p:nvPr>
        </p:nvGraphicFramePr>
        <p:xfrm>
          <a:off x="0" y="48197"/>
          <a:ext cx="9144000" cy="680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972">
                <a:tc gridSpan="4">
                  <a:txBody>
                    <a:bodyPr/>
                    <a:lstStyle/>
                    <a:p>
                      <a:r>
                        <a:rPr lang="en-US" sz="2400" b="1" dirty="0"/>
                        <a:t>Direct acting Nucleoside/Nucleotide</a:t>
                      </a:r>
                      <a:r>
                        <a:rPr lang="en-US" sz="2400" b="1" baseline="0" dirty="0"/>
                        <a:t> antiviral agents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965">
                <a:tc gridSpan="4">
                  <a:txBody>
                    <a:bodyPr/>
                    <a:lstStyle/>
                    <a:p>
                      <a:r>
                        <a:rPr lang="en-US" b="1" dirty="0"/>
                        <a:t>MOA</a:t>
                      </a:r>
                      <a:r>
                        <a:rPr lang="en-US" dirty="0"/>
                        <a:t>- </a:t>
                      </a:r>
                      <a:r>
                        <a:rPr lang="en-US" b="1" dirty="0"/>
                        <a:t>Inhibition</a:t>
                      </a:r>
                      <a:r>
                        <a:rPr lang="en-US" b="1" baseline="0" dirty="0"/>
                        <a:t> of reverse transcription of </a:t>
                      </a:r>
                      <a:r>
                        <a:rPr lang="en-US" b="1" baseline="0" dirty="0" err="1"/>
                        <a:t>pregenomic</a:t>
                      </a:r>
                      <a:r>
                        <a:rPr lang="en-US" b="1" baseline="0" dirty="0"/>
                        <a:t> RNA to HBV-DNA by DNA polymerase</a:t>
                      </a:r>
                      <a:r>
                        <a:rPr lang="en-US" baseline="0" dirty="0"/>
                        <a:t>. No direct effect on Circular DNA (</a:t>
                      </a:r>
                      <a:r>
                        <a:rPr lang="en-US" baseline="0" dirty="0" err="1"/>
                        <a:t>cccDNA</a:t>
                      </a:r>
                      <a:r>
                        <a:rPr lang="en-US" baseline="0" dirty="0"/>
                        <a:t>) template for viral replication. Therefore relapse is common once treatment is withdrawn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0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Drug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Features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Contraindications/complications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Used now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466">
                <a:tc>
                  <a:txBody>
                    <a:bodyPr/>
                    <a:lstStyle/>
                    <a:p>
                      <a:r>
                        <a:rPr lang="en-US" b="1" dirty="0"/>
                        <a:t>Lamivudine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Effective but</a:t>
                      </a:r>
                      <a:r>
                        <a:rPr lang="en-US" baseline="0" dirty="0"/>
                        <a:t> now seldom used in the treatment of HBV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term therapy is complicated by development of </a:t>
                      </a:r>
                      <a:r>
                        <a:rPr lang="en-US" b="1" dirty="0"/>
                        <a:t>DNA polymerase</a:t>
                      </a:r>
                      <a:r>
                        <a:rPr lang="en-US" b="1" baseline="0" dirty="0"/>
                        <a:t> mutants – viral resistance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prevent reactivation of HBV in previously infected </a:t>
                      </a:r>
                      <a:r>
                        <a:rPr lang="en-US" baseline="0" dirty="0" err="1"/>
                        <a:t>HBsAg</a:t>
                      </a:r>
                      <a:r>
                        <a:rPr lang="en-US" baseline="0" dirty="0"/>
                        <a:t> negative patients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195">
                <a:tc>
                  <a:txBody>
                    <a:bodyPr/>
                    <a:lstStyle/>
                    <a:p>
                      <a:r>
                        <a:rPr lang="en-US" b="1" dirty="0" err="1"/>
                        <a:t>Entecavir</a:t>
                      </a:r>
                      <a:r>
                        <a:rPr lang="en-US" b="1" dirty="0"/>
                        <a:t> and </a:t>
                      </a:r>
                      <a:r>
                        <a:rPr lang="en-US" b="1" dirty="0" err="1"/>
                        <a:t>Tenofovir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More effective than lamivudine for both </a:t>
                      </a:r>
                      <a:r>
                        <a:rPr lang="en-US" dirty="0" err="1"/>
                        <a:t>HBeAg</a:t>
                      </a:r>
                      <a:r>
                        <a:rPr lang="en-US" baseline="0" dirty="0"/>
                        <a:t> negative and positive chronic hepatitis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Antiviral resistance only 1-2% after 3 years of exposure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Monotherapy</a:t>
                      </a:r>
                      <a:r>
                        <a:rPr lang="en-US" b="1" baseline="0" dirty="0"/>
                        <a:t> c</a:t>
                      </a:r>
                      <a:r>
                        <a:rPr lang="en-US" b="1" dirty="0"/>
                        <a:t>ontraindicated</a:t>
                      </a:r>
                      <a:r>
                        <a:rPr lang="en-US" b="1" baseline="0" dirty="0"/>
                        <a:t> in HIV positive patients </a:t>
                      </a:r>
                      <a:r>
                        <a:rPr lang="en-US" baseline="0" dirty="0"/>
                        <a:t>– Their additional anti- HIV action may lead to HIV antiviral drug resistance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Monotherapy</a:t>
                      </a:r>
                      <a:r>
                        <a:rPr lang="en-US" baseline="0" dirty="0"/>
                        <a:t> for both </a:t>
                      </a:r>
                      <a:r>
                        <a:rPr lang="en-US" baseline="0" dirty="0" err="1"/>
                        <a:t>HBeAg</a:t>
                      </a:r>
                      <a:r>
                        <a:rPr lang="en-US" baseline="0" dirty="0"/>
                        <a:t> positive and negative chronic hepatitis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78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08377" cy="1143000"/>
          </a:xfrm>
        </p:spPr>
        <p:txBody>
          <a:bodyPr/>
          <a:lstStyle/>
          <a:p>
            <a:r>
              <a:rPr lang="en-US" b="1" dirty="0"/>
              <a:t>Interferon Alpha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4830"/>
            <a:ext cx="7202133" cy="5123170"/>
          </a:xfrm>
        </p:spPr>
        <p:txBody>
          <a:bodyPr/>
          <a:lstStyle/>
          <a:p>
            <a:r>
              <a:rPr lang="en-US" b="1" dirty="0"/>
              <a:t>MOA </a:t>
            </a:r>
            <a:r>
              <a:rPr lang="en-US" dirty="0"/>
              <a:t>– It acts by augmenting a native immune response </a:t>
            </a:r>
          </a:p>
          <a:p>
            <a:r>
              <a:rPr lang="en-US" b="1" dirty="0"/>
              <a:t>Most effective in patients with</a:t>
            </a:r>
            <a:r>
              <a:rPr lang="en-US" dirty="0"/>
              <a:t>: Low viral load with  serum transaminases twice the upper limit of normal.</a:t>
            </a:r>
          </a:p>
          <a:p>
            <a:r>
              <a:rPr lang="en-US" dirty="0"/>
              <a:t>Response rates are lower in “</a:t>
            </a:r>
            <a:r>
              <a:rPr lang="en-US" dirty="0" err="1"/>
              <a:t>HBeAg</a:t>
            </a:r>
            <a:r>
              <a:rPr lang="en-US" dirty="0"/>
              <a:t> negative chronic hepatitis”</a:t>
            </a:r>
          </a:p>
          <a:p>
            <a:r>
              <a:rPr lang="en-US" b="1" dirty="0"/>
              <a:t>Contraindicated</a:t>
            </a:r>
            <a:r>
              <a:rPr lang="en-US" dirty="0"/>
              <a:t> – </a:t>
            </a:r>
            <a:r>
              <a:rPr lang="en-US" b="1" dirty="0"/>
              <a:t>In presence of cirrhosis </a:t>
            </a:r>
            <a:r>
              <a:rPr lang="en-US" dirty="0"/>
              <a:t>as it causes a rise in serum transaminases and precipitates liver failure.</a:t>
            </a:r>
          </a:p>
          <a:p>
            <a:r>
              <a:rPr lang="en-US" b="1" dirty="0"/>
              <a:t>Side effects </a:t>
            </a:r>
            <a:r>
              <a:rPr lang="en-US" dirty="0"/>
              <a:t>: Fatigue, depression, irritability, bone marrow suppression, triggering of autoimmune thyroid disease</a:t>
            </a:r>
          </a:p>
        </p:txBody>
      </p:sp>
    </p:spTree>
    <p:extLst>
      <p:ext uri="{BB962C8B-B14F-4D97-AF65-F5344CB8AC3E}">
        <p14:creationId xmlns:p14="http://schemas.microsoft.com/office/powerpoint/2010/main" val="2389578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046"/>
            <a:ext cx="6508377" cy="1143000"/>
          </a:xfrm>
        </p:spPr>
        <p:txBody>
          <a:bodyPr/>
          <a:lstStyle/>
          <a:p>
            <a:r>
              <a:rPr lang="en-US" b="1" dirty="0"/>
              <a:t>Liver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1582"/>
            <a:ext cx="7171157" cy="50664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Historically contraindicated in hepatitis B – due to occurrence of infection in the graft </a:t>
            </a:r>
          </a:p>
          <a:p>
            <a:pPr>
              <a:lnSpc>
                <a:spcPct val="150000"/>
              </a:lnSpc>
            </a:pPr>
            <a:r>
              <a:rPr lang="en-US" dirty="0"/>
              <a:t>The use of post liver transplant prophylaxis with </a:t>
            </a:r>
            <a:r>
              <a:rPr lang="en-US" b="1" dirty="0"/>
              <a:t>direct acting antiviral agents </a:t>
            </a:r>
            <a:r>
              <a:rPr lang="en-US" dirty="0"/>
              <a:t>and </a:t>
            </a:r>
            <a:r>
              <a:rPr lang="en-US" b="1" dirty="0"/>
              <a:t>Hepatitis B </a:t>
            </a:r>
            <a:r>
              <a:rPr lang="en-US" b="1" dirty="0" err="1"/>
              <a:t>immunoglobulins</a:t>
            </a:r>
            <a:r>
              <a:rPr lang="en-US" dirty="0"/>
              <a:t> proved to reduce reinfection rate.</a:t>
            </a:r>
          </a:p>
          <a:p>
            <a:pPr>
              <a:lnSpc>
                <a:spcPct val="150000"/>
              </a:lnSpc>
            </a:pPr>
            <a:r>
              <a:rPr lang="en-US" dirty="0"/>
              <a:t>This makes </a:t>
            </a:r>
            <a:r>
              <a:rPr lang="en-US" b="1" dirty="0"/>
              <a:t>transplantation an acceptable treatment option</a:t>
            </a:r>
          </a:p>
        </p:txBody>
      </p:sp>
    </p:spTree>
    <p:extLst>
      <p:ext uri="{BB962C8B-B14F-4D97-AF65-F5344CB8AC3E}">
        <p14:creationId xmlns:p14="http://schemas.microsoft.com/office/powerpoint/2010/main" val="573534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859"/>
            <a:ext cx="6508377" cy="1143000"/>
          </a:xfrm>
        </p:spPr>
        <p:txBody>
          <a:bodyPr/>
          <a:lstStyle/>
          <a:p>
            <a:r>
              <a:rPr lang="en-US" b="1" dirty="0"/>
              <a:t>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236"/>
            <a:ext cx="7697765" cy="49837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HBV-DNA is found in – saliva, urine, semen, vaginal secretions</a:t>
            </a:r>
          </a:p>
          <a:p>
            <a:r>
              <a:rPr lang="en-US" dirty="0"/>
              <a:t>The virus is 10 times more infective than hepatitis C which is 10 times more infective than HIV.</a:t>
            </a:r>
          </a:p>
          <a:p>
            <a:r>
              <a:rPr lang="en-US" b="1" dirty="0"/>
              <a:t>Recombinant hepatitis B vaccine (</a:t>
            </a:r>
            <a:r>
              <a:rPr lang="en-US" b="1" dirty="0" err="1"/>
              <a:t>Engerix</a:t>
            </a:r>
            <a:r>
              <a:rPr lang="en-US" b="1" dirty="0"/>
              <a:t>)</a:t>
            </a:r>
          </a:p>
          <a:p>
            <a:pPr marL="1943100" indent="-342900">
              <a:buFont typeface="Wingdings" charset="2"/>
              <a:buChar char="v"/>
            </a:pPr>
            <a:r>
              <a:rPr lang="en-US" dirty="0"/>
              <a:t>Contains </a:t>
            </a:r>
            <a:r>
              <a:rPr lang="en-US" dirty="0" err="1"/>
              <a:t>HBsAg</a:t>
            </a:r>
            <a:r>
              <a:rPr lang="en-US" dirty="0"/>
              <a:t> </a:t>
            </a:r>
          </a:p>
          <a:p>
            <a:pPr marL="1943100" indent="-342900">
              <a:buFont typeface="Wingdings" charset="2"/>
              <a:buChar char="v"/>
            </a:pPr>
            <a:r>
              <a:rPr lang="en-US" dirty="0"/>
              <a:t>Produces active immunization in 95% normal  individuals</a:t>
            </a:r>
          </a:p>
          <a:p>
            <a:r>
              <a:rPr lang="en-US" b="1" dirty="0"/>
              <a:t>Hepatitis B immunoglobulin </a:t>
            </a:r>
            <a:r>
              <a:rPr lang="en-US" dirty="0"/>
              <a:t>– Given within 48 hours- 1week </a:t>
            </a:r>
          </a:p>
          <a:p>
            <a:pPr marL="1943100" indent="-342900">
              <a:buFont typeface="Wingdings" charset="2"/>
              <a:buChar char="v"/>
            </a:pPr>
            <a:r>
              <a:rPr lang="en-US" dirty="0"/>
              <a:t>Vaccine can be given together with immunoglobulin (active passive immunization)</a:t>
            </a:r>
          </a:p>
          <a:p>
            <a:pPr marL="1943100" indent="-342900">
              <a:buFont typeface="Wingdings" charset="2"/>
              <a:buChar char="v"/>
            </a:pPr>
            <a:r>
              <a:rPr lang="en-US" dirty="0"/>
              <a:t>Neonates born to hepatitis B infected mothers – should be immunized at birth and given immunoglobulin – serology should be checked at 12 months of age </a:t>
            </a:r>
          </a:p>
        </p:txBody>
      </p:sp>
      <p:pic>
        <p:nvPicPr>
          <p:cNvPr id="4" name="Picture 3" descr="Screen Shot 2019-01-29 at 10.5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16" y="0"/>
            <a:ext cx="3849284" cy="19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32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109"/>
            <a:ext cx="6508377" cy="1143000"/>
          </a:xfrm>
        </p:spPr>
        <p:txBody>
          <a:bodyPr/>
          <a:lstStyle/>
          <a:p>
            <a:r>
              <a:rPr lang="en-US" b="1" dirty="0"/>
              <a:t>Co-infection with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91582"/>
            <a:ext cx="8115954" cy="49270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Co-infection increases morbidity and mortality: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Greater levels of HBV </a:t>
            </a:r>
            <a:r>
              <a:rPr lang="en-US" dirty="0" err="1"/>
              <a:t>viremia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Faster progression to chronic infection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Greater risk of cirrhosis and hepatocellular carcinoma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Higher risk of perinatal transmission of HBV in co-infected mothers</a:t>
            </a:r>
          </a:p>
          <a:p>
            <a:r>
              <a:rPr lang="en-US" b="1" dirty="0" err="1"/>
              <a:t>Immunosupression</a:t>
            </a:r>
            <a:r>
              <a:rPr lang="en-US" dirty="0"/>
              <a:t> caused by HIV – leads to loss of anti-HBs, reactivation of infection, poor response to HBV vaccination</a:t>
            </a:r>
          </a:p>
          <a:p>
            <a:r>
              <a:rPr lang="en-US" dirty="0"/>
              <a:t>Diminished response to </a:t>
            </a:r>
            <a:r>
              <a:rPr lang="en-US" dirty="0" err="1"/>
              <a:t>interferons</a:t>
            </a:r>
            <a:r>
              <a:rPr lang="en-US" dirty="0"/>
              <a:t> and increased resistance to lamivudine </a:t>
            </a:r>
          </a:p>
          <a:p>
            <a:r>
              <a:rPr lang="en-US" dirty="0"/>
              <a:t>Pregnant women should receive antiviral therapy – using drugs with dual activity such as </a:t>
            </a:r>
            <a:r>
              <a:rPr lang="en-US" dirty="0" err="1"/>
              <a:t>tenofovir</a:t>
            </a:r>
            <a:r>
              <a:rPr lang="en-US" dirty="0"/>
              <a:t> with </a:t>
            </a:r>
            <a:r>
              <a:rPr lang="en-US" dirty="0" err="1"/>
              <a:t>emtricitabine</a:t>
            </a:r>
            <a:r>
              <a:rPr lang="en-US" dirty="0"/>
              <a:t> or lamivudine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1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2" y="33109"/>
            <a:ext cx="6508377" cy="896264"/>
          </a:xfrm>
        </p:spPr>
        <p:txBody>
          <a:bodyPr/>
          <a:lstStyle/>
          <a:p>
            <a:r>
              <a:rPr lang="en-US" b="1" dirty="0"/>
              <a:t> Acute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13642"/>
            <a:ext cx="7558368" cy="48443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Prodromal illness- Headache, myalgia, arthralgia, nausea and anorexia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Dark urine and pale stools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Jaundice ( 2 weeks after prodromal illness)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Vomiting, diarrhea, Abdominal discomfort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Tender liver which is only minimally enlarged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Mild splenomegaly and cervical lymphadenopathy </a:t>
            </a:r>
          </a:p>
          <a:p>
            <a:r>
              <a:rPr lang="en-US" dirty="0"/>
              <a:t>These symptoms are more frequent in children or with Epstein-Barr virus infection</a:t>
            </a:r>
          </a:p>
          <a:p>
            <a:r>
              <a:rPr lang="en-US" dirty="0"/>
              <a:t>Symptoms last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3-6 weeks</a:t>
            </a:r>
            <a:r>
              <a:rPr lang="en-US" dirty="0"/>
              <a:t>. Rarely longer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85333"/>
            <a:ext cx="5250587" cy="5223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  <a:r>
              <a:rPr lang="en-US" sz="2800" b="1" dirty="0"/>
              <a:t>Clinical features </a:t>
            </a:r>
          </a:p>
        </p:txBody>
      </p:sp>
    </p:spTree>
    <p:extLst>
      <p:ext uri="{BB962C8B-B14F-4D97-AF65-F5344CB8AC3E}">
        <p14:creationId xmlns:p14="http://schemas.microsoft.com/office/powerpoint/2010/main" val="277406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75"/>
            <a:ext cx="6508377" cy="1143000"/>
          </a:xfrm>
        </p:spPr>
        <p:txBody>
          <a:bodyPr/>
          <a:lstStyle/>
          <a:p>
            <a:r>
              <a:rPr lang="en-US" sz="4800" b="1" dirty="0"/>
              <a:t>Hepatitis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0705"/>
            <a:ext cx="7651299" cy="4937295"/>
          </a:xfrm>
        </p:spPr>
        <p:txBody>
          <a:bodyPr/>
          <a:lstStyle/>
          <a:p>
            <a:r>
              <a:rPr lang="en-US" dirty="0"/>
              <a:t>RNA defective virus: Depends on HBV for replication</a:t>
            </a:r>
          </a:p>
          <a:p>
            <a:r>
              <a:rPr lang="en-US" dirty="0"/>
              <a:t>Same sources and modes of spread as HBV</a:t>
            </a:r>
          </a:p>
          <a:p>
            <a:r>
              <a:rPr lang="en-US" b="1" dirty="0"/>
              <a:t>Simultaneous infection with HBV</a:t>
            </a:r>
            <a:r>
              <a:rPr lang="en-US" dirty="0"/>
              <a:t> – causes </a:t>
            </a:r>
            <a:r>
              <a:rPr lang="en-US" b="1" dirty="0"/>
              <a:t>severe acute hepatitis</a:t>
            </a:r>
            <a:r>
              <a:rPr lang="en-US" dirty="0"/>
              <a:t> but is limited by recovery from HBV infection</a:t>
            </a:r>
          </a:p>
          <a:p>
            <a:r>
              <a:rPr lang="en-US" b="1" dirty="0" err="1"/>
              <a:t>Superinfection</a:t>
            </a:r>
            <a:r>
              <a:rPr lang="en-US" b="1" dirty="0"/>
              <a:t> in HBV chronic carriers </a:t>
            </a:r>
            <a:r>
              <a:rPr lang="en-US" dirty="0"/>
              <a:t>–</a:t>
            </a:r>
          </a:p>
          <a:p>
            <a:pPr marL="1828800">
              <a:buFont typeface="Wingdings" charset="2"/>
              <a:buChar char="v"/>
            </a:pPr>
            <a:r>
              <a:rPr lang="en-US" dirty="0"/>
              <a:t> Causes acute hepatitis with spontaneous recovery </a:t>
            </a:r>
          </a:p>
          <a:p>
            <a:pPr marL="1828800">
              <a:buFont typeface="Wingdings" charset="2"/>
              <a:buChar char="v"/>
            </a:pPr>
            <a:r>
              <a:rPr lang="en-US" dirty="0"/>
              <a:t>Occasionally – simultaneous cessation of Chronic HBV infection</a:t>
            </a:r>
          </a:p>
          <a:p>
            <a:r>
              <a:rPr lang="en-US" dirty="0"/>
              <a:t>Chronic hepatitis with HBV and HDV is possible – frequently causes rapid progressive chronic hepatitis and cirrhosis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36138"/>
            <a:ext cx="6508377" cy="5778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91164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0"/>
            <a:ext cx="6508377" cy="1143000"/>
          </a:xfrm>
        </p:spPr>
        <p:txBody>
          <a:bodyPr/>
          <a:lstStyle/>
          <a:p>
            <a:r>
              <a:rPr lang="en-US" b="1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134"/>
            <a:ext cx="7202134" cy="4973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HDV contains only one antigen to which infected individuals make an antibody – </a:t>
            </a:r>
            <a:r>
              <a:rPr lang="en-US" b="1" dirty="0"/>
              <a:t>Anti-HDV</a:t>
            </a:r>
          </a:p>
          <a:p>
            <a:r>
              <a:rPr lang="en-US" b="1" dirty="0"/>
              <a:t>Diagnosis – </a:t>
            </a:r>
            <a:r>
              <a:rPr lang="en-US" dirty="0"/>
              <a:t>detection of </a:t>
            </a:r>
            <a:r>
              <a:rPr lang="en-US" b="1" dirty="0"/>
              <a:t>Anti-HDV </a:t>
            </a:r>
            <a:r>
              <a:rPr lang="en-US" dirty="0"/>
              <a:t>in blood</a:t>
            </a:r>
          </a:p>
          <a:p>
            <a:r>
              <a:rPr lang="en-US" b="1" dirty="0"/>
              <a:t>Simultaneous infection with HBV and HDV</a:t>
            </a:r>
          </a:p>
          <a:p>
            <a:pPr marL="1828800">
              <a:buFont typeface="Wingdings" charset="2"/>
              <a:buChar char="v"/>
            </a:pPr>
            <a:r>
              <a:rPr lang="en-US" u="sng" dirty="0"/>
              <a:t>Low titers of Anti-HDV (</a:t>
            </a:r>
            <a:r>
              <a:rPr lang="en-US" dirty="0" err="1"/>
              <a:t>IgM</a:t>
            </a:r>
            <a:r>
              <a:rPr lang="en-US" dirty="0"/>
              <a:t>) within few days of onset</a:t>
            </a:r>
          </a:p>
          <a:p>
            <a:pPr marL="1828800">
              <a:buFont typeface="Wingdings" charset="2"/>
              <a:buChar char="v"/>
            </a:pPr>
            <a:r>
              <a:rPr lang="en-US" dirty="0"/>
              <a:t>Usually Anti-HDV disappears within 2 months of illness</a:t>
            </a:r>
          </a:p>
          <a:p>
            <a:r>
              <a:rPr lang="en-US" b="1" dirty="0"/>
              <a:t>Super-infection in patients with chronic HBV</a:t>
            </a:r>
          </a:p>
          <a:p>
            <a:pPr marL="1828800">
              <a:buFont typeface="Wingdings" charset="2"/>
              <a:buChar char="v"/>
            </a:pPr>
            <a:r>
              <a:rPr lang="en-US" u="sng" dirty="0"/>
              <a:t>High titers of HDV </a:t>
            </a:r>
            <a:r>
              <a:rPr lang="en-US" dirty="0"/>
              <a:t>( initially </a:t>
            </a:r>
            <a:r>
              <a:rPr lang="en-US" dirty="0" err="1"/>
              <a:t>IgM</a:t>
            </a:r>
            <a:r>
              <a:rPr lang="en-US" dirty="0"/>
              <a:t> and later </a:t>
            </a:r>
            <a:r>
              <a:rPr lang="en-US" dirty="0" err="1"/>
              <a:t>IgG</a:t>
            </a:r>
            <a:r>
              <a:rPr lang="en-US" dirty="0"/>
              <a:t>)</a:t>
            </a:r>
          </a:p>
          <a:p>
            <a:pPr marL="1828800">
              <a:buFont typeface="Wingdings" charset="2"/>
              <a:buChar char="v"/>
            </a:pPr>
            <a:r>
              <a:rPr lang="en-US" dirty="0"/>
              <a:t>Plateau of Anti-HDV at high levels when chronic infection with both viruses occurs </a:t>
            </a:r>
          </a:p>
        </p:txBody>
      </p:sp>
    </p:spTree>
    <p:extLst>
      <p:ext uri="{BB962C8B-B14F-4D97-AF65-F5344CB8AC3E}">
        <p14:creationId xmlns:p14="http://schemas.microsoft.com/office/powerpoint/2010/main" val="363873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74"/>
            <a:ext cx="6508377" cy="1021213"/>
          </a:xfrm>
        </p:spPr>
        <p:txBody>
          <a:bodyPr/>
          <a:lstStyle/>
          <a:p>
            <a:r>
              <a:rPr lang="en-US" b="1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29" y="2054904"/>
            <a:ext cx="6508377" cy="3916363"/>
          </a:xfrm>
        </p:spPr>
        <p:txBody>
          <a:bodyPr/>
          <a:lstStyle/>
          <a:p>
            <a:r>
              <a:rPr lang="en-US" b="1" dirty="0"/>
              <a:t>Effective management of hepatitis B prevents Hepatitis D</a:t>
            </a:r>
          </a:p>
        </p:txBody>
      </p:sp>
    </p:spTree>
    <p:extLst>
      <p:ext uri="{BB962C8B-B14F-4D97-AF65-F5344CB8AC3E}">
        <p14:creationId xmlns:p14="http://schemas.microsoft.com/office/powerpoint/2010/main" val="3134755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09"/>
            <a:ext cx="6508377" cy="1143000"/>
          </a:xfrm>
        </p:spPr>
        <p:txBody>
          <a:bodyPr/>
          <a:lstStyle/>
          <a:p>
            <a:r>
              <a:rPr lang="en-US" sz="4800" b="1" dirty="0"/>
              <a:t>Hepatitis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0988"/>
            <a:ext cx="6954319" cy="49270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Acute infection</a:t>
            </a:r>
            <a:r>
              <a:rPr lang="en-US" dirty="0"/>
              <a:t>- Asymptomatic</a:t>
            </a:r>
          </a:p>
          <a:p>
            <a:r>
              <a:rPr lang="en-US" dirty="0"/>
              <a:t>Individuals identified by screening (if risk factors present) or when they develop chronic infection</a:t>
            </a:r>
          </a:p>
          <a:p>
            <a:r>
              <a:rPr lang="en-US" dirty="0"/>
              <a:t>80% of individuals exposed to the virus will develop chronic liver disease</a:t>
            </a:r>
          </a:p>
          <a:p>
            <a:r>
              <a:rPr lang="en-US" dirty="0"/>
              <a:t>There is no active or passive protection against hepatitis C virus</a:t>
            </a:r>
          </a:p>
          <a:p>
            <a:r>
              <a:rPr lang="en-US" dirty="0"/>
              <a:t>Most people remain asymptomatic until cirrhosis occurs- However, </a:t>
            </a:r>
            <a:r>
              <a:rPr lang="en-US" b="1" dirty="0"/>
              <a:t>fatigue</a:t>
            </a:r>
            <a:r>
              <a:rPr lang="en-US" dirty="0"/>
              <a:t> can complicate chronic infection and is unrelated to the degree of liver damage. </a:t>
            </a:r>
          </a:p>
          <a:p>
            <a:r>
              <a:rPr lang="en-US" dirty="0"/>
              <a:t>Hepatitis C is the most common cause of “ non A non B hepatitis”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76109"/>
            <a:ext cx="6508377" cy="557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Features</a:t>
            </a:r>
          </a:p>
        </p:txBody>
      </p:sp>
      <p:pic>
        <p:nvPicPr>
          <p:cNvPr id="5" name="Picture 4" descr="Screen Shot 2019-01-29 at 10.5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8" y="0"/>
            <a:ext cx="4900162" cy="21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2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30" y="342900"/>
            <a:ext cx="6508377" cy="1143000"/>
          </a:xfrm>
        </p:spPr>
        <p:txBody>
          <a:bodyPr/>
          <a:lstStyle/>
          <a:p>
            <a:r>
              <a:rPr lang="en-US" b="1" dirty="0"/>
              <a:t>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6194"/>
            <a:ext cx="7233111" cy="4921806"/>
          </a:xfrm>
        </p:spPr>
        <p:txBody>
          <a:bodyPr>
            <a:normAutofit/>
          </a:bodyPr>
          <a:lstStyle/>
          <a:p>
            <a:r>
              <a:rPr lang="en-US" dirty="0"/>
              <a:t>If left untreated, progression from chronic hepatitis to cirrhosis occurs over </a:t>
            </a:r>
            <a:r>
              <a:rPr lang="en-US" b="1" dirty="0"/>
              <a:t>20-40 years</a:t>
            </a:r>
          </a:p>
          <a:p>
            <a:r>
              <a:rPr lang="en-US" b="1" dirty="0"/>
              <a:t>Risk factors for progression to cirrhosis</a:t>
            </a:r>
            <a:r>
              <a:rPr lang="en-US" dirty="0"/>
              <a:t> -</a:t>
            </a:r>
          </a:p>
          <a:p>
            <a:pPr marL="2743200" indent="-342900">
              <a:buFont typeface="Wingdings" charset="2"/>
              <a:buChar char="v"/>
            </a:pPr>
            <a:r>
              <a:rPr lang="en-US" dirty="0"/>
              <a:t>Male gender </a:t>
            </a:r>
          </a:p>
          <a:p>
            <a:pPr marL="2743200" indent="-342900">
              <a:buFont typeface="Wingdings" charset="2"/>
              <a:buChar char="v"/>
            </a:pPr>
            <a:r>
              <a:rPr lang="en-US" dirty="0"/>
              <a:t>Immunosuppression (HIV, </a:t>
            </a:r>
            <a:r>
              <a:rPr lang="en-US" dirty="0" err="1"/>
              <a:t>prothrombotic</a:t>
            </a:r>
            <a:r>
              <a:rPr lang="en-US" dirty="0"/>
              <a:t> states)</a:t>
            </a:r>
          </a:p>
          <a:p>
            <a:pPr marL="2743200" indent="-342900">
              <a:buFont typeface="Wingdings" charset="2"/>
              <a:buChar char="v"/>
            </a:pPr>
            <a:r>
              <a:rPr lang="en-US" dirty="0"/>
              <a:t>Heavy alcohol misuse</a:t>
            </a:r>
          </a:p>
          <a:p>
            <a:r>
              <a:rPr lang="en-US" dirty="0"/>
              <a:t>20% individuals will develop cirrhosis within 20 years</a:t>
            </a:r>
          </a:p>
          <a:p>
            <a:r>
              <a:rPr lang="en-US" dirty="0"/>
              <a:t>Cirrhosis may then progress to </a:t>
            </a:r>
            <a:r>
              <a:rPr lang="en-US" b="1" dirty="0"/>
              <a:t>hepatocellular carcinoma </a:t>
            </a:r>
          </a:p>
        </p:txBody>
      </p:sp>
    </p:spTree>
    <p:extLst>
      <p:ext uri="{BB962C8B-B14F-4D97-AF65-F5344CB8AC3E}">
        <p14:creationId xmlns:p14="http://schemas.microsoft.com/office/powerpoint/2010/main" val="3264104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08377" cy="1143000"/>
          </a:xfrm>
        </p:spPr>
        <p:txBody>
          <a:bodyPr/>
          <a:lstStyle/>
          <a:p>
            <a:r>
              <a:rPr lang="en-US" b="1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6479"/>
            <a:ext cx="7171157" cy="2988967"/>
          </a:xfrm>
        </p:spPr>
        <p:txBody>
          <a:bodyPr>
            <a:normAutofit/>
          </a:bodyPr>
          <a:lstStyle/>
          <a:p>
            <a:r>
              <a:rPr lang="en-US" dirty="0"/>
              <a:t>It takes 3-6 weeks for antibodies to appear in blood following acute infection </a:t>
            </a:r>
          </a:p>
          <a:p>
            <a:r>
              <a:rPr lang="en-US" dirty="0"/>
              <a:t>Hepatitis C RNA can be identified in blood as early as 2-4 weeks after infection.</a:t>
            </a:r>
          </a:p>
          <a:p>
            <a:r>
              <a:rPr lang="en-US" dirty="0"/>
              <a:t>Active infection – confirmed by presence of HCV-RNA in blood in anyone who is antibody positive </a:t>
            </a:r>
          </a:p>
          <a:p>
            <a:r>
              <a:rPr lang="en-US" dirty="0"/>
              <a:t>Anti-HCV persists in serum even after viral clearance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0"/>
            <a:ext cx="6508377" cy="606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Serology and virology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935446"/>
            <a:ext cx="6508377" cy="606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Molecular analysis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879" y="5594399"/>
            <a:ext cx="6360498" cy="113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879" y="5594399"/>
            <a:ext cx="8819940" cy="1139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</a:t>
            </a:r>
            <a:r>
              <a:rPr lang="en-US" b="1" dirty="0"/>
              <a:t>six</a:t>
            </a:r>
            <a:r>
              <a:rPr lang="en-US" dirty="0"/>
              <a:t> common viral genotypes – distribution varies worldwide </a:t>
            </a:r>
          </a:p>
          <a:p>
            <a:r>
              <a:rPr lang="en-US" dirty="0"/>
              <a:t>Genotype has no effect on progression of liver disease but does </a:t>
            </a:r>
            <a:r>
              <a:rPr lang="en-US" b="1" dirty="0"/>
              <a:t>affect response to treatment (selection of drugs)</a:t>
            </a:r>
          </a:p>
        </p:txBody>
      </p:sp>
    </p:spTree>
    <p:extLst>
      <p:ext uri="{BB962C8B-B14F-4D97-AF65-F5344CB8AC3E}">
        <p14:creationId xmlns:p14="http://schemas.microsoft.com/office/powerpoint/2010/main" val="609005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1598"/>
            <a:ext cx="6508377" cy="601382"/>
          </a:xfrm>
        </p:spPr>
        <p:txBody>
          <a:bodyPr/>
          <a:lstStyle/>
          <a:p>
            <a:r>
              <a:rPr lang="en-US" sz="2800" dirty="0"/>
              <a:t>Liver function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1674485"/>
          </a:xfrm>
        </p:spPr>
        <p:txBody>
          <a:bodyPr/>
          <a:lstStyle/>
          <a:p>
            <a:r>
              <a:rPr lang="en-US" dirty="0"/>
              <a:t>LFT may be normal or may show fluctuating serum transaminases (50-200 U/L)</a:t>
            </a:r>
          </a:p>
          <a:p>
            <a:r>
              <a:rPr lang="en-US" dirty="0"/>
              <a:t>Jaundice is rare – only appears in end stage cirrhosis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64552"/>
            <a:ext cx="6508377" cy="6649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Investigations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884285"/>
            <a:ext cx="6508377" cy="6013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Liver Histology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631378"/>
            <a:ext cx="8270837" cy="2226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Serum transaminases are a </a:t>
            </a:r>
            <a:r>
              <a:rPr lang="en-US" b="1" dirty="0"/>
              <a:t>poor indicator </a:t>
            </a:r>
            <a:r>
              <a:rPr lang="en-US" dirty="0"/>
              <a:t>of liver fibrosis in hepatitis C</a:t>
            </a:r>
          </a:p>
          <a:p>
            <a:r>
              <a:rPr lang="en-US" b="1" dirty="0"/>
              <a:t>Liver biopsy </a:t>
            </a:r>
            <a:r>
              <a:rPr lang="en-US" dirty="0"/>
              <a:t>– to stage extent of liver damage </a:t>
            </a:r>
          </a:p>
          <a:p>
            <a:r>
              <a:rPr lang="en-US" b="1" dirty="0" err="1"/>
              <a:t>Metavir</a:t>
            </a:r>
            <a:r>
              <a:rPr lang="en-US" b="1" dirty="0"/>
              <a:t> system</a:t>
            </a:r>
            <a:r>
              <a:rPr lang="en-US" dirty="0"/>
              <a:t>- histological grading of liver fibrosis</a:t>
            </a:r>
          </a:p>
          <a:p>
            <a:r>
              <a:rPr lang="en-US" dirty="0"/>
              <a:t>Grading 1 to 4 – 4 = cirrhosis </a:t>
            </a:r>
          </a:p>
        </p:txBody>
      </p:sp>
    </p:spTree>
    <p:extLst>
      <p:ext uri="{BB962C8B-B14F-4D97-AF65-F5344CB8AC3E}">
        <p14:creationId xmlns:p14="http://schemas.microsoft.com/office/powerpoint/2010/main" val="4204129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770"/>
            <a:ext cx="6373212" cy="756277"/>
          </a:xfrm>
        </p:spPr>
        <p:txBody>
          <a:bodyPr/>
          <a:lstStyle/>
          <a:p>
            <a:r>
              <a:rPr lang="en-US" b="1" dirty="0"/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36194"/>
            <a:ext cx="7217622" cy="49218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Aim of treatment</a:t>
            </a:r>
            <a:r>
              <a:rPr lang="en-US" dirty="0"/>
              <a:t>- to eradicate the infection </a:t>
            </a:r>
          </a:p>
          <a:p>
            <a:r>
              <a:rPr lang="en-US" b="1" dirty="0"/>
              <a:t>Sustained </a:t>
            </a:r>
            <a:r>
              <a:rPr lang="en-US" b="1" dirty="0" err="1"/>
              <a:t>virological</a:t>
            </a:r>
            <a:r>
              <a:rPr lang="en-US" b="1" dirty="0"/>
              <a:t> response (SVR) </a:t>
            </a:r>
            <a:r>
              <a:rPr lang="en-US" dirty="0"/>
              <a:t>– Viral clearance (</a:t>
            </a:r>
            <a:r>
              <a:rPr lang="en-US" dirty="0" err="1"/>
              <a:t>aviremia</a:t>
            </a:r>
            <a:r>
              <a:rPr lang="en-US" dirty="0"/>
              <a:t>) achieved 6 months after finishing treatment </a:t>
            </a:r>
          </a:p>
          <a:p>
            <a:r>
              <a:rPr lang="en-US" dirty="0"/>
              <a:t>With new direct acting antivirals – the infection is cured in 99% individuals who achieve SVR</a:t>
            </a:r>
          </a:p>
          <a:p>
            <a:r>
              <a:rPr lang="en-US" b="1" dirty="0"/>
              <a:t>Until 2011</a:t>
            </a:r>
            <a:r>
              <a:rPr lang="en-US" dirty="0"/>
              <a:t>- treatment of choice – dual therapy of {</a:t>
            </a:r>
            <a:r>
              <a:rPr lang="en-US" b="1" dirty="0" err="1"/>
              <a:t>pegylated</a:t>
            </a:r>
            <a:r>
              <a:rPr lang="en-US" b="1" dirty="0"/>
              <a:t> interferon alpha + oral ribavirin}</a:t>
            </a:r>
            <a:r>
              <a:rPr lang="en-US" dirty="0"/>
              <a:t> </a:t>
            </a:r>
          </a:p>
          <a:p>
            <a:r>
              <a:rPr lang="en-US" b="1" dirty="0"/>
              <a:t>Drawbacks </a:t>
            </a:r>
            <a:r>
              <a:rPr lang="en-US" dirty="0"/>
              <a:t>– </a:t>
            </a:r>
          </a:p>
          <a:p>
            <a:pPr>
              <a:buFont typeface="Wingdings" charset="2"/>
              <a:buChar char="v"/>
            </a:pPr>
            <a:r>
              <a:rPr lang="en-US" dirty="0"/>
              <a:t>long treatment (12 months )</a:t>
            </a:r>
          </a:p>
          <a:p>
            <a:pPr>
              <a:buFont typeface="Wingdings" charset="2"/>
              <a:buChar char="v"/>
            </a:pPr>
            <a:r>
              <a:rPr lang="en-US" b="1" dirty="0"/>
              <a:t>Side effects </a:t>
            </a:r>
            <a:r>
              <a:rPr lang="en-US" dirty="0"/>
              <a:t>– </a:t>
            </a:r>
          </a:p>
          <a:p>
            <a:pPr marL="0" indent="0">
              <a:buNone/>
            </a:pPr>
            <a:r>
              <a:rPr lang="en-US" dirty="0"/>
              <a:t>Ribavirin- induces hemolytic anemia , </a:t>
            </a:r>
            <a:r>
              <a:rPr lang="en-US" dirty="0" err="1"/>
              <a:t>Teratogenic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Interferon- influenza like symptoms, irritability and 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1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482"/>
            <a:ext cx="6508377" cy="709808"/>
          </a:xfrm>
        </p:spPr>
        <p:txBody>
          <a:bodyPr/>
          <a:lstStyle/>
          <a:p>
            <a:r>
              <a:rPr lang="en-US" b="1" dirty="0"/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9029"/>
            <a:ext cx="7341530" cy="4988971"/>
          </a:xfrm>
        </p:spPr>
        <p:txBody>
          <a:bodyPr>
            <a:normAutofit/>
          </a:bodyPr>
          <a:lstStyle/>
          <a:p>
            <a:r>
              <a:rPr lang="en-US" b="1" dirty="0"/>
              <a:t>Since 2011</a:t>
            </a:r>
            <a:r>
              <a:rPr lang="en-US" dirty="0"/>
              <a:t>- New classes of </a:t>
            </a:r>
            <a:r>
              <a:rPr lang="en-US" b="1" dirty="0"/>
              <a:t>Direct acting antivirals (DAA) </a:t>
            </a:r>
            <a:r>
              <a:rPr lang="en-US" dirty="0"/>
              <a:t>have been developed </a:t>
            </a:r>
          </a:p>
          <a:p>
            <a:r>
              <a:rPr lang="en-US" dirty="0"/>
              <a:t>They allow for “interferon-free” regimens which maximizes efficacy without exposing the patient to side effects of interferon-</a:t>
            </a:r>
            <a:r>
              <a:rPr lang="en-US" dirty="0" err="1"/>
              <a:t>alfa</a:t>
            </a:r>
            <a:r>
              <a:rPr lang="en-US" dirty="0"/>
              <a:t> therapy</a:t>
            </a:r>
          </a:p>
          <a:p>
            <a:r>
              <a:rPr lang="en-US" dirty="0"/>
              <a:t>DAAs are – orally administered, efficacious and well tolerated </a:t>
            </a:r>
          </a:p>
          <a:p>
            <a:r>
              <a:rPr lang="en-US" b="1" dirty="0">
                <a:solidFill>
                  <a:srgbClr val="800000"/>
                </a:solidFill>
              </a:rPr>
              <a:t>Liver transplantation</a:t>
            </a:r>
            <a:r>
              <a:rPr lang="en-US" dirty="0"/>
              <a:t>- considered when </a:t>
            </a:r>
            <a:r>
              <a:rPr lang="en-US" b="1" dirty="0"/>
              <a:t>complications of cirrhosis</a:t>
            </a:r>
            <a:r>
              <a:rPr lang="en-US" dirty="0"/>
              <a:t> occur –</a:t>
            </a:r>
            <a:r>
              <a:rPr lang="en-US" dirty="0" err="1"/>
              <a:t>eg</a:t>
            </a:r>
            <a:r>
              <a:rPr lang="en-US" dirty="0"/>
              <a:t>: diuretic resistant ascites</a:t>
            </a:r>
          </a:p>
          <a:p>
            <a:pPr marL="0" indent="0">
              <a:buNone/>
            </a:pPr>
            <a:r>
              <a:rPr lang="en-US" dirty="0"/>
              <a:t>If the virus is not cleared, hepatitis will infect the transplanted liver and patient will develop liver cirrhosis within 5 years of transplant</a:t>
            </a:r>
          </a:p>
        </p:txBody>
      </p:sp>
    </p:spTree>
    <p:extLst>
      <p:ext uri="{BB962C8B-B14F-4D97-AF65-F5344CB8AC3E}">
        <p14:creationId xmlns:p14="http://schemas.microsoft.com/office/powerpoint/2010/main" val="247797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29 at 11.0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4064"/>
            <a:ext cx="5684266" cy="4583326"/>
          </a:xfrm>
          <a:prstGeom prst="rect">
            <a:avLst/>
          </a:prstGeom>
        </p:spPr>
      </p:pic>
      <p:pic>
        <p:nvPicPr>
          <p:cNvPr id="6" name="Picture 5" descr="Screen Shot 2019-01-29 at 11.0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04" y="139406"/>
            <a:ext cx="3645596" cy="67185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7879" y="5497210"/>
            <a:ext cx="5246107" cy="1237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 weeks of treatment with oral </a:t>
            </a:r>
            <a:r>
              <a:rPr lang="en-US" b="1" dirty="0" err="1"/>
              <a:t>sofosbuvir</a:t>
            </a:r>
            <a:r>
              <a:rPr lang="en-US" b="1" dirty="0"/>
              <a:t> + </a:t>
            </a:r>
            <a:r>
              <a:rPr lang="en-US" b="1" dirty="0" err="1"/>
              <a:t>ledipasvir</a:t>
            </a:r>
            <a:r>
              <a:rPr lang="en-US" b="1" dirty="0"/>
              <a:t> + ribavirin  </a:t>
            </a:r>
            <a:r>
              <a:rPr lang="en-US" dirty="0"/>
              <a:t>can achieve 99% SVR in treatment-</a:t>
            </a:r>
            <a:r>
              <a:rPr lang="en-US" dirty="0" err="1"/>
              <a:t>naiive</a:t>
            </a:r>
            <a:r>
              <a:rPr lang="en-US" dirty="0"/>
              <a:t> genotype 1 patients</a:t>
            </a:r>
          </a:p>
        </p:txBody>
      </p:sp>
    </p:spTree>
    <p:extLst>
      <p:ext uri="{BB962C8B-B14F-4D97-AF65-F5344CB8AC3E}">
        <p14:creationId xmlns:p14="http://schemas.microsoft.com/office/powerpoint/2010/main" val="358179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287"/>
            <a:ext cx="6508377" cy="1143000"/>
          </a:xfrm>
        </p:spPr>
        <p:txBody>
          <a:bodyPr/>
          <a:lstStyle/>
          <a:p>
            <a:r>
              <a:rPr lang="en-US" b="1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8436"/>
            <a:ext cx="7140180" cy="4849564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Liver function tests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/>
              <a:t>– show a </a:t>
            </a:r>
            <a:r>
              <a:rPr lang="en-US" b="1" dirty="0" err="1"/>
              <a:t>hepatitic</a:t>
            </a:r>
            <a:r>
              <a:rPr lang="en-US" b="1" dirty="0"/>
              <a:t> pattern </a:t>
            </a:r>
          </a:p>
          <a:p>
            <a:pPr marL="914400"/>
            <a:r>
              <a:rPr lang="en-US" b="1" dirty="0"/>
              <a:t>Serum transaminases </a:t>
            </a:r>
            <a:r>
              <a:rPr lang="en-US" dirty="0"/>
              <a:t>– 200-2000 U/L in acute infection ( lower and fluctuating in chronic infection</a:t>
            </a:r>
          </a:p>
          <a:p>
            <a:pPr marL="914400"/>
            <a:r>
              <a:rPr lang="en-US" b="1" dirty="0"/>
              <a:t>Plasma Bilirubin </a:t>
            </a:r>
            <a:r>
              <a:rPr lang="en-US" dirty="0"/>
              <a:t>– Reflects the degree of liver damage</a:t>
            </a:r>
          </a:p>
          <a:p>
            <a:pPr marL="914400"/>
            <a:r>
              <a:rPr lang="en-US" b="1" dirty="0"/>
              <a:t>Prolongation of PT</a:t>
            </a:r>
            <a:r>
              <a:rPr lang="en-US" dirty="0"/>
              <a:t> – indicates severity of hepatitis </a:t>
            </a:r>
          </a:p>
          <a:p>
            <a:pPr marL="914400"/>
            <a:r>
              <a:rPr lang="en-US" b="1" dirty="0"/>
              <a:t>Alanine phosphatase </a:t>
            </a:r>
            <a:r>
              <a:rPr lang="en-US" dirty="0"/>
              <a:t>– Rarely exceeds twice the upper limit </a:t>
            </a:r>
          </a:p>
          <a:p>
            <a:pPr marL="914400"/>
            <a:r>
              <a:rPr lang="en-US" b="1" dirty="0"/>
              <a:t>WBC</a:t>
            </a:r>
            <a:r>
              <a:rPr lang="en-US" dirty="0"/>
              <a:t> – Normal with relative lymphocytosis </a:t>
            </a:r>
          </a:p>
          <a:p>
            <a:pPr marL="914400"/>
            <a:r>
              <a:rPr lang="en-US" dirty="0"/>
              <a:t>To confirm the cause of diagnosis – Serological tests</a:t>
            </a:r>
          </a:p>
        </p:txBody>
      </p:sp>
    </p:spTree>
    <p:extLst>
      <p:ext uri="{BB962C8B-B14F-4D97-AF65-F5344CB8AC3E}">
        <p14:creationId xmlns:p14="http://schemas.microsoft.com/office/powerpoint/2010/main" val="2509615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791"/>
            <a:ext cx="6508377" cy="866318"/>
          </a:xfrm>
        </p:spPr>
        <p:txBody>
          <a:bodyPr/>
          <a:lstStyle/>
          <a:p>
            <a:r>
              <a:rPr lang="en-US" sz="4800" b="1" dirty="0">
                <a:solidFill>
                  <a:srgbClr val="800000"/>
                </a:solidFill>
              </a:rPr>
              <a:t>Hepatitis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7766"/>
            <a:ext cx="8084975" cy="50302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Endemic in India and the middle east </a:t>
            </a:r>
          </a:p>
          <a:p>
            <a:r>
              <a:rPr lang="en-US" dirty="0"/>
              <a:t>Clinical presentation and management is similar to hepatitis A</a:t>
            </a:r>
          </a:p>
          <a:p>
            <a:r>
              <a:rPr lang="en-US" dirty="0"/>
              <a:t>Spread- </a:t>
            </a:r>
            <a:r>
              <a:rPr lang="en-US" dirty="0" err="1"/>
              <a:t>feco</a:t>
            </a:r>
            <a:r>
              <a:rPr lang="en-US" dirty="0"/>
              <a:t>-oral route , through contaminated food </a:t>
            </a:r>
          </a:p>
          <a:p>
            <a:r>
              <a:rPr lang="en-US" dirty="0"/>
              <a:t>Presents as – self limiting acute hepatitis </a:t>
            </a:r>
          </a:p>
          <a:p>
            <a:r>
              <a:rPr lang="en-US" dirty="0"/>
              <a:t>Does not usually develop chronic infection in normal people </a:t>
            </a:r>
          </a:p>
          <a:p>
            <a:r>
              <a:rPr lang="en-US" dirty="0"/>
              <a:t>Chronic infection –  seen in </a:t>
            </a:r>
            <a:r>
              <a:rPr lang="en-US" dirty="0" err="1"/>
              <a:t>Immunocompromised</a:t>
            </a:r>
            <a:r>
              <a:rPr lang="en-US" dirty="0"/>
              <a:t>, especially organ transplant recipients </a:t>
            </a:r>
          </a:p>
          <a:p>
            <a:r>
              <a:rPr lang="en-US" dirty="0"/>
              <a:t>Treatment of chronic infection – Ribavirin</a:t>
            </a:r>
          </a:p>
          <a:p>
            <a:r>
              <a:rPr lang="en-US" dirty="0"/>
              <a:t>Hepatitis E differs from Hepatitis A in that – Hepatitis E infection during pregnancy is associated with liver failure  - high mortality</a:t>
            </a:r>
          </a:p>
          <a:p>
            <a:r>
              <a:rPr lang="en-US" dirty="0"/>
              <a:t>Diagnosis of acute infection – Anti-HEV (</a:t>
            </a:r>
            <a:r>
              <a:rPr lang="en-US" dirty="0" err="1"/>
              <a:t>IgM</a:t>
            </a:r>
            <a:r>
              <a:rPr lang="en-US" dirty="0"/>
              <a:t>) positive </a:t>
            </a:r>
          </a:p>
        </p:txBody>
      </p:sp>
    </p:spTree>
    <p:extLst>
      <p:ext uri="{BB962C8B-B14F-4D97-AF65-F5344CB8AC3E}">
        <p14:creationId xmlns:p14="http://schemas.microsoft.com/office/powerpoint/2010/main" val="2370197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91" y="232859"/>
            <a:ext cx="6508377" cy="1143000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CASE- 1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05216"/>
            <a:ext cx="6965576" cy="46313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Muneer</a:t>
            </a:r>
            <a:r>
              <a:rPr lang="en-US" dirty="0"/>
              <a:t>, a 48 year old patient has history of being </a:t>
            </a:r>
            <a:r>
              <a:rPr lang="en-US" dirty="0" err="1"/>
              <a:t>HBsAg</a:t>
            </a:r>
            <a:r>
              <a:rPr lang="en-US" dirty="0"/>
              <a:t> positive with elevated ALT and AST 6 months ago. Today he presents to your clinic for a follow up. You run some tests and find out that he has fully recovered and showed no signs of Chronic liver disease. Which of the following was seen in </a:t>
            </a:r>
            <a:r>
              <a:rPr lang="en-US" dirty="0" err="1"/>
              <a:t>Muneer’s</a:t>
            </a:r>
            <a:r>
              <a:rPr lang="en-US" dirty="0"/>
              <a:t> tests?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 Hepatitis B surface antigen 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Antibody for Hepatitis B surface antigen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Raised bilirubin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Hepatitis B e antigen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Raised ALT</a:t>
            </a:r>
          </a:p>
        </p:txBody>
      </p:sp>
    </p:spTree>
    <p:extLst>
      <p:ext uri="{BB962C8B-B14F-4D97-AF65-F5344CB8AC3E}">
        <p14:creationId xmlns:p14="http://schemas.microsoft.com/office/powerpoint/2010/main" val="2366338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91" y="197634"/>
            <a:ext cx="6508377" cy="1143000"/>
          </a:xfrm>
        </p:spPr>
        <p:txBody>
          <a:bodyPr/>
          <a:lstStyle/>
          <a:p>
            <a:r>
              <a:rPr lang="en-US" b="1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5328"/>
            <a:ext cx="7229700" cy="5122672"/>
          </a:xfrm>
        </p:spPr>
        <p:txBody>
          <a:bodyPr/>
          <a:lstStyle/>
          <a:p>
            <a:r>
              <a:rPr lang="en-US" dirty="0"/>
              <a:t>Ahmed, a 22 year old male develops histological features of </a:t>
            </a:r>
            <a:r>
              <a:rPr lang="en-US" b="1" dirty="0"/>
              <a:t>liver cirrhosis</a:t>
            </a:r>
            <a:r>
              <a:rPr lang="en-US" dirty="0"/>
              <a:t>. When asked, he reports that he has been suffering from Hepatitis infection since birth. His mother also suffered of Hepatitis since birth.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type of hepatitis infection does </a:t>
            </a:r>
            <a:r>
              <a:rPr lang="en-US" dirty="0" err="1"/>
              <a:t>ahmed</a:t>
            </a:r>
            <a:r>
              <a:rPr lang="en-US" dirty="0"/>
              <a:t> most probably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drug is contraindicated in </a:t>
            </a:r>
            <a:r>
              <a:rPr lang="en-US" dirty="0" err="1"/>
              <a:t>ahmed’s</a:t>
            </a:r>
            <a:r>
              <a:rPr lang="en-US" dirty="0"/>
              <a:t> case?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most effective treatment in </a:t>
            </a:r>
            <a:r>
              <a:rPr lang="en-US" dirty="0" err="1"/>
              <a:t>ahmed’s</a:t>
            </a:r>
            <a:r>
              <a:rPr lang="en-US" dirty="0"/>
              <a:t> case?</a:t>
            </a:r>
          </a:p>
        </p:txBody>
      </p:sp>
    </p:spTree>
    <p:extLst>
      <p:ext uri="{BB962C8B-B14F-4D97-AF65-F5344CB8AC3E}">
        <p14:creationId xmlns:p14="http://schemas.microsoft.com/office/powerpoint/2010/main" val="3977083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44" y="282095"/>
            <a:ext cx="6508377" cy="632305"/>
          </a:xfrm>
        </p:spPr>
        <p:txBody>
          <a:bodyPr/>
          <a:lstStyle/>
          <a:p>
            <a:r>
              <a:rPr lang="en-US" b="1" dirty="0"/>
              <a:t>CASE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5926"/>
            <a:ext cx="7141687" cy="50220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Sophie, a 55 year old female comes for a follow up in the medical clinic and you run some tests. The results of her  tests is as follows 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800000"/>
                </a:solidFill>
              </a:rPr>
              <a:t>HBsAg</a:t>
            </a:r>
            <a:r>
              <a:rPr lang="en-US" b="1" dirty="0">
                <a:solidFill>
                  <a:srgbClr val="800000"/>
                </a:solidFill>
              </a:rPr>
              <a:t> - positive   </a:t>
            </a:r>
            <a:r>
              <a:rPr lang="en-US" b="1" dirty="0" err="1">
                <a:solidFill>
                  <a:srgbClr val="800000"/>
                </a:solidFill>
              </a:rPr>
              <a:t>HBeAg</a:t>
            </a:r>
            <a:r>
              <a:rPr lang="en-US" b="1" dirty="0">
                <a:solidFill>
                  <a:srgbClr val="800000"/>
                </a:solidFill>
              </a:rPr>
              <a:t>- negative   Viral load- High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00000"/>
                </a:solidFill>
              </a:rPr>
              <a:t>Anti-</a:t>
            </a:r>
            <a:r>
              <a:rPr lang="en-US" b="1" dirty="0" err="1">
                <a:solidFill>
                  <a:srgbClr val="800000"/>
                </a:solidFill>
              </a:rPr>
              <a:t>HBe</a:t>
            </a:r>
            <a:r>
              <a:rPr lang="en-US" b="1" dirty="0">
                <a:solidFill>
                  <a:srgbClr val="800000"/>
                </a:solidFill>
              </a:rPr>
              <a:t> – positive   LFT- ALT is raised </a:t>
            </a:r>
          </a:p>
          <a:p>
            <a:pPr marL="0" indent="0">
              <a:buNone/>
            </a:pPr>
            <a:r>
              <a:rPr lang="en-US" dirty="0"/>
              <a:t>Which of the following Phases is Sophie currently in: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Immune tolerant phase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Immune reactive </a:t>
            </a:r>
            <a:r>
              <a:rPr lang="en-US" dirty="0" err="1"/>
              <a:t>HBeAg</a:t>
            </a:r>
            <a:r>
              <a:rPr lang="en-US" dirty="0"/>
              <a:t> positive chronic hepatitis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err="1"/>
              <a:t>HbeAg</a:t>
            </a:r>
            <a:r>
              <a:rPr lang="en-US" dirty="0"/>
              <a:t> negative chronic hepatitis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Inactive carrier phase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Acute hepatitis B infection</a:t>
            </a:r>
          </a:p>
        </p:txBody>
      </p:sp>
    </p:spTree>
    <p:extLst>
      <p:ext uri="{BB962C8B-B14F-4D97-AF65-F5344CB8AC3E}">
        <p14:creationId xmlns:p14="http://schemas.microsoft.com/office/powerpoint/2010/main" val="67006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708"/>
            <a:ext cx="6508377" cy="1143000"/>
          </a:xfrm>
        </p:spPr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2947"/>
            <a:ext cx="7357019" cy="4865053"/>
          </a:xfrm>
        </p:spPr>
        <p:txBody>
          <a:bodyPr>
            <a:normAutofit/>
          </a:bodyPr>
          <a:lstStyle/>
          <a:p>
            <a:r>
              <a:rPr lang="en-US" dirty="0"/>
              <a:t>Most individuals do not need hospital care </a:t>
            </a:r>
          </a:p>
          <a:p>
            <a:r>
              <a:rPr lang="en-US" b="1" dirty="0"/>
              <a:t>Drugs </a:t>
            </a:r>
            <a:r>
              <a:rPr lang="en-US" dirty="0"/>
              <a:t>metabolized in the liver should be avoided </a:t>
            </a:r>
            <a:r>
              <a:rPr lang="en-US" dirty="0" err="1"/>
              <a:t>eg</a:t>
            </a:r>
            <a:r>
              <a:rPr lang="en-US" dirty="0"/>
              <a:t>: sedatives, Narcotics</a:t>
            </a:r>
          </a:p>
          <a:p>
            <a:r>
              <a:rPr lang="en-US" b="1" dirty="0"/>
              <a:t>Alcohol</a:t>
            </a:r>
            <a:r>
              <a:rPr lang="en-US" dirty="0"/>
              <a:t> should be avoided</a:t>
            </a:r>
          </a:p>
          <a:p>
            <a:r>
              <a:rPr lang="en-US" b="1" dirty="0"/>
              <a:t>Elective surgery </a:t>
            </a:r>
            <a:r>
              <a:rPr lang="en-US" dirty="0"/>
              <a:t>should be avoided – risk of postoperative liver failure</a:t>
            </a:r>
          </a:p>
          <a:p>
            <a:r>
              <a:rPr lang="en-US" b="1" dirty="0"/>
              <a:t>Liver transplantation</a:t>
            </a:r>
            <a:r>
              <a:rPr lang="en-US" dirty="0"/>
              <a:t>- Rarely indicated in acute hepatitis complicated by liver failure </a:t>
            </a:r>
          </a:p>
          <a:p>
            <a:pPr marL="0" indent="0">
              <a:buNone/>
            </a:pPr>
            <a:r>
              <a:rPr lang="en-US" dirty="0"/>
              <a:t>Commonly performed for complications of cirrhosis resulting from chronic hepatitis B and C infection</a:t>
            </a:r>
          </a:p>
        </p:txBody>
      </p:sp>
    </p:spTree>
    <p:extLst>
      <p:ext uri="{BB962C8B-B14F-4D97-AF65-F5344CB8AC3E}">
        <p14:creationId xmlns:p14="http://schemas.microsoft.com/office/powerpoint/2010/main" val="260463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1-29 at 10.4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5696"/>
          </a:xfrm>
          <a:prstGeom prst="rect">
            <a:avLst/>
          </a:prstGeom>
        </p:spPr>
      </p:pic>
      <p:pic>
        <p:nvPicPr>
          <p:cNvPr id="7" name="Picture 6" descr="Screen Shot 2019-01-29 at 10.42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59" y="5117957"/>
            <a:ext cx="4854885" cy="15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5" y="232859"/>
            <a:ext cx="6508377" cy="1143000"/>
          </a:xfrm>
        </p:spPr>
        <p:txBody>
          <a:bodyPr/>
          <a:lstStyle/>
          <a:p>
            <a:r>
              <a:rPr lang="en-US" sz="4800" b="1" dirty="0"/>
              <a:t>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9206"/>
            <a:ext cx="7155669" cy="4508794"/>
          </a:xfrm>
        </p:spPr>
        <p:txBody>
          <a:bodyPr/>
          <a:lstStyle/>
          <a:p>
            <a:r>
              <a:rPr lang="en-US" dirty="0"/>
              <a:t>Belongs to the </a:t>
            </a:r>
            <a:r>
              <a:rPr lang="en-US" b="1" dirty="0" err="1">
                <a:solidFill>
                  <a:srgbClr val="820101"/>
                </a:solidFill>
              </a:rPr>
              <a:t>Picornavirus</a:t>
            </a:r>
            <a:r>
              <a:rPr lang="en-US" dirty="0"/>
              <a:t> group of </a:t>
            </a:r>
            <a:r>
              <a:rPr lang="en-US" dirty="0" err="1"/>
              <a:t>enteroviruses</a:t>
            </a:r>
            <a:endParaRPr lang="en-US" dirty="0"/>
          </a:p>
          <a:p>
            <a:r>
              <a:rPr lang="en-US" dirty="0"/>
              <a:t>Spread – </a:t>
            </a:r>
            <a:r>
              <a:rPr lang="en-US" dirty="0" err="1"/>
              <a:t>Feco</a:t>
            </a:r>
            <a:r>
              <a:rPr lang="en-US" dirty="0"/>
              <a:t>-Oral Route, Water and shellfish </a:t>
            </a:r>
          </a:p>
          <a:p>
            <a:r>
              <a:rPr lang="en-US" dirty="0"/>
              <a:t>Excretion in </a:t>
            </a:r>
            <a:r>
              <a:rPr lang="en-US" dirty="0" err="1"/>
              <a:t>faeces</a:t>
            </a:r>
            <a:r>
              <a:rPr lang="en-US" dirty="0"/>
              <a:t> – 2-3 weeks before the onset of symptoms until about 2 weeks after symptoms occur</a:t>
            </a:r>
          </a:p>
          <a:p>
            <a:r>
              <a:rPr lang="en-US" dirty="0"/>
              <a:t>Infection is more common in areas of overcrowding and poor sanitation</a:t>
            </a:r>
          </a:p>
          <a:p>
            <a:r>
              <a:rPr lang="en-US" dirty="0"/>
              <a:t>Common in children but asymptomatic- 30% of adults have serological evidence of past infection but no history of jaundice </a:t>
            </a:r>
          </a:p>
          <a:p>
            <a:r>
              <a:rPr lang="en-US" b="1" dirty="0">
                <a:solidFill>
                  <a:srgbClr val="820101"/>
                </a:solidFill>
              </a:rPr>
              <a:t>A chronic carrier state cannot occur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9634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68526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640"/>
            <a:ext cx="6508377" cy="668536"/>
          </a:xfrm>
        </p:spPr>
        <p:txBody>
          <a:bodyPr/>
          <a:lstStyle/>
          <a:p>
            <a:r>
              <a:rPr lang="en-US" b="1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8152"/>
            <a:ext cx="7202133" cy="4128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one HAV antigen is present </a:t>
            </a:r>
          </a:p>
          <a:p>
            <a:r>
              <a:rPr lang="en-US" dirty="0"/>
              <a:t>Antibodies to this antigen ( Anti-HAV) are important in the diagnosis of Hepatitis A infection</a:t>
            </a:r>
          </a:p>
          <a:p>
            <a:r>
              <a:rPr lang="en-US" dirty="0"/>
              <a:t>Excretion of HAV in stools only occurs for 7-14 days after onset and the virus cannot be grown readily</a:t>
            </a:r>
          </a:p>
          <a:p>
            <a:r>
              <a:rPr lang="en-US" b="1" dirty="0"/>
              <a:t>Anti-HAV </a:t>
            </a:r>
            <a:r>
              <a:rPr lang="en-US" b="1" dirty="0" err="1"/>
              <a:t>IgG</a:t>
            </a:r>
            <a:r>
              <a:rPr lang="en-US" b="1" dirty="0"/>
              <a:t> </a:t>
            </a:r>
            <a:r>
              <a:rPr lang="en-US" dirty="0"/>
              <a:t>– of no diagnostic value, Presence indicates immunity to HAV.</a:t>
            </a:r>
          </a:p>
          <a:p>
            <a:r>
              <a:rPr lang="en-US" b="1" dirty="0">
                <a:solidFill>
                  <a:srgbClr val="820101"/>
                </a:solidFill>
              </a:rPr>
              <a:t>Diagnosis of HAV infection – Anti-HAV-</a:t>
            </a:r>
            <a:r>
              <a:rPr lang="en-US" b="1" dirty="0" err="1">
                <a:solidFill>
                  <a:srgbClr val="820101"/>
                </a:solidFill>
              </a:rPr>
              <a:t>IgM</a:t>
            </a:r>
            <a:r>
              <a:rPr lang="en-US" b="1" dirty="0">
                <a:solidFill>
                  <a:srgbClr val="82010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Indicates a primary immune response. Already present in blood at the onset of clinical illness.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1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6508377" cy="1143000"/>
          </a:xfrm>
        </p:spPr>
        <p:txBody>
          <a:bodyPr/>
          <a:lstStyle/>
          <a:p>
            <a:r>
              <a:rPr lang="en-US" b="1" dirty="0"/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684"/>
            <a:ext cx="7387995" cy="49063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Prevention</a:t>
            </a:r>
            <a:r>
              <a:rPr lang="en-US" dirty="0"/>
              <a:t>-</a:t>
            </a:r>
          </a:p>
          <a:p>
            <a:pPr marL="731520"/>
            <a:r>
              <a:rPr lang="en-US" dirty="0"/>
              <a:t>Improving social conditions – overcrowding and poor sanitation </a:t>
            </a:r>
          </a:p>
          <a:p>
            <a:pPr marL="731520"/>
            <a:r>
              <a:rPr lang="en-US" dirty="0"/>
              <a:t>Active immunization – inactivated virus vaccine</a:t>
            </a:r>
          </a:p>
          <a:p>
            <a:pPr marL="731520" indent="0">
              <a:buNone/>
            </a:pPr>
            <a:r>
              <a:rPr lang="en-US" dirty="0"/>
              <a:t>Vaccination should be considered in individuals with chronic hepatitis B or C infections and people travelling to endemic areas</a:t>
            </a:r>
          </a:p>
          <a:p>
            <a:r>
              <a:rPr lang="en-US" b="1" dirty="0"/>
              <a:t>Immediate protection </a:t>
            </a:r>
            <a:r>
              <a:rPr lang="en-US" dirty="0"/>
              <a:t>–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101"/>
                </a:solidFill>
              </a:rPr>
              <a:t>Immune serum globulin</a:t>
            </a:r>
            <a:r>
              <a:rPr lang="en-US" dirty="0"/>
              <a:t> (Anti-HAV)- given soon after exposure to the virus </a:t>
            </a:r>
          </a:p>
          <a:p>
            <a:pPr marL="0" indent="0">
              <a:buNone/>
            </a:pPr>
            <a:r>
              <a:rPr lang="en-US" dirty="0"/>
              <a:t>Should be considered in those with close contact to HAV infected patients, the elderly, pregnant women, outbreaks.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08449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734</TotalTime>
  <Words>2631</Words>
  <Application>Microsoft Macintosh PowerPoint</Application>
  <PresentationFormat>On-screen Show (4:3)</PresentationFormat>
  <Paragraphs>298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Britannic Bold</vt:lpstr>
      <vt:lpstr>Calibri</vt:lpstr>
      <vt:lpstr>Century Gothic</vt:lpstr>
      <vt:lpstr>Wingdings</vt:lpstr>
      <vt:lpstr>Wingdings 2</vt:lpstr>
      <vt:lpstr>Plaza</vt:lpstr>
      <vt:lpstr>Viral Hepatitis</vt:lpstr>
      <vt:lpstr>Etiology </vt:lpstr>
      <vt:lpstr> Acute Hepatitis</vt:lpstr>
      <vt:lpstr>Investigations</vt:lpstr>
      <vt:lpstr>Management</vt:lpstr>
      <vt:lpstr>PowerPoint Presentation</vt:lpstr>
      <vt:lpstr>Hepatitis A</vt:lpstr>
      <vt:lpstr>Investigations</vt:lpstr>
      <vt:lpstr>Management </vt:lpstr>
      <vt:lpstr>Complications </vt:lpstr>
      <vt:lpstr>Hepatitis B</vt:lpstr>
      <vt:lpstr>PowerPoint Presentation</vt:lpstr>
      <vt:lpstr>Investigations</vt:lpstr>
      <vt:lpstr>Hepatitis B surface antigen </vt:lpstr>
      <vt:lpstr>Hepatitis B core antigen </vt:lpstr>
      <vt:lpstr>Hepatitis B e antigen</vt:lpstr>
      <vt:lpstr>Viral load and Genotype </vt:lpstr>
      <vt:lpstr>Viral load and Genotype</vt:lpstr>
      <vt:lpstr>Chronic Hepatitis B</vt:lpstr>
      <vt:lpstr>PowerPoint Presentation</vt:lpstr>
      <vt:lpstr>PowerPoint Presentation</vt:lpstr>
      <vt:lpstr>Management – Acute Hepatitis B</vt:lpstr>
      <vt:lpstr>Management- Chronic Hepatitis B</vt:lpstr>
      <vt:lpstr>Management- Chronic Hepatitis B</vt:lpstr>
      <vt:lpstr>PowerPoint Presentation</vt:lpstr>
      <vt:lpstr>Interferon Alpha</vt:lpstr>
      <vt:lpstr>Liver Transplantation</vt:lpstr>
      <vt:lpstr>Prevention </vt:lpstr>
      <vt:lpstr>Co-infection with HIV</vt:lpstr>
      <vt:lpstr>Hepatitis D</vt:lpstr>
      <vt:lpstr>Investigations</vt:lpstr>
      <vt:lpstr>Management </vt:lpstr>
      <vt:lpstr>Hepatitis C</vt:lpstr>
      <vt:lpstr>Progression</vt:lpstr>
      <vt:lpstr>Investigations</vt:lpstr>
      <vt:lpstr>Liver function tests</vt:lpstr>
      <vt:lpstr>Management </vt:lpstr>
      <vt:lpstr>Management </vt:lpstr>
      <vt:lpstr>PowerPoint Presentation</vt:lpstr>
      <vt:lpstr>Hepatitis E</vt:lpstr>
      <vt:lpstr>CASE- 1</vt:lpstr>
      <vt:lpstr>CASE 2</vt:lpstr>
      <vt:lpstr>CASE 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</dc:title>
  <dc:creator>hesham mahdi al showaikh</dc:creator>
  <cp:lastModifiedBy>Microsoft Office User</cp:lastModifiedBy>
  <cp:revision>59</cp:revision>
  <dcterms:created xsi:type="dcterms:W3CDTF">2019-01-28T18:58:11Z</dcterms:created>
  <dcterms:modified xsi:type="dcterms:W3CDTF">2024-01-30T15:03:00Z</dcterms:modified>
</cp:coreProperties>
</file>