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58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3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AFF14-5951-9BB0-2364-880031EEC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4F03A-1967-871C-DFDD-820AC0F61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D7403-9E36-07BA-2D0C-AB8A3FE8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90A3-948D-4295-A109-807A51292968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77DE7-72C3-4E86-79A4-5B642EFEA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1A256-2896-EECE-CD88-FB96AF7A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FB7A-7773-4A77-8B4B-73560B4796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671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F679A-7CDA-AAAB-C9B6-9654EE2FE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54588-5B74-C9FA-89D9-2CC1D27DA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94EF6-45BB-E53F-AD39-7673070E2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90A3-948D-4295-A109-807A51292968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5C845-6531-D093-E6AA-D56544A6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1564D-2B84-295A-45D8-72374305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FB7A-7773-4A77-8B4B-73560B4796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993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2A9B60-AD8D-0DB4-2F4A-3F95520DB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01357-3615-DC73-4159-C3159C89B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CA0B5-A858-9AF8-C633-02EDCFEB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90A3-948D-4295-A109-807A51292968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1ECBC-26F1-5C50-AB75-3E5E00BC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4A5C6-D08B-4AFA-63B4-EE60AEFC3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FB7A-7773-4A77-8B4B-73560B4796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556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317B-364A-174F-AE5C-F14B6268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66FF7-E501-8ADF-78AD-C7BF1F93E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16B25-1EE1-BC98-ED29-94CBCFAF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90A3-948D-4295-A109-807A51292968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CB059-C7D0-1444-E61F-56634C0BE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9C184-D142-2C9F-262A-46342385C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FB7A-7773-4A77-8B4B-73560B4796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72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8027-9951-4AE1-9CB2-3D2C77A3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45217-406C-BDFB-10BB-43ED5F0D6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2E32A-D61D-399F-F203-B784B117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90A3-948D-4295-A109-807A51292968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9B5B8-AE69-126E-E573-9302AA73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AFF13-5F88-6167-FCFF-388C34C4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FB7A-7773-4A77-8B4B-73560B4796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78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1C3AD-A25A-4B20-DFE8-9BEED1EF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02E75-C919-C4EB-10A4-6713A44EC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AF573-7967-6507-4D3B-C70D88D60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79960-C499-FC0D-F8F8-4C1191F67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90A3-948D-4295-A109-807A51292968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B9D39-AB8D-1C3B-7E4B-F4C3A3A2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66448-1FEC-2C6C-7D83-06A19888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FB7A-7773-4A77-8B4B-73560B4796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182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D5EBB-429B-9E2B-3A0D-05CF55C5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A62A3-F2B1-FD33-F6EA-3D7CD5FAE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0602C-4572-598A-2D09-40F39779F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769236-A828-2CF8-D46C-26B0AB715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3DF30F-175C-8416-3FB7-FBF1E2521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2999E0-5316-B607-97FE-36A53C75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90A3-948D-4295-A109-807A51292968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F4C0D5-B95A-1B10-CD90-DC7B94F56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E824AE-E6A5-CB2A-9B18-2C3584BA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FB7A-7773-4A77-8B4B-73560B4796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56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0D3C4-AFE9-12C7-E8D1-B4FA6D12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8B5819-6CE8-6144-0351-6277F179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90A3-948D-4295-A109-807A51292968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F699E-8606-871B-74E7-7C6A9E91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F078B-4542-FEEF-E341-F575F332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FB7A-7773-4A77-8B4B-73560B4796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570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8B07C3-05E2-DD02-E1F3-D6EE84300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90A3-948D-4295-A109-807A51292968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066855-11A2-BAD7-DE28-B45D0F21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12CFC-A3B5-32FC-63CB-CE9058B2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FB7A-7773-4A77-8B4B-73560B4796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35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54864-78B5-73CB-5152-5B37C19D7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20EBC-BC31-84EA-AC58-55C0E88FC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36291-AA63-138A-C9D9-783B4AA4C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E7CE2-AA57-9E66-5B85-F2C739C73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90A3-948D-4295-A109-807A51292968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59061-F2B5-1148-0275-71C8D8E4A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56A19-D620-9555-31EC-37662C48A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FB7A-7773-4A77-8B4B-73560B4796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319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788D6-8A2A-FD3F-A9AA-C62A1E42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5A995B-9759-F546-ABEA-325407A7D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900CF-D3E0-B1B5-FF6D-145950B70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A960B-5DBD-D97C-A84B-3B571D20C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90A3-948D-4295-A109-807A51292968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DE080-800E-9000-C46B-98A79D2A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49D68-4532-89E0-BE77-CF6626DB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FB7A-7773-4A77-8B4B-73560B4796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237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997DF-63C5-E753-192D-A778E6D0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D972E-290F-E9D6-512D-34DEDCF97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DA3DA-6A79-E6E2-9514-06AF1E0EA0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C490A3-948D-4295-A109-807A51292968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EB362-FADC-D0F6-6D7F-A67EDDBAF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8CA27-0EA2-4171-6892-529F80B96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FDFB7A-7773-4A77-8B4B-73560B4796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965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46AF-5F7F-65C3-91A6-7AF45394CE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Analytical chemistry </a:t>
            </a:r>
            <a:br>
              <a:rPr lang="en-US" dirty="0"/>
            </a:br>
            <a:r>
              <a:rPr lang="en-US" dirty="0"/>
              <a:t>Basics  </a:t>
            </a:r>
            <a:endParaRPr lang="tr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F85EE-3C35-6C62-C23E-00DA30604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By Wael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261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82AAB-0600-B212-5703-E6F7A7892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C568C-9B98-7C68-3406-17ED839F2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5464"/>
            <a:ext cx="9144000" cy="1123224"/>
          </a:xfrm>
        </p:spPr>
        <p:txBody>
          <a:bodyPr>
            <a:normAutofit/>
          </a:bodyPr>
          <a:lstStyle/>
          <a:p>
            <a:r>
              <a:rPr lang="en-US" sz="3200" dirty="0"/>
              <a:t>Analytical chemistry is traditionally divided into two main areas:</a:t>
            </a:r>
            <a:endParaRPr lang="tr-TR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1E805D-F782-136E-D6CF-2E7295AB7323}"/>
              </a:ext>
            </a:extLst>
          </p:cNvPr>
          <p:cNvSpPr txBox="1">
            <a:spLocks/>
          </p:cNvSpPr>
          <p:nvPr/>
        </p:nvSpPr>
        <p:spPr>
          <a:xfrm>
            <a:off x="204061" y="3081579"/>
            <a:ext cx="5468319" cy="1123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200" dirty="0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734F2120-22B3-6148-767C-6DA7FD461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19" y="1782395"/>
            <a:ext cx="11927561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Google Sans"/>
              </a:rPr>
              <a:t>1. Qualitative Analysis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What is it?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This branch deals with the identification of the elements, ions, or compounds present in a sample.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Goal: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To determine the identity of the chemical species.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Example: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Determining that a sample contains lead ions Pb</a:t>
            </a:r>
            <a:r>
              <a:rPr kumimoji="0" lang="en-US" altLang="en-US" sz="20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2+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or glucose.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D6DC9496-6B6B-C7DB-D5D9-8B5D2DC76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20" y="3611161"/>
            <a:ext cx="11599998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Google Sans"/>
              </a:rPr>
              <a:t>2. Quantitative Analysis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How much is there?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This branch deals with determining the numerical amount or concentration of a specific substance (the analyte) in a sample.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Goal: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To determine the amount of the chemical species.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Example: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Determining that the concentration of lead ions is 15  parts per billion (ppb).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9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comparison of qualitative data&#10;&#10;AI-generated content may be incorrect.">
            <a:extLst>
              <a:ext uri="{FF2B5EF4-FFF2-40B4-BE49-F238E27FC236}">
                <a16:creationId xmlns:a16="http://schemas.microsoft.com/office/drawing/2014/main" id="{57DE804E-5503-D81F-CA4C-71E363ED62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546"/>
          <a:stretch>
            <a:fillRect/>
          </a:stretch>
        </p:blipFill>
        <p:spPr bwMode="auto">
          <a:xfrm>
            <a:off x="1809908" y="643466"/>
            <a:ext cx="8572184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81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45057-F1F5-BDB9-5AF6-7C4193878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2BC114-B30C-41C4-DC43-8BF613E6E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4950" y="638089"/>
            <a:ext cx="6243066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Modern analytical chemistry uses a variety of methods, which are broadly classified into two categories</a:t>
            </a:r>
          </a:p>
        </p:txBody>
      </p:sp>
      <p:pic>
        <p:nvPicPr>
          <p:cNvPr id="2050" name="Picture 2" descr="Image of an apparatus setup for titration">
            <a:extLst>
              <a:ext uri="{FF2B5EF4-FFF2-40B4-BE49-F238E27FC236}">
                <a16:creationId xmlns:a16="http://schemas.microsoft.com/office/drawing/2014/main" id="{9D8D1404-35A4-1F30-5971-0C99169F7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1224942"/>
            <a:ext cx="3910415" cy="440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F5647E17-8C0B-C407-E7F8-474AEED84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950" y="2664886"/>
            <a:ext cx="6243066" cy="35507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57200" marR="0" lvl="0" indent="-228600" algn="just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highlight>
                  <a:srgbClr val="FFFF00"/>
                </a:highlight>
              </a:rPr>
              <a:t>1. Classical (Wet Chemistry) Methods</a:t>
            </a:r>
          </a:p>
          <a:p>
            <a:pPr marR="0" lvl="0" indent="-228600" algn="just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effectLst/>
              </a:rPr>
              <a:t>These methods often rely on chemical reactions, mass, or volume measurements. They are essential for understanding basic chemical principles and still used for standardization.</a:t>
            </a:r>
          </a:p>
          <a:p>
            <a:pPr marL="342900" marR="0" lvl="0" indent="-228600" algn="just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Gravimetric Analysis: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effectLst/>
              </a:rPr>
              <a:t>Determines the amount of analyte by measuring the mass of a highly pure product formed from the analyte.</a:t>
            </a:r>
          </a:p>
          <a:p>
            <a:pPr marL="342900" marR="0" lvl="0" indent="-228600" algn="just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Volumetric Analysis (Titration):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effectLst/>
              </a:rPr>
              <a:t>Determines the amount of analyte by measuring the volume of a standard solution (the titrant) required to completely react with the analyte.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B4DDF2-A0D7-28CE-8396-0BD3616776D5}"/>
              </a:ext>
            </a:extLst>
          </p:cNvPr>
          <p:cNvSpPr txBox="1">
            <a:spLocks/>
          </p:cNvSpPr>
          <p:nvPr/>
        </p:nvSpPr>
        <p:spPr>
          <a:xfrm>
            <a:off x="204061" y="3081579"/>
            <a:ext cx="5468319" cy="1123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54042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B2B366-3C97-E329-F0A9-725F6A052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308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D51CE0-A66D-CB39-9648-0369A4320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800"/>
              <a:t>Modern analytical chemistry uses a variety of methods, which are broadly classified into two categories</a:t>
            </a:r>
          </a:p>
        </p:txBody>
      </p:sp>
      <p:sp>
        <p:nvSpPr>
          <p:cNvPr id="308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60EB528-193C-9599-E9EA-D304122BE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93" y="2071316"/>
            <a:ext cx="6713552" cy="41191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effectLst/>
                <a:highlight>
                  <a:srgbClr val="FFFF00"/>
                </a:highlight>
              </a:rPr>
              <a:t>2. Instrumental Methods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</a:rPr>
              <a:t>These methods use sophisticated instruments to measure a physical property of the analyte (like conductivity, light absorption, or mass-to-charge ratio) that is proportional to its concentration.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effectLst/>
              </a:rPr>
              <a:t>Spectroscopy: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</a:rPr>
              <a:t> Measures the interaction between electromagnetic radiation and matter.</a:t>
            </a:r>
          </a:p>
          <a:p>
            <a:pPr marL="457200" marR="0" lvl="1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500" b="0" i="1" u="none" strike="noStrike" cap="none" normalizeH="0" baseline="0" dirty="0">
                <a:ln>
                  <a:noFill/>
                </a:ln>
                <a:effectLst/>
              </a:rPr>
              <a:t>Examples: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</a:rPr>
              <a:t> UV-Vis (concentration based on light absorption), IR (functional groups), NMR (molecular structure).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effectLst/>
              </a:rPr>
              <a:t>Chromatography: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</a:rPr>
              <a:t> Used for the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effectLst/>
              </a:rPr>
              <a:t>separation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</a:rPr>
              <a:t> of complex mixtures before quantitative analysis. The mixture is separated based on the differential distribution of components between a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effectLst/>
              </a:rPr>
              <a:t>stationary phase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</a:rPr>
              <a:t> and a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effectLst/>
              </a:rPr>
              <a:t>mobile phase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457200" marR="0" lvl="1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500" b="0" i="1" u="none" strike="noStrike" cap="none" normalizeH="0" baseline="0" dirty="0">
                <a:ln>
                  <a:noFill/>
                </a:ln>
                <a:effectLst/>
              </a:rPr>
              <a:t>Examples: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</a:rPr>
              <a:t> High-Performance Liquid Chromatography (HPLC), Gas Chromatography (GC).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effectLst/>
              </a:rPr>
              <a:t>Electroanalytical Methods: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</a:rPr>
              <a:t> Measures electrical properties like potential, current, or charge.</a:t>
            </a:r>
          </a:p>
          <a:p>
            <a:pPr marL="457200" marR="0" lvl="1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500" b="0" i="1" u="none" strike="noStrike" cap="none" normalizeH="0" baseline="0" dirty="0">
                <a:ln>
                  <a:noFill/>
                </a:ln>
                <a:effectLst/>
              </a:rPr>
              <a:t>Examples: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</a:rPr>
              <a:t> Voltammetry, Potentiometry (e.g., pH measurement).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3077" name="Picture 5" descr="A close-up of a machine&#10;&#10;AI-generated content may be incorrect.">
            <a:extLst>
              <a:ext uri="{FF2B5EF4-FFF2-40B4-BE49-F238E27FC236}">
                <a16:creationId xmlns:a16="http://schemas.microsoft.com/office/drawing/2014/main" id="{ACE4520B-23E5-6867-85CD-1930542B3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1" r="13503" b="2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097E4EA-6181-7F9D-A326-0A7B4A158300}"/>
              </a:ext>
            </a:extLst>
          </p:cNvPr>
          <p:cNvSpPr txBox="1">
            <a:spLocks/>
          </p:cNvSpPr>
          <p:nvPr/>
        </p:nvSpPr>
        <p:spPr>
          <a:xfrm>
            <a:off x="204061" y="3081579"/>
            <a:ext cx="5468319" cy="1123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92195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ample being pipetted into a petri dish">
            <a:extLst>
              <a:ext uri="{FF2B5EF4-FFF2-40B4-BE49-F238E27FC236}">
                <a16:creationId xmlns:a16="http://schemas.microsoft.com/office/drawing/2014/main" id="{1CA2B6B9-BD91-993D-3173-0A94D2DE21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314" r="4760" b="-2"/>
          <a:stretch>
            <a:fillRect/>
          </a:stretch>
        </p:blipFill>
        <p:spPr>
          <a:xfrm>
            <a:off x="-7365" y="10"/>
            <a:ext cx="3525836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E8475E-5245-0CCE-389F-BE683200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450" y="407987"/>
            <a:ext cx="7567082" cy="1325563"/>
          </a:xfrm>
        </p:spPr>
        <p:txBody>
          <a:bodyPr>
            <a:normAutofit/>
          </a:bodyPr>
          <a:lstStyle/>
          <a:p>
            <a:r>
              <a:rPr lang="en-US" sz="4100" b="1" dirty="0"/>
              <a:t>Key Analytical Concepts</a:t>
            </a:r>
            <a:br>
              <a:rPr lang="en-US" sz="4100" b="1" dirty="0"/>
            </a:br>
            <a:endParaRPr lang="tr-TR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740D3-27C8-93A5-A401-117CF7BB2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1450" y="1868487"/>
            <a:ext cx="7567082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800" b="1" dirty="0"/>
              <a:t>Analyte:</a:t>
            </a:r>
            <a:r>
              <a:rPr lang="en-US" sz="1800" dirty="0"/>
              <a:t> The specific substance or chemical component being measured or identified.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Matrix:</a:t>
            </a:r>
            <a:r>
              <a:rPr lang="en-US" sz="1800" dirty="0"/>
              <a:t> All components of the sample other than the analyte. The matrix can often interfere with the analysis.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Sensitivity:</a:t>
            </a:r>
            <a:r>
              <a:rPr lang="en-US" sz="1800" dirty="0"/>
              <a:t> The method's ability to detect small changes in analyte concentration.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Selectivity (or Specificity):</a:t>
            </a:r>
            <a:r>
              <a:rPr lang="en-US" sz="1800" dirty="0"/>
              <a:t> The method's ability to measure or detect the analyte without interference from other components in the matrix.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Calibration:</a:t>
            </a:r>
            <a:r>
              <a:rPr lang="en-US" sz="1800" dirty="0"/>
              <a:t> The process of relating the measured instrumental response to the known concentration of the analyte, often done by creating a </a:t>
            </a:r>
            <a:r>
              <a:rPr lang="en-US" sz="1800" b="1" dirty="0"/>
              <a:t>standard curve</a:t>
            </a:r>
            <a:r>
              <a:rPr lang="en-US" sz="1800" dirty="0"/>
              <a:t> (or calibration curve).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Accuracy:</a:t>
            </a:r>
            <a:r>
              <a:rPr lang="en-US" sz="1800" dirty="0"/>
              <a:t> How close a measurement is to the true or accepted value.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Precision:</a:t>
            </a:r>
            <a:r>
              <a:rPr lang="en-US" sz="1800" dirty="0"/>
              <a:t> How close multiple measurements are to each other (reproducibility).</a:t>
            </a:r>
          </a:p>
          <a:p>
            <a:pPr>
              <a:lnSpc>
                <a:spcPct val="100000"/>
              </a:lnSpc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84000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05" name="Arc 410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01690BFC-75EF-3321-81E7-78AED6043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21002" r="2243" b="22708"/>
          <a:stretch>
            <a:fillRect/>
          </a:stretch>
        </p:blipFill>
        <p:spPr bwMode="auto">
          <a:xfrm>
            <a:off x="1380214" y="1280541"/>
            <a:ext cx="9431572" cy="345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280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517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Google Sans</vt:lpstr>
      <vt:lpstr>Google Sans Text</vt:lpstr>
      <vt:lpstr>Office Theme</vt:lpstr>
      <vt:lpstr>Analytical chemistry  Basics  </vt:lpstr>
      <vt:lpstr>Analytical chemistry is traditionally divided into two main areas:</vt:lpstr>
      <vt:lpstr>PowerPoint Presentation</vt:lpstr>
      <vt:lpstr>Modern analytical chemistry uses a variety of methods, which are broadly classified into two categories</vt:lpstr>
      <vt:lpstr>Modern analytical chemistry uses a variety of methods, which are broadly classified into two categories</vt:lpstr>
      <vt:lpstr>Key Analytical Concepts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WAEL BOSNALI</dc:creator>
  <cp:lastModifiedBy>WAEL BOSNALI</cp:lastModifiedBy>
  <cp:revision>1</cp:revision>
  <dcterms:created xsi:type="dcterms:W3CDTF">2025-11-11T10:36:36Z</dcterms:created>
  <dcterms:modified xsi:type="dcterms:W3CDTF">2025-11-11T11:31:20Z</dcterms:modified>
</cp:coreProperties>
</file>