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x="18288000" cy="10287000"/>
  <p:notesSz cx="6858000" cy="9144000"/>
  <p:embeddedFontLst>
    <p:embeddedFont>
      <p:font typeface="Canva Sans" charset="1" panose="020B0503030501040103"/>
      <p:regular r:id="rId20"/>
    </p:embeddedFont>
    <p:embeddedFont>
      <p:font typeface="Canva Sans Bold" charset="1" panose="020B0803030501040103"/>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fonts/font20.fntdata" Type="http://schemas.openxmlformats.org/officeDocument/2006/relationships/font"/><Relationship Id="rId21" Target="fonts/font21.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774978"/>
            <a:ext cx="18288000" cy="7259958"/>
          </a:xfrm>
          <a:prstGeom prst="rect">
            <a:avLst/>
          </a:prstGeom>
        </p:spPr>
        <p:txBody>
          <a:bodyPr anchor="t" rtlCol="false" tIns="0" lIns="0" bIns="0" rIns="0">
            <a:spAutoFit/>
          </a:bodyPr>
          <a:lstStyle/>
          <a:p>
            <a:pPr algn="ctr">
              <a:lnSpc>
                <a:spcPts val="9099"/>
              </a:lnSpc>
              <a:spcBef>
                <a:spcPct val="0"/>
              </a:spcBef>
            </a:pPr>
          </a:p>
          <a:p>
            <a:pPr algn="ctr">
              <a:lnSpc>
                <a:spcPts val="14578"/>
              </a:lnSpc>
            </a:pPr>
            <a:r>
              <a:rPr lang="en-US" sz="6099">
                <a:solidFill>
                  <a:srgbClr val="000000"/>
                </a:solidFill>
                <a:latin typeface="Canva Sans"/>
                <a:ea typeface="Canva Sans"/>
                <a:cs typeface="Canva Sans"/>
                <a:sym typeface="Canva Sans"/>
              </a:rPr>
              <a:t>Lesson Title:</a:t>
            </a:r>
          </a:p>
          <a:p>
            <a:pPr algn="ctr">
              <a:lnSpc>
                <a:spcPts val="8539"/>
              </a:lnSpc>
              <a:spcBef>
                <a:spcPct val="0"/>
              </a:spcBef>
            </a:pPr>
            <a:r>
              <a:rPr lang="en-US" sz="6099">
                <a:solidFill>
                  <a:srgbClr val="000000"/>
                </a:solidFill>
                <a:latin typeface="Canva Sans"/>
                <a:ea typeface="Canva Sans"/>
                <a:cs typeface="Canva Sans"/>
                <a:sym typeface="Canva Sans"/>
              </a:rPr>
              <a:t>Introduction to Cebuano Culture</a:t>
            </a:r>
          </a:p>
          <a:p>
            <a:pPr algn="ctr">
              <a:lnSpc>
                <a:spcPts val="8539"/>
              </a:lnSpc>
              <a:spcBef>
                <a:spcPct val="0"/>
              </a:spcBef>
            </a:pPr>
          </a:p>
          <a:p>
            <a:pPr algn="ctr">
              <a:lnSpc>
                <a:spcPts val="8539"/>
              </a:lnSpc>
              <a:spcBef>
                <a:spcPct val="0"/>
              </a:spcBef>
            </a:pPr>
            <a:r>
              <a:rPr lang="en-US" sz="6099">
                <a:solidFill>
                  <a:srgbClr val="000000"/>
                </a:solidFill>
                <a:latin typeface="Canva Sans"/>
                <a:ea typeface="Canva Sans"/>
                <a:cs typeface="Canva Sans"/>
                <a:sym typeface="Canva Sans"/>
              </a:rPr>
              <a:t>.</a:t>
            </a:r>
          </a:p>
          <a:p>
            <a:pPr algn="ctr">
              <a:lnSpc>
                <a:spcPts val="8539"/>
              </a:lnSpc>
              <a:spcBef>
                <a:spcPct val="0"/>
              </a:spcBef>
            </a:pPr>
          </a:p>
        </p:txBody>
      </p:sp>
    </p:spTree>
  </p:cSld>
  <p:clrMapOvr>
    <a:masterClrMapping/>
  </p:clrMapOvr>
</p:sld>
</file>

<file path=ppt/slides/slide1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85725"/>
            <a:ext cx="18288000" cy="8442104"/>
          </a:xfrm>
          <a:prstGeom prst="rect">
            <a:avLst/>
          </a:prstGeom>
        </p:spPr>
        <p:txBody>
          <a:bodyPr anchor="t" rtlCol="false" tIns="0" lIns="0" bIns="0" rIns="0">
            <a:spAutoFit/>
          </a:bodyPr>
          <a:lstStyle/>
          <a:p>
            <a:pPr algn="ctr">
              <a:lnSpc>
                <a:spcPts val="6347"/>
              </a:lnSpc>
            </a:pPr>
          </a:p>
          <a:p>
            <a:pPr algn="ctr">
              <a:lnSpc>
                <a:spcPts val="6347"/>
              </a:lnSpc>
              <a:spcBef>
                <a:spcPct val="0"/>
              </a:spcBef>
            </a:pPr>
            <a:r>
              <a:rPr lang="en-US" b="true" sz="4533">
                <a:solidFill>
                  <a:srgbClr val="5E17EB"/>
                </a:solidFill>
                <a:latin typeface="Canva Sans Bold"/>
                <a:ea typeface="Canva Sans Bold"/>
                <a:cs typeface="Canva Sans Bold"/>
                <a:sym typeface="Canva Sans Bold"/>
              </a:rPr>
              <a:t>Basic Cebuano Expressions</a:t>
            </a:r>
          </a:p>
          <a:p>
            <a:pPr algn="ctr">
              <a:lnSpc>
                <a:spcPts val="6347"/>
              </a:lnSpc>
              <a:spcBef>
                <a:spcPct val="0"/>
              </a:spcBef>
            </a:pPr>
          </a:p>
          <a:p>
            <a:pPr algn="ctr">
              <a:lnSpc>
                <a:spcPts val="6347"/>
              </a:lnSpc>
              <a:spcBef>
                <a:spcPct val="0"/>
              </a:spcBef>
            </a:pPr>
          </a:p>
          <a:p>
            <a:pPr algn="l" marL="914059" indent="-457029" lvl="1">
              <a:lnSpc>
                <a:spcPts val="5927"/>
              </a:lnSpc>
              <a:buFont typeface="Arial"/>
              <a:buChar char="•"/>
            </a:pPr>
            <a:r>
              <a:rPr lang="en-US" sz="4233">
                <a:solidFill>
                  <a:srgbClr val="000000"/>
                </a:solidFill>
                <a:latin typeface="Canva Sans"/>
                <a:ea typeface="Canva Sans"/>
                <a:cs typeface="Canva Sans"/>
                <a:sym typeface="Canva Sans"/>
              </a:rPr>
              <a:t>           </a:t>
            </a:r>
            <a:r>
              <a:rPr lang="en-US" sz="4233">
                <a:solidFill>
                  <a:srgbClr val="000000"/>
                </a:solidFill>
                <a:latin typeface="Canva Sans"/>
                <a:ea typeface="Canva Sans"/>
                <a:cs typeface="Canva Sans"/>
                <a:sym typeface="Canva Sans"/>
              </a:rPr>
              <a:t>Cebuano__________________________English</a:t>
            </a:r>
          </a:p>
          <a:p>
            <a:pPr algn="l" marL="914059" indent="-457029" lvl="1">
              <a:lnSpc>
                <a:spcPts val="5927"/>
              </a:lnSpc>
              <a:buFont typeface="Arial"/>
              <a:buChar char="•"/>
            </a:pPr>
            <a:r>
              <a:rPr lang="en-US" sz="4233">
                <a:solidFill>
                  <a:srgbClr val="000000"/>
                </a:solidFill>
                <a:latin typeface="Canva Sans"/>
                <a:ea typeface="Canva Sans"/>
                <a:cs typeface="Canva Sans"/>
                <a:sym typeface="Canva Sans"/>
              </a:rPr>
              <a:t>           Maayong buntag_________________Good morning</a:t>
            </a:r>
          </a:p>
          <a:p>
            <a:pPr algn="l" marL="914059" indent="-457029" lvl="1">
              <a:lnSpc>
                <a:spcPts val="5927"/>
              </a:lnSpc>
              <a:buFont typeface="Arial"/>
              <a:buChar char="•"/>
            </a:pPr>
            <a:r>
              <a:rPr lang="en-US" sz="4233">
                <a:solidFill>
                  <a:srgbClr val="000000"/>
                </a:solidFill>
                <a:latin typeface="Canva Sans"/>
                <a:ea typeface="Canva Sans"/>
                <a:cs typeface="Canva Sans"/>
                <a:sym typeface="Canva Sans"/>
              </a:rPr>
              <a:t>           Kumusta ka?_____________________How are you?</a:t>
            </a:r>
          </a:p>
          <a:p>
            <a:pPr algn="l" marL="914059" indent="-457029" lvl="1">
              <a:lnSpc>
                <a:spcPts val="5927"/>
              </a:lnSpc>
              <a:buFont typeface="Arial"/>
              <a:buChar char="•"/>
            </a:pPr>
            <a:r>
              <a:rPr lang="en-US" sz="4233">
                <a:solidFill>
                  <a:srgbClr val="000000"/>
                </a:solidFill>
                <a:latin typeface="Canva Sans"/>
                <a:ea typeface="Canva Sans"/>
                <a:cs typeface="Canva Sans"/>
                <a:sym typeface="Canva Sans"/>
              </a:rPr>
              <a:t>           Salamat__________________________Thank you</a:t>
            </a:r>
          </a:p>
          <a:p>
            <a:pPr algn="l" marL="914059" indent="-457029" lvl="1">
              <a:lnSpc>
                <a:spcPts val="5927"/>
              </a:lnSpc>
              <a:buFont typeface="Arial"/>
              <a:buChar char="•"/>
            </a:pPr>
            <a:r>
              <a:rPr lang="en-US" sz="4233">
                <a:solidFill>
                  <a:srgbClr val="000000"/>
                </a:solidFill>
                <a:latin typeface="Canva Sans"/>
                <a:ea typeface="Canva Sans"/>
                <a:cs typeface="Canva Sans"/>
                <a:sym typeface="Canva Sans"/>
              </a:rPr>
              <a:t>           Palihug___________________________Please</a:t>
            </a:r>
          </a:p>
          <a:p>
            <a:pPr algn="l" marL="914059" indent="-457029" lvl="1">
              <a:lnSpc>
                <a:spcPts val="5927"/>
              </a:lnSpc>
              <a:buFont typeface="Arial"/>
              <a:buChar char="•"/>
            </a:pPr>
            <a:r>
              <a:rPr lang="en-US" sz="4233">
                <a:solidFill>
                  <a:srgbClr val="000000"/>
                </a:solidFill>
                <a:latin typeface="Canva Sans"/>
                <a:ea typeface="Canva Sans"/>
                <a:cs typeface="Canva Sans"/>
                <a:sym typeface="Canva Sans"/>
              </a:rPr>
              <a:t>           Amping__________________________Take care</a:t>
            </a:r>
          </a:p>
          <a:p>
            <a:pPr algn="l">
              <a:lnSpc>
                <a:spcPts val="5927"/>
              </a:lnSpc>
            </a:pP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1555982"/>
            <a:ext cx="18288000" cy="8216578"/>
          </a:xfrm>
          <a:prstGeom prst="rect">
            <a:avLst/>
          </a:prstGeom>
        </p:spPr>
        <p:txBody>
          <a:bodyPr anchor="t" rtlCol="false" tIns="0" lIns="0" bIns="0" rIns="0">
            <a:spAutoFit/>
          </a:bodyPr>
          <a:lstStyle/>
          <a:p>
            <a:pPr algn="l" marL="1017469" indent="-508734" lvl="1">
              <a:lnSpc>
                <a:spcPts val="6597"/>
              </a:lnSpc>
              <a:buFont typeface="Arial"/>
              <a:buChar char="•"/>
            </a:pPr>
            <a:r>
              <a:rPr lang="en-US" sz="4712">
                <a:solidFill>
                  <a:srgbClr val="000000"/>
                </a:solidFill>
                <a:latin typeface="Canva Sans"/>
                <a:ea typeface="Canva Sans"/>
                <a:cs typeface="Canva Sans"/>
                <a:sym typeface="Canva Sans"/>
              </a:rPr>
              <a:t>Many Cebuanos enjoy:</a:t>
            </a:r>
          </a:p>
          <a:p>
            <a:pPr algn="l">
              <a:lnSpc>
                <a:spcPts val="6597"/>
              </a:lnSpc>
            </a:pPr>
          </a:p>
          <a:p>
            <a:pPr algn="l" marL="1147005" indent="-573503" lvl="1">
              <a:lnSpc>
                <a:spcPts val="7437"/>
              </a:lnSpc>
              <a:buAutoNum type="arabicPeriod" startAt="1"/>
            </a:pPr>
            <a:r>
              <a:rPr lang="en-US" sz="5312">
                <a:solidFill>
                  <a:srgbClr val="000000"/>
                </a:solidFill>
                <a:latin typeface="Canva Sans"/>
                <a:ea typeface="Canva Sans"/>
                <a:cs typeface="Canva Sans"/>
                <a:sym typeface="Canva Sans"/>
              </a:rPr>
              <a:t>Singing and karaoke</a:t>
            </a:r>
          </a:p>
          <a:p>
            <a:pPr algn="l" marL="1147005" indent="-573503" lvl="1">
              <a:lnSpc>
                <a:spcPts val="7437"/>
              </a:lnSpc>
              <a:buAutoNum type="arabicPeriod" startAt="1"/>
            </a:pPr>
            <a:r>
              <a:rPr lang="en-US" sz="5312">
                <a:solidFill>
                  <a:srgbClr val="000000"/>
                </a:solidFill>
                <a:latin typeface="Canva Sans"/>
                <a:ea typeface="Canva Sans"/>
                <a:cs typeface="Canva Sans"/>
                <a:sym typeface="Canva Sans"/>
              </a:rPr>
              <a:t>Basketball</a:t>
            </a:r>
          </a:p>
          <a:p>
            <a:pPr algn="l" marL="1147005" indent="-573503" lvl="1">
              <a:lnSpc>
                <a:spcPts val="7437"/>
              </a:lnSpc>
              <a:buAutoNum type="arabicPeriod" startAt="1"/>
            </a:pPr>
            <a:r>
              <a:rPr lang="en-US" sz="5312">
                <a:solidFill>
                  <a:srgbClr val="000000"/>
                </a:solidFill>
                <a:latin typeface="Canva Sans"/>
                <a:ea typeface="Canva Sans"/>
                <a:cs typeface="Canva Sans"/>
                <a:sym typeface="Canva Sans"/>
              </a:rPr>
              <a:t>Beach outings</a:t>
            </a:r>
          </a:p>
          <a:p>
            <a:pPr algn="l" marL="1147005" indent="-573503" lvl="1">
              <a:lnSpc>
                <a:spcPts val="7437"/>
              </a:lnSpc>
              <a:buAutoNum type="arabicPeriod" startAt="1"/>
            </a:pPr>
            <a:r>
              <a:rPr lang="en-US" sz="5312">
                <a:solidFill>
                  <a:srgbClr val="000000"/>
                </a:solidFill>
                <a:latin typeface="Canva Sans"/>
                <a:ea typeface="Canva Sans"/>
                <a:cs typeface="Canva Sans"/>
                <a:sym typeface="Canva Sans"/>
              </a:rPr>
              <a:t>Family gatherings</a:t>
            </a:r>
          </a:p>
          <a:p>
            <a:pPr algn="l" marL="1147005" indent="-573503" lvl="1">
              <a:lnSpc>
                <a:spcPts val="7437"/>
              </a:lnSpc>
              <a:buAutoNum type="arabicPeriod" startAt="1"/>
            </a:pPr>
            <a:r>
              <a:rPr lang="en-US" sz="5312">
                <a:solidFill>
                  <a:srgbClr val="000000"/>
                </a:solidFill>
                <a:latin typeface="Canva Sans"/>
                <a:ea typeface="Canva Sans"/>
                <a:cs typeface="Canva Sans"/>
                <a:sym typeface="Canva Sans"/>
              </a:rPr>
              <a:t>Traveling and island hopping</a:t>
            </a:r>
          </a:p>
          <a:p>
            <a:pPr algn="l" marL="1147005" indent="-573503" lvl="1">
              <a:lnSpc>
                <a:spcPts val="7437"/>
              </a:lnSpc>
              <a:buAutoNum type="arabicPeriod" startAt="1"/>
            </a:pPr>
            <a:r>
              <a:rPr lang="en-US" sz="5312">
                <a:solidFill>
                  <a:srgbClr val="000000"/>
                </a:solidFill>
                <a:latin typeface="Canva Sans"/>
                <a:ea typeface="Canva Sans"/>
                <a:cs typeface="Canva Sans"/>
                <a:sym typeface="Canva Sans"/>
              </a:rPr>
              <a:t>Popular tourist destinations include Kawasan Falls and Chocolate Hills.</a:t>
            </a:r>
          </a:p>
        </p:txBody>
      </p:sp>
      <p:sp>
        <p:nvSpPr>
          <p:cNvPr name="TextBox 3" id="3"/>
          <p:cNvSpPr txBox="true"/>
          <p:nvPr/>
        </p:nvSpPr>
        <p:spPr>
          <a:xfrm rot="0">
            <a:off x="3480287" y="417022"/>
            <a:ext cx="10641677" cy="828041"/>
          </a:xfrm>
          <a:prstGeom prst="rect">
            <a:avLst/>
          </a:prstGeom>
        </p:spPr>
        <p:txBody>
          <a:bodyPr anchor="t" rtlCol="false" tIns="0" lIns="0" bIns="0" rIns="0">
            <a:spAutoFit/>
          </a:bodyPr>
          <a:lstStyle/>
          <a:p>
            <a:pPr algn="ctr">
              <a:lnSpc>
                <a:spcPts val="6859"/>
              </a:lnSpc>
              <a:spcBef>
                <a:spcPct val="0"/>
              </a:spcBef>
            </a:pPr>
            <a:r>
              <a:rPr lang="en-US" b="true" sz="4899">
                <a:solidFill>
                  <a:srgbClr val="5E17EB"/>
                </a:solidFill>
                <a:latin typeface="Canva Sans Bold"/>
                <a:ea typeface="Canva Sans Bold"/>
                <a:cs typeface="Canva Sans Bold"/>
                <a:sym typeface="Canva Sans Bold"/>
              </a:rPr>
              <a:t>Cebuano Hobbies and Lifestyle</a:t>
            </a: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123825"/>
            <a:ext cx="18288000" cy="9556860"/>
          </a:xfrm>
          <a:prstGeom prst="rect">
            <a:avLst/>
          </a:prstGeom>
        </p:spPr>
        <p:txBody>
          <a:bodyPr anchor="t" rtlCol="false" tIns="0" lIns="0" bIns="0" rIns="0">
            <a:spAutoFit/>
          </a:bodyPr>
          <a:lstStyle/>
          <a:p>
            <a:pPr algn="ctr">
              <a:lnSpc>
                <a:spcPts val="8848"/>
              </a:lnSpc>
              <a:spcBef>
                <a:spcPct val="0"/>
              </a:spcBef>
            </a:pPr>
            <a:r>
              <a:rPr lang="en-US" b="true" sz="6320">
                <a:solidFill>
                  <a:srgbClr val="5E17EB"/>
                </a:solidFill>
                <a:latin typeface="Canva Sans Bold"/>
                <a:ea typeface="Canva Sans Bold"/>
                <a:cs typeface="Canva Sans Bold"/>
                <a:sym typeface="Canva Sans Bold"/>
              </a:rPr>
              <a:t>Practice Activity</a:t>
            </a:r>
          </a:p>
          <a:p>
            <a:pPr algn="l" marL="1364634" indent="-682317" lvl="1">
              <a:lnSpc>
                <a:spcPts val="8848"/>
              </a:lnSpc>
              <a:buFont typeface="Arial"/>
              <a:buChar char="•"/>
            </a:pPr>
            <a:r>
              <a:rPr lang="en-US" sz="6320">
                <a:solidFill>
                  <a:srgbClr val="000000"/>
                </a:solidFill>
                <a:latin typeface="Canva Sans"/>
                <a:ea typeface="Canva Sans"/>
                <a:cs typeface="Canva Sans"/>
                <a:sym typeface="Canva Sans"/>
              </a:rPr>
              <a:t>Discussion Questions</a:t>
            </a:r>
          </a:p>
          <a:p>
            <a:pPr algn="l" marL="1494171" indent="-747086" lvl="1">
              <a:lnSpc>
                <a:spcPts val="9688"/>
              </a:lnSpc>
              <a:buAutoNum type="arabicPeriod" startAt="1"/>
            </a:pPr>
            <a:r>
              <a:rPr lang="en-US" sz="6920">
                <a:solidFill>
                  <a:srgbClr val="000000"/>
                </a:solidFill>
                <a:latin typeface="Canva Sans"/>
                <a:ea typeface="Canva Sans"/>
                <a:cs typeface="Canva Sans"/>
                <a:sym typeface="Canva Sans"/>
              </a:rPr>
              <a:t>What values are important in Cebuano culture?</a:t>
            </a:r>
          </a:p>
          <a:p>
            <a:pPr algn="l" marL="1494171" indent="-747086" lvl="1">
              <a:lnSpc>
                <a:spcPts val="9688"/>
              </a:lnSpc>
              <a:buAutoNum type="arabicPeriod" startAt="1"/>
            </a:pPr>
            <a:r>
              <a:rPr lang="en-US" sz="6920">
                <a:solidFill>
                  <a:srgbClr val="000000"/>
                </a:solidFill>
                <a:latin typeface="Canva Sans"/>
                <a:ea typeface="Canva Sans"/>
                <a:cs typeface="Canva Sans"/>
                <a:sym typeface="Canva Sans"/>
              </a:rPr>
              <a:t>What is the Sinulog Festival?</a:t>
            </a:r>
          </a:p>
          <a:p>
            <a:pPr algn="l" marL="1494171" indent="-747086" lvl="1">
              <a:lnSpc>
                <a:spcPts val="9688"/>
              </a:lnSpc>
              <a:buAutoNum type="arabicPeriod" startAt="1"/>
            </a:pPr>
            <a:r>
              <a:rPr lang="en-US" sz="6920">
                <a:solidFill>
                  <a:srgbClr val="000000"/>
                </a:solidFill>
                <a:latin typeface="Canva Sans"/>
                <a:ea typeface="Canva Sans"/>
                <a:cs typeface="Canva Sans"/>
                <a:sym typeface="Canva Sans"/>
              </a:rPr>
              <a:t>What Cebuano food would you like to try?</a:t>
            </a:r>
          </a:p>
          <a:p>
            <a:pPr algn="l" marL="1494171" indent="-747086" lvl="1">
              <a:lnSpc>
                <a:spcPts val="9688"/>
              </a:lnSpc>
              <a:buAutoNum type="arabicPeriod" startAt="1"/>
            </a:pPr>
            <a:r>
              <a:rPr lang="en-US" sz="6920">
                <a:solidFill>
                  <a:srgbClr val="000000"/>
                </a:solidFill>
                <a:latin typeface="Canva Sans"/>
                <a:ea typeface="Canva Sans"/>
                <a:cs typeface="Canva Sans"/>
                <a:sym typeface="Canva Sans"/>
              </a:rPr>
              <a:t>Can you say one Cebuano greeting?</a:t>
            </a:r>
          </a:p>
        </p:txBody>
      </p:sp>
    </p:spTree>
  </p:cSld>
  <p:clrMapOvr>
    <a:masterClrMapping/>
  </p:clrMapOvr>
</p:sld>
</file>

<file path=ppt/slides/slide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3307609"/>
            <a:ext cx="18288000" cy="1419917"/>
          </a:xfrm>
          <a:prstGeom prst="rect">
            <a:avLst/>
          </a:prstGeom>
        </p:spPr>
        <p:txBody>
          <a:bodyPr anchor="t" rtlCol="false" tIns="0" lIns="0" bIns="0" rIns="0">
            <a:spAutoFit/>
          </a:bodyPr>
          <a:lstStyle/>
          <a:p>
            <a:pPr algn="ctr">
              <a:lnSpc>
                <a:spcPts val="5736"/>
              </a:lnSpc>
              <a:spcBef>
                <a:spcPct val="0"/>
              </a:spcBef>
            </a:pPr>
            <a:r>
              <a:rPr lang="en-US" sz="4097">
                <a:solidFill>
                  <a:srgbClr val="000000"/>
                </a:solidFill>
                <a:latin typeface="Canva Sans"/>
                <a:ea typeface="Canva Sans"/>
                <a:cs typeface="Canva Sans"/>
                <a:sym typeface="Canva Sans"/>
              </a:rPr>
              <a:t>Introduce yourself using simple Cebuano greetings and share one thing you learned about Cebuano culture.</a:t>
            </a:r>
          </a:p>
        </p:txBody>
      </p:sp>
    </p:spTree>
  </p:cSld>
  <p:clrMapOvr>
    <a:masterClrMapping/>
  </p:clrMapOvr>
</p:sld>
</file>

<file path=ppt/slides/slide1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1734104"/>
            <a:ext cx="18288000" cy="3409396"/>
          </a:xfrm>
          <a:prstGeom prst="rect">
            <a:avLst/>
          </a:prstGeom>
        </p:spPr>
        <p:txBody>
          <a:bodyPr anchor="t" rtlCol="false" tIns="0" lIns="0" bIns="0" rIns="0">
            <a:spAutoFit/>
          </a:bodyPr>
          <a:lstStyle/>
          <a:p>
            <a:pPr algn="ctr">
              <a:lnSpc>
                <a:spcPts val="27855"/>
              </a:lnSpc>
              <a:spcBef>
                <a:spcPct val="0"/>
              </a:spcBef>
            </a:pPr>
            <a:r>
              <a:rPr lang="en-US" b="true" sz="19896">
                <a:solidFill>
                  <a:srgbClr val="5E17EB"/>
                </a:solidFill>
                <a:latin typeface="Canva Sans Bold"/>
                <a:ea typeface="Canva Sans Bold"/>
                <a:cs typeface="Canva Sans Bold"/>
                <a:sym typeface="Canva Sans Bold"/>
              </a:rPr>
              <a:t>Thank You</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571500"/>
            <a:ext cx="18288000" cy="7400550"/>
          </a:xfrm>
          <a:prstGeom prst="rect">
            <a:avLst/>
          </a:prstGeom>
        </p:spPr>
        <p:txBody>
          <a:bodyPr anchor="t" rtlCol="false" tIns="0" lIns="0" bIns="0" rIns="0">
            <a:spAutoFit/>
          </a:bodyPr>
          <a:lstStyle/>
          <a:p>
            <a:pPr algn="ctr">
              <a:lnSpc>
                <a:spcPts val="10433"/>
              </a:lnSpc>
            </a:pPr>
            <a:r>
              <a:rPr lang="en-US" sz="4699">
                <a:solidFill>
                  <a:srgbClr val="000000"/>
                </a:solidFill>
                <a:latin typeface="Canva Sans"/>
                <a:ea typeface="Canva Sans"/>
                <a:cs typeface="Canva Sans"/>
                <a:sym typeface="Canva Sans"/>
              </a:rPr>
              <a:t>At the end of the lesson, students will be able to:</a:t>
            </a:r>
          </a:p>
          <a:p>
            <a:pPr algn="l" marL="1209028" indent="-604514" lvl="1">
              <a:lnSpc>
                <a:spcPts val="12431"/>
              </a:lnSpc>
              <a:buFont typeface="Arial"/>
              <a:buChar char="•"/>
            </a:pPr>
            <a:r>
              <a:rPr lang="en-US" sz="5599">
                <a:solidFill>
                  <a:srgbClr val="000000"/>
                </a:solidFill>
                <a:latin typeface="Canva Sans"/>
                <a:ea typeface="Canva Sans"/>
                <a:cs typeface="Canva Sans"/>
                <a:sym typeface="Canva Sans"/>
              </a:rPr>
              <a:t>Understand basic facts about Cebuano culture.</a:t>
            </a:r>
          </a:p>
          <a:p>
            <a:pPr algn="l" marL="1209028" indent="-604514" lvl="1">
              <a:lnSpc>
                <a:spcPts val="12431"/>
              </a:lnSpc>
              <a:buFont typeface="Arial"/>
              <a:buChar char="•"/>
            </a:pPr>
            <a:r>
              <a:rPr lang="en-US" sz="5599">
                <a:solidFill>
                  <a:srgbClr val="000000"/>
                </a:solidFill>
                <a:latin typeface="Canva Sans"/>
                <a:ea typeface="Canva Sans"/>
                <a:cs typeface="Canva Sans"/>
                <a:sym typeface="Canva Sans"/>
              </a:rPr>
              <a:t>Identify common Cebuano traditions and values.</a:t>
            </a:r>
          </a:p>
          <a:p>
            <a:pPr algn="l" marL="1209028" indent="-604514" lvl="1">
              <a:lnSpc>
                <a:spcPts val="12431"/>
              </a:lnSpc>
              <a:buFont typeface="Arial"/>
              <a:buChar char="•"/>
            </a:pPr>
            <a:r>
              <a:rPr lang="en-US" sz="5599">
                <a:solidFill>
                  <a:srgbClr val="000000"/>
                </a:solidFill>
                <a:latin typeface="Canva Sans"/>
                <a:ea typeface="Canva Sans"/>
                <a:cs typeface="Canva Sans"/>
                <a:sym typeface="Canva Sans"/>
              </a:rPr>
              <a:t>Learn simple Cebuano greetings and expressions.</a:t>
            </a:r>
          </a:p>
          <a:p>
            <a:pPr algn="l" marL="1209028" indent="-604514" lvl="1">
              <a:lnSpc>
                <a:spcPts val="12431"/>
              </a:lnSpc>
              <a:buFont typeface="Arial"/>
              <a:buChar char="•"/>
            </a:pPr>
            <a:r>
              <a:rPr lang="en-US" sz="5599">
                <a:solidFill>
                  <a:srgbClr val="000000"/>
                </a:solidFill>
                <a:latin typeface="Canva Sans"/>
                <a:ea typeface="Canva Sans"/>
                <a:cs typeface="Canva Sans"/>
                <a:sym typeface="Canva Sans"/>
              </a:rPr>
              <a:t>Appreciate Cebuano food, festivals, and lifestyle.</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179020"/>
            <a:ext cx="18288000" cy="8097410"/>
          </a:xfrm>
          <a:prstGeom prst="rect">
            <a:avLst/>
          </a:prstGeom>
        </p:spPr>
        <p:txBody>
          <a:bodyPr anchor="t" rtlCol="false" tIns="0" lIns="0" bIns="0" rIns="0">
            <a:spAutoFit/>
          </a:bodyPr>
          <a:lstStyle/>
          <a:p>
            <a:pPr algn="ctr">
              <a:lnSpc>
                <a:spcPts val="8827"/>
              </a:lnSpc>
            </a:pPr>
            <a:r>
              <a:rPr lang="en-US" sz="4030">
                <a:solidFill>
                  <a:srgbClr val="000000"/>
                </a:solidFill>
                <a:latin typeface="Canva Sans"/>
                <a:ea typeface="Canva Sans"/>
                <a:cs typeface="Canva Sans"/>
                <a:sym typeface="Canva Sans"/>
              </a:rPr>
              <a:t>What is Cebuano Culture?</a:t>
            </a:r>
          </a:p>
          <a:p>
            <a:pPr algn="l">
              <a:lnSpc>
                <a:spcPts val="8827"/>
              </a:lnSpc>
            </a:pPr>
          </a:p>
          <a:p>
            <a:pPr algn="l" marL="870289" indent="-435144" lvl="1">
              <a:lnSpc>
                <a:spcPts val="8021"/>
              </a:lnSpc>
              <a:buFont typeface="Arial"/>
              <a:buChar char="•"/>
            </a:pPr>
            <a:r>
              <a:rPr lang="en-US" sz="4030" spc="-4">
                <a:solidFill>
                  <a:srgbClr val="000000"/>
                </a:solidFill>
                <a:latin typeface="Canva Sans"/>
                <a:ea typeface="Canva Sans"/>
                <a:cs typeface="Canva Sans"/>
                <a:sym typeface="Canva Sans"/>
              </a:rPr>
              <a:t>Cebuano culture is the way of life, traditions, language, and values of Cebuano people in the Philippines. Cebuanos mainly live in regions such as Cebu City, Davao City, and Cagayan de Oro.</a:t>
            </a:r>
          </a:p>
          <a:p>
            <a:pPr algn="l" marL="870289" indent="-435144" lvl="1">
              <a:lnSpc>
                <a:spcPts val="7578"/>
              </a:lnSpc>
              <a:buFont typeface="Arial"/>
              <a:buChar char="•"/>
            </a:pPr>
            <a:r>
              <a:rPr lang="en-US" sz="4030" spc="-4">
                <a:solidFill>
                  <a:srgbClr val="000000"/>
                </a:solidFill>
                <a:latin typeface="Canva Sans"/>
                <a:ea typeface="Canva Sans"/>
                <a:cs typeface="Canva Sans"/>
                <a:sym typeface="Canva Sans"/>
              </a:rPr>
              <a:t>The Cebuano language is also called “Bisaya” by many local people. Family, respect, hospitality, and strong community relationships are important parts of Cebuano culture.</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3042047"/>
            <a:ext cx="18288000" cy="3683775"/>
          </a:xfrm>
          <a:prstGeom prst="rect">
            <a:avLst/>
          </a:prstGeom>
        </p:spPr>
        <p:txBody>
          <a:bodyPr anchor="t" rtlCol="false" tIns="0" lIns="0" bIns="0" rIns="0">
            <a:spAutoFit/>
          </a:bodyPr>
          <a:lstStyle/>
          <a:p>
            <a:pPr algn="ctr">
              <a:lnSpc>
                <a:spcPts val="14832"/>
              </a:lnSpc>
              <a:spcBef>
                <a:spcPct val="0"/>
              </a:spcBef>
            </a:pPr>
            <a:r>
              <a:rPr lang="en-US" b="true" sz="10594">
                <a:solidFill>
                  <a:srgbClr val="5E17EB"/>
                </a:solidFill>
                <a:latin typeface="Canva Sans Bold"/>
                <a:ea typeface="Canva Sans Bold"/>
                <a:cs typeface="Canva Sans Bold"/>
                <a:sym typeface="Canva Sans Bold"/>
              </a:rPr>
              <a:t>Important Cebuano Values</a:t>
            </a:r>
          </a:p>
          <a:p>
            <a:pPr algn="ctr">
              <a:lnSpc>
                <a:spcPts val="14832"/>
              </a:lnSpc>
              <a:spcBef>
                <a:spcPct val="0"/>
              </a:spcBef>
            </a:pP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1714118"/>
            <a:ext cx="18288000" cy="6769735"/>
          </a:xfrm>
          <a:prstGeom prst="rect">
            <a:avLst/>
          </a:prstGeom>
        </p:spPr>
        <p:txBody>
          <a:bodyPr anchor="t" rtlCol="false" tIns="0" lIns="0" bIns="0" rIns="0">
            <a:spAutoFit/>
          </a:bodyPr>
          <a:lstStyle/>
          <a:p>
            <a:pPr algn="ctr">
              <a:lnSpc>
                <a:spcPts val="5319"/>
              </a:lnSpc>
            </a:pPr>
            <a:r>
              <a:rPr lang="en-US" sz="3799">
                <a:solidFill>
                  <a:srgbClr val="000000"/>
                </a:solidFill>
                <a:latin typeface="Canva Sans"/>
                <a:ea typeface="Canva Sans"/>
                <a:cs typeface="Canva Sans"/>
                <a:sym typeface="Canva Sans"/>
              </a:rPr>
              <a:t>Important Cebuano </a:t>
            </a:r>
          </a:p>
          <a:p>
            <a:pPr algn="ctr">
              <a:lnSpc>
                <a:spcPts val="10499"/>
              </a:lnSpc>
              <a:spcBef>
                <a:spcPct val="0"/>
              </a:spcBef>
            </a:pPr>
            <a:r>
              <a:rPr lang="en-US" b="true" sz="7499">
                <a:solidFill>
                  <a:srgbClr val="5E17EB"/>
                </a:solidFill>
                <a:latin typeface="Canva Sans Bold"/>
                <a:ea typeface="Canva Sans Bold"/>
                <a:cs typeface="Canva Sans Bold"/>
                <a:sym typeface="Canva Sans Bold"/>
              </a:rPr>
              <a:t>Values</a:t>
            </a:r>
            <a:r>
              <a:rPr lang="en-US" b="true" sz="7499">
                <a:solidFill>
                  <a:srgbClr val="5E17EB"/>
                </a:solidFill>
                <a:latin typeface="Canva Sans Bold"/>
                <a:ea typeface="Canva Sans Bold"/>
                <a:cs typeface="Canva Sans Bold"/>
                <a:sym typeface="Canva Sans Bold"/>
              </a:rPr>
              <a:t>1. Hospitality</a:t>
            </a:r>
          </a:p>
          <a:p>
            <a:pPr algn="l">
              <a:lnSpc>
                <a:spcPts val="5459"/>
              </a:lnSpc>
              <a:spcBef>
                <a:spcPct val="0"/>
              </a:spcBef>
            </a:pPr>
          </a:p>
          <a:p>
            <a:pPr algn="l" marL="842007" indent="-421003" lvl="1">
              <a:lnSpc>
                <a:spcPts val="5459"/>
              </a:lnSpc>
              <a:buFont typeface="Arial"/>
              <a:buChar char="•"/>
            </a:pPr>
            <a:r>
              <a:rPr lang="en-US" sz="3899">
                <a:solidFill>
                  <a:srgbClr val="000000"/>
                </a:solidFill>
                <a:latin typeface="Canva Sans"/>
                <a:ea typeface="Canva Sans"/>
                <a:cs typeface="Canva Sans"/>
                <a:sym typeface="Canva Sans"/>
              </a:rPr>
              <a:t>Cebuano people are friendly and welcoming to visitors. Guests are often offered food and drinks at home.</a:t>
            </a:r>
          </a:p>
          <a:p>
            <a:pPr algn="ctr">
              <a:lnSpc>
                <a:spcPts val="5459"/>
              </a:lnSpc>
              <a:spcBef>
                <a:spcPct val="0"/>
              </a:spcBef>
            </a:pPr>
          </a:p>
          <a:p>
            <a:pPr algn="ctr">
              <a:lnSpc>
                <a:spcPts val="5459"/>
              </a:lnSpc>
              <a:spcBef>
                <a:spcPct val="0"/>
              </a:spcBef>
            </a:pPr>
            <a:r>
              <a:rPr lang="en-US" sz="3899">
                <a:solidFill>
                  <a:srgbClr val="000000"/>
                </a:solidFill>
                <a:latin typeface="Canva Sans"/>
                <a:ea typeface="Canva Sans"/>
                <a:cs typeface="Canva Sans"/>
                <a:sym typeface="Canva Sans"/>
              </a:rPr>
              <a:t>Example:</a:t>
            </a:r>
          </a:p>
          <a:p>
            <a:pPr algn="ctr">
              <a:lnSpc>
                <a:spcPts val="5459"/>
              </a:lnSpc>
              <a:spcBef>
                <a:spcPct val="0"/>
              </a:spcBef>
            </a:pPr>
            <a:r>
              <a:rPr lang="en-US" sz="3899">
                <a:solidFill>
                  <a:srgbClr val="000000"/>
                </a:solidFill>
                <a:latin typeface="Canva Sans"/>
                <a:ea typeface="Canva Sans"/>
                <a:cs typeface="Canva Sans"/>
                <a:sym typeface="Canva Sans"/>
              </a:rPr>
              <a:t>“Kaon ta!”</a:t>
            </a:r>
          </a:p>
          <a:p>
            <a:pPr algn="ctr">
              <a:lnSpc>
                <a:spcPts val="5459"/>
              </a:lnSpc>
              <a:spcBef>
                <a:spcPct val="0"/>
              </a:spcBef>
            </a:pPr>
            <a:r>
              <a:rPr lang="en-US" sz="3899">
                <a:solidFill>
                  <a:srgbClr val="000000"/>
                </a:solidFill>
                <a:latin typeface="Canva Sans"/>
                <a:ea typeface="Canva Sans"/>
                <a:cs typeface="Canva Sans"/>
                <a:sym typeface="Canva Sans"/>
              </a:rPr>
              <a:t>(“Let’s eat!”)</a:t>
            </a: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933450"/>
            <a:ext cx="18288000" cy="7417775"/>
          </a:xfrm>
          <a:prstGeom prst="rect">
            <a:avLst/>
          </a:prstGeom>
        </p:spPr>
        <p:txBody>
          <a:bodyPr anchor="t" rtlCol="false" tIns="0" lIns="0" bIns="0" rIns="0">
            <a:spAutoFit/>
          </a:bodyPr>
          <a:lstStyle/>
          <a:p>
            <a:pPr algn="ctr">
              <a:lnSpc>
                <a:spcPts val="6141"/>
              </a:lnSpc>
            </a:pPr>
            <a:r>
              <a:rPr lang="en-US" sz="4386">
                <a:solidFill>
                  <a:srgbClr val="000000"/>
                </a:solidFill>
                <a:latin typeface="Canva Sans"/>
                <a:ea typeface="Canva Sans"/>
                <a:cs typeface="Canva Sans"/>
                <a:sym typeface="Canva Sans"/>
              </a:rPr>
              <a:t>Important Cebuano Values</a:t>
            </a:r>
          </a:p>
          <a:p>
            <a:pPr algn="ctr">
              <a:lnSpc>
                <a:spcPts val="8801"/>
              </a:lnSpc>
              <a:spcBef>
                <a:spcPct val="0"/>
              </a:spcBef>
            </a:pPr>
            <a:r>
              <a:rPr lang="en-US" b="true" sz="6286">
                <a:solidFill>
                  <a:srgbClr val="5E17EB"/>
                </a:solidFill>
                <a:latin typeface="Canva Sans Bold"/>
                <a:ea typeface="Canva Sans Bold"/>
                <a:cs typeface="Canva Sans Bold"/>
                <a:sym typeface="Canva Sans Bold"/>
              </a:rPr>
              <a:t>2. Respect for Elders</a:t>
            </a:r>
          </a:p>
          <a:p>
            <a:pPr algn="l" marL="1357275" indent="-678637" lvl="1">
              <a:lnSpc>
                <a:spcPts val="8801"/>
              </a:lnSpc>
              <a:buFont typeface="Arial"/>
              <a:buChar char="•"/>
            </a:pPr>
            <a:r>
              <a:rPr lang="en-US" sz="6286">
                <a:solidFill>
                  <a:srgbClr val="000000"/>
                </a:solidFill>
                <a:latin typeface="Canva Sans"/>
                <a:ea typeface="Canva Sans"/>
                <a:cs typeface="Canva Sans"/>
                <a:sym typeface="Canva Sans"/>
              </a:rPr>
              <a:t>Respect is very important in Cebuano families.</a:t>
            </a:r>
          </a:p>
          <a:p>
            <a:pPr algn="ctr">
              <a:lnSpc>
                <a:spcPts val="8801"/>
              </a:lnSpc>
              <a:spcBef>
                <a:spcPct val="0"/>
              </a:spcBef>
            </a:pPr>
            <a:r>
              <a:rPr lang="en-US" sz="6286">
                <a:solidFill>
                  <a:srgbClr val="000000"/>
                </a:solidFill>
                <a:latin typeface="Canva Sans"/>
                <a:ea typeface="Canva Sans"/>
                <a:cs typeface="Canva Sans"/>
                <a:sym typeface="Canva Sans"/>
              </a:rPr>
              <a:t>Common Words:</a:t>
            </a:r>
          </a:p>
          <a:p>
            <a:pPr algn="ctr">
              <a:lnSpc>
                <a:spcPts val="8801"/>
              </a:lnSpc>
              <a:spcBef>
                <a:spcPct val="0"/>
              </a:spcBef>
            </a:pPr>
            <a:r>
              <a:rPr lang="en-US" sz="6286">
                <a:solidFill>
                  <a:srgbClr val="000000"/>
                </a:solidFill>
                <a:latin typeface="Canva Sans"/>
                <a:ea typeface="Canva Sans"/>
                <a:cs typeface="Canva Sans"/>
                <a:sym typeface="Canva Sans"/>
              </a:rPr>
              <a:t>“Po” and “Opo” (respectful expressions)</a:t>
            </a:r>
          </a:p>
          <a:p>
            <a:pPr algn="ctr">
              <a:lnSpc>
                <a:spcPts val="8801"/>
              </a:lnSpc>
              <a:spcBef>
                <a:spcPct val="0"/>
              </a:spcBef>
            </a:pPr>
            <a:r>
              <a:rPr lang="en-US" sz="6286">
                <a:solidFill>
                  <a:srgbClr val="000000"/>
                </a:solidFill>
                <a:latin typeface="Canva Sans"/>
                <a:ea typeface="Canva Sans"/>
                <a:cs typeface="Canva Sans"/>
                <a:sym typeface="Canva Sans"/>
              </a:rPr>
              <a:t>“Mano” – a gesture of respect to elders</a:t>
            </a:r>
          </a:p>
        </p:txBody>
      </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1614589"/>
            <a:ext cx="18288000" cy="6794501"/>
          </a:xfrm>
          <a:prstGeom prst="rect">
            <a:avLst/>
          </a:prstGeom>
        </p:spPr>
        <p:txBody>
          <a:bodyPr anchor="t" rtlCol="false" tIns="0" lIns="0" bIns="0" rIns="0">
            <a:spAutoFit/>
          </a:bodyPr>
          <a:lstStyle/>
          <a:p>
            <a:pPr algn="ctr">
              <a:lnSpc>
                <a:spcPts val="4759"/>
              </a:lnSpc>
            </a:pPr>
            <a:r>
              <a:rPr lang="en-US" sz="3399">
                <a:solidFill>
                  <a:srgbClr val="000000"/>
                </a:solidFill>
                <a:latin typeface="Canva Sans"/>
                <a:ea typeface="Canva Sans"/>
                <a:cs typeface="Canva Sans"/>
                <a:sym typeface="Canva Sans"/>
              </a:rPr>
              <a:t>Important Cebuano Values</a:t>
            </a:r>
          </a:p>
          <a:p>
            <a:pPr algn="l">
              <a:lnSpc>
                <a:spcPts val="6719"/>
              </a:lnSpc>
            </a:pPr>
          </a:p>
          <a:p>
            <a:pPr algn="ctr">
              <a:lnSpc>
                <a:spcPts val="8679"/>
              </a:lnSpc>
            </a:pPr>
            <a:r>
              <a:rPr lang="en-US" sz="6199" b="true">
                <a:solidFill>
                  <a:srgbClr val="5E17EB"/>
                </a:solidFill>
                <a:latin typeface="Canva Sans Bold"/>
                <a:ea typeface="Canva Sans Bold"/>
                <a:cs typeface="Canva Sans Bold"/>
                <a:sym typeface="Canva Sans Bold"/>
              </a:rPr>
              <a:t>3. Family-Oriented Lifestyle</a:t>
            </a:r>
          </a:p>
          <a:p>
            <a:pPr algn="l">
              <a:lnSpc>
                <a:spcPts val="8539"/>
              </a:lnSpc>
            </a:pPr>
          </a:p>
          <a:p>
            <a:pPr algn="l" marL="1316975" indent="-658487" lvl="1">
              <a:lnSpc>
                <a:spcPts val="8539"/>
              </a:lnSpc>
              <a:buFont typeface="Arial"/>
              <a:buChar char="•"/>
            </a:pPr>
            <a:r>
              <a:rPr lang="en-US" sz="6099">
                <a:solidFill>
                  <a:srgbClr val="000000"/>
                </a:solidFill>
                <a:latin typeface="Canva Sans"/>
                <a:ea typeface="Canva Sans"/>
                <a:cs typeface="Canva Sans"/>
                <a:sym typeface="Canva Sans"/>
              </a:rPr>
              <a:t>Families usually spend time together during meals, celebrations, and weekends. Many Cebuanos are close to their relatives</a:t>
            </a:r>
          </a:p>
        </p:txBody>
      </p:sp>
    </p:spTree>
  </p:cSld>
  <p:clrMapOvr>
    <a:masterClrMapping/>
  </p:clrMapOvr>
</p:sld>
</file>

<file path=ppt/slides/slide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1466708"/>
            <a:ext cx="18288000" cy="8535519"/>
          </a:xfrm>
          <a:prstGeom prst="rect">
            <a:avLst/>
          </a:prstGeom>
        </p:spPr>
        <p:txBody>
          <a:bodyPr anchor="t" rtlCol="false" tIns="0" lIns="0" bIns="0" rIns="0">
            <a:spAutoFit/>
          </a:bodyPr>
          <a:lstStyle/>
          <a:p>
            <a:pPr algn="l" marL="1043004" indent="-521502" lvl="1">
              <a:lnSpc>
                <a:spcPts val="6763"/>
              </a:lnSpc>
              <a:buFont typeface="Arial"/>
              <a:buChar char="•"/>
            </a:pPr>
            <a:r>
              <a:rPr lang="en-US" b="true" sz="4830">
                <a:solidFill>
                  <a:srgbClr val="FF3131"/>
                </a:solidFill>
                <a:latin typeface="Canva Sans Bold"/>
                <a:ea typeface="Canva Sans Bold"/>
                <a:cs typeface="Canva Sans Bold"/>
                <a:sym typeface="Canva Sans Bold"/>
              </a:rPr>
              <a:t>Sinulog Festival</a:t>
            </a:r>
          </a:p>
          <a:p>
            <a:pPr algn="l">
              <a:lnSpc>
                <a:spcPts val="6763"/>
              </a:lnSpc>
              <a:spcBef>
                <a:spcPct val="0"/>
              </a:spcBef>
            </a:pPr>
            <a:r>
              <a:rPr lang="en-US" sz="4830">
                <a:solidFill>
                  <a:srgbClr val="000000"/>
                </a:solidFill>
                <a:latin typeface="Canva Sans"/>
                <a:ea typeface="Canva Sans"/>
                <a:cs typeface="Canva Sans"/>
                <a:sym typeface="Canva Sans"/>
              </a:rPr>
              <a:t>Sinulog Festival is one of the most famous festivals in the Philippines. It is celebrated every January in honor of the Santo Niño (Child Jesus).</a:t>
            </a:r>
          </a:p>
          <a:p>
            <a:pPr algn="l">
              <a:lnSpc>
                <a:spcPts val="6763"/>
              </a:lnSpc>
              <a:spcBef>
                <a:spcPct val="0"/>
              </a:spcBef>
            </a:pPr>
          </a:p>
          <a:p>
            <a:pPr algn="ctr">
              <a:lnSpc>
                <a:spcPts val="6763"/>
              </a:lnSpc>
              <a:spcBef>
                <a:spcPct val="0"/>
              </a:spcBef>
            </a:pPr>
            <a:r>
              <a:rPr lang="en-US" sz="4830">
                <a:solidFill>
                  <a:srgbClr val="000000"/>
                </a:solidFill>
                <a:latin typeface="Canva Sans"/>
                <a:ea typeface="Canva Sans"/>
                <a:cs typeface="Canva Sans"/>
                <a:sym typeface="Canva Sans"/>
              </a:rPr>
              <a:t>Activities:</a:t>
            </a:r>
          </a:p>
          <a:p>
            <a:pPr algn="ctr">
              <a:lnSpc>
                <a:spcPts val="6763"/>
              </a:lnSpc>
              <a:spcBef>
                <a:spcPct val="0"/>
              </a:spcBef>
            </a:pPr>
            <a:r>
              <a:rPr lang="en-US" sz="4830">
                <a:solidFill>
                  <a:srgbClr val="000000"/>
                </a:solidFill>
                <a:latin typeface="Canva Sans"/>
                <a:ea typeface="Canva Sans"/>
                <a:cs typeface="Canva Sans"/>
                <a:sym typeface="Canva Sans"/>
              </a:rPr>
              <a:t>Street dancing</a:t>
            </a:r>
          </a:p>
          <a:p>
            <a:pPr algn="ctr">
              <a:lnSpc>
                <a:spcPts val="6763"/>
              </a:lnSpc>
              <a:spcBef>
                <a:spcPct val="0"/>
              </a:spcBef>
            </a:pPr>
            <a:r>
              <a:rPr lang="en-US" sz="4830">
                <a:solidFill>
                  <a:srgbClr val="000000"/>
                </a:solidFill>
                <a:latin typeface="Canva Sans"/>
                <a:ea typeface="Canva Sans"/>
                <a:cs typeface="Canva Sans"/>
                <a:sym typeface="Canva Sans"/>
              </a:rPr>
              <a:t>Drum performances</a:t>
            </a:r>
          </a:p>
          <a:p>
            <a:pPr algn="ctr">
              <a:lnSpc>
                <a:spcPts val="6763"/>
              </a:lnSpc>
              <a:spcBef>
                <a:spcPct val="0"/>
              </a:spcBef>
            </a:pPr>
            <a:r>
              <a:rPr lang="en-US" sz="4830">
                <a:solidFill>
                  <a:srgbClr val="000000"/>
                </a:solidFill>
                <a:latin typeface="Canva Sans"/>
                <a:ea typeface="Canva Sans"/>
                <a:cs typeface="Canva Sans"/>
                <a:sym typeface="Canva Sans"/>
              </a:rPr>
              <a:t>Religious processions</a:t>
            </a:r>
          </a:p>
          <a:p>
            <a:pPr algn="ctr">
              <a:lnSpc>
                <a:spcPts val="6763"/>
              </a:lnSpc>
              <a:spcBef>
                <a:spcPct val="0"/>
              </a:spcBef>
            </a:pPr>
            <a:r>
              <a:rPr lang="en-US" sz="4830">
                <a:solidFill>
                  <a:srgbClr val="000000"/>
                </a:solidFill>
                <a:latin typeface="Canva Sans"/>
                <a:ea typeface="Canva Sans"/>
                <a:cs typeface="Canva Sans"/>
                <a:sym typeface="Canva Sans"/>
              </a:rPr>
              <a:t>Colorful costumes</a:t>
            </a:r>
          </a:p>
        </p:txBody>
      </p:sp>
      <p:sp>
        <p:nvSpPr>
          <p:cNvPr name="TextBox 3" id="3"/>
          <p:cNvSpPr txBox="true"/>
          <p:nvPr/>
        </p:nvSpPr>
        <p:spPr>
          <a:xfrm rot="0">
            <a:off x="4961530" y="330807"/>
            <a:ext cx="8364940" cy="979172"/>
          </a:xfrm>
          <a:prstGeom prst="rect">
            <a:avLst/>
          </a:prstGeom>
        </p:spPr>
        <p:txBody>
          <a:bodyPr anchor="t" rtlCol="false" tIns="0" lIns="0" bIns="0" rIns="0">
            <a:spAutoFit/>
          </a:bodyPr>
          <a:lstStyle/>
          <a:p>
            <a:pPr algn="ctr">
              <a:lnSpc>
                <a:spcPts val="7979"/>
              </a:lnSpc>
              <a:spcBef>
                <a:spcPct val="0"/>
              </a:spcBef>
            </a:pPr>
            <a:r>
              <a:rPr lang="en-US" b="true" sz="5699">
                <a:solidFill>
                  <a:srgbClr val="5E17EB"/>
                </a:solidFill>
                <a:latin typeface="Canva Sans Bold"/>
                <a:ea typeface="Canva Sans Bold"/>
                <a:cs typeface="Canva Sans Bold"/>
                <a:sym typeface="Canva Sans Bold"/>
              </a:rPr>
              <a:t>Cebuano Festivals</a:t>
            </a:r>
          </a:p>
        </p:txBody>
      </p:sp>
    </p:spTree>
  </p:cSld>
  <p:clrMapOvr>
    <a:masterClrMapping/>
  </p:clrMapOvr>
</p:sld>
</file>

<file path=ppt/slides/slide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765070"/>
            <a:ext cx="18288000" cy="8493230"/>
          </a:xfrm>
          <a:prstGeom prst="rect">
            <a:avLst/>
          </a:prstGeom>
        </p:spPr>
        <p:txBody>
          <a:bodyPr anchor="t" rtlCol="false" tIns="0" lIns="0" bIns="0" rIns="0">
            <a:spAutoFit/>
          </a:bodyPr>
          <a:lstStyle/>
          <a:p>
            <a:pPr algn="ctr">
              <a:lnSpc>
                <a:spcPts val="9619"/>
              </a:lnSpc>
              <a:spcBef>
                <a:spcPct val="0"/>
              </a:spcBef>
            </a:pPr>
            <a:r>
              <a:rPr lang="en-US" b="true" sz="6870">
                <a:solidFill>
                  <a:srgbClr val="5E17EB"/>
                </a:solidFill>
                <a:latin typeface="Canva Sans Bold"/>
                <a:ea typeface="Canva Sans Bold"/>
                <a:cs typeface="Canva Sans Bold"/>
                <a:sym typeface="Canva Sans Bold"/>
              </a:rPr>
              <a:t>Traditional Cebuano Food</a:t>
            </a:r>
          </a:p>
          <a:p>
            <a:pPr algn="l" marL="1483421" indent="-741710" lvl="1">
              <a:lnSpc>
                <a:spcPts val="9619"/>
              </a:lnSpc>
              <a:buFont typeface="Arial"/>
              <a:buChar char="•"/>
            </a:pPr>
            <a:r>
              <a:rPr lang="en-US" b="true" sz="6870">
                <a:solidFill>
                  <a:srgbClr val="FF3131"/>
                </a:solidFill>
                <a:latin typeface="Canva Sans Bold"/>
                <a:ea typeface="Canva Sans Bold"/>
                <a:cs typeface="Canva Sans Bold"/>
                <a:sym typeface="Canva Sans Bold"/>
              </a:rPr>
              <a:t>Popular Foods</a:t>
            </a:r>
          </a:p>
          <a:p>
            <a:pPr algn="l" marL="1483421" indent="-741710" lvl="1">
              <a:lnSpc>
                <a:spcPts val="9619"/>
              </a:lnSpc>
              <a:buAutoNum type="arabicPeriod" startAt="1"/>
            </a:pPr>
            <a:r>
              <a:rPr lang="en-US" sz="6870">
                <a:solidFill>
                  <a:srgbClr val="000000"/>
                </a:solidFill>
                <a:latin typeface="Canva Sans"/>
                <a:ea typeface="Canva Sans"/>
                <a:cs typeface="Canva Sans"/>
                <a:sym typeface="Canva Sans"/>
              </a:rPr>
              <a:t>Lechon (roasted pig)</a:t>
            </a:r>
          </a:p>
          <a:p>
            <a:pPr algn="l" marL="1483421" indent="-741710" lvl="1">
              <a:lnSpc>
                <a:spcPts val="9619"/>
              </a:lnSpc>
              <a:buAutoNum type="arabicPeriod" startAt="1"/>
            </a:pPr>
            <a:r>
              <a:rPr lang="en-US" sz="6870">
                <a:solidFill>
                  <a:srgbClr val="000000"/>
                </a:solidFill>
                <a:latin typeface="Canva Sans"/>
                <a:ea typeface="Canva Sans"/>
                <a:cs typeface="Canva Sans"/>
                <a:sym typeface="Canva Sans"/>
              </a:rPr>
              <a:t>Puso (hanging rice)</a:t>
            </a:r>
          </a:p>
          <a:p>
            <a:pPr algn="l" marL="1483421" indent="-741710" lvl="1">
              <a:lnSpc>
                <a:spcPts val="9619"/>
              </a:lnSpc>
              <a:buAutoNum type="arabicPeriod" startAt="1"/>
            </a:pPr>
            <a:r>
              <a:rPr lang="en-US" sz="6870">
                <a:solidFill>
                  <a:srgbClr val="000000"/>
                </a:solidFill>
                <a:latin typeface="Canva Sans"/>
                <a:ea typeface="Canva Sans"/>
                <a:cs typeface="Canva Sans"/>
                <a:sym typeface="Canva Sans"/>
              </a:rPr>
              <a:t>Humba</a:t>
            </a:r>
          </a:p>
          <a:p>
            <a:pPr algn="l" marL="1483421" indent="-741710" lvl="1">
              <a:lnSpc>
                <a:spcPts val="9619"/>
              </a:lnSpc>
              <a:buAutoNum type="arabicPeriod" startAt="1"/>
            </a:pPr>
            <a:r>
              <a:rPr lang="en-US" sz="6870">
                <a:solidFill>
                  <a:srgbClr val="000000"/>
                </a:solidFill>
                <a:latin typeface="Canva Sans"/>
                <a:ea typeface="Canva Sans"/>
                <a:cs typeface="Canva Sans"/>
                <a:sym typeface="Canva Sans"/>
              </a:rPr>
              <a:t>Danggit (dried fish)</a:t>
            </a:r>
          </a:p>
          <a:p>
            <a:pPr algn="l" marL="1483421" indent="-741710" lvl="1">
              <a:lnSpc>
                <a:spcPts val="9619"/>
              </a:lnSpc>
              <a:buFont typeface="Arial"/>
              <a:buChar char="•"/>
            </a:pPr>
            <a:r>
              <a:rPr lang="en-US" sz="6870">
                <a:solidFill>
                  <a:srgbClr val="000000"/>
                </a:solidFill>
                <a:latin typeface="Canva Sans"/>
                <a:ea typeface="Canva Sans"/>
                <a:cs typeface="Canva Sans"/>
                <a:sym typeface="Canva Sans"/>
              </a:rPr>
              <a:t>Famous Cebuano Dish: Lechon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DAHKTNpDIgg</dc:identifier>
  <dcterms:modified xsi:type="dcterms:W3CDTF">2011-08-01T06:04:30Z</dcterms:modified>
  <cp:revision>1</cp:revision>
  <dc:title>Cebuano Culture Lesson Lesson Title Introduction to Cebuano Culture Lesson Objective At the end of the lesson, students will be able to: Understand basic facts about Cebuano culture Identify common Cebuano traditions and values Learn simple Cebuano</dc:title>
</cp:coreProperties>
</file>