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0"/>
  </p:normalViewPr>
  <p:slideViewPr>
    <p:cSldViewPr snapToGrid="0" snapToObjects="1">
      <p:cViewPr varScale="1">
        <p:scale>
          <a:sx n="95" d="100"/>
          <a:sy n="95" d="100"/>
        </p:scale>
        <p:origin x="4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46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1506379"/>
            <a:ext cx="7415927" cy="1371600"/>
          </a:xfrm>
          <a:prstGeom prst="rect">
            <a:avLst/>
          </a:prstGeom>
          <a:noFill/>
          <a:ln/>
        </p:spPr>
        <p:txBody>
          <a:bodyPr wrap="square" lIns="0" tIns="0" rIns="0" bIns="0" rtlCol="0" anchor="t"/>
          <a:lstStyle/>
          <a:p>
            <a:pPr marL="0" indent="0">
              <a:lnSpc>
                <a:spcPts val="5400"/>
              </a:lnSpc>
              <a:buNone/>
            </a:pPr>
            <a:r>
              <a:rPr lang="en-US" sz="4300" b="1" dirty="0">
                <a:solidFill>
                  <a:srgbClr val="F0FCFF"/>
                </a:solidFill>
                <a:latin typeface="Spline Sans Bold" pitchFamily="34" charset="0"/>
                <a:ea typeface="Spline Sans Bold" pitchFamily="34" charset="-122"/>
                <a:cs typeface="Spline Sans Bold" pitchFamily="34" charset="-120"/>
              </a:rPr>
              <a:t>The Importance of Measurement and Units</a:t>
            </a:r>
            <a:endParaRPr lang="en-US" sz="4300" dirty="0"/>
          </a:p>
        </p:txBody>
      </p:sp>
      <p:sp>
        <p:nvSpPr>
          <p:cNvPr id="4" name="Text 1"/>
          <p:cNvSpPr/>
          <p:nvPr/>
        </p:nvSpPr>
        <p:spPr>
          <a:xfrm>
            <a:off x="864037" y="3248263"/>
            <a:ext cx="7415927" cy="2765346"/>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Welcome! Today we'll explore the fundamental concepts of measurement and units. Measurement is a cornerstone of science, engineering, and daily life, providing a common language to describe and quantify the world around us. We'll dive into the different types of measurement, customary and metric units, and the crucial aspects of accuracy, precision, and significant figures. Let's embark on this journey to understand the essential role of measurement in our world.</a:t>
            </a:r>
            <a:endParaRPr lang="en-US" sz="1900" dirty="0"/>
          </a:p>
        </p:txBody>
      </p:sp>
      <p:sp>
        <p:nvSpPr>
          <p:cNvPr id="7" name="Text 3"/>
          <p:cNvSpPr/>
          <p:nvPr/>
        </p:nvSpPr>
        <p:spPr>
          <a:xfrm>
            <a:off x="1382316" y="6291263"/>
            <a:ext cx="4727082" cy="431959"/>
          </a:xfrm>
          <a:prstGeom prst="rect">
            <a:avLst/>
          </a:prstGeom>
          <a:noFill/>
          <a:ln/>
        </p:spPr>
        <p:txBody>
          <a:bodyPr wrap="none" lIns="0" tIns="0" rIns="0" bIns="0" rtlCol="0" anchor="t"/>
          <a:lstStyle/>
          <a:p>
            <a:pPr marL="0" indent="0" algn="l">
              <a:lnSpc>
                <a:spcPts val="3400"/>
              </a:lnSpc>
              <a:buNone/>
            </a:pPr>
            <a:r>
              <a:rPr lang="en-US" sz="2400" b="1" dirty="0">
                <a:solidFill>
                  <a:srgbClr val="E0E4E6"/>
                </a:solidFill>
                <a:latin typeface="Barlow Bold" pitchFamily="34" charset="0"/>
                <a:ea typeface="Barlow Bold" pitchFamily="34" charset="-122"/>
                <a:cs typeface="Barlow Bold" pitchFamily="34" charset="-120"/>
              </a:rPr>
              <a:t>by </a:t>
            </a:r>
            <a:r>
              <a:rPr lang="en-US" sz="2400" b="1" dirty="0" err="1">
                <a:solidFill>
                  <a:srgbClr val="E0E4E6"/>
                </a:solidFill>
                <a:latin typeface="Barlow Bold" pitchFamily="34" charset="0"/>
                <a:ea typeface="Barlow Bold" pitchFamily="34" charset="-122"/>
                <a:cs typeface="Barlow Bold" pitchFamily="34" charset="-120"/>
              </a:rPr>
              <a:t>Onyedikachi</a:t>
            </a:r>
            <a:r>
              <a:rPr lang="en-US" sz="2400" b="1" dirty="0">
                <a:solidFill>
                  <a:srgbClr val="E0E4E6"/>
                </a:solidFill>
                <a:latin typeface="Barlow Bold" pitchFamily="34" charset="0"/>
                <a:ea typeface="Barlow Bold" pitchFamily="34" charset="-122"/>
                <a:cs typeface="Barlow Bold" pitchFamily="34" charset="-120"/>
              </a:rPr>
              <a:t> Ikenna </a:t>
            </a:r>
            <a:r>
              <a:rPr lang="en-US" sz="2400" b="1" dirty="0" err="1">
                <a:solidFill>
                  <a:srgbClr val="E0E4E6"/>
                </a:solidFill>
                <a:latin typeface="Barlow Bold" pitchFamily="34" charset="0"/>
                <a:ea typeface="Barlow Bold" pitchFamily="34" charset="-122"/>
                <a:cs typeface="Barlow Bold" pitchFamily="34" charset="-120"/>
              </a:rPr>
              <a:t>Onwurah</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4037" y="2376964"/>
            <a:ext cx="5926455" cy="685800"/>
          </a:xfrm>
          <a:prstGeom prst="rect">
            <a:avLst/>
          </a:prstGeom>
          <a:noFill/>
          <a:ln/>
        </p:spPr>
        <p:txBody>
          <a:bodyPr wrap="none" lIns="0" tIns="0" rIns="0" bIns="0" rtlCol="0" anchor="t"/>
          <a:lstStyle/>
          <a:p>
            <a:pPr marL="0" indent="0">
              <a:lnSpc>
                <a:spcPts val="5400"/>
              </a:lnSpc>
              <a:buNone/>
            </a:pPr>
            <a:r>
              <a:rPr lang="en-US" sz="4300" b="1" dirty="0">
                <a:solidFill>
                  <a:srgbClr val="F0FCFF"/>
                </a:solidFill>
                <a:latin typeface="Spline Sans Bold" pitchFamily="34" charset="0"/>
                <a:ea typeface="Spline Sans Bold" pitchFamily="34" charset="-122"/>
                <a:cs typeface="Spline Sans Bold" pitchFamily="34" charset="-120"/>
              </a:rPr>
              <a:t>What is Measurement?</a:t>
            </a:r>
            <a:endParaRPr lang="en-US" sz="4300" dirty="0"/>
          </a:p>
        </p:txBody>
      </p:sp>
      <p:sp>
        <p:nvSpPr>
          <p:cNvPr id="3" name="Text 1"/>
          <p:cNvSpPr/>
          <p:nvPr/>
        </p:nvSpPr>
        <p:spPr>
          <a:xfrm>
            <a:off x="864037" y="3655219"/>
            <a:ext cx="6150054" cy="1975247"/>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Measurement is the process of determining the size, quantity, or amount of something. It involves comparing an object or quantity to a standard unit of measure. For example, we measure the length of a table using a ruler, which has standardized units like inches or centimeters.</a:t>
            </a:r>
            <a:endParaRPr lang="en-US" sz="1900" dirty="0"/>
          </a:p>
        </p:txBody>
      </p:sp>
      <p:sp>
        <p:nvSpPr>
          <p:cNvPr id="4" name="Text 2"/>
          <p:cNvSpPr/>
          <p:nvPr/>
        </p:nvSpPr>
        <p:spPr>
          <a:xfrm>
            <a:off x="7623929" y="3655219"/>
            <a:ext cx="6150054" cy="1975247"/>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Measurement allows us to quantify our observations and communicate them clearly. It is essential for tasks as simple as cooking or as complex as designing a skyscraper. We use measurement in every field, from physics and engineering to biology and medicine.</a:t>
            </a:r>
            <a:endParaRPr lang="en-US" sz="1900" dirty="0"/>
          </a:p>
        </p:txBody>
      </p:sp>
      <p:pic>
        <p:nvPicPr>
          <p:cNvPr id="6" name="Picture 5">
            <a:extLst>
              <a:ext uri="{FF2B5EF4-FFF2-40B4-BE49-F238E27FC236}">
                <a16:creationId xmlns:a16="http://schemas.microsoft.com/office/drawing/2014/main" id="{1B42A5B8-4F89-4DB9-87FE-6AF00DF90953}"/>
              </a:ext>
            </a:extLst>
          </p:cNvPr>
          <p:cNvPicPr>
            <a:picLocks noChangeAspect="1"/>
          </p:cNvPicPr>
          <p:nvPr/>
        </p:nvPicPr>
        <p:blipFill>
          <a:blip r:embed="rId3"/>
          <a:stretch>
            <a:fillRect/>
          </a:stretch>
        </p:blipFill>
        <p:spPr>
          <a:xfrm>
            <a:off x="11381922" y="7347434"/>
            <a:ext cx="3248478" cy="8097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32115" y="674846"/>
            <a:ext cx="4958001" cy="581025"/>
          </a:xfrm>
          <a:prstGeom prst="rect">
            <a:avLst/>
          </a:prstGeom>
          <a:noFill/>
          <a:ln/>
        </p:spPr>
        <p:txBody>
          <a:bodyPr wrap="none" lIns="0" tIns="0" rIns="0" bIns="0" rtlCol="0" anchor="t"/>
          <a:lstStyle/>
          <a:p>
            <a:pPr marL="0" indent="0">
              <a:lnSpc>
                <a:spcPts val="4550"/>
              </a:lnSpc>
              <a:buNone/>
            </a:pPr>
            <a:r>
              <a:rPr lang="en-US" sz="3650" b="1" dirty="0">
                <a:solidFill>
                  <a:srgbClr val="F0FCFF"/>
                </a:solidFill>
                <a:latin typeface="Spline Sans Bold" pitchFamily="34" charset="0"/>
                <a:ea typeface="Spline Sans Bold" pitchFamily="34" charset="-122"/>
                <a:cs typeface="Spline Sans Bold" pitchFamily="34" charset="-120"/>
              </a:rPr>
              <a:t>Types of Measurement</a:t>
            </a:r>
            <a:endParaRPr lang="en-US" sz="3650" dirty="0"/>
          </a:p>
        </p:txBody>
      </p:sp>
      <p:sp>
        <p:nvSpPr>
          <p:cNvPr id="4" name="Shape 1"/>
          <p:cNvSpPr/>
          <p:nvPr/>
        </p:nvSpPr>
        <p:spPr>
          <a:xfrm>
            <a:off x="732115" y="1569601"/>
            <a:ext cx="3735348" cy="2887980"/>
          </a:xfrm>
          <a:prstGeom prst="roundRect">
            <a:avLst>
              <a:gd name="adj" fmla="val 10864"/>
            </a:avLst>
          </a:prstGeom>
          <a:solidFill>
            <a:srgbClr val="0A081B"/>
          </a:solidFill>
          <a:ln w="22860">
            <a:solidFill>
              <a:srgbClr val="16FFBB"/>
            </a:solidFill>
            <a:prstDash val="solid"/>
          </a:ln>
        </p:spPr>
      </p:sp>
      <p:sp>
        <p:nvSpPr>
          <p:cNvPr id="5" name="Text 2"/>
          <p:cNvSpPr/>
          <p:nvPr/>
        </p:nvSpPr>
        <p:spPr>
          <a:xfrm>
            <a:off x="964049" y="1801535"/>
            <a:ext cx="2324100" cy="290513"/>
          </a:xfrm>
          <a:prstGeom prst="rect">
            <a:avLst/>
          </a:prstGeom>
          <a:noFill/>
          <a:ln/>
        </p:spPr>
        <p:txBody>
          <a:bodyPr wrap="none" lIns="0" tIns="0" rIns="0" bIns="0" rtlCol="0" anchor="t"/>
          <a:lstStyle/>
          <a:p>
            <a:pPr marL="0" indent="0">
              <a:lnSpc>
                <a:spcPts val="2250"/>
              </a:lnSpc>
              <a:buNone/>
            </a:pPr>
            <a:r>
              <a:rPr lang="en-US" sz="1800" b="1" dirty="0">
                <a:solidFill>
                  <a:srgbClr val="E0E4E6"/>
                </a:solidFill>
                <a:latin typeface="Spline Sans Bold" pitchFamily="34" charset="0"/>
                <a:ea typeface="Spline Sans Bold" pitchFamily="34" charset="-122"/>
                <a:cs typeface="Spline Sans Bold" pitchFamily="34" charset="-120"/>
              </a:rPr>
              <a:t>Length</a:t>
            </a:r>
            <a:endParaRPr lang="en-US" sz="1800" dirty="0"/>
          </a:p>
        </p:txBody>
      </p:sp>
      <p:sp>
        <p:nvSpPr>
          <p:cNvPr id="6" name="Text 3"/>
          <p:cNvSpPr/>
          <p:nvPr/>
        </p:nvSpPr>
        <p:spPr>
          <a:xfrm>
            <a:off x="964049" y="2217539"/>
            <a:ext cx="3271480" cy="2008108"/>
          </a:xfrm>
          <a:prstGeom prst="rect">
            <a:avLst/>
          </a:prstGeom>
          <a:noFill/>
          <a:ln/>
        </p:spPr>
        <p:txBody>
          <a:bodyPr wrap="square" lIns="0" tIns="0" rIns="0" bIns="0" rtlCol="0" anchor="t"/>
          <a:lstStyle/>
          <a:p>
            <a:pPr marL="0" indent="0">
              <a:lnSpc>
                <a:spcPts val="2600"/>
              </a:lnSpc>
              <a:buNone/>
            </a:pPr>
            <a:r>
              <a:rPr lang="en-US" sz="1600" dirty="0">
                <a:solidFill>
                  <a:srgbClr val="E0E4E6"/>
                </a:solidFill>
                <a:latin typeface="Barlow" pitchFamily="34" charset="0"/>
                <a:ea typeface="Barlow" pitchFamily="34" charset="-122"/>
                <a:cs typeface="Barlow" pitchFamily="34" charset="-120"/>
              </a:rPr>
              <a:t>Length measures the distance between two points. Common units include inches, feet, yards, and miles (customary) or millimeters, centimeters, meters, and kilometers (metric).</a:t>
            </a:r>
            <a:endParaRPr lang="en-US" sz="1600" dirty="0"/>
          </a:p>
        </p:txBody>
      </p:sp>
      <p:sp>
        <p:nvSpPr>
          <p:cNvPr id="7" name="Shape 4"/>
          <p:cNvSpPr/>
          <p:nvPr/>
        </p:nvSpPr>
        <p:spPr>
          <a:xfrm>
            <a:off x="4676537" y="1569601"/>
            <a:ext cx="3735348" cy="2887980"/>
          </a:xfrm>
          <a:prstGeom prst="roundRect">
            <a:avLst>
              <a:gd name="adj" fmla="val 10864"/>
            </a:avLst>
          </a:prstGeom>
          <a:solidFill>
            <a:srgbClr val="0A081B"/>
          </a:solidFill>
          <a:ln w="22860">
            <a:solidFill>
              <a:srgbClr val="29DDDA"/>
            </a:solidFill>
            <a:prstDash val="solid"/>
          </a:ln>
        </p:spPr>
      </p:sp>
      <p:sp>
        <p:nvSpPr>
          <p:cNvPr id="8" name="Text 5"/>
          <p:cNvSpPr/>
          <p:nvPr/>
        </p:nvSpPr>
        <p:spPr>
          <a:xfrm>
            <a:off x="4908471" y="1801535"/>
            <a:ext cx="2324100" cy="290513"/>
          </a:xfrm>
          <a:prstGeom prst="rect">
            <a:avLst/>
          </a:prstGeom>
          <a:noFill/>
          <a:ln/>
        </p:spPr>
        <p:txBody>
          <a:bodyPr wrap="none" lIns="0" tIns="0" rIns="0" bIns="0" rtlCol="0" anchor="t"/>
          <a:lstStyle/>
          <a:p>
            <a:pPr marL="0" indent="0">
              <a:lnSpc>
                <a:spcPts val="2250"/>
              </a:lnSpc>
              <a:buNone/>
            </a:pPr>
            <a:r>
              <a:rPr lang="en-US" sz="1800" b="1" dirty="0">
                <a:solidFill>
                  <a:srgbClr val="E0E4E6"/>
                </a:solidFill>
                <a:latin typeface="Spline Sans Bold" pitchFamily="34" charset="0"/>
                <a:ea typeface="Spline Sans Bold" pitchFamily="34" charset="-122"/>
                <a:cs typeface="Spline Sans Bold" pitchFamily="34" charset="-120"/>
              </a:rPr>
              <a:t>Weight</a:t>
            </a:r>
            <a:endParaRPr lang="en-US" sz="1800" dirty="0"/>
          </a:p>
        </p:txBody>
      </p:sp>
      <p:sp>
        <p:nvSpPr>
          <p:cNvPr id="9" name="Text 6"/>
          <p:cNvSpPr/>
          <p:nvPr/>
        </p:nvSpPr>
        <p:spPr>
          <a:xfrm>
            <a:off x="4908471" y="2217539"/>
            <a:ext cx="3271480" cy="1673423"/>
          </a:xfrm>
          <a:prstGeom prst="rect">
            <a:avLst/>
          </a:prstGeom>
          <a:noFill/>
          <a:ln/>
        </p:spPr>
        <p:txBody>
          <a:bodyPr wrap="square" lIns="0" tIns="0" rIns="0" bIns="0" rtlCol="0" anchor="t"/>
          <a:lstStyle/>
          <a:p>
            <a:pPr marL="0" indent="0">
              <a:lnSpc>
                <a:spcPts val="2600"/>
              </a:lnSpc>
              <a:buNone/>
            </a:pPr>
            <a:r>
              <a:rPr lang="en-US" sz="1600" dirty="0">
                <a:solidFill>
                  <a:srgbClr val="E0E4E6"/>
                </a:solidFill>
                <a:latin typeface="Barlow" pitchFamily="34" charset="0"/>
                <a:ea typeface="Barlow" pitchFamily="34" charset="-122"/>
                <a:cs typeface="Barlow" pitchFamily="34" charset="-120"/>
              </a:rPr>
              <a:t>Weight measures the force of gravity acting on an object. Common units include ounces, pounds, and tons (customary) or grams and kilograms (metric).</a:t>
            </a:r>
            <a:endParaRPr lang="en-US" sz="1600" dirty="0"/>
          </a:p>
        </p:txBody>
      </p:sp>
      <p:sp>
        <p:nvSpPr>
          <p:cNvPr id="10" name="Shape 7"/>
          <p:cNvSpPr/>
          <p:nvPr/>
        </p:nvSpPr>
        <p:spPr>
          <a:xfrm>
            <a:off x="732115" y="4666655"/>
            <a:ext cx="3735348" cy="2887980"/>
          </a:xfrm>
          <a:prstGeom prst="roundRect">
            <a:avLst>
              <a:gd name="adj" fmla="val 10864"/>
            </a:avLst>
          </a:prstGeom>
          <a:solidFill>
            <a:srgbClr val="0A081B"/>
          </a:solidFill>
          <a:ln w="22860">
            <a:solidFill>
              <a:srgbClr val="37A7E7"/>
            </a:solidFill>
            <a:prstDash val="solid"/>
          </a:ln>
        </p:spPr>
      </p:sp>
      <p:sp>
        <p:nvSpPr>
          <p:cNvPr id="11" name="Text 8"/>
          <p:cNvSpPr/>
          <p:nvPr/>
        </p:nvSpPr>
        <p:spPr>
          <a:xfrm>
            <a:off x="964049" y="4898588"/>
            <a:ext cx="2324100" cy="290513"/>
          </a:xfrm>
          <a:prstGeom prst="rect">
            <a:avLst/>
          </a:prstGeom>
          <a:noFill/>
          <a:ln/>
        </p:spPr>
        <p:txBody>
          <a:bodyPr wrap="none" lIns="0" tIns="0" rIns="0" bIns="0" rtlCol="0" anchor="t"/>
          <a:lstStyle/>
          <a:p>
            <a:pPr marL="0" indent="0">
              <a:lnSpc>
                <a:spcPts val="2250"/>
              </a:lnSpc>
              <a:buNone/>
            </a:pPr>
            <a:r>
              <a:rPr lang="en-US" sz="1800" b="1" dirty="0">
                <a:solidFill>
                  <a:srgbClr val="E0E4E6"/>
                </a:solidFill>
                <a:latin typeface="Spline Sans Bold" pitchFamily="34" charset="0"/>
                <a:ea typeface="Spline Sans Bold" pitchFamily="34" charset="-122"/>
                <a:cs typeface="Spline Sans Bold" pitchFamily="34" charset="-120"/>
              </a:rPr>
              <a:t>Volume</a:t>
            </a:r>
            <a:endParaRPr lang="en-US" sz="1800" dirty="0"/>
          </a:p>
        </p:txBody>
      </p:sp>
      <p:sp>
        <p:nvSpPr>
          <p:cNvPr id="12" name="Text 9"/>
          <p:cNvSpPr/>
          <p:nvPr/>
        </p:nvSpPr>
        <p:spPr>
          <a:xfrm>
            <a:off x="964049" y="5314593"/>
            <a:ext cx="3271480" cy="2008108"/>
          </a:xfrm>
          <a:prstGeom prst="rect">
            <a:avLst/>
          </a:prstGeom>
          <a:noFill/>
          <a:ln/>
        </p:spPr>
        <p:txBody>
          <a:bodyPr wrap="square" lIns="0" tIns="0" rIns="0" bIns="0" rtlCol="0" anchor="t"/>
          <a:lstStyle/>
          <a:p>
            <a:pPr marL="0" indent="0">
              <a:lnSpc>
                <a:spcPts val="2600"/>
              </a:lnSpc>
              <a:buNone/>
            </a:pPr>
            <a:r>
              <a:rPr lang="en-US" sz="1600" dirty="0">
                <a:solidFill>
                  <a:srgbClr val="E0E4E6"/>
                </a:solidFill>
                <a:latin typeface="Barlow" pitchFamily="34" charset="0"/>
                <a:ea typeface="Barlow" pitchFamily="34" charset="-122"/>
                <a:cs typeface="Barlow" pitchFamily="34" charset="-120"/>
              </a:rPr>
              <a:t>Volume measures the amount of space an object occupies. Common units include fluid ounces, cups, pints, quarts, and gallons (customary) or milliliters and liters (metric).</a:t>
            </a:r>
            <a:endParaRPr lang="en-US" sz="1600" dirty="0"/>
          </a:p>
        </p:txBody>
      </p:sp>
      <p:sp>
        <p:nvSpPr>
          <p:cNvPr id="13" name="Shape 10"/>
          <p:cNvSpPr/>
          <p:nvPr/>
        </p:nvSpPr>
        <p:spPr>
          <a:xfrm>
            <a:off x="4676537" y="4666655"/>
            <a:ext cx="3735348" cy="2887980"/>
          </a:xfrm>
          <a:prstGeom prst="roundRect">
            <a:avLst>
              <a:gd name="adj" fmla="val 10864"/>
            </a:avLst>
          </a:prstGeom>
          <a:solidFill>
            <a:srgbClr val="0A081B"/>
          </a:solidFill>
          <a:ln w="22860">
            <a:solidFill>
              <a:srgbClr val="091231"/>
            </a:solidFill>
            <a:prstDash val="solid"/>
          </a:ln>
        </p:spPr>
      </p:sp>
      <p:sp>
        <p:nvSpPr>
          <p:cNvPr id="14" name="Text 11"/>
          <p:cNvSpPr/>
          <p:nvPr/>
        </p:nvSpPr>
        <p:spPr>
          <a:xfrm>
            <a:off x="4908471" y="4898588"/>
            <a:ext cx="2324100" cy="290513"/>
          </a:xfrm>
          <a:prstGeom prst="rect">
            <a:avLst/>
          </a:prstGeom>
          <a:noFill/>
          <a:ln/>
        </p:spPr>
        <p:txBody>
          <a:bodyPr wrap="none" lIns="0" tIns="0" rIns="0" bIns="0" rtlCol="0" anchor="t"/>
          <a:lstStyle/>
          <a:p>
            <a:pPr marL="0" indent="0">
              <a:lnSpc>
                <a:spcPts val="2250"/>
              </a:lnSpc>
              <a:buNone/>
            </a:pPr>
            <a:r>
              <a:rPr lang="en-US" sz="1800" b="1" dirty="0">
                <a:solidFill>
                  <a:srgbClr val="E0E4E6"/>
                </a:solidFill>
                <a:latin typeface="Spline Sans Bold" pitchFamily="34" charset="0"/>
                <a:ea typeface="Spline Sans Bold" pitchFamily="34" charset="-122"/>
                <a:cs typeface="Spline Sans Bold" pitchFamily="34" charset="-120"/>
              </a:rPr>
              <a:t>Time</a:t>
            </a:r>
            <a:endParaRPr lang="en-US" sz="1800" dirty="0"/>
          </a:p>
        </p:txBody>
      </p:sp>
      <p:sp>
        <p:nvSpPr>
          <p:cNvPr id="15" name="Text 12"/>
          <p:cNvSpPr/>
          <p:nvPr/>
        </p:nvSpPr>
        <p:spPr>
          <a:xfrm>
            <a:off x="4908471" y="5314593"/>
            <a:ext cx="3271480" cy="1338739"/>
          </a:xfrm>
          <a:prstGeom prst="rect">
            <a:avLst/>
          </a:prstGeom>
          <a:noFill/>
          <a:ln/>
        </p:spPr>
        <p:txBody>
          <a:bodyPr wrap="square" lIns="0" tIns="0" rIns="0" bIns="0" rtlCol="0" anchor="t"/>
          <a:lstStyle/>
          <a:p>
            <a:pPr marL="0" indent="0">
              <a:lnSpc>
                <a:spcPts val="2600"/>
              </a:lnSpc>
              <a:buNone/>
            </a:pPr>
            <a:r>
              <a:rPr lang="en-US" sz="1600" dirty="0">
                <a:solidFill>
                  <a:srgbClr val="E0E4E6"/>
                </a:solidFill>
                <a:latin typeface="Barlow" pitchFamily="34" charset="0"/>
                <a:ea typeface="Barlow" pitchFamily="34" charset="-122"/>
                <a:cs typeface="Barlow" pitchFamily="34" charset="-120"/>
              </a:rPr>
              <a:t>Time measures the duration of an event. Common units include seconds, minutes, hours, days, weeks, months, and years.</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64037" y="2267307"/>
            <a:ext cx="5486400" cy="685800"/>
          </a:xfrm>
          <a:prstGeom prst="rect">
            <a:avLst/>
          </a:prstGeom>
          <a:noFill/>
          <a:ln/>
        </p:spPr>
        <p:txBody>
          <a:bodyPr wrap="none" lIns="0" tIns="0" rIns="0" bIns="0" rtlCol="0" anchor="t"/>
          <a:lstStyle/>
          <a:p>
            <a:pPr marL="0" indent="0">
              <a:lnSpc>
                <a:spcPts val="5400"/>
              </a:lnSpc>
              <a:buNone/>
            </a:pPr>
            <a:r>
              <a:rPr lang="en-US" sz="4300" b="1" dirty="0">
                <a:solidFill>
                  <a:srgbClr val="F0FCFF"/>
                </a:solidFill>
                <a:latin typeface="Spline Sans Bold" pitchFamily="34" charset="0"/>
                <a:ea typeface="Spline Sans Bold" pitchFamily="34" charset="-122"/>
                <a:cs typeface="Spline Sans Bold" pitchFamily="34" charset="-120"/>
              </a:rPr>
              <a:t>Customary Units</a:t>
            </a:r>
            <a:endParaRPr lang="en-US" sz="4300" dirty="0"/>
          </a:p>
        </p:txBody>
      </p:sp>
      <p:sp>
        <p:nvSpPr>
          <p:cNvPr id="3" name="Text 1"/>
          <p:cNvSpPr/>
          <p:nvPr/>
        </p:nvSpPr>
        <p:spPr>
          <a:xfrm>
            <a:off x="864037" y="3570208"/>
            <a:ext cx="2743200" cy="342900"/>
          </a:xfrm>
          <a:prstGeom prst="rect">
            <a:avLst/>
          </a:prstGeom>
          <a:noFill/>
          <a:ln/>
        </p:spPr>
        <p:txBody>
          <a:bodyPr wrap="none" lIns="0" tIns="0" rIns="0" bIns="0" rtlCol="0" anchor="t"/>
          <a:lstStyle/>
          <a:p>
            <a:pPr marL="0" indent="0">
              <a:lnSpc>
                <a:spcPts val="2700"/>
              </a:lnSpc>
              <a:buNone/>
            </a:pPr>
            <a:r>
              <a:rPr lang="en-US" sz="2150" b="1" dirty="0">
                <a:solidFill>
                  <a:srgbClr val="F0FCFF"/>
                </a:solidFill>
                <a:latin typeface="Spline Sans Bold" pitchFamily="34" charset="0"/>
                <a:ea typeface="Spline Sans Bold" pitchFamily="34" charset="-122"/>
                <a:cs typeface="Spline Sans Bold" pitchFamily="34" charset="-120"/>
              </a:rPr>
              <a:t>Origin</a:t>
            </a:r>
            <a:endParaRPr lang="en-US" sz="2150" dirty="0"/>
          </a:p>
        </p:txBody>
      </p:sp>
      <p:sp>
        <p:nvSpPr>
          <p:cNvPr id="4" name="Text 2"/>
          <p:cNvSpPr/>
          <p:nvPr/>
        </p:nvSpPr>
        <p:spPr>
          <a:xfrm>
            <a:off x="864037" y="4159925"/>
            <a:ext cx="6150054" cy="1580198"/>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The customary system, also known as the Imperial system, originated in England and is still used in the United States and a few other countries. It's a system of units based on historical measurements and traditions.</a:t>
            </a:r>
            <a:endParaRPr lang="en-US" sz="1900" dirty="0"/>
          </a:p>
        </p:txBody>
      </p:sp>
      <p:sp>
        <p:nvSpPr>
          <p:cNvPr id="5" name="Text 3"/>
          <p:cNvSpPr/>
          <p:nvPr/>
        </p:nvSpPr>
        <p:spPr>
          <a:xfrm>
            <a:off x="7623929" y="3570208"/>
            <a:ext cx="2743200" cy="342900"/>
          </a:xfrm>
          <a:prstGeom prst="rect">
            <a:avLst/>
          </a:prstGeom>
          <a:noFill/>
          <a:ln/>
        </p:spPr>
        <p:txBody>
          <a:bodyPr wrap="none" lIns="0" tIns="0" rIns="0" bIns="0" rtlCol="0" anchor="t"/>
          <a:lstStyle/>
          <a:p>
            <a:pPr marL="0" indent="0">
              <a:lnSpc>
                <a:spcPts val="2700"/>
              </a:lnSpc>
              <a:buNone/>
            </a:pPr>
            <a:r>
              <a:rPr lang="en-US" sz="2150" b="1" dirty="0">
                <a:solidFill>
                  <a:srgbClr val="F0FCFF"/>
                </a:solidFill>
                <a:latin typeface="Spline Sans Bold" pitchFamily="34" charset="0"/>
                <a:ea typeface="Spline Sans Bold" pitchFamily="34" charset="-122"/>
                <a:cs typeface="Spline Sans Bold" pitchFamily="34" charset="-120"/>
              </a:rPr>
              <a:t>Units</a:t>
            </a:r>
            <a:endParaRPr lang="en-US" sz="2150" dirty="0"/>
          </a:p>
        </p:txBody>
      </p:sp>
      <p:sp>
        <p:nvSpPr>
          <p:cNvPr id="6" name="Text 4"/>
          <p:cNvSpPr/>
          <p:nvPr/>
        </p:nvSpPr>
        <p:spPr>
          <a:xfrm>
            <a:off x="7623929" y="4159925"/>
            <a:ext cx="6150054" cy="1185148"/>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Customary units include inches, feet, yards, and miles for length; ounces, pounds, and tons for weight; and fluid ounces, cups, pints, quarts, and gallons for volume.</a:t>
            </a:r>
            <a:endParaRPr lang="en-US" sz="1900" dirty="0"/>
          </a:p>
        </p:txBody>
      </p:sp>
      <p:pic>
        <p:nvPicPr>
          <p:cNvPr id="8" name="Picture 7">
            <a:extLst>
              <a:ext uri="{FF2B5EF4-FFF2-40B4-BE49-F238E27FC236}">
                <a16:creationId xmlns:a16="http://schemas.microsoft.com/office/drawing/2014/main" id="{9C95741C-F701-4EC8-883E-8403ED4D2323}"/>
              </a:ext>
            </a:extLst>
          </p:cNvPr>
          <p:cNvPicPr>
            <a:picLocks noChangeAspect="1"/>
          </p:cNvPicPr>
          <p:nvPr/>
        </p:nvPicPr>
        <p:blipFill>
          <a:blip r:embed="rId3"/>
          <a:stretch>
            <a:fillRect/>
          </a:stretch>
        </p:blipFill>
        <p:spPr>
          <a:xfrm>
            <a:off x="11381922" y="7419862"/>
            <a:ext cx="3248478" cy="8097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46760" y="749856"/>
            <a:ext cx="4741902" cy="592693"/>
          </a:xfrm>
          <a:prstGeom prst="rect">
            <a:avLst/>
          </a:prstGeom>
          <a:noFill/>
          <a:ln/>
        </p:spPr>
        <p:txBody>
          <a:bodyPr wrap="none" lIns="0" tIns="0" rIns="0" bIns="0" rtlCol="0" anchor="t"/>
          <a:lstStyle/>
          <a:p>
            <a:pPr marL="0" indent="0">
              <a:lnSpc>
                <a:spcPts val="4650"/>
              </a:lnSpc>
              <a:buNone/>
            </a:pPr>
            <a:r>
              <a:rPr lang="en-US" sz="3700" b="1" dirty="0">
                <a:solidFill>
                  <a:srgbClr val="F0FCFF"/>
                </a:solidFill>
                <a:latin typeface="Spline Sans Bold" pitchFamily="34" charset="0"/>
                <a:ea typeface="Spline Sans Bold" pitchFamily="34" charset="-122"/>
                <a:cs typeface="Spline Sans Bold" pitchFamily="34" charset="-120"/>
              </a:rPr>
              <a:t>The Metric System</a:t>
            </a:r>
            <a:endParaRPr lang="en-US" sz="3700" dirty="0"/>
          </a:p>
        </p:txBody>
      </p:sp>
      <p:pic>
        <p:nvPicPr>
          <p:cNvPr id="4" name="Image 1" descr="preencoded.png"/>
          <p:cNvPicPr>
            <a:picLocks noChangeAspect="1"/>
          </p:cNvPicPr>
          <p:nvPr/>
        </p:nvPicPr>
        <p:blipFill>
          <a:blip r:embed="rId4"/>
          <a:stretch>
            <a:fillRect/>
          </a:stretch>
        </p:blipFill>
        <p:spPr>
          <a:xfrm>
            <a:off x="746760" y="1662589"/>
            <a:ext cx="533400" cy="533400"/>
          </a:xfrm>
          <a:prstGeom prst="rect">
            <a:avLst/>
          </a:prstGeom>
        </p:spPr>
      </p:pic>
      <p:sp>
        <p:nvSpPr>
          <p:cNvPr id="5" name="Text 1"/>
          <p:cNvSpPr/>
          <p:nvPr/>
        </p:nvSpPr>
        <p:spPr>
          <a:xfrm>
            <a:off x="746760" y="2409349"/>
            <a:ext cx="2370892" cy="296228"/>
          </a:xfrm>
          <a:prstGeom prst="rect">
            <a:avLst/>
          </a:prstGeom>
          <a:noFill/>
          <a:ln/>
        </p:spPr>
        <p:txBody>
          <a:bodyPr wrap="none" lIns="0" tIns="0" rIns="0" bIns="0" rtlCol="0" anchor="t"/>
          <a:lstStyle/>
          <a:p>
            <a:pPr marL="0" indent="0" algn="l">
              <a:lnSpc>
                <a:spcPts val="2300"/>
              </a:lnSpc>
              <a:buNone/>
            </a:pPr>
            <a:r>
              <a:rPr lang="en-US" sz="1850" b="1" dirty="0">
                <a:solidFill>
                  <a:srgbClr val="E0E4E6"/>
                </a:solidFill>
                <a:latin typeface="Spline Sans Bold" pitchFamily="34" charset="0"/>
                <a:ea typeface="Spline Sans Bold" pitchFamily="34" charset="-122"/>
                <a:cs typeface="Spline Sans Bold" pitchFamily="34" charset="-120"/>
              </a:rPr>
              <a:t>Meter</a:t>
            </a:r>
            <a:endParaRPr lang="en-US" sz="1850" dirty="0"/>
          </a:p>
        </p:txBody>
      </p:sp>
      <p:sp>
        <p:nvSpPr>
          <p:cNvPr id="6" name="Text 2"/>
          <p:cNvSpPr/>
          <p:nvPr/>
        </p:nvSpPr>
        <p:spPr>
          <a:xfrm>
            <a:off x="746760" y="2833568"/>
            <a:ext cx="7650480" cy="341352"/>
          </a:xfrm>
          <a:prstGeom prst="rect">
            <a:avLst/>
          </a:prstGeom>
          <a:noFill/>
          <a:ln/>
        </p:spPr>
        <p:txBody>
          <a:bodyPr wrap="none" lIns="0" tIns="0" rIns="0" bIns="0" rtlCol="0" anchor="t"/>
          <a:lstStyle/>
          <a:p>
            <a:pPr marL="0" indent="0" algn="l">
              <a:lnSpc>
                <a:spcPts val="2650"/>
              </a:lnSpc>
              <a:buNone/>
            </a:pPr>
            <a:r>
              <a:rPr lang="en-US" sz="1650" dirty="0">
                <a:solidFill>
                  <a:srgbClr val="E0E4E6"/>
                </a:solidFill>
                <a:latin typeface="Barlow" pitchFamily="34" charset="0"/>
                <a:ea typeface="Barlow" pitchFamily="34" charset="-122"/>
                <a:cs typeface="Barlow" pitchFamily="34" charset="-120"/>
              </a:rPr>
              <a:t>The base unit for length in the metric system, representing approximately 3.3 feet.</a:t>
            </a:r>
            <a:endParaRPr lang="en-US" sz="1650" dirty="0"/>
          </a:p>
        </p:txBody>
      </p:sp>
      <p:pic>
        <p:nvPicPr>
          <p:cNvPr id="7" name="Image 2" descr="preencoded.png"/>
          <p:cNvPicPr>
            <a:picLocks noChangeAspect="1"/>
          </p:cNvPicPr>
          <p:nvPr/>
        </p:nvPicPr>
        <p:blipFill>
          <a:blip r:embed="rId5"/>
          <a:stretch>
            <a:fillRect/>
          </a:stretch>
        </p:blipFill>
        <p:spPr>
          <a:xfrm>
            <a:off x="746760" y="3815001"/>
            <a:ext cx="533400" cy="533400"/>
          </a:xfrm>
          <a:prstGeom prst="rect">
            <a:avLst/>
          </a:prstGeom>
        </p:spPr>
      </p:pic>
      <p:sp>
        <p:nvSpPr>
          <p:cNvPr id="8" name="Text 3"/>
          <p:cNvSpPr/>
          <p:nvPr/>
        </p:nvSpPr>
        <p:spPr>
          <a:xfrm>
            <a:off x="746760" y="4561761"/>
            <a:ext cx="2370892" cy="296228"/>
          </a:xfrm>
          <a:prstGeom prst="rect">
            <a:avLst/>
          </a:prstGeom>
          <a:noFill/>
          <a:ln/>
        </p:spPr>
        <p:txBody>
          <a:bodyPr wrap="none" lIns="0" tIns="0" rIns="0" bIns="0" rtlCol="0" anchor="t"/>
          <a:lstStyle/>
          <a:p>
            <a:pPr marL="0" indent="0" algn="l">
              <a:lnSpc>
                <a:spcPts val="2300"/>
              </a:lnSpc>
              <a:buNone/>
            </a:pPr>
            <a:r>
              <a:rPr lang="en-US" sz="1850" b="1" dirty="0">
                <a:solidFill>
                  <a:srgbClr val="E0E4E6"/>
                </a:solidFill>
                <a:latin typeface="Spline Sans Bold" pitchFamily="34" charset="0"/>
                <a:ea typeface="Spline Sans Bold" pitchFamily="34" charset="-122"/>
                <a:cs typeface="Spline Sans Bold" pitchFamily="34" charset="-120"/>
              </a:rPr>
              <a:t>Gram</a:t>
            </a:r>
            <a:endParaRPr lang="en-US" sz="1850" dirty="0"/>
          </a:p>
        </p:txBody>
      </p:sp>
      <p:sp>
        <p:nvSpPr>
          <p:cNvPr id="9" name="Text 4"/>
          <p:cNvSpPr/>
          <p:nvPr/>
        </p:nvSpPr>
        <p:spPr>
          <a:xfrm>
            <a:off x="746760" y="4985980"/>
            <a:ext cx="7650480" cy="341352"/>
          </a:xfrm>
          <a:prstGeom prst="rect">
            <a:avLst/>
          </a:prstGeom>
          <a:noFill/>
          <a:ln/>
        </p:spPr>
        <p:txBody>
          <a:bodyPr wrap="none" lIns="0" tIns="0" rIns="0" bIns="0" rtlCol="0" anchor="t"/>
          <a:lstStyle/>
          <a:p>
            <a:pPr marL="0" indent="0" algn="l">
              <a:lnSpc>
                <a:spcPts val="2650"/>
              </a:lnSpc>
              <a:buNone/>
            </a:pPr>
            <a:r>
              <a:rPr lang="en-US" sz="1650" dirty="0">
                <a:solidFill>
                  <a:srgbClr val="E0E4E6"/>
                </a:solidFill>
                <a:latin typeface="Barlow" pitchFamily="34" charset="0"/>
                <a:ea typeface="Barlow" pitchFamily="34" charset="-122"/>
                <a:cs typeface="Barlow" pitchFamily="34" charset="-120"/>
              </a:rPr>
              <a:t>The base unit for mass in the metric system, approximately 1/28 of an ounce.</a:t>
            </a:r>
            <a:endParaRPr lang="en-US" sz="1650" dirty="0"/>
          </a:p>
        </p:txBody>
      </p:sp>
      <p:pic>
        <p:nvPicPr>
          <p:cNvPr id="10" name="Image 3" descr="preencoded.png"/>
          <p:cNvPicPr>
            <a:picLocks noChangeAspect="1"/>
          </p:cNvPicPr>
          <p:nvPr/>
        </p:nvPicPr>
        <p:blipFill>
          <a:blip r:embed="rId6"/>
          <a:stretch>
            <a:fillRect/>
          </a:stretch>
        </p:blipFill>
        <p:spPr>
          <a:xfrm>
            <a:off x="746760" y="5967413"/>
            <a:ext cx="533400" cy="533400"/>
          </a:xfrm>
          <a:prstGeom prst="rect">
            <a:avLst/>
          </a:prstGeom>
        </p:spPr>
      </p:pic>
      <p:sp>
        <p:nvSpPr>
          <p:cNvPr id="11" name="Text 5"/>
          <p:cNvSpPr/>
          <p:nvPr/>
        </p:nvSpPr>
        <p:spPr>
          <a:xfrm>
            <a:off x="746760" y="6714173"/>
            <a:ext cx="2370892" cy="296228"/>
          </a:xfrm>
          <a:prstGeom prst="rect">
            <a:avLst/>
          </a:prstGeom>
          <a:noFill/>
          <a:ln/>
        </p:spPr>
        <p:txBody>
          <a:bodyPr wrap="none" lIns="0" tIns="0" rIns="0" bIns="0" rtlCol="0" anchor="t"/>
          <a:lstStyle/>
          <a:p>
            <a:pPr marL="0" indent="0" algn="l">
              <a:lnSpc>
                <a:spcPts val="2300"/>
              </a:lnSpc>
              <a:buNone/>
            </a:pPr>
            <a:r>
              <a:rPr lang="en-US" sz="1850" b="1" dirty="0">
                <a:solidFill>
                  <a:srgbClr val="E0E4E6"/>
                </a:solidFill>
                <a:latin typeface="Spline Sans Bold" pitchFamily="34" charset="0"/>
                <a:ea typeface="Spline Sans Bold" pitchFamily="34" charset="-122"/>
                <a:cs typeface="Spline Sans Bold" pitchFamily="34" charset="-120"/>
              </a:rPr>
              <a:t>Liter</a:t>
            </a:r>
            <a:endParaRPr lang="en-US" sz="1850" dirty="0"/>
          </a:p>
        </p:txBody>
      </p:sp>
      <p:sp>
        <p:nvSpPr>
          <p:cNvPr id="12" name="Text 6"/>
          <p:cNvSpPr/>
          <p:nvPr/>
        </p:nvSpPr>
        <p:spPr>
          <a:xfrm>
            <a:off x="746760" y="7138392"/>
            <a:ext cx="7650480" cy="341352"/>
          </a:xfrm>
          <a:prstGeom prst="rect">
            <a:avLst/>
          </a:prstGeom>
          <a:noFill/>
          <a:ln/>
        </p:spPr>
        <p:txBody>
          <a:bodyPr wrap="none" lIns="0" tIns="0" rIns="0" bIns="0" rtlCol="0" anchor="t"/>
          <a:lstStyle/>
          <a:p>
            <a:pPr marL="0" indent="0" algn="l">
              <a:lnSpc>
                <a:spcPts val="2650"/>
              </a:lnSpc>
              <a:buNone/>
            </a:pPr>
            <a:r>
              <a:rPr lang="en-US" sz="1650" dirty="0">
                <a:solidFill>
                  <a:srgbClr val="E0E4E6"/>
                </a:solidFill>
                <a:latin typeface="Barlow" pitchFamily="34" charset="0"/>
                <a:ea typeface="Barlow" pitchFamily="34" charset="-122"/>
                <a:cs typeface="Barlow" pitchFamily="34" charset="-120"/>
              </a:rPr>
              <a:t>The base unit for volume in the metric system, slightly larger than a quart.</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22327"/>
          </a:xfrm>
          <a:prstGeom prst="rect">
            <a:avLst/>
          </a:prstGeom>
        </p:spPr>
      </p:pic>
      <p:sp>
        <p:nvSpPr>
          <p:cNvPr id="3" name="Text 0"/>
          <p:cNvSpPr/>
          <p:nvPr/>
        </p:nvSpPr>
        <p:spPr>
          <a:xfrm>
            <a:off x="678180" y="2955250"/>
            <a:ext cx="4306372" cy="538282"/>
          </a:xfrm>
          <a:prstGeom prst="rect">
            <a:avLst/>
          </a:prstGeom>
          <a:noFill/>
          <a:ln/>
        </p:spPr>
        <p:txBody>
          <a:bodyPr wrap="none" lIns="0" tIns="0" rIns="0" bIns="0" rtlCol="0" anchor="t"/>
          <a:lstStyle/>
          <a:p>
            <a:pPr marL="0" indent="0">
              <a:lnSpc>
                <a:spcPts val="4200"/>
              </a:lnSpc>
              <a:buNone/>
            </a:pPr>
            <a:r>
              <a:rPr lang="en-US" sz="3350" b="1" dirty="0">
                <a:solidFill>
                  <a:srgbClr val="F0FCFF"/>
                </a:solidFill>
                <a:latin typeface="Spline Sans Bold" pitchFamily="34" charset="0"/>
                <a:ea typeface="Spline Sans Bold" pitchFamily="34" charset="-122"/>
                <a:cs typeface="Spline Sans Bold" pitchFamily="34" charset="-120"/>
              </a:rPr>
              <a:t>Converting Units</a:t>
            </a:r>
            <a:endParaRPr lang="en-US" sz="3350" dirty="0"/>
          </a:p>
        </p:txBody>
      </p:sp>
      <p:sp>
        <p:nvSpPr>
          <p:cNvPr id="4" name="Shape 1"/>
          <p:cNvSpPr/>
          <p:nvPr/>
        </p:nvSpPr>
        <p:spPr>
          <a:xfrm>
            <a:off x="678180" y="5896332"/>
            <a:ext cx="13274040" cy="22860"/>
          </a:xfrm>
          <a:prstGeom prst="roundRect">
            <a:avLst>
              <a:gd name="adj" fmla="val 1271592"/>
            </a:avLst>
          </a:prstGeom>
          <a:solidFill>
            <a:srgbClr val="FFFFFF">
              <a:alpha val="24000"/>
            </a:srgbClr>
          </a:solidFill>
          <a:ln/>
        </p:spPr>
      </p:sp>
      <p:sp>
        <p:nvSpPr>
          <p:cNvPr id="5" name="Shape 2"/>
          <p:cNvSpPr/>
          <p:nvPr/>
        </p:nvSpPr>
        <p:spPr>
          <a:xfrm>
            <a:off x="3936802" y="5218152"/>
            <a:ext cx="22860" cy="678180"/>
          </a:xfrm>
          <a:prstGeom prst="roundRect">
            <a:avLst>
              <a:gd name="adj" fmla="val 1271592"/>
            </a:avLst>
          </a:prstGeom>
          <a:solidFill>
            <a:srgbClr val="16FFBB"/>
          </a:solidFill>
          <a:ln/>
        </p:spPr>
      </p:sp>
      <p:sp>
        <p:nvSpPr>
          <p:cNvPr id="6" name="Shape 3"/>
          <p:cNvSpPr/>
          <p:nvPr/>
        </p:nvSpPr>
        <p:spPr>
          <a:xfrm>
            <a:off x="3730228" y="5678329"/>
            <a:ext cx="436007" cy="436007"/>
          </a:xfrm>
          <a:prstGeom prst="roundRect">
            <a:avLst>
              <a:gd name="adj" fmla="val 66670"/>
            </a:avLst>
          </a:prstGeom>
          <a:solidFill>
            <a:srgbClr val="0A081B"/>
          </a:solidFill>
          <a:ln w="22860">
            <a:solidFill>
              <a:srgbClr val="16FFBB"/>
            </a:solidFill>
            <a:prstDash val="solid"/>
          </a:ln>
        </p:spPr>
      </p:sp>
      <p:sp>
        <p:nvSpPr>
          <p:cNvPr id="7" name="Text 4"/>
          <p:cNvSpPr/>
          <p:nvPr/>
        </p:nvSpPr>
        <p:spPr>
          <a:xfrm>
            <a:off x="3892272" y="5767149"/>
            <a:ext cx="111800" cy="258366"/>
          </a:xfrm>
          <a:prstGeom prst="rect">
            <a:avLst/>
          </a:prstGeom>
          <a:noFill/>
          <a:ln/>
        </p:spPr>
        <p:txBody>
          <a:bodyPr wrap="none" lIns="0" tIns="0" rIns="0" bIns="0" rtlCol="0" anchor="t"/>
          <a:lstStyle/>
          <a:p>
            <a:pPr marL="0" indent="0" algn="ctr">
              <a:lnSpc>
                <a:spcPts val="2000"/>
              </a:lnSpc>
              <a:buNone/>
            </a:pPr>
            <a:r>
              <a:rPr lang="en-US" sz="2000" b="1" dirty="0">
                <a:solidFill>
                  <a:srgbClr val="E0E4E6"/>
                </a:solidFill>
                <a:latin typeface="Spline Sans Bold" pitchFamily="34" charset="0"/>
                <a:ea typeface="Spline Sans Bold" pitchFamily="34" charset="-122"/>
                <a:cs typeface="Spline Sans Bold" pitchFamily="34" charset="-120"/>
              </a:rPr>
              <a:t>1</a:t>
            </a:r>
            <a:endParaRPr lang="en-US" sz="2000" dirty="0"/>
          </a:p>
        </p:txBody>
      </p:sp>
      <p:sp>
        <p:nvSpPr>
          <p:cNvPr id="8" name="Text 5"/>
          <p:cNvSpPr/>
          <p:nvPr/>
        </p:nvSpPr>
        <p:spPr>
          <a:xfrm>
            <a:off x="871895" y="3784163"/>
            <a:ext cx="6152674" cy="1240155"/>
          </a:xfrm>
          <a:prstGeom prst="rect">
            <a:avLst/>
          </a:prstGeom>
          <a:noFill/>
          <a:ln/>
        </p:spPr>
        <p:txBody>
          <a:bodyPr wrap="square" lIns="0" tIns="0" rIns="0" bIns="0" rtlCol="0" anchor="t"/>
          <a:lstStyle/>
          <a:p>
            <a:pPr marL="0" indent="0" algn="ctr">
              <a:lnSpc>
                <a:spcPts val="2400"/>
              </a:lnSpc>
              <a:buNone/>
            </a:pPr>
            <a:r>
              <a:rPr lang="en-US" sz="1500" dirty="0">
                <a:solidFill>
                  <a:srgbClr val="E0E4E6"/>
                </a:solidFill>
                <a:latin typeface="Barlow" pitchFamily="34" charset="0"/>
                <a:ea typeface="Barlow" pitchFamily="34" charset="-122"/>
                <a:cs typeface="Barlow" pitchFamily="34" charset="-120"/>
              </a:rPr>
              <a:t>Converting between units is often necessary when working with different systems or when needing to express measurements in a specific unit. For example, we might need to convert inches to centimeters or kilograms to pounds.</a:t>
            </a:r>
            <a:endParaRPr lang="en-US" sz="1500" dirty="0"/>
          </a:p>
        </p:txBody>
      </p:sp>
      <p:sp>
        <p:nvSpPr>
          <p:cNvPr id="9" name="Shape 6"/>
          <p:cNvSpPr/>
          <p:nvPr/>
        </p:nvSpPr>
        <p:spPr>
          <a:xfrm>
            <a:off x="7303651" y="5896332"/>
            <a:ext cx="22860" cy="678180"/>
          </a:xfrm>
          <a:prstGeom prst="roundRect">
            <a:avLst>
              <a:gd name="adj" fmla="val 1271592"/>
            </a:avLst>
          </a:prstGeom>
          <a:solidFill>
            <a:srgbClr val="29DDDA"/>
          </a:solidFill>
          <a:ln/>
        </p:spPr>
      </p:sp>
      <p:sp>
        <p:nvSpPr>
          <p:cNvPr id="10" name="Shape 7"/>
          <p:cNvSpPr/>
          <p:nvPr/>
        </p:nvSpPr>
        <p:spPr>
          <a:xfrm>
            <a:off x="7097078" y="5678329"/>
            <a:ext cx="436007" cy="436007"/>
          </a:xfrm>
          <a:prstGeom prst="roundRect">
            <a:avLst>
              <a:gd name="adj" fmla="val 66670"/>
            </a:avLst>
          </a:prstGeom>
          <a:solidFill>
            <a:srgbClr val="0A081B"/>
          </a:solidFill>
          <a:ln w="22860">
            <a:solidFill>
              <a:srgbClr val="29DDDA"/>
            </a:solidFill>
            <a:prstDash val="solid"/>
          </a:ln>
        </p:spPr>
      </p:sp>
      <p:sp>
        <p:nvSpPr>
          <p:cNvPr id="11" name="Text 8"/>
          <p:cNvSpPr/>
          <p:nvPr/>
        </p:nvSpPr>
        <p:spPr>
          <a:xfrm>
            <a:off x="7243286" y="5767149"/>
            <a:ext cx="143589" cy="258366"/>
          </a:xfrm>
          <a:prstGeom prst="rect">
            <a:avLst/>
          </a:prstGeom>
          <a:noFill/>
          <a:ln/>
        </p:spPr>
        <p:txBody>
          <a:bodyPr wrap="none" lIns="0" tIns="0" rIns="0" bIns="0" rtlCol="0" anchor="t"/>
          <a:lstStyle/>
          <a:p>
            <a:pPr marL="0" indent="0" algn="ctr">
              <a:lnSpc>
                <a:spcPts val="2000"/>
              </a:lnSpc>
              <a:buNone/>
            </a:pPr>
            <a:r>
              <a:rPr lang="en-US" sz="2000" b="1" dirty="0">
                <a:solidFill>
                  <a:srgbClr val="E0E4E6"/>
                </a:solidFill>
                <a:latin typeface="Spline Sans Bold" pitchFamily="34" charset="0"/>
                <a:ea typeface="Spline Sans Bold" pitchFamily="34" charset="-122"/>
                <a:cs typeface="Spline Sans Bold" pitchFamily="34" charset="-120"/>
              </a:rPr>
              <a:t>2</a:t>
            </a:r>
            <a:endParaRPr lang="en-US" sz="2000" dirty="0"/>
          </a:p>
        </p:txBody>
      </p:sp>
      <p:sp>
        <p:nvSpPr>
          <p:cNvPr id="12" name="Text 9"/>
          <p:cNvSpPr/>
          <p:nvPr/>
        </p:nvSpPr>
        <p:spPr>
          <a:xfrm>
            <a:off x="4238744" y="6768346"/>
            <a:ext cx="6152793" cy="930116"/>
          </a:xfrm>
          <a:prstGeom prst="rect">
            <a:avLst/>
          </a:prstGeom>
          <a:noFill/>
          <a:ln/>
        </p:spPr>
        <p:txBody>
          <a:bodyPr wrap="square" lIns="0" tIns="0" rIns="0" bIns="0" rtlCol="0" anchor="t"/>
          <a:lstStyle/>
          <a:p>
            <a:pPr marL="0" indent="0" algn="ctr">
              <a:lnSpc>
                <a:spcPts val="2400"/>
              </a:lnSpc>
              <a:buNone/>
            </a:pPr>
            <a:r>
              <a:rPr lang="en-US" sz="1500" dirty="0">
                <a:solidFill>
                  <a:srgbClr val="E0E4E6"/>
                </a:solidFill>
                <a:latin typeface="Barlow" pitchFamily="34" charset="0"/>
                <a:ea typeface="Barlow" pitchFamily="34" charset="-122"/>
                <a:cs typeface="Barlow" pitchFamily="34" charset="-120"/>
              </a:rPr>
              <a:t>Conversion involves using a conversion factor, which is a ratio that relates two equivalent units. For example, there are 2.54 centimeters in 1 inch, so we can use this ratio to convert inches to centimeters.</a:t>
            </a:r>
            <a:endParaRPr lang="en-US" sz="1500" dirty="0"/>
          </a:p>
        </p:txBody>
      </p:sp>
      <p:sp>
        <p:nvSpPr>
          <p:cNvPr id="13" name="Shape 10"/>
          <p:cNvSpPr/>
          <p:nvPr/>
        </p:nvSpPr>
        <p:spPr>
          <a:xfrm>
            <a:off x="10670619" y="5218152"/>
            <a:ext cx="22860" cy="678180"/>
          </a:xfrm>
          <a:prstGeom prst="roundRect">
            <a:avLst>
              <a:gd name="adj" fmla="val 1271592"/>
            </a:avLst>
          </a:prstGeom>
          <a:solidFill>
            <a:srgbClr val="37A7E7"/>
          </a:solidFill>
          <a:ln/>
        </p:spPr>
      </p:sp>
      <p:sp>
        <p:nvSpPr>
          <p:cNvPr id="14" name="Shape 11"/>
          <p:cNvSpPr/>
          <p:nvPr/>
        </p:nvSpPr>
        <p:spPr>
          <a:xfrm>
            <a:off x="10464046" y="5678329"/>
            <a:ext cx="436007" cy="436007"/>
          </a:xfrm>
          <a:prstGeom prst="roundRect">
            <a:avLst>
              <a:gd name="adj" fmla="val 66670"/>
            </a:avLst>
          </a:prstGeom>
          <a:solidFill>
            <a:srgbClr val="0A081B"/>
          </a:solidFill>
          <a:ln w="22860">
            <a:solidFill>
              <a:srgbClr val="37A7E7"/>
            </a:solidFill>
            <a:prstDash val="solid"/>
          </a:ln>
        </p:spPr>
      </p:sp>
      <p:sp>
        <p:nvSpPr>
          <p:cNvPr id="15" name="Text 12"/>
          <p:cNvSpPr/>
          <p:nvPr/>
        </p:nvSpPr>
        <p:spPr>
          <a:xfrm>
            <a:off x="10606445" y="5767149"/>
            <a:ext cx="151209" cy="258366"/>
          </a:xfrm>
          <a:prstGeom prst="rect">
            <a:avLst/>
          </a:prstGeom>
          <a:noFill/>
          <a:ln/>
        </p:spPr>
        <p:txBody>
          <a:bodyPr wrap="none" lIns="0" tIns="0" rIns="0" bIns="0" rtlCol="0" anchor="t"/>
          <a:lstStyle/>
          <a:p>
            <a:pPr marL="0" indent="0" algn="ctr">
              <a:lnSpc>
                <a:spcPts val="2000"/>
              </a:lnSpc>
              <a:buNone/>
            </a:pPr>
            <a:r>
              <a:rPr lang="en-US" sz="2000" b="1" dirty="0">
                <a:solidFill>
                  <a:srgbClr val="E0E4E6"/>
                </a:solidFill>
                <a:latin typeface="Spline Sans Bold" pitchFamily="34" charset="0"/>
                <a:ea typeface="Spline Sans Bold" pitchFamily="34" charset="-122"/>
                <a:cs typeface="Spline Sans Bold" pitchFamily="34" charset="-120"/>
              </a:rPr>
              <a:t>3</a:t>
            </a:r>
            <a:endParaRPr lang="en-US" sz="2000" dirty="0"/>
          </a:p>
        </p:txBody>
      </p:sp>
      <p:sp>
        <p:nvSpPr>
          <p:cNvPr id="16" name="Text 13"/>
          <p:cNvSpPr/>
          <p:nvPr/>
        </p:nvSpPr>
        <p:spPr>
          <a:xfrm>
            <a:off x="7605713" y="4094202"/>
            <a:ext cx="6152793" cy="930116"/>
          </a:xfrm>
          <a:prstGeom prst="rect">
            <a:avLst/>
          </a:prstGeom>
          <a:noFill/>
          <a:ln/>
        </p:spPr>
        <p:txBody>
          <a:bodyPr wrap="square" lIns="0" tIns="0" rIns="0" bIns="0" rtlCol="0" anchor="t"/>
          <a:lstStyle/>
          <a:p>
            <a:pPr marL="0" indent="0" algn="ctr">
              <a:lnSpc>
                <a:spcPts val="2400"/>
              </a:lnSpc>
              <a:buNone/>
            </a:pPr>
            <a:r>
              <a:rPr lang="en-US" sz="1500" dirty="0">
                <a:solidFill>
                  <a:srgbClr val="E0E4E6"/>
                </a:solidFill>
                <a:latin typeface="Barlow" pitchFamily="34" charset="0"/>
                <a:ea typeface="Barlow" pitchFamily="34" charset="-122"/>
                <a:cs typeface="Barlow" pitchFamily="34" charset="-120"/>
              </a:rPr>
              <a:t>When converting units, ensure you use the correct conversion factor and multiply or divide appropriately to get the desired result. Practice is key to becoming proficient in unit conversion.</a:t>
            </a:r>
            <a:endParaRPr lang="en-US" sz="1500" dirty="0"/>
          </a:p>
        </p:txBody>
      </p:sp>
      <p:pic>
        <p:nvPicPr>
          <p:cNvPr id="18" name="Picture 17">
            <a:extLst>
              <a:ext uri="{FF2B5EF4-FFF2-40B4-BE49-F238E27FC236}">
                <a16:creationId xmlns:a16="http://schemas.microsoft.com/office/drawing/2014/main" id="{7CA8BECE-385A-4BB0-BE47-0E887C4C3044}"/>
              </a:ext>
            </a:extLst>
          </p:cNvPr>
          <p:cNvPicPr>
            <a:picLocks noChangeAspect="1"/>
          </p:cNvPicPr>
          <p:nvPr/>
        </p:nvPicPr>
        <p:blipFill>
          <a:blip r:embed="rId4"/>
          <a:stretch>
            <a:fillRect/>
          </a:stretch>
        </p:blipFill>
        <p:spPr>
          <a:xfrm>
            <a:off x="11297942" y="7293593"/>
            <a:ext cx="3248478" cy="8097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31877" y="744260"/>
            <a:ext cx="5122069" cy="580787"/>
          </a:xfrm>
          <a:prstGeom prst="rect">
            <a:avLst/>
          </a:prstGeom>
          <a:noFill/>
          <a:ln/>
        </p:spPr>
        <p:txBody>
          <a:bodyPr wrap="none" lIns="0" tIns="0" rIns="0" bIns="0" rtlCol="0" anchor="t"/>
          <a:lstStyle/>
          <a:p>
            <a:pPr marL="0" indent="0">
              <a:lnSpc>
                <a:spcPts val="4550"/>
              </a:lnSpc>
              <a:buNone/>
            </a:pPr>
            <a:r>
              <a:rPr lang="en-US" sz="3650" b="1" dirty="0">
                <a:solidFill>
                  <a:srgbClr val="F0FCFF"/>
                </a:solidFill>
                <a:latin typeface="Spline Sans Bold" pitchFamily="34" charset="0"/>
                <a:ea typeface="Spline Sans Bold" pitchFamily="34" charset="-122"/>
                <a:cs typeface="Spline Sans Bold" pitchFamily="34" charset="-120"/>
              </a:rPr>
              <a:t>Accuracy and Precision</a:t>
            </a:r>
            <a:endParaRPr lang="en-US" sz="3650" dirty="0"/>
          </a:p>
        </p:txBody>
      </p:sp>
      <p:pic>
        <p:nvPicPr>
          <p:cNvPr id="4" name="Image 1" descr="preencoded.png"/>
          <p:cNvPicPr>
            <a:picLocks noChangeAspect="1"/>
          </p:cNvPicPr>
          <p:nvPr/>
        </p:nvPicPr>
        <p:blipFill>
          <a:blip r:embed="rId4"/>
          <a:stretch>
            <a:fillRect/>
          </a:stretch>
        </p:blipFill>
        <p:spPr>
          <a:xfrm>
            <a:off x="731877" y="1638657"/>
            <a:ext cx="1045607" cy="1837373"/>
          </a:xfrm>
          <a:prstGeom prst="rect">
            <a:avLst/>
          </a:prstGeom>
        </p:spPr>
      </p:pic>
      <p:sp>
        <p:nvSpPr>
          <p:cNvPr id="5" name="Text 1"/>
          <p:cNvSpPr/>
          <p:nvPr/>
        </p:nvSpPr>
        <p:spPr>
          <a:xfrm>
            <a:off x="2091095" y="1847731"/>
            <a:ext cx="2323624" cy="290513"/>
          </a:xfrm>
          <a:prstGeom prst="rect">
            <a:avLst/>
          </a:prstGeom>
          <a:noFill/>
          <a:ln/>
        </p:spPr>
        <p:txBody>
          <a:bodyPr wrap="none" lIns="0" tIns="0" rIns="0" bIns="0" rtlCol="0" anchor="t"/>
          <a:lstStyle/>
          <a:p>
            <a:pPr marL="0" indent="0" algn="l">
              <a:lnSpc>
                <a:spcPts val="2250"/>
              </a:lnSpc>
              <a:buNone/>
            </a:pPr>
            <a:r>
              <a:rPr lang="en-US" sz="1800" b="1" dirty="0">
                <a:solidFill>
                  <a:srgbClr val="E0E4E6"/>
                </a:solidFill>
                <a:latin typeface="Spline Sans Bold" pitchFamily="34" charset="0"/>
                <a:ea typeface="Spline Sans Bold" pitchFamily="34" charset="-122"/>
                <a:cs typeface="Spline Sans Bold" pitchFamily="34" charset="-120"/>
              </a:rPr>
              <a:t>Accuracy</a:t>
            </a:r>
            <a:endParaRPr lang="en-US" sz="1800" dirty="0"/>
          </a:p>
        </p:txBody>
      </p:sp>
      <p:sp>
        <p:nvSpPr>
          <p:cNvPr id="6" name="Text 2"/>
          <p:cNvSpPr/>
          <p:nvPr/>
        </p:nvSpPr>
        <p:spPr>
          <a:xfrm>
            <a:off x="2091095" y="2263616"/>
            <a:ext cx="6321028" cy="1003340"/>
          </a:xfrm>
          <a:prstGeom prst="rect">
            <a:avLst/>
          </a:prstGeom>
          <a:noFill/>
          <a:ln/>
        </p:spPr>
        <p:txBody>
          <a:bodyPr wrap="square" lIns="0" tIns="0" rIns="0" bIns="0" rtlCol="0" anchor="t"/>
          <a:lstStyle/>
          <a:p>
            <a:pPr marL="0" indent="0" algn="l">
              <a:lnSpc>
                <a:spcPts val="2600"/>
              </a:lnSpc>
              <a:buNone/>
            </a:pPr>
            <a:r>
              <a:rPr lang="en-US" sz="1600" dirty="0">
                <a:solidFill>
                  <a:srgbClr val="E0E4E6"/>
                </a:solidFill>
                <a:latin typeface="Barlow" pitchFamily="34" charset="0"/>
                <a:ea typeface="Barlow" pitchFamily="34" charset="-122"/>
                <a:cs typeface="Barlow" pitchFamily="34" charset="-120"/>
              </a:rPr>
              <a:t>Accuracy refers to how close a measurement is to the true or accepted value. A measurement is considered accurate if it's close to the real value.</a:t>
            </a:r>
            <a:endParaRPr lang="en-US" sz="1600" dirty="0"/>
          </a:p>
        </p:txBody>
      </p:sp>
      <p:pic>
        <p:nvPicPr>
          <p:cNvPr id="7" name="Image 2" descr="preencoded.png"/>
          <p:cNvPicPr>
            <a:picLocks noChangeAspect="1"/>
          </p:cNvPicPr>
          <p:nvPr/>
        </p:nvPicPr>
        <p:blipFill>
          <a:blip r:embed="rId5"/>
          <a:stretch>
            <a:fillRect/>
          </a:stretch>
        </p:blipFill>
        <p:spPr>
          <a:xfrm>
            <a:off x="731877" y="3476030"/>
            <a:ext cx="1045607" cy="2171819"/>
          </a:xfrm>
          <a:prstGeom prst="rect">
            <a:avLst/>
          </a:prstGeom>
        </p:spPr>
      </p:pic>
      <p:sp>
        <p:nvSpPr>
          <p:cNvPr id="8" name="Text 3"/>
          <p:cNvSpPr/>
          <p:nvPr/>
        </p:nvSpPr>
        <p:spPr>
          <a:xfrm>
            <a:off x="2091095" y="3685103"/>
            <a:ext cx="2323624" cy="290513"/>
          </a:xfrm>
          <a:prstGeom prst="rect">
            <a:avLst/>
          </a:prstGeom>
          <a:noFill/>
          <a:ln/>
        </p:spPr>
        <p:txBody>
          <a:bodyPr wrap="none" lIns="0" tIns="0" rIns="0" bIns="0" rtlCol="0" anchor="t"/>
          <a:lstStyle/>
          <a:p>
            <a:pPr marL="0" indent="0" algn="l">
              <a:lnSpc>
                <a:spcPts val="2250"/>
              </a:lnSpc>
              <a:buNone/>
            </a:pPr>
            <a:r>
              <a:rPr lang="en-US" sz="1800" b="1" dirty="0">
                <a:solidFill>
                  <a:srgbClr val="E0E4E6"/>
                </a:solidFill>
                <a:latin typeface="Spline Sans Bold" pitchFamily="34" charset="0"/>
                <a:ea typeface="Spline Sans Bold" pitchFamily="34" charset="-122"/>
                <a:cs typeface="Spline Sans Bold" pitchFamily="34" charset="-120"/>
              </a:rPr>
              <a:t>Precision</a:t>
            </a:r>
            <a:endParaRPr lang="en-US" sz="1800" dirty="0"/>
          </a:p>
        </p:txBody>
      </p:sp>
      <p:sp>
        <p:nvSpPr>
          <p:cNvPr id="9" name="Text 4"/>
          <p:cNvSpPr/>
          <p:nvPr/>
        </p:nvSpPr>
        <p:spPr>
          <a:xfrm>
            <a:off x="2091095" y="4100989"/>
            <a:ext cx="6321028" cy="1337786"/>
          </a:xfrm>
          <a:prstGeom prst="rect">
            <a:avLst/>
          </a:prstGeom>
          <a:noFill/>
          <a:ln/>
        </p:spPr>
        <p:txBody>
          <a:bodyPr wrap="square" lIns="0" tIns="0" rIns="0" bIns="0" rtlCol="0" anchor="t"/>
          <a:lstStyle/>
          <a:p>
            <a:pPr marL="0" indent="0" algn="l">
              <a:lnSpc>
                <a:spcPts val="2600"/>
              </a:lnSpc>
              <a:buNone/>
            </a:pPr>
            <a:r>
              <a:rPr lang="en-US" sz="1600" dirty="0">
                <a:solidFill>
                  <a:srgbClr val="E0E4E6"/>
                </a:solidFill>
                <a:latin typeface="Barlow" pitchFamily="34" charset="0"/>
                <a:ea typeface="Barlow" pitchFamily="34" charset="-122"/>
                <a:cs typeface="Barlow" pitchFamily="34" charset="-120"/>
              </a:rPr>
              <a:t>Precision refers to how close repeated measurements are to each other. A measurement is considered precise if repeated measurements are close together, even if they are not close to the true value.</a:t>
            </a:r>
            <a:endParaRPr lang="en-US" sz="1600" dirty="0"/>
          </a:p>
        </p:txBody>
      </p:sp>
      <p:pic>
        <p:nvPicPr>
          <p:cNvPr id="10" name="Image 3" descr="preencoded.png"/>
          <p:cNvPicPr>
            <a:picLocks noChangeAspect="1"/>
          </p:cNvPicPr>
          <p:nvPr/>
        </p:nvPicPr>
        <p:blipFill>
          <a:blip r:embed="rId6"/>
          <a:stretch>
            <a:fillRect/>
          </a:stretch>
        </p:blipFill>
        <p:spPr>
          <a:xfrm>
            <a:off x="731877" y="5647849"/>
            <a:ext cx="1045607" cy="1837373"/>
          </a:xfrm>
          <a:prstGeom prst="rect">
            <a:avLst/>
          </a:prstGeom>
        </p:spPr>
      </p:pic>
      <p:sp>
        <p:nvSpPr>
          <p:cNvPr id="11" name="Text 5"/>
          <p:cNvSpPr/>
          <p:nvPr/>
        </p:nvSpPr>
        <p:spPr>
          <a:xfrm>
            <a:off x="2091095" y="5856923"/>
            <a:ext cx="2323624" cy="290513"/>
          </a:xfrm>
          <a:prstGeom prst="rect">
            <a:avLst/>
          </a:prstGeom>
          <a:noFill/>
          <a:ln/>
        </p:spPr>
        <p:txBody>
          <a:bodyPr wrap="none" lIns="0" tIns="0" rIns="0" bIns="0" rtlCol="0" anchor="t"/>
          <a:lstStyle/>
          <a:p>
            <a:pPr marL="0" indent="0" algn="l">
              <a:lnSpc>
                <a:spcPts val="2250"/>
              </a:lnSpc>
              <a:buNone/>
            </a:pPr>
            <a:r>
              <a:rPr lang="en-US" sz="1800" b="1" dirty="0">
                <a:solidFill>
                  <a:srgbClr val="E0E4E6"/>
                </a:solidFill>
                <a:latin typeface="Spline Sans Bold" pitchFamily="34" charset="0"/>
                <a:ea typeface="Spline Sans Bold" pitchFamily="34" charset="-122"/>
                <a:cs typeface="Spline Sans Bold" pitchFamily="34" charset="-120"/>
              </a:rPr>
              <a:t>Both Matter</a:t>
            </a:r>
            <a:endParaRPr lang="en-US" sz="1800" dirty="0"/>
          </a:p>
        </p:txBody>
      </p:sp>
      <p:sp>
        <p:nvSpPr>
          <p:cNvPr id="12" name="Text 6"/>
          <p:cNvSpPr/>
          <p:nvPr/>
        </p:nvSpPr>
        <p:spPr>
          <a:xfrm>
            <a:off x="2091095" y="6272808"/>
            <a:ext cx="6321028" cy="1003340"/>
          </a:xfrm>
          <a:prstGeom prst="rect">
            <a:avLst/>
          </a:prstGeom>
          <a:noFill/>
          <a:ln/>
        </p:spPr>
        <p:txBody>
          <a:bodyPr wrap="square" lIns="0" tIns="0" rIns="0" bIns="0" rtlCol="0" anchor="t"/>
          <a:lstStyle/>
          <a:p>
            <a:pPr marL="0" indent="0" algn="l">
              <a:lnSpc>
                <a:spcPts val="2600"/>
              </a:lnSpc>
              <a:buNone/>
            </a:pPr>
            <a:r>
              <a:rPr lang="en-US" sz="1600" dirty="0">
                <a:solidFill>
                  <a:srgbClr val="E0E4E6"/>
                </a:solidFill>
                <a:latin typeface="Barlow" pitchFamily="34" charset="0"/>
                <a:ea typeface="Barlow" pitchFamily="34" charset="-122"/>
                <a:cs typeface="Barlow" pitchFamily="34" charset="-120"/>
              </a:rPr>
              <a:t>Both accuracy and precision are important in scientific and engineering applications. You need accurate and precise measurements to ensure reliable results and draw valid conclusions.</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75692" y="609481"/>
            <a:ext cx="4925378" cy="615672"/>
          </a:xfrm>
          <a:prstGeom prst="rect">
            <a:avLst/>
          </a:prstGeom>
          <a:noFill/>
          <a:ln/>
        </p:spPr>
        <p:txBody>
          <a:bodyPr wrap="none" lIns="0" tIns="0" rIns="0" bIns="0" rtlCol="0" anchor="t"/>
          <a:lstStyle/>
          <a:p>
            <a:pPr marL="0" indent="0">
              <a:lnSpc>
                <a:spcPts val="4800"/>
              </a:lnSpc>
              <a:buNone/>
            </a:pPr>
            <a:r>
              <a:rPr lang="en-US" sz="3850" b="1" dirty="0">
                <a:solidFill>
                  <a:srgbClr val="F0FCFF"/>
                </a:solidFill>
                <a:latin typeface="Spline Sans Bold" pitchFamily="34" charset="0"/>
                <a:ea typeface="Spline Sans Bold" pitchFamily="34" charset="-122"/>
                <a:cs typeface="Spline Sans Bold" pitchFamily="34" charset="-120"/>
              </a:rPr>
              <a:t>Significant Figures</a:t>
            </a:r>
            <a:endParaRPr lang="en-US" sz="3850" dirty="0"/>
          </a:p>
        </p:txBody>
      </p:sp>
      <p:pic>
        <p:nvPicPr>
          <p:cNvPr id="3" name="Image 0" descr="preencoded.png"/>
          <p:cNvPicPr>
            <a:picLocks noChangeAspect="1"/>
          </p:cNvPicPr>
          <p:nvPr/>
        </p:nvPicPr>
        <p:blipFill>
          <a:blip r:embed="rId3"/>
          <a:stretch>
            <a:fillRect/>
          </a:stretch>
        </p:blipFill>
        <p:spPr>
          <a:xfrm>
            <a:off x="2966323" y="1668423"/>
            <a:ext cx="2128838" cy="2169795"/>
          </a:xfrm>
          <a:prstGeom prst="rect">
            <a:avLst/>
          </a:prstGeom>
        </p:spPr>
      </p:pic>
      <p:sp>
        <p:nvSpPr>
          <p:cNvPr id="4" name="Text 1"/>
          <p:cNvSpPr/>
          <p:nvPr/>
        </p:nvSpPr>
        <p:spPr>
          <a:xfrm>
            <a:off x="3985379" y="2679621"/>
            <a:ext cx="119777" cy="443270"/>
          </a:xfrm>
          <a:prstGeom prst="rect">
            <a:avLst/>
          </a:prstGeom>
          <a:noFill/>
          <a:ln/>
        </p:spPr>
        <p:txBody>
          <a:bodyPr wrap="none" lIns="0" tIns="0" rIns="0" bIns="0" rtlCol="0" anchor="t"/>
          <a:lstStyle/>
          <a:p>
            <a:pPr marL="0" indent="0" algn="ctr">
              <a:lnSpc>
                <a:spcPts val="3450"/>
              </a:lnSpc>
              <a:buNone/>
            </a:pPr>
            <a:r>
              <a:rPr lang="en-US" sz="2150" b="1" dirty="0">
                <a:solidFill>
                  <a:srgbClr val="E0E4E6"/>
                </a:solidFill>
                <a:latin typeface="Spline Sans Bold" pitchFamily="34" charset="0"/>
                <a:ea typeface="Spline Sans Bold" pitchFamily="34" charset="-122"/>
                <a:cs typeface="Spline Sans Bold" pitchFamily="34" charset="-120"/>
              </a:rPr>
              <a:t>1</a:t>
            </a:r>
            <a:endParaRPr lang="en-US" sz="2150" dirty="0"/>
          </a:p>
        </p:txBody>
      </p:sp>
      <p:sp>
        <p:nvSpPr>
          <p:cNvPr id="5" name="Text 2"/>
          <p:cNvSpPr/>
          <p:nvPr/>
        </p:nvSpPr>
        <p:spPr>
          <a:xfrm>
            <a:off x="5345906" y="1889998"/>
            <a:ext cx="2462689" cy="307777"/>
          </a:xfrm>
          <a:prstGeom prst="rect">
            <a:avLst/>
          </a:prstGeom>
          <a:noFill/>
          <a:ln/>
        </p:spPr>
        <p:txBody>
          <a:bodyPr wrap="none" lIns="0" tIns="0" rIns="0" bIns="0" rtlCol="0" anchor="t"/>
          <a:lstStyle/>
          <a:p>
            <a:pPr marL="0" indent="0" algn="l">
              <a:lnSpc>
                <a:spcPts val="2400"/>
              </a:lnSpc>
              <a:buNone/>
            </a:pPr>
            <a:r>
              <a:rPr lang="en-US" sz="1900" b="1" dirty="0">
                <a:solidFill>
                  <a:srgbClr val="E0E4E6"/>
                </a:solidFill>
                <a:latin typeface="Spline Sans Bold" pitchFamily="34" charset="0"/>
                <a:ea typeface="Spline Sans Bold" pitchFamily="34" charset="-122"/>
                <a:cs typeface="Spline Sans Bold" pitchFamily="34" charset="-120"/>
              </a:rPr>
              <a:t>What They Are</a:t>
            </a:r>
            <a:endParaRPr lang="en-US" sz="1900" dirty="0"/>
          </a:p>
        </p:txBody>
      </p:sp>
      <p:sp>
        <p:nvSpPr>
          <p:cNvPr id="6" name="Text 3"/>
          <p:cNvSpPr/>
          <p:nvPr/>
        </p:nvSpPr>
        <p:spPr>
          <a:xfrm>
            <a:off x="5345906" y="2330648"/>
            <a:ext cx="8287226" cy="1064062"/>
          </a:xfrm>
          <a:prstGeom prst="rect">
            <a:avLst/>
          </a:prstGeom>
          <a:noFill/>
          <a:ln/>
        </p:spPr>
        <p:txBody>
          <a:bodyPr wrap="square" lIns="0" tIns="0" rIns="0" bIns="0" rtlCol="0" anchor="t"/>
          <a:lstStyle/>
          <a:p>
            <a:pPr marL="0" indent="0" algn="l">
              <a:lnSpc>
                <a:spcPts val="2750"/>
              </a:lnSpc>
              <a:buNone/>
            </a:pPr>
            <a:r>
              <a:rPr lang="en-US" sz="1700" dirty="0">
                <a:solidFill>
                  <a:srgbClr val="E0E4E6"/>
                </a:solidFill>
                <a:latin typeface="Barlow" pitchFamily="34" charset="0"/>
                <a:ea typeface="Barlow" pitchFamily="34" charset="-122"/>
                <a:cs typeface="Barlow" pitchFamily="34" charset="-120"/>
              </a:rPr>
              <a:t>Significant figures are the digits in a measurement that are considered reliable and contribute to its precision. They indicate the level of accuracy to which a measurement is known.</a:t>
            </a:r>
            <a:endParaRPr lang="en-US" sz="1700" dirty="0"/>
          </a:p>
        </p:txBody>
      </p:sp>
      <p:sp>
        <p:nvSpPr>
          <p:cNvPr id="7" name="Shape 4"/>
          <p:cNvSpPr/>
          <p:nvPr/>
        </p:nvSpPr>
        <p:spPr>
          <a:xfrm>
            <a:off x="5179695" y="3628668"/>
            <a:ext cx="8619649" cy="15240"/>
          </a:xfrm>
          <a:prstGeom prst="roundRect">
            <a:avLst>
              <a:gd name="adj" fmla="val 2181546"/>
            </a:avLst>
          </a:prstGeom>
          <a:solidFill>
            <a:srgbClr val="16FFBB"/>
          </a:solidFill>
          <a:ln/>
        </p:spPr>
      </p:sp>
      <p:pic>
        <p:nvPicPr>
          <p:cNvPr id="8" name="Image 1" descr="preencoded.png"/>
          <p:cNvPicPr>
            <a:picLocks noChangeAspect="1"/>
          </p:cNvPicPr>
          <p:nvPr/>
        </p:nvPicPr>
        <p:blipFill>
          <a:blip r:embed="rId4"/>
          <a:stretch>
            <a:fillRect/>
          </a:stretch>
        </p:blipFill>
        <p:spPr>
          <a:xfrm>
            <a:off x="1887379" y="3671649"/>
            <a:ext cx="4257675" cy="2169795"/>
          </a:xfrm>
          <a:prstGeom prst="rect">
            <a:avLst/>
          </a:prstGeom>
        </p:spPr>
      </p:pic>
      <p:sp>
        <p:nvSpPr>
          <p:cNvPr id="9" name="Text 5"/>
          <p:cNvSpPr/>
          <p:nvPr/>
        </p:nvSpPr>
        <p:spPr>
          <a:xfrm>
            <a:off x="3968234" y="4423886"/>
            <a:ext cx="154067" cy="443270"/>
          </a:xfrm>
          <a:prstGeom prst="rect">
            <a:avLst/>
          </a:prstGeom>
          <a:noFill/>
          <a:ln/>
        </p:spPr>
        <p:txBody>
          <a:bodyPr wrap="none" lIns="0" tIns="0" rIns="0" bIns="0" rtlCol="0" anchor="t"/>
          <a:lstStyle/>
          <a:p>
            <a:pPr marL="0" indent="0" algn="ctr">
              <a:lnSpc>
                <a:spcPts val="3450"/>
              </a:lnSpc>
              <a:buNone/>
            </a:pPr>
            <a:r>
              <a:rPr lang="en-US" sz="2150" b="1" dirty="0">
                <a:solidFill>
                  <a:srgbClr val="E0E4E6"/>
                </a:solidFill>
                <a:latin typeface="Spline Sans Bold" pitchFamily="34" charset="0"/>
                <a:ea typeface="Spline Sans Bold" pitchFamily="34" charset="-122"/>
                <a:cs typeface="Spline Sans Bold" pitchFamily="34" charset="-120"/>
              </a:rPr>
              <a:t>2</a:t>
            </a:r>
            <a:endParaRPr lang="en-US" sz="2150" dirty="0"/>
          </a:p>
        </p:txBody>
      </p:sp>
      <p:sp>
        <p:nvSpPr>
          <p:cNvPr id="10" name="Text 6"/>
          <p:cNvSpPr/>
          <p:nvPr/>
        </p:nvSpPr>
        <p:spPr>
          <a:xfrm>
            <a:off x="6424970" y="4070509"/>
            <a:ext cx="2462689" cy="307777"/>
          </a:xfrm>
          <a:prstGeom prst="rect">
            <a:avLst/>
          </a:prstGeom>
          <a:noFill/>
          <a:ln/>
        </p:spPr>
        <p:txBody>
          <a:bodyPr wrap="none" lIns="0" tIns="0" rIns="0" bIns="0" rtlCol="0" anchor="t"/>
          <a:lstStyle/>
          <a:p>
            <a:pPr marL="0" indent="0" algn="l">
              <a:lnSpc>
                <a:spcPts val="2400"/>
              </a:lnSpc>
              <a:buNone/>
            </a:pPr>
            <a:r>
              <a:rPr lang="en-US" sz="1900" b="1" dirty="0">
                <a:solidFill>
                  <a:srgbClr val="E0E4E6"/>
                </a:solidFill>
                <a:latin typeface="Spline Sans Bold" pitchFamily="34" charset="0"/>
                <a:ea typeface="Spline Sans Bold" pitchFamily="34" charset="-122"/>
                <a:cs typeface="Spline Sans Bold" pitchFamily="34" charset="-120"/>
              </a:rPr>
              <a:t>Rules to Follow</a:t>
            </a:r>
            <a:endParaRPr lang="en-US" sz="1900" dirty="0"/>
          </a:p>
        </p:txBody>
      </p:sp>
      <p:sp>
        <p:nvSpPr>
          <p:cNvPr id="11" name="Text 7"/>
          <p:cNvSpPr/>
          <p:nvPr/>
        </p:nvSpPr>
        <p:spPr>
          <a:xfrm>
            <a:off x="6424970" y="4511159"/>
            <a:ext cx="7208163" cy="709374"/>
          </a:xfrm>
          <a:prstGeom prst="rect">
            <a:avLst/>
          </a:prstGeom>
          <a:noFill/>
          <a:ln/>
        </p:spPr>
        <p:txBody>
          <a:bodyPr wrap="square" lIns="0" tIns="0" rIns="0" bIns="0" rtlCol="0" anchor="t"/>
          <a:lstStyle/>
          <a:p>
            <a:pPr marL="0" indent="0" algn="l">
              <a:lnSpc>
                <a:spcPts val="2750"/>
              </a:lnSpc>
              <a:buNone/>
            </a:pPr>
            <a:r>
              <a:rPr lang="en-US" sz="1700" dirty="0">
                <a:solidFill>
                  <a:srgbClr val="E0E4E6"/>
                </a:solidFill>
                <a:latin typeface="Barlow" pitchFamily="34" charset="0"/>
                <a:ea typeface="Barlow" pitchFamily="34" charset="-122"/>
                <a:cs typeface="Barlow" pitchFamily="34" charset="-120"/>
              </a:rPr>
              <a:t>Specific rules determine which digits are considered significant. For example, non-zero digits are always significant, while leading zeros are not.</a:t>
            </a:r>
            <a:endParaRPr lang="en-US" sz="1700" dirty="0"/>
          </a:p>
        </p:txBody>
      </p:sp>
      <p:sp>
        <p:nvSpPr>
          <p:cNvPr id="12" name="Shape 8"/>
          <p:cNvSpPr/>
          <p:nvPr/>
        </p:nvSpPr>
        <p:spPr>
          <a:xfrm>
            <a:off x="6258758" y="5631894"/>
            <a:ext cx="7540585" cy="15240"/>
          </a:xfrm>
          <a:prstGeom prst="roundRect">
            <a:avLst>
              <a:gd name="adj" fmla="val 2181546"/>
            </a:avLst>
          </a:prstGeom>
          <a:solidFill>
            <a:srgbClr val="29DDDA"/>
          </a:solidFill>
          <a:ln/>
        </p:spPr>
      </p:sp>
      <p:pic>
        <p:nvPicPr>
          <p:cNvPr id="13" name="Image 2" descr="preencoded.png"/>
          <p:cNvPicPr>
            <a:picLocks noChangeAspect="1"/>
          </p:cNvPicPr>
          <p:nvPr/>
        </p:nvPicPr>
        <p:blipFill>
          <a:blip r:embed="rId5"/>
          <a:stretch>
            <a:fillRect/>
          </a:stretch>
        </p:blipFill>
        <p:spPr>
          <a:xfrm>
            <a:off x="808315" y="5674876"/>
            <a:ext cx="6386632" cy="2169795"/>
          </a:xfrm>
          <a:prstGeom prst="rect">
            <a:avLst/>
          </a:prstGeom>
        </p:spPr>
      </p:pic>
      <p:sp>
        <p:nvSpPr>
          <p:cNvPr id="14" name="Text 9"/>
          <p:cNvSpPr/>
          <p:nvPr/>
        </p:nvSpPr>
        <p:spPr>
          <a:xfrm>
            <a:off x="3964186" y="6427113"/>
            <a:ext cx="162163" cy="443270"/>
          </a:xfrm>
          <a:prstGeom prst="rect">
            <a:avLst/>
          </a:prstGeom>
          <a:noFill/>
          <a:ln/>
        </p:spPr>
        <p:txBody>
          <a:bodyPr wrap="none" lIns="0" tIns="0" rIns="0" bIns="0" rtlCol="0" anchor="t"/>
          <a:lstStyle/>
          <a:p>
            <a:pPr marL="0" indent="0" algn="ctr">
              <a:lnSpc>
                <a:spcPts val="3450"/>
              </a:lnSpc>
              <a:buNone/>
            </a:pPr>
            <a:r>
              <a:rPr lang="en-US" sz="2150" b="1" dirty="0">
                <a:solidFill>
                  <a:srgbClr val="E0E4E6"/>
                </a:solidFill>
                <a:latin typeface="Spline Sans Bold" pitchFamily="34" charset="0"/>
                <a:ea typeface="Spline Sans Bold" pitchFamily="34" charset="-122"/>
                <a:cs typeface="Spline Sans Bold" pitchFamily="34" charset="-120"/>
              </a:rPr>
              <a:t>3</a:t>
            </a:r>
            <a:endParaRPr lang="en-US" sz="2150" dirty="0"/>
          </a:p>
        </p:txBody>
      </p:sp>
      <p:sp>
        <p:nvSpPr>
          <p:cNvPr id="15" name="Text 10"/>
          <p:cNvSpPr/>
          <p:nvPr/>
        </p:nvSpPr>
        <p:spPr>
          <a:xfrm>
            <a:off x="7503914" y="5896451"/>
            <a:ext cx="2462689" cy="307777"/>
          </a:xfrm>
          <a:prstGeom prst="rect">
            <a:avLst/>
          </a:prstGeom>
          <a:noFill/>
          <a:ln/>
        </p:spPr>
        <p:txBody>
          <a:bodyPr wrap="none" lIns="0" tIns="0" rIns="0" bIns="0" rtlCol="0" anchor="t"/>
          <a:lstStyle/>
          <a:p>
            <a:pPr marL="0" indent="0" algn="l">
              <a:lnSpc>
                <a:spcPts val="2400"/>
              </a:lnSpc>
              <a:buNone/>
            </a:pPr>
            <a:r>
              <a:rPr lang="en-US" sz="1900" b="1" dirty="0">
                <a:solidFill>
                  <a:srgbClr val="E0E4E6"/>
                </a:solidFill>
                <a:latin typeface="Spline Sans Bold" pitchFamily="34" charset="0"/>
                <a:ea typeface="Spline Sans Bold" pitchFamily="34" charset="-122"/>
                <a:cs typeface="Spline Sans Bold" pitchFamily="34" charset="-120"/>
              </a:rPr>
              <a:t>Why They Matter</a:t>
            </a:r>
            <a:endParaRPr lang="en-US" sz="1900" dirty="0"/>
          </a:p>
        </p:txBody>
      </p:sp>
      <p:sp>
        <p:nvSpPr>
          <p:cNvPr id="16" name="Text 11"/>
          <p:cNvSpPr/>
          <p:nvPr/>
        </p:nvSpPr>
        <p:spPr>
          <a:xfrm>
            <a:off x="7503914" y="6337102"/>
            <a:ext cx="6129218" cy="1064062"/>
          </a:xfrm>
          <a:prstGeom prst="rect">
            <a:avLst/>
          </a:prstGeom>
          <a:noFill/>
          <a:ln/>
        </p:spPr>
        <p:txBody>
          <a:bodyPr wrap="square" lIns="0" tIns="0" rIns="0" bIns="0" rtlCol="0" anchor="t"/>
          <a:lstStyle/>
          <a:p>
            <a:pPr marL="0" indent="0" algn="l">
              <a:lnSpc>
                <a:spcPts val="2750"/>
              </a:lnSpc>
              <a:buNone/>
            </a:pPr>
            <a:r>
              <a:rPr lang="en-US" sz="1700" dirty="0">
                <a:solidFill>
                  <a:srgbClr val="E0E4E6"/>
                </a:solidFill>
                <a:latin typeface="Barlow" pitchFamily="34" charset="0"/>
                <a:ea typeface="Barlow" pitchFamily="34" charset="-122"/>
                <a:cs typeface="Barlow" pitchFamily="34" charset="-120"/>
              </a:rPr>
              <a:t>Using the correct number of significant figures is crucial to accurately representing data and avoiding misleading conclusions.</a:t>
            </a:r>
            <a:endParaRPr lang="en-US" sz="1700" dirty="0"/>
          </a:p>
        </p:txBody>
      </p:sp>
      <p:pic>
        <p:nvPicPr>
          <p:cNvPr id="18" name="Picture 17">
            <a:extLst>
              <a:ext uri="{FF2B5EF4-FFF2-40B4-BE49-F238E27FC236}">
                <a16:creationId xmlns:a16="http://schemas.microsoft.com/office/drawing/2014/main" id="{ED8F86AD-3C86-4C33-9B9A-5D26F4D30685}"/>
              </a:ext>
            </a:extLst>
          </p:cNvPr>
          <p:cNvPicPr>
            <a:picLocks noChangeAspect="1"/>
          </p:cNvPicPr>
          <p:nvPr/>
        </p:nvPicPr>
        <p:blipFill>
          <a:blip r:embed="rId6"/>
          <a:stretch>
            <a:fillRect/>
          </a:stretch>
        </p:blipFill>
        <p:spPr>
          <a:xfrm>
            <a:off x="11915396" y="7620047"/>
            <a:ext cx="2715004" cy="5906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0433"/>
          </a:xfrm>
          <a:prstGeom prst="rect">
            <a:avLst/>
          </a:prstGeom>
        </p:spPr>
      </p:pic>
      <p:sp>
        <p:nvSpPr>
          <p:cNvPr id="3" name="Text 0"/>
          <p:cNvSpPr/>
          <p:nvPr/>
        </p:nvSpPr>
        <p:spPr>
          <a:xfrm>
            <a:off x="6106001" y="486847"/>
            <a:ext cx="6177915" cy="491728"/>
          </a:xfrm>
          <a:prstGeom prst="rect">
            <a:avLst/>
          </a:prstGeom>
          <a:noFill/>
          <a:ln/>
        </p:spPr>
        <p:txBody>
          <a:bodyPr wrap="none" lIns="0" tIns="0" rIns="0" bIns="0" rtlCol="0" anchor="t"/>
          <a:lstStyle/>
          <a:p>
            <a:pPr marL="0" indent="0">
              <a:lnSpc>
                <a:spcPts val="3850"/>
              </a:lnSpc>
              <a:buNone/>
            </a:pPr>
            <a:r>
              <a:rPr lang="en-US" sz="3050" b="1" dirty="0">
                <a:solidFill>
                  <a:srgbClr val="F0FCFF"/>
                </a:solidFill>
                <a:latin typeface="Spline Sans Bold" pitchFamily="34" charset="0"/>
                <a:ea typeface="Spline Sans Bold" pitchFamily="34" charset="-122"/>
                <a:cs typeface="Spline Sans Bold" pitchFamily="34" charset="-120"/>
              </a:rPr>
              <a:t>Applying Measurement Concepts</a:t>
            </a:r>
            <a:endParaRPr lang="en-US" sz="3050" dirty="0"/>
          </a:p>
        </p:txBody>
      </p:sp>
      <p:sp>
        <p:nvSpPr>
          <p:cNvPr id="4" name="Text 1"/>
          <p:cNvSpPr/>
          <p:nvPr/>
        </p:nvSpPr>
        <p:spPr>
          <a:xfrm>
            <a:off x="6106001" y="1332548"/>
            <a:ext cx="7904798" cy="584240"/>
          </a:xfrm>
          <a:prstGeom prst="rect">
            <a:avLst/>
          </a:prstGeom>
          <a:noFill/>
          <a:ln/>
        </p:spPr>
        <p:txBody>
          <a:bodyPr wrap="none" lIns="0" tIns="0" rIns="0" bIns="0" rtlCol="0" anchor="t"/>
          <a:lstStyle/>
          <a:p>
            <a:pPr marL="0" indent="0" algn="ctr">
              <a:lnSpc>
                <a:spcPts val="4600"/>
              </a:lnSpc>
              <a:buNone/>
            </a:pPr>
            <a:r>
              <a:rPr lang="en-US" sz="4600" b="1" dirty="0">
                <a:solidFill>
                  <a:srgbClr val="16FFBB"/>
                </a:solidFill>
                <a:latin typeface="Spline Sans Bold" pitchFamily="34" charset="0"/>
                <a:ea typeface="Spline Sans Bold" pitchFamily="34" charset="-122"/>
                <a:cs typeface="Spline Sans Bold" pitchFamily="34" charset="-120"/>
              </a:rPr>
              <a:t>1</a:t>
            </a:r>
            <a:endParaRPr lang="en-US" sz="4600" dirty="0"/>
          </a:p>
        </p:txBody>
      </p:sp>
      <p:sp>
        <p:nvSpPr>
          <p:cNvPr id="5" name="Text 2"/>
          <p:cNvSpPr/>
          <p:nvPr/>
        </p:nvSpPr>
        <p:spPr>
          <a:xfrm>
            <a:off x="9074825" y="2138005"/>
            <a:ext cx="1967151" cy="245864"/>
          </a:xfrm>
          <a:prstGeom prst="rect">
            <a:avLst/>
          </a:prstGeom>
          <a:noFill/>
          <a:ln/>
        </p:spPr>
        <p:txBody>
          <a:bodyPr wrap="none" lIns="0" tIns="0" rIns="0" bIns="0" rtlCol="0" anchor="t"/>
          <a:lstStyle/>
          <a:p>
            <a:pPr marL="0" indent="0" algn="ctr">
              <a:lnSpc>
                <a:spcPts val="1900"/>
              </a:lnSpc>
              <a:buNone/>
            </a:pPr>
            <a:r>
              <a:rPr lang="en-US" sz="1500" b="1" dirty="0">
                <a:solidFill>
                  <a:srgbClr val="E0E4E6"/>
                </a:solidFill>
                <a:latin typeface="Spline Sans Bold" pitchFamily="34" charset="0"/>
                <a:ea typeface="Spline Sans Bold" pitchFamily="34" charset="-122"/>
                <a:cs typeface="Spline Sans Bold" pitchFamily="34" charset="-120"/>
              </a:rPr>
              <a:t>Science</a:t>
            </a:r>
            <a:endParaRPr lang="en-US" sz="1500" dirty="0"/>
          </a:p>
        </p:txBody>
      </p:sp>
      <p:sp>
        <p:nvSpPr>
          <p:cNvPr id="6" name="Text 3"/>
          <p:cNvSpPr/>
          <p:nvPr/>
        </p:nvSpPr>
        <p:spPr>
          <a:xfrm>
            <a:off x="6106001" y="2490073"/>
            <a:ext cx="7904798" cy="566499"/>
          </a:xfrm>
          <a:prstGeom prst="rect">
            <a:avLst/>
          </a:prstGeom>
          <a:noFill/>
          <a:ln/>
        </p:spPr>
        <p:txBody>
          <a:bodyPr wrap="square" lIns="0" tIns="0" rIns="0" bIns="0" rtlCol="0" anchor="t"/>
          <a:lstStyle/>
          <a:p>
            <a:pPr marL="0" indent="0" algn="ctr">
              <a:lnSpc>
                <a:spcPts val="2200"/>
              </a:lnSpc>
              <a:buNone/>
            </a:pPr>
            <a:r>
              <a:rPr lang="en-US" sz="1350" dirty="0">
                <a:solidFill>
                  <a:srgbClr val="E0E4E6"/>
                </a:solidFill>
                <a:latin typeface="Barlow" pitchFamily="34" charset="0"/>
                <a:ea typeface="Barlow" pitchFamily="34" charset="-122"/>
                <a:cs typeface="Barlow" pitchFamily="34" charset="-120"/>
              </a:rPr>
              <a:t>Measurement is fundamental to all scientific disciplines, from physics and chemistry to biology and astronomy.</a:t>
            </a:r>
            <a:endParaRPr lang="en-US" sz="1350" dirty="0"/>
          </a:p>
        </p:txBody>
      </p:sp>
      <p:sp>
        <p:nvSpPr>
          <p:cNvPr id="7" name="Text 4"/>
          <p:cNvSpPr/>
          <p:nvPr/>
        </p:nvSpPr>
        <p:spPr>
          <a:xfrm>
            <a:off x="6106001" y="3676055"/>
            <a:ext cx="7904798" cy="584240"/>
          </a:xfrm>
          <a:prstGeom prst="rect">
            <a:avLst/>
          </a:prstGeom>
          <a:noFill/>
          <a:ln/>
        </p:spPr>
        <p:txBody>
          <a:bodyPr wrap="none" lIns="0" tIns="0" rIns="0" bIns="0" rtlCol="0" anchor="t"/>
          <a:lstStyle/>
          <a:p>
            <a:pPr marL="0" indent="0" algn="ctr">
              <a:lnSpc>
                <a:spcPts val="4600"/>
              </a:lnSpc>
              <a:buNone/>
            </a:pPr>
            <a:r>
              <a:rPr lang="en-US" sz="4600" b="1" dirty="0">
                <a:solidFill>
                  <a:srgbClr val="29DDDA"/>
                </a:solidFill>
                <a:latin typeface="Spline Sans Bold" pitchFamily="34" charset="0"/>
                <a:ea typeface="Spline Sans Bold" pitchFamily="34" charset="-122"/>
                <a:cs typeface="Spline Sans Bold" pitchFamily="34" charset="-120"/>
              </a:rPr>
              <a:t>2</a:t>
            </a:r>
            <a:endParaRPr lang="en-US" sz="4600" dirty="0"/>
          </a:p>
        </p:txBody>
      </p:sp>
      <p:sp>
        <p:nvSpPr>
          <p:cNvPr id="8" name="Text 5"/>
          <p:cNvSpPr/>
          <p:nvPr/>
        </p:nvSpPr>
        <p:spPr>
          <a:xfrm>
            <a:off x="9074825" y="4481513"/>
            <a:ext cx="1967151" cy="245864"/>
          </a:xfrm>
          <a:prstGeom prst="rect">
            <a:avLst/>
          </a:prstGeom>
          <a:noFill/>
          <a:ln/>
        </p:spPr>
        <p:txBody>
          <a:bodyPr wrap="none" lIns="0" tIns="0" rIns="0" bIns="0" rtlCol="0" anchor="t"/>
          <a:lstStyle/>
          <a:p>
            <a:pPr marL="0" indent="0" algn="ctr">
              <a:lnSpc>
                <a:spcPts val="1900"/>
              </a:lnSpc>
              <a:buNone/>
            </a:pPr>
            <a:r>
              <a:rPr lang="en-US" sz="1500" b="1" dirty="0">
                <a:solidFill>
                  <a:srgbClr val="E0E4E6"/>
                </a:solidFill>
                <a:latin typeface="Spline Sans Bold" pitchFamily="34" charset="0"/>
                <a:ea typeface="Spline Sans Bold" pitchFamily="34" charset="-122"/>
                <a:cs typeface="Spline Sans Bold" pitchFamily="34" charset="-120"/>
              </a:rPr>
              <a:t>Engineering</a:t>
            </a:r>
            <a:endParaRPr lang="en-US" sz="1500" dirty="0"/>
          </a:p>
        </p:txBody>
      </p:sp>
      <p:sp>
        <p:nvSpPr>
          <p:cNvPr id="9" name="Text 6"/>
          <p:cNvSpPr/>
          <p:nvPr/>
        </p:nvSpPr>
        <p:spPr>
          <a:xfrm>
            <a:off x="6106001" y="4833580"/>
            <a:ext cx="7904798" cy="566499"/>
          </a:xfrm>
          <a:prstGeom prst="rect">
            <a:avLst/>
          </a:prstGeom>
          <a:noFill/>
          <a:ln/>
        </p:spPr>
        <p:txBody>
          <a:bodyPr wrap="square" lIns="0" tIns="0" rIns="0" bIns="0" rtlCol="0" anchor="t"/>
          <a:lstStyle/>
          <a:p>
            <a:pPr marL="0" indent="0" algn="ctr">
              <a:lnSpc>
                <a:spcPts val="2200"/>
              </a:lnSpc>
              <a:buNone/>
            </a:pPr>
            <a:r>
              <a:rPr lang="en-US" sz="1350" dirty="0">
                <a:solidFill>
                  <a:srgbClr val="E0E4E6"/>
                </a:solidFill>
                <a:latin typeface="Barlow" pitchFamily="34" charset="0"/>
                <a:ea typeface="Barlow" pitchFamily="34" charset="-122"/>
                <a:cs typeface="Barlow" pitchFamily="34" charset="-120"/>
              </a:rPr>
              <a:t>Engineers rely heavily on accurate and precise measurements for designing and building structures, machines, and devices.</a:t>
            </a:r>
            <a:endParaRPr lang="en-US" sz="1350" dirty="0"/>
          </a:p>
        </p:txBody>
      </p:sp>
      <p:sp>
        <p:nvSpPr>
          <p:cNvPr id="10" name="Text 7"/>
          <p:cNvSpPr/>
          <p:nvPr/>
        </p:nvSpPr>
        <p:spPr>
          <a:xfrm>
            <a:off x="6106001" y="6019562"/>
            <a:ext cx="7904798" cy="584240"/>
          </a:xfrm>
          <a:prstGeom prst="rect">
            <a:avLst/>
          </a:prstGeom>
          <a:noFill/>
          <a:ln/>
        </p:spPr>
        <p:txBody>
          <a:bodyPr wrap="none" lIns="0" tIns="0" rIns="0" bIns="0" rtlCol="0" anchor="t"/>
          <a:lstStyle/>
          <a:p>
            <a:pPr marL="0" indent="0" algn="ctr">
              <a:lnSpc>
                <a:spcPts val="4600"/>
              </a:lnSpc>
              <a:buNone/>
            </a:pPr>
            <a:r>
              <a:rPr lang="en-US" sz="4600" b="1" dirty="0">
                <a:solidFill>
                  <a:srgbClr val="37A7E7"/>
                </a:solidFill>
                <a:latin typeface="Spline Sans Bold" pitchFamily="34" charset="0"/>
                <a:ea typeface="Spline Sans Bold" pitchFamily="34" charset="-122"/>
                <a:cs typeface="Spline Sans Bold" pitchFamily="34" charset="-120"/>
              </a:rPr>
              <a:t>3</a:t>
            </a:r>
            <a:endParaRPr lang="en-US" sz="4600" dirty="0"/>
          </a:p>
        </p:txBody>
      </p:sp>
      <p:sp>
        <p:nvSpPr>
          <p:cNvPr id="11" name="Text 8"/>
          <p:cNvSpPr/>
          <p:nvPr/>
        </p:nvSpPr>
        <p:spPr>
          <a:xfrm>
            <a:off x="9074825" y="6825020"/>
            <a:ext cx="1967151" cy="245864"/>
          </a:xfrm>
          <a:prstGeom prst="rect">
            <a:avLst/>
          </a:prstGeom>
          <a:noFill/>
          <a:ln/>
        </p:spPr>
        <p:txBody>
          <a:bodyPr wrap="none" lIns="0" tIns="0" rIns="0" bIns="0" rtlCol="0" anchor="t"/>
          <a:lstStyle/>
          <a:p>
            <a:pPr marL="0" indent="0" algn="ctr">
              <a:lnSpc>
                <a:spcPts val="1900"/>
              </a:lnSpc>
              <a:buNone/>
            </a:pPr>
            <a:r>
              <a:rPr lang="en-US" sz="1500" b="1" dirty="0">
                <a:solidFill>
                  <a:srgbClr val="E0E4E6"/>
                </a:solidFill>
                <a:latin typeface="Spline Sans Bold" pitchFamily="34" charset="0"/>
                <a:ea typeface="Spline Sans Bold" pitchFamily="34" charset="-122"/>
                <a:cs typeface="Spline Sans Bold" pitchFamily="34" charset="-120"/>
              </a:rPr>
              <a:t>Daily Life</a:t>
            </a:r>
            <a:endParaRPr lang="en-US" sz="1500" dirty="0"/>
          </a:p>
        </p:txBody>
      </p:sp>
      <p:sp>
        <p:nvSpPr>
          <p:cNvPr id="12" name="Text 9"/>
          <p:cNvSpPr/>
          <p:nvPr/>
        </p:nvSpPr>
        <p:spPr>
          <a:xfrm>
            <a:off x="6106001" y="7177088"/>
            <a:ext cx="7904798" cy="566499"/>
          </a:xfrm>
          <a:prstGeom prst="rect">
            <a:avLst/>
          </a:prstGeom>
          <a:noFill/>
          <a:ln/>
        </p:spPr>
        <p:txBody>
          <a:bodyPr wrap="square" lIns="0" tIns="0" rIns="0" bIns="0" rtlCol="0" anchor="t"/>
          <a:lstStyle/>
          <a:p>
            <a:pPr marL="0" indent="0" algn="ctr">
              <a:lnSpc>
                <a:spcPts val="2200"/>
              </a:lnSpc>
              <a:buNone/>
            </a:pPr>
            <a:r>
              <a:rPr lang="en-US" sz="1350" dirty="0">
                <a:solidFill>
                  <a:srgbClr val="E0E4E6"/>
                </a:solidFill>
                <a:latin typeface="Barlow" pitchFamily="34" charset="0"/>
                <a:ea typeface="Barlow" pitchFamily="34" charset="-122"/>
                <a:cs typeface="Barlow" pitchFamily="34" charset="-120"/>
              </a:rPr>
              <a:t>We encounter measurement in our daily lives, from cooking recipes and measuring ingredients to navigating with GPS and monitoring our health.</a:t>
            </a:r>
            <a:endParaRPr lang="en-US" sz="1350" dirty="0"/>
          </a:p>
        </p:txBody>
      </p:sp>
      <p:pic>
        <p:nvPicPr>
          <p:cNvPr id="16" name="Picture 15">
            <a:extLst>
              <a:ext uri="{FF2B5EF4-FFF2-40B4-BE49-F238E27FC236}">
                <a16:creationId xmlns:a16="http://schemas.microsoft.com/office/drawing/2014/main" id="{4749F9A7-26E2-40C9-84C6-9D8C4D31EDD0}"/>
              </a:ext>
            </a:extLst>
          </p:cNvPr>
          <p:cNvPicPr>
            <a:picLocks noChangeAspect="1"/>
          </p:cNvPicPr>
          <p:nvPr/>
        </p:nvPicPr>
        <p:blipFill>
          <a:blip r:embed="rId4"/>
          <a:stretch>
            <a:fillRect/>
          </a:stretch>
        </p:blipFill>
        <p:spPr>
          <a:xfrm>
            <a:off x="12148656" y="7630685"/>
            <a:ext cx="2391109" cy="43821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837</Words>
  <Application>Microsoft Office PowerPoint</Application>
  <PresentationFormat>Custom</PresentationFormat>
  <Paragraphs>70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Spline Sans Bold</vt:lpstr>
      <vt:lpstr>Barlow</vt:lpstr>
      <vt:lpstr>Arial</vt:lpstr>
      <vt:lpstr>Barlow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fire4money@gmail.com</cp:lastModifiedBy>
  <cp:revision>2</cp:revision>
  <dcterms:created xsi:type="dcterms:W3CDTF">2024-11-15T06:16:16Z</dcterms:created>
  <dcterms:modified xsi:type="dcterms:W3CDTF">2024-11-15T07:35:36Z</dcterms:modified>
</cp:coreProperties>
</file>