
<file path=[Content_Types].xml><?xml version="1.0" encoding="utf-8"?>
<Types xmlns="http://schemas.openxmlformats.org/package/2006/content-types">
  <Default ContentType="application/vnd.openxmlformats-officedocument.oleObject" Extension="bin"/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</p:sldIdLst>
  <p:sldSz cx="18288000" cy="10287000"/>
  <p:notesSz cx="6858000" cy="9144000"/>
  <p:embeddedFontLst>
    <p:embeddedFont>
      <p:font typeface="Shrikhand" charset="1" panose="02000000000000000000"/>
      <p:regular r:id="rId12"/>
    </p:embeddedFont>
    <p:embeddedFont>
      <p:font typeface="Adlery Pro" charset="1" panose="00000000000000000000"/>
      <p:regular r:id="rId13"/>
    </p:embeddedFont>
    <p:embeddedFont>
      <p:font typeface="Roboto Bold" charset="1" panose="02000000000000000000"/>
      <p:regular r:id="rId14"/>
    </p:embeddedFont>
    <p:embeddedFont>
      <p:font typeface="League Spartan" charset="1" panose="00000800000000000000"/>
      <p:regular r:id="rId15"/>
    </p:embeddedFont>
    <p:embeddedFont>
      <p:font typeface="Roboto" charset="1" panose="02000000000000000000"/>
      <p:regular r:id="rId16"/>
    </p:embeddedFont>
    <p:embeddedFont>
      <p:font typeface="Archivo Black" charset="1" panose="020B0A03020202020B04"/>
      <p:regular r:id="rId17"/>
    </p:embeddedFont>
    <p:embeddedFont>
      <p:font typeface="Canva Sans Bold" charset="1" panose="020B0803030501040103"/>
      <p:regular r:id="rId18"/>
    </p:embeddedFont>
    <p:embeddedFont>
      <p:font typeface="Canva Sans Italics" charset="1" panose="020B0503030501040103"/>
      <p:regular r:id="rId1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.jpeg" Type="http://schemas.openxmlformats.org/officeDocument/2006/relationships/image"/><Relationship Id="rId3" Target="../media/image5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embeddings/oleObject1.bin" Type="http://schemas.openxmlformats.org/officeDocument/2006/relationships/oleObject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.png" Type="http://schemas.openxmlformats.org/officeDocument/2006/relationships/image"/><Relationship Id="rId3" Target="../media/image9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304878" y="2832148"/>
            <a:ext cx="18897757" cy="5304984"/>
            <a:chOff x="0" y="0"/>
            <a:chExt cx="7382442" cy="2072401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48260" y="48260"/>
              <a:ext cx="7334182" cy="2024141"/>
            </a:xfrm>
            <a:custGeom>
              <a:avLst/>
              <a:gdLst/>
              <a:ahLst/>
              <a:cxnLst/>
              <a:rect r="r" b="b" t="t" l="l"/>
              <a:pathLst>
                <a:path h="2024141" w="7334182">
                  <a:moveTo>
                    <a:pt x="0" y="0"/>
                  </a:moveTo>
                  <a:lnTo>
                    <a:pt x="7334182" y="0"/>
                  </a:lnTo>
                  <a:lnTo>
                    <a:pt x="7334182" y="2024141"/>
                  </a:lnTo>
                  <a:lnTo>
                    <a:pt x="0" y="2024141"/>
                  </a:lnTo>
                  <a:close/>
                </a:path>
              </a:pathLst>
            </a:custGeom>
            <a:solidFill>
              <a:srgbClr val="040403"/>
            </a:solid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6350" y="6350"/>
              <a:ext cx="7334182" cy="2024141"/>
            </a:xfrm>
            <a:custGeom>
              <a:avLst/>
              <a:gdLst/>
              <a:ahLst/>
              <a:cxnLst/>
              <a:rect r="r" b="b" t="t" l="l"/>
              <a:pathLst>
                <a:path h="2024141" w="7334182">
                  <a:moveTo>
                    <a:pt x="0" y="0"/>
                  </a:moveTo>
                  <a:lnTo>
                    <a:pt x="7334182" y="0"/>
                  </a:lnTo>
                  <a:lnTo>
                    <a:pt x="7334182" y="2024141"/>
                  </a:lnTo>
                  <a:lnTo>
                    <a:pt x="0" y="2024141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0" y="0"/>
              <a:ext cx="7346882" cy="2036841"/>
            </a:xfrm>
            <a:custGeom>
              <a:avLst/>
              <a:gdLst/>
              <a:ahLst/>
              <a:cxnLst/>
              <a:rect r="r" b="b" t="t" l="l"/>
              <a:pathLst>
                <a:path h="2036841" w="7346882">
                  <a:moveTo>
                    <a:pt x="7346882" y="2036841"/>
                  </a:moveTo>
                  <a:lnTo>
                    <a:pt x="0" y="2036841"/>
                  </a:lnTo>
                  <a:lnTo>
                    <a:pt x="0" y="0"/>
                  </a:lnTo>
                  <a:lnTo>
                    <a:pt x="7346882" y="0"/>
                  </a:lnTo>
                  <a:lnTo>
                    <a:pt x="7346882" y="2036841"/>
                  </a:lnTo>
                  <a:close/>
                  <a:moveTo>
                    <a:pt x="12700" y="2024141"/>
                  </a:moveTo>
                  <a:lnTo>
                    <a:pt x="7334182" y="2024141"/>
                  </a:lnTo>
                  <a:lnTo>
                    <a:pt x="7334182" y="12700"/>
                  </a:lnTo>
                  <a:lnTo>
                    <a:pt x="12700" y="12700"/>
                  </a:lnTo>
                  <a:lnTo>
                    <a:pt x="12700" y="2024141"/>
                  </a:lnTo>
                  <a:close/>
                </a:path>
              </a:pathLst>
            </a:custGeom>
            <a:solidFill>
              <a:srgbClr val="1A3B74"/>
            </a:solidFill>
          </p:spPr>
        </p:sp>
      </p:grpSp>
      <p:sp>
        <p:nvSpPr>
          <p:cNvPr name="TextBox 6" id="6"/>
          <p:cNvSpPr txBox="true"/>
          <p:nvPr/>
        </p:nvSpPr>
        <p:spPr>
          <a:xfrm rot="0">
            <a:off x="1430605" y="3612093"/>
            <a:ext cx="15979236" cy="19908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0" indent="0" lvl="0">
              <a:lnSpc>
                <a:spcPts val="14508"/>
              </a:lnSpc>
            </a:pPr>
            <a:r>
              <a:rPr lang="en-US" sz="16120" spc="806">
                <a:solidFill>
                  <a:srgbClr val="041E4C"/>
                </a:solidFill>
                <a:latin typeface="Shrikhand"/>
                <a:ea typeface="Shrikhand"/>
                <a:cs typeface="Shrikhand"/>
                <a:sym typeface="Shrikhand"/>
              </a:rPr>
              <a:t>English Class</a:t>
            </a:r>
          </a:p>
        </p:txBody>
      </p:sp>
      <p:sp>
        <p:nvSpPr>
          <p:cNvPr name="AutoShape 7" id="7"/>
          <p:cNvSpPr/>
          <p:nvPr/>
        </p:nvSpPr>
        <p:spPr>
          <a:xfrm>
            <a:off x="3829970" y="5491162"/>
            <a:ext cx="10999818" cy="23812"/>
          </a:xfrm>
          <a:prstGeom prst="line">
            <a:avLst/>
          </a:prstGeom>
          <a:ln cap="flat" w="47625">
            <a:solidFill>
              <a:srgbClr val="8C4C00">
                <a:alpha val="86667"/>
              </a:srgbClr>
            </a:solidFill>
            <a:prstDash val="solid"/>
            <a:headEnd type="diamond" len="lg" w="lg"/>
            <a:tailEnd type="diamond" len="lg" w="lg"/>
          </a:ln>
        </p:spPr>
      </p:sp>
      <p:sp>
        <p:nvSpPr>
          <p:cNvPr name="Freeform 8" id="8"/>
          <p:cNvSpPr/>
          <p:nvPr/>
        </p:nvSpPr>
        <p:spPr>
          <a:xfrm flipH="false" flipV="false" rot="-3002856">
            <a:off x="16253806" y="3619944"/>
            <a:ext cx="4068387" cy="3602372"/>
          </a:xfrm>
          <a:custGeom>
            <a:avLst/>
            <a:gdLst/>
            <a:ahLst/>
            <a:cxnLst/>
            <a:rect r="r" b="b" t="t" l="l"/>
            <a:pathLst>
              <a:path h="3602372" w="4068387">
                <a:moveTo>
                  <a:pt x="0" y="0"/>
                </a:moveTo>
                <a:lnTo>
                  <a:pt x="4068388" y="0"/>
                </a:lnTo>
                <a:lnTo>
                  <a:pt x="4068388" y="3602373"/>
                </a:lnTo>
                <a:lnTo>
                  <a:pt x="0" y="36023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8621299" y="5421130"/>
            <a:ext cx="2901016" cy="2610915"/>
          </a:xfrm>
          <a:custGeom>
            <a:avLst/>
            <a:gdLst/>
            <a:ahLst/>
            <a:cxnLst/>
            <a:rect r="r" b="b" t="t" l="l"/>
            <a:pathLst>
              <a:path h="2610915" w="2901016">
                <a:moveTo>
                  <a:pt x="0" y="0"/>
                </a:moveTo>
                <a:lnTo>
                  <a:pt x="2901016" y="0"/>
                </a:lnTo>
                <a:lnTo>
                  <a:pt x="2901016" y="2610915"/>
                </a:lnTo>
                <a:lnTo>
                  <a:pt x="0" y="261091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0" id="10"/>
          <p:cNvSpPr/>
          <p:nvPr/>
        </p:nvSpPr>
        <p:spPr>
          <a:xfrm flipH="false" flipV="false" rot="0">
            <a:off x="14062784" y="0"/>
            <a:ext cx="4225216" cy="1688623"/>
          </a:xfrm>
          <a:custGeom>
            <a:avLst/>
            <a:gdLst/>
            <a:ahLst/>
            <a:cxnLst/>
            <a:rect r="r" b="b" t="t" l="l"/>
            <a:pathLst>
              <a:path h="1688623" w="4225216">
                <a:moveTo>
                  <a:pt x="0" y="0"/>
                </a:moveTo>
                <a:lnTo>
                  <a:pt x="4225216" y="0"/>
                </a:lnTo>
                <a:lnTo>
                  <a:pt x="4225216" y="1688623"/>
                </a:lnTo>
                <a:lnTo>
                  <a:pt x="0" y="1688623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0" t="-57143" r="0" b="-93073"/>
            </a:stretch>
          </a:blipFill>
        </p:spPr>
      </p:sp>
      <p:sp>
        <p:nvSpPr>
          <p:cNvPr name="TextBox 11" id="11"/>
          <p:cNvSpPr txBox="true"/>
          <p:nvPr/>
        </p:nvSpPr>
        <p:spPr>
          <a:xfrm rot="-699260">
            <a:off x="4938454" y="5499209"/>
            <a:ext cx="1508455" cy="872338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897"/>
              </a:lnSpc>
            </a:pPr>
            <a:r>
              <a:rPr lang="en-US" sz="4212">
                <a:solidFill>
                  <a:srgbClr val="8C4C00"/>
                </a:solidFill>
                <a:latin typeface="Shrikhand"/>
                <a:ea typeface="Shrikhand"/>
                <a:cs typeface="Shrikhand"/>
                <a:sym typeface="Shrikhand"/>
              </a:rPr>
              <a:t>with</a:t>
            </a:r>
          </a:p>
        </p:txBody>
      </p:sp>
      <p:sp>
        <p:nvSpPr>
          <p:cNvPr name="TextBox 12" id="12"/>
          <p:cNvSpPr txBox="true"/>
          <p:nvPr/>
        </p:nvSpPr>
        <p:spPr>
          <a:xfrm rot="0">
            <a:off x="6033089" y="6169602"/>
            <a:ext cx="5176420" cy="12937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10065"/>
              </a:lnSpc>
            </a:pPr>
            <a:r>
              <a:rPr lang="en-US" sz="7189">
                <a:solidFill>
                  <a:srgbClr val="000000"/>
                </a:solidFill>
                <a:latin typeface="Adlery Pro"/>
                <a:ea typeface="Adlery Pro"/>
                <a:cs typeface="Adlery Pro"/>
                <a:sym typeface="Adlery Pro"/>
              </a:rPr>
              <a:t>Teacher Mady </a:t>
            </a:r>
          </a:p>
        </p:txBody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true" flipV="false" rot="0">
            <a:off x="0" y="0"/>
            <a:ext cx="18288000" cy="10287000"/>
          </a:xfrm>
          <a:custGeom>
            <a:avLst/>
            <a:gdLst/>
            <a:ahLst/>
            <a:cxnLst/>
            <a:rect r="r" b="b" t="t" l="l"/>
            <a:pathLst>
              <a:path h="10287000" w="18288000">
                <a:moveTo>
                  <a:pt x="18288000" y="0"/>
                </a:moveTo>
                <a:lnTo>
                  <a:pt x="0" y="0"/>
                </a:lnTo>
                <a:lnTo>
                  <a:pt x="0" y="10287000"/>
                </a:lnTo>
                <a:lnTo>
                  <a:pt x="18288000" y="10287000"/>
                </a:lnTo>
                <a:lnTo>
                  <a:pt x="18288000" y="0"/>
                </a:lnTo>
                <a:close/>
              </a:path>
            </a:pathLst>
          </a:custGeom>
          <a:blipFill>
            <a:blip r:embed="rId2"/>
            <a:stretch>
              <a:fillRect l="0" t="-9148" r="0" b="-9148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732470" y="-649566"/>
            <a:ext cx="1428501" cy="2987755"/>
            <a:chOff x="0" y="0"/>
            <a:chExt cx="376231" cy="786898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376231" cy="786898"/>
            </a:xfrm>
            <a:custGeom>
              <a:avLst/>
              <a:gdLst/>
              <a:ahLst/>
              <a:cxnLst/>
              <a:rect r="r" b="b" t="t" l="l"/>
              <a:pathLst>
                <a:path h="786898" w="376231">
                  <a:moveTo>
                    <a:pt x="0" y="0"/>
                  </a:moveTo>
                  <a:lnTo>
                    <a:pt x="376231" y="0"/>
                  </a:lnTo>
                  <a:lnTo>
                    <a:pt x="376231" y="786898"/>
                  </a:lnTo>
                  <a:lnTo>
                    <a:pt x="0" y="786898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47625"/>
              <a:ext cx="376231" cy="834523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15217357" y="3669261"/>
            <a:ext cx="2546350" cy="7410450"/>
            <a:chOff x="0" y="0"/>
            <a:chExt cx="670644" cy="1951723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0" y="0"/>
              <a:ext cx="670644" cy="1951724"/>
            </a:xfrm>
            <a:custGeom>
              <a:avLst/>
              <a:gdLst/>
              <a:ahLst/>
              <a:cxnLst/>
              <a:rect r="r" b="b" t="t" l="l"/>
              <a:pathLst>
                <a:path h="1951724" w="670644">
                  <a:moveTo>
                    <a:pt x="155060" y="0"/>
                  </a:moveTo>
                  <a:lnTo>
                    <a:pt x="515583" y="0"/>
                  </a:lnTo>
                  <a:cubicBezTo>
                    <a:pt x="601221" y="0"/>
                    <a:pt x="670644" y="69423"/>
                    <a:pt x="670644" y="155060"/>
                  </a:cubicBezTo>
                  <a:lnTo>
                    <a:pt x="670644" y="1796663"/>
                  </a:lnTo>
                  <a:cubicBezTo>
                    <a:pt x="670644" y="1882301"/>
                    <a:pt x="601221" y="1951724"/>
                    <a:pt x="515583" y="1951724"/>
                  </a:cubicBezTo>
                  <a:lnTo>
                    <a:pt x="155060" y="1951724"/>
                  </a:lnTo>
                  <a:cubicBezTo>
                    <a:pt x="113936" y="1951724"/>
                    <a:pt x="74496" y="1935387"/>
                    <a:pt x="45416" y="1906307"/>
                  </a:cubicBezTo>
                  <a:cubicBezTo>
                    <a:pt x="16337" y="1877228"/>
                    <a:pt x="0" y="1837788"/>
                    <a:pt x="0" y="1796663"/>
                  </a:cubicBezTo>
                  <a:lnTo>
                    <a:pt x="0" y="155060"/>
                  </a:lnTo>
                  <a:cubicBezTo>
                    <a:pt x="0" y="69423"/>
                    <a:pt x="69423" y="0"/>
                    <a:pt x="15506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8" id="8"/>
            <p:cNvSpPr txBox="true"/>
            <p:nvPr/>
          </p:nvSpPr>
          <p:spPr>
            <a:xfrm>
              <a:off x="0" y="-47625"/>
              <a:ext cx="670644" cy="199934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9" id="9"/>
          <p:cNvSpPr/>
          <p:nvPr/>
        </p:nvSpPr>
        <p:spPr>
          <a:xfrm flipH="false" flipV="false" rot="0">
            <a:off x="14062784" y="0"/>
            <a:ext cx="4225216" cy="1688623"/>
          </a:xfrm>
          <a:custGeom>
            <a:avLst/>
            <a:gdLst/>
            <a:ahLst/>
            <a:cxnLst/>
            <a:rect r="r" b="b" t="t" l="l"/>
            <a:pathLst>
              <a:path h="1688623" w="4225216">
                <a:moveTo>
                  <a:pt x="0" y="0"/>
                </a:moveTo>
                <a:lnTo>
                  <a:pt x="4225216" y="0"/>
                </a:lnTo>
                <a:lnTo>
                  <a:pt x="4225216" y="1688623"/>
                </a:lnTo>
                <a:lnTo>
                  <a:pt x="0" y="168862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-57143" r="0" b="-93073"/>
            </a:stretch>
          </a:blipFill>
        </p:spPr>
      </p:sp>
      <p:sp>
        <p:nvSpPr>
          <p:cNvPr name="TextBox 10" id="10"/>
          <p:cNvSpPr txBox="true"/>
          <p:nvPr/>
        </p:nvSpPr>
        <p:spPr>
          <a:xfrm rot="0">
            <a:off x="1717675" y="3257321"/>
            <a:ext cx="14457717" cy="87151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7088"/>
              </a:lnSpc>
              <a:spcBef>
                <a:spcPct val="0"/>
              </a:spcBef>
            </a:pPr>
            <a:r>
              <a:rPr lang="en-US" b="true" sz="5063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CULTURE 1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717675" y="4391908"/>
            <a:ext cx="13269059" cy="222302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987"/>
              </a:lnSpc>
            </a:pPr>
            <a:r>
              <a:rPr lang="en-US" sz="6419" b="true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UNDERSTANDING CULTURAL DIFFERENCES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7259300" y="-2057400"/>
            <a:ext cx="3086100" cy="3086100"/>
            <a:chOff x="0" y="0"/>
            <a:chExt cx="812800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127941" y="0"/>
                  </a:moveTo>
                  <a:lnTo>
                    <a:pt x="684859" y="0"/>
                  </a:lnTo>
                  <a:cubicBezTo>
                    <a:pt x="718791" y="0"/>
                    <a:pt x="751333" y="13479"/>
                    <a:pt x="775327" y="37473"/>
                  </a:cubicBezTo>
                  <a:cubicBezTo>
                    <a:pt x="799321" y="61467"/>
                    <a:pt x="812800" y="94009"/>
                    <a:pt x="812800" y="127941"/>
                  </a:cubicBezTo>
                  <a:lnTo>
                    <a:pt x="812800" y="684859"/>
                  </a:lnTo>
                  <a:cubicBezTo>
                    <a:pt x="812800" y="718791"/>
                    <a:pt x="799321" y="751333"/>
                    <a:pt x="775327" y="775327"/>
                  </a:cubicBezTo>
                  <a:cubicBezTo>
                    <a:pt x="751333" y="799321"/>
                    <a:pt x="718791" y="812800"/>
                    <a:pt x="684859" y="812800"/>
                  </a:cubicBezTo>
                  <a:lnTo>
                    <a:pt x="127941" y="812800"/>
                  </a:lnTo>
                  <a:cubicBezTo>
                    <a:pt x="94009" y="812800"/>
                    <a:pt x="61467" y="799321"/>
                    <a:pt x="37473" y="775327"/>
                  </a:cubicBezTo>
                  <a:cubicBezTo>
                    <a:pt x="13479" y="751333"/>
                    <a:pt x="0" y="718791"/>
                    <a:pt x="0" y="684859"/>
                  </a:cubicBezTo>
                  <a:lnTo>
                    <a:pt x="0" y="127941"/>
                  </a:lnTo>
                  <a:cubicBezTo>
                    <a:pt x="0" y="94009"/>
                    <a:pt x="13479" y="61467"/>
                    <a:pt x="37473" y="37473"/>
                  </a:cubicBezTo>
                  <a:cubicBezTo>
                    <a:pt x="61467" y="13479"/>
                    <a:pt x="94009" y="0"/>
                    <a:pt x="127941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812800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pSp>
        <p:nvGrpSpPr>
          <p:cNvPr name="Group 5" id="5"/>
          <p:cNvGrpSpPr/>
          <p:nvPr/>
        </p:nvGrpSpPr>
        <p:grpSpPr>
          <a:xfrm rot="0">
            <a:off x="-2057400" y="5498992"/>
            <a:ext cx="3086100" cy="3086100"/>
            <a:chOff x="0" y="0"/>
            <a:chExt cx="812800" cy="812800"/>
          </a:xfrm>
        </p:grpSpPr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812800" cy="812800"/>
            </a:xfrm>
            <a:custGeom>
              <a:avLst/>
              <a:gdLst/>
              <a:ahLst/>
              <a:cxnLst/>
              <a:rect r="r" b="b" t="t" l="l"/>
              <a:pathLst>
                <a:path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Table 8" id="8"/>
          <p:cNvGraphicFramePr>
            <a:graphicFrameLocks noGrp="true"/>
          </p:cNvGraphicFramePr>
          <p:nvPr/>
        </p:nvGraphicFramePr>
        <p:xfrm>
          <a:off x="1369362" y="2633860"/>
          <a:ext cx="15549277" cy="6724650"/>
        </p:xfrm>
        <a:graphic>
          <a:graphicData uri="http://schemas.openxmlformats.org/drawingml/2006/table">
            <a:tbl>
              <a:tblPr/>
              <a:tblGrid>
                <a:gridCol w="4272435"/>
                <a:gridCol w="11276842"/>
              </a:tblGrid>
              <a:tr h="224155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99"/>
                        </a:lnSpc>
                        <a:defRPr/>
                      </a:pPr>
                      <a:r>
                        <a:rPr lang="en-US" sz="2999" spc="170" b="true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Culture</a:t>
                      </a:r>
                      <a:endParaRPr lang="en-US" sz="1100"/>
                    </a:p>
                    <a:p>
                      <a:pPr algn="l">
                        <a:lnSpc>
                          <a:spcPts val="3299"/>
                        </a:lnSpc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/ˈkʌl.tʃər/</a:t>
                      </a:r>
                    </a:p>
                    <a:p>
                      <a:pPr algn="l">
                        <a:lnSpc>
                          <a:spcPts val="3299"/>
                        </a:lnSpc>
                      </a:pPr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3299"/>
                        </a:lnSpc>
                        <a:defRPr/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The way people liv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e, think, and do things.</a:t>
                      </a:r>
                      <a:endParaRPr lang="en-US" sz="1100"/>
                    </a:p>
                    <a:p>
                      <a:pPr algn="just">
                        <a:lnSpc>
                          <a:spcPts val="3299"/>
                        </a:lnSpc>
                      </a:pPr>
                    </a:p>
                    <a:p>
                      <a:pPr algn="just">
                        <a:lnSpc>
                          <a:spcPts val="3299"/>
                        </a:lnSpc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Example: </a:t>
                      </a:r>
                    </a:p>
                    <a:p>
                      <a:pPr algn="just">
                        <a:lnSpc>
                          <a:spcPts val="3299"/>
                        </a:lnSpc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Ev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ry co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u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n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ry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h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a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s a differen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 </a:t>
                      </a:r>
                      <a:r>
                        <a:rPr lang="en-US" b="true" sz="2999" spc="170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culture</a:t>
                      </a:r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5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99"/>
                        </a:lnSpc>
                        <a:defRPr/>
                      </a:pPr>
                      <a:r>
                        <a:rPr lang="en-US" sz="2999" spc="170" b="true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Diversity</a:t>
                      </a:r>
                      <a:endParaRPr lang="en-US" sz="1100"/>
                    </a:p>
                    <a:p>
                      <a:pPr algn="l">
                        <a:lnSpc>
                          <a:spcPts val="3299"/>
                        </a:lnSpc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/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daɪˈvɜː.sɪ.ti/</a:t>
                      </a:r>
                    </a:p>
                    <a:p>
                      <a:pPr algn="l">
                        <a:lnSpc>
                          <a:spcPts val="3299"/>
                        </a:lnSpc>
                      </a:pPr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3299"/>
                        </a:lnSpc>
                        <a:defRPr/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Var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iety; having many different kinds.</a:t>
                      </a:r>
                      <a:endParaRPr lang="en-US" sz="1100"/>
                    </a:p>
                    <a:p>
                      <a:pPr algn="just">
                        <a:lnSpc>
                          <a:spcPts val="3299"/>
                        </a:lnSpc>
                      </a:pPr>
                    </a:p>
                    <a:p>
                      <a:pPr algn="just">
                        <a:lnSpc>
                          <a:spcPts val="3299"/>
                        </a:lnSpc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Example: </a:t>
                      </a:r>
                    </a:p>
                    <a:p>
                      <a:pPr algn="just">
                        <a:lnSpc>
                          <a:spcPts val="3299"/>
                        </a:lnSpc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Cultural</a:t>
                      </a:r>
                      <a:r>
                        <a:rPr lang="en-US" b="true" sz="2999" spc="170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 diversity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makes a society mor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inte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resting.</a:t>
                      </a:r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41550">
                <a:tc>
                  <a:txBody>
                    <a:bodyPr anchor="t" rtlCol="false"/>
                    <a:lstStyle/>
                    <a:p>
                      <a:pPr algn="l">
                        <a:lnSpc>
                          <a:spcPts val="3299"/>
                        </a:lnSpc>
                        <a:defRPr/>
                      </a:pPr>
                      <a:r>
                        <a:rPr lang="en-US" sz="2999" spc="170" b="true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Adapt</a:t>
                      </a:r>
                      <a:endParaRPr lang="en-US" sz="1100"/>
                    </a:p>
                    <a:p>
                      <a:pPr algn="l">
                        <a:lnSpc>
                          <a:spcPts val="3299"/>
                        </a:lnSpc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/əˈdæp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t/</a:t>
                      </a:r>
                    </a:p>
                    <a:p>
                      <a:pPr algn="l">
                        <a:lnSpc>
                          <a:spcPts val="3299"/>
                        </a:lnSpc>
                      </a:pPr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 anchor="t" rtlCol="false"/>
                    <a:lstStyle/>
                    <a:p>
                      <a:pPr algn="just">
                        <a:lnSpc>
                          <a:spcPts val="3299"/>
                        </a:lnSpc>
                        <a:defRPr/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To change to fit a new situation or culture.</a:t>
                      </a:r>
                      <a:endParaRPr lang="en-US" sz="1100"/>
                    </a:p>
                    <a:p>
                      <a:pPr algn="just">
                        <a:lnSpc>
                          <a:spcPts val="3299"/>
                        </a:lnSpc>
                      </a:pPr>
                    </a:p>
                    <a:p>
                      <a:pPr algn="just">
                        <a:lnSpc>
                          <a:spcPts val="3299"/>
                        </a:lnSpc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Example:</a:t>
                      </a:r>
                    </a:p>
                    <a:p>
                      <a:pPr algn="just">
                        <a:lnSpc>
                          <a:spcPts val="3299"/>
                        </a:lnSpc>
                      </a:pP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It ta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kes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time to </a:t>
                      </a:r>
                      <a:r>
                        <a:rPr lang="en-US" b="true" sz="2999" spc="170">
                          <a:solidFill>
                            <a:srgbClr val="000000"/>
                          </a:solidFill>
                          <a:latin typeface="Roboto Bold"/>
                          <a:ea typeface="Roboto Bold"/>
                          <a:cs typeface="Roboto Bold"/>
                          <a:sym typeface="Roboto Bold"/>
                        </a:rPr>
                        <a:t>adapt</a:t>
                      </a:r>
                      <a:r>
                        <a:rPr lang="en-US" sz="2999" spc="170">
                          <a:solidFill>
                            <a:srgbClr val="000000"/>
                          </a:solidFill>
                          <a:latin typeface="Roboto"/>
                          <a:ea typeface="Roboto"/>
                          <a:cs typeface="Roboto"/>
                          <a:sym typeface="Roboto"/>
                        </a:rPr>
                        <a:t> to a new culture</a:t>
                      </a:r>
                    </a:p>
                  </a:txBody>
                  <a:tcPr marL="190500" marR="190500" marT="190500" marB="190500" anchor="t">
                    <a:lnL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cmpd="sng" algn="ctr" cap="flat" w="38100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name="TextBox 9" id="9"/>
          <p:cNvSpPr txBox="true"/>
          <p:nvPr/>
        </p:nvSpPr>
        <p:spPr>
          <a:xfrm rot="0">
            <a:off x="414767" y="670356"/>
            <a:ext cx="5598783" cy="972073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8057"/>
              </a:lnSpc>
              <a:spcBef>
                <a:spcPct val="0"/>
              </a:spcBef>
            </a:pPr>
            <a:r>
              <a:rPr lang="en-US" sz="5755">
                <a:solidFill>
                  <a:srgbClr val="000000"/>
                </a:solidFill>
                <a:latin typeface="League Spartan"/>
                <a:ea typeface="League Spartan"/>
                <a:cs typeface="League Spartan"/>
                <a:sym typeface="League Spartan"/>
              </a:rPr>
              <a:t>VOCABULARY</a:t>
            </a:r>
          </a:p>
        </p:txBody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070" y="-1407495"/>
            <a:ext cx="1054100" cy="3086100"/>
            <a:chOff x="0" y="0"/>
            <a:chExt cx="277623" cy="8128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623" cy="812800"/>
            </a:xfrm>
            <a:custGeom>
              <a:avLst/>
              <a:gdLst/>
              <a:ahLst/>
              <a:cxnLst/>
              <a:rect r="r" b="b" t="t" l="l"/>
              <a:pathLst>
                <a:path h="812800" w="277623">
                  <a:moveTo>
                    <a:pt x="0" y="0"/>
                  </a:moveTo>
                  <a:lnTo>
                    <a:pt x="277623" y="0"/>
                  </a:lnTo>
                  <a:lnTo>
                    <a:pt x="277623" y="812800"/>
                  </a:lnTo>
                  <a:lnTo>
                    <a:pt x="0" y="812800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77623" cy="86042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TextBox 5" id="5"/>
          <p:cNvSpPr txBox="true"/>
          <p:nvPr/>
        </p:nvSpPr>
        <p:spPr>
          <a:xfrm rot="0">
            <a:off x="1485394" y="395369"/>
            <a:ext cx="8792094" cy="86360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2A0947"/>
                </a:solidFill>
                <a:latin typeface="Archivo Black"/>
                <a:ea typeface="Archivo Black"/>
                <a:cs typeface="Archivo Black"/>
                <a:sym typeface="Archivo Black"/>
              </a:rPr>
              <a:t>Useful Expressions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900420" y="3549086"/>
            <a:ext cx="5913135" cy="231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2357" indent="-296179" lvl="1">
              <a:lnSpc>
                <a:spcPts val="3018"/>
              </a:lnSpc>
              <a:buFont typeface="Arial"/>
              <a:buChar char="•"/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I’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d love to learn about that. </a:t>
            </a:r>
          </a:p>
          <a:p>
            <a:pPr algn="l">
              <a:lnSpc>
                <a:spcPts val="3018"/>
              </a:lnSpc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 我很想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了解那件事。</a:t>
            </a:r>
          </a:p>
          <a:p>
            <a:pPr algn="l">
              <a:lnSpc>
                <a:spcPts val="3018"/>
              </a:lnSpc>
            </a:pPr>
          </a:p>
          <a:p>
            <a:pPr algn="l" marL="592357" indent="-296179" lvl="1">
              <a:lnSpc>
                <a:spcPts val="3018"/>
              </a:lnSpc>
              <a:buFont typeface="Arial"/>
              <a:buChar char="•"/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at’s new to me. </a:t>
            </a:r>
          </a:p>
          <a:p>
            <a:pPr algn="l">
              <a:lnSpc>
                <a:spcPts val="3018"/>
              </a:lnSpc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我第一次听到。</a:t>
            </a:r>
          </a:p>
          <a:p>
            <a:pPr algn="l">
              <a:lnSpc>
                <a:spcPts val="3018"/>
              </a:lnSpc>
            </a:pPr>
          </a:p>
        </p:txBody>
      </p:sp>
      <p:sp>
        <p:nvSpPr>
          <p:cNvPr name="TextBox 7" id="7"/>
          <p:cNvSpPr txBox="true"/>
          <p:nvPr/>
        </p:nvSpPr>
        <p:spPr>
          <a:xfrm rot="0">
            <a:off x="1675320" y="2624049"/>
            <a:ext cx="792378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Show</a:t>
            </a:r>
            <a:r>
              <a:rPr lang="en-US" sz="3000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ing Interest &amp; Curiosity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9599107" y="2624049"/>
            <a:ext cx="792378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Show</a:t>
            </a:r>
            <a:r>
              <a:rPr lang="en-US" sz="3000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ing Respect</a:t>
            </a:r>
          </a:p>
        </p:txBody>
      </p:sp>
      <p:sp>
        <p:nvSpPr>
          <p:cNvPr name="TextBox 9" id="9"/>
          <p:cNvSpPr txBox="true"/>
          <p:nvPr/>
        </p:nvSpPr>
        <p:spPr>
          <a:xfrm rot="0">
            <a:off x="10277488" y="3549086"/>
            <a:ext cx="7803979" cy="231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2357" indent="-296179" lvl="1">
              <a:lnSpc>
                <a:spcPts val="3018"/>
              </a:lnSpc>
              <a:buFont typeface="Arial"/>
              <a:buChar char="•"/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 understand it’s important to you. </a:t>
            </a:r>
          </a:p>
          <a:p>
            <a:pPr algn="l">
              <a:lnSpc>
                <a:spcPts val="3018"/>
              </a:lnSpc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 我明白这对你很重要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。</a:t>
            </a:r>
          </a:p>
          <a:p>
            <a:pPr algn="l">
              <a:lnSpc>
                <a:spcPts val="3018"/>
              </a:lnSpc>
            </a:pPr>
          </a:p>
          <a:p>
            <a:pPr algn="l" marL="592357" indent="-296179" lvl="1">
              <a:lnSpc>
                <a:spcPts val="3018"/>
              </a:lnSpc>
              <a:buFont typeface="Arial"/>
              <a:buChar char="•"/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Th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ank you for sharing t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hat with me. </a:t>
            </a:r>
          </a:p>
          <a:p>
            <a:pPr algn="l">
              <a:lnSpc>
                <a:spcPts val="3018"/>
              </a:lnSpc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 谢谢你和我分享这个。</a:t>
            </a:r>
          </a:p>
          <a:p>
            <a:pPr algn="l">
              <a:lnSpc>
                <a:spcPts val="3018"/>
              </a:lnSpc>
            </a:pPr>
          </a:p>
        </p:txBody>
      </p:sp>
      <p:sp>
        <p:nvSpPr>
          <p:cNvPr name="TextBox 10" id="10"/>
          <p:cNvSpPr txBox="true"/>
          <p:nvPr/>
        </p:nvSpPr>
        <p:spPr>
          <a:xfrm rot="0">
            <a:off x="1675320" y="6468095"/>
            <a:ext cx="792378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Compar</a:t>
            </a:r>
            <a:r>
              <a:rPr lang="en-US" sz="3000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ing Cultures</a:t>
            </a:r>
          </a:p>
        </p:txBody>
      </p:sp>
      <p:sp>
        <p:nvSpPr>
          <p:cNvPr name="TextBox 11" id="11"/>
          <p:cNvSpPr txBox="true"/>
          <p:nvPr/>
        </p:nvSpPr>
        <p:spPr>
          <a:xfrm rot="0">
            <a:off x="1900420" y="7392020"/>
            <a:ext cx="5913135" cy="231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2357" indent="-296179" lvl="1">
              <a:lnSpc>
                <a:spcPts val="3018"/>
              </a:lnSpc>
              <a:buFont typeface="Arial"/>
              <a:buChar char="•"/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It’s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 a bit different in my country. </a:t>
            </a:r>
          </a:p>
          <a:p>
            <a:pPr algn="l">
              <a:lnSpc>
                <a:spcPts val="3018"/>
              </a:lnSpc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 在我的国家有点不同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。</a:t>
            </a:r>
          </a:p>
          <a:p>
            <a:pPr algn="l">
              <a:lnSpc>
                <a:spcPts val="3018"/>
              </a:lnSpc>
            </a:pPr>
          </a:p>
          <a:p>
            <a:pPr algn="l" marL="592357" indent="-296179" lvl="1">
              <a:lnSpc>
                <a:spcPts val="3018"/>
              </a:lnSpc>
              <a:buFont typeface="Arial"/>
              <a:buChar char="•"/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That reminds me of... </a:t>
            </a:r>
          </a:p>
          <a:p>
            <a:pPr algn="l">
              <a:lnSpc>
                <a:spcPts val="3018"/>
              </a:lnSpc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 那让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我想起……</a:t>
            </a:r>
          </a:p>
          <a:p>
            <a:pPr algn="l">
              <a:lnSpc>
                <a:spcPts val="3018"/>
              </a:lnSpc>
            </a:pPr>
          </a:p>
        </p:txBody>
      </p:sp>
      <p:sp>
        <p:nvSpPr>
          <p:cNvPr name="TextBox 12" id="12"/>
          <p:cNvSpPr txBox="true"/>
          <p:nvPr/>
        </p:nvSpPr>
        <p:spPr>
          <a:xfrm rot="0">
            <a:off x="9599107" y="6468095"/>
            <a:ext cx="7923788" cy="5143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 Apologiz</a:t>
            </a:r>
            <a:r>
              <a:rPr lang="en-US" sz="3000" b="true">
                <a:solidFill>
                  <a:srgbClr val="2A0947"/>
                </a:solidFill>
                <a:latin typeface="Canva Sans Bold"/>
                <a:ea typeface="Canva Sans Bold"/>
                <a:cs typeface="Canva Sans Bold"/>
                <a:sym typeface="Canva Sans Bold"/>
              </a:rPr>
              <a:t>ing or Clarifying</a:t>
            </a:r>
          </a:p>
        </p:txBody>
      </p:sp>
      <p:sp>
        <p:nvSpPr>
          <p:cNvPr name="TextBox 13" id="13"/>
          <p:cNvSpPr txBox="true"/>
          <p:nvPr/>
        </p:nvSpPr>
        <p:spPr>
          <a:xfrm rot="0">
            <a:off x="10277488" y="7392020"/>
            <a:ext cx="7803979" cy="23113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 marL="592357" indent="-296179" lvl="1">
              <a:lnSpc>
                <a:spcPts val="3018"/>
              </a:lnSpc>
              <a:buFont typeface="Arial"/>
              <a:buChar char="•"/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I’m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 sorry, I didn’t mean to offend you. </a:t>
            </a:r>
          </a:p>
          <a:p>
            <a:pPr algn="l">
              <a:lnSpc>
                <a:spcPts val="3018"/>
              </a:lnSpc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对不起，我没有冒犯你的意思</a:t>
            </a: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。</a:t>
            </a:r>
          </a:p>
          <a:p>
            <a:pPr algn="l">
              <a:lnSpc>
                <a:spcPts val="3018"/>
              </a:lnSpc>
            </a:pPr>
          </a:p>
          <a:p>
            <a:pPr algn="l" marL="592357" indent="-296179" lvl="1">
              <a:lnSpc>
                <a:spcPts val="3018"/>
              </a:lnSpc>
              <a:buFont typeface="Arial"/>
              <a:buChar char="•"/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I’m still learning about your culture. </a:t>
            </a:r>
          </a:p>
          <a:p>
            <a:pPr algn="l">
              <a:lnSpc>
                <a:spcPts val="3018"/>
              </a:lnSpc>
            </a:pPr>
            <a:r>
              <a:rPr lang="en-US" sz="2743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我还在学习你的文化。</a:t>
            </a:r>
          </a:p>
          <a:p>
            <a:pPr algn="l">
              <a:lnSpc>
                <a:spcPts val="3018"/>
              </a:lnSpc>
            </a:pPr>
          </a:p>
        </p:txBody>
      </p:sp>
      <p:grpSp>
        <p:nvGrpSpPr>
          <p:cNvPr name="Group 14" id="14"/>
          <p:cNvGrpSpPr/>
          <p:nvPr/>
        </p:nvGrpSpPr>
        <p:grpSpPr>
          <a:xfrm rot="5400000">
            <a:off x="5719047" y="-3317727"/>
            <a:ext cx="1054100" cy="26654111"/>
            <a:chOff x="0" y="0"/>
            <a:chExt cx="277623" cy="7020013"/>
          </a:xfrm>
        </p:grpSpPr>
        <p:sp>
          <p:nvSpPr>
            <p:cNvPr name="Freeform 15" id="15"/>
            <p:cNvSpPr/>
            <p:nvPr/>
          </p:nvSpPr>
          <p:spPr>
            <a:xfrm flipH="false" flipV="false" rot="0">
              <a:off x="0" y="0"/>
              <a:ext cx="277623" cy="7020013"/>
            </a:xfrm>
            <a:custGeom>
              <a:avLst/>
              <a:gdLst/>
              <a:ahLst/>
              <a:cxnLst/>
              <a:rect r="r" b="b" t="t" l="l"/>
              <a:pathLst>
                <a:path h="7020013" w="277623">
                  <a:moveTo>
                    <a:pt x="0" y="0"/>
                  </a:moveTo>
                  <a:lnTo>
                    <a:pt x="277623" y="0"/>
                  </a:lnTo>
                  <a:lnTo>
                    <a:pt x="277623" y="7020013"/>
                  </a:lnTo>
                  <a:lnTo>
                    <a:pt x="0" y="7020013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16" id="16"/>
            <p:cNvSpPr txBox="true"/>
            <p:nvPr/>
          </p:nvSpPr>
          <p:spPr>
            <a:xfrm>
              <a:off x="0" y="-47625"/>
              <a:ext cx="277623" cy="7067638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87070" y="-1407495"/>
            <a:ext cx="1054100" cy="14971401"/>
            <a:chOff x="0" y="0"/>
            <a:chExt cx="277623" cy="3943085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77623" cy="3943085"/>
            </a:xfrm>
            <a:custGeom>
              <a:avLst/>
              <a:gdLst/>
              <a:ahLst/>
              <a:cxnLst/>
              <a:rect r="r" b="b" t="t" l="l"/>
              <a:pathLst>
                <a:path h="3943085" w="277623">
                  <a:moveTo>
                    <a:pt x="0" y="0"/>
                  </a:moveTo>
                  <a:lnTo>
                    <a:pt x="277623" y="0"/>
                  </a:lnTo>
                  <a:lnTo>
                    <a:pt x="277623" y="3943085"/>
                  </a:lnTo>
                  <a:lnTo>
                    <a:pt x="0" y="3943085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77623" cy="3990710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graphicFrame>
        <p:nvGraphicFramePr>
          <p:cNvPr name="Object 5" id="5"/>
          <p:cNvGraphicFramePr/>
          <p:nvPr/>
        </p:nvGraphicFramePr>
        <p:xfrm>
          <a:off x="2186815" y="2830026"/>
          <a:ext cx="5657850" cy="3143250"/>
        </p:xfrm>
        <a:graphic>
          <a:graphicData uri="http://schemas.openxmlformats.org/presentationml/2006/ole">
            <p:oleObj imgW="6781800" imgH="4267200" r:id="rId3" progId="Excel.Sheet.12" name="Worksheet">
              <p:embed/>
              <p:pic>
                <p:nvPicPr>
                  <p:cNvPr name="" id="0"/>
                  <p:cNvPicPr/>
                  <p:nvPr/>
                </p:nvPicPr>
                <p:blipFill>
                  <a:blip r:embed="rId2"/>
                  <a:stretch>
                    <a:fillRect/>
                  </a:stretch>
                </p:blipFill>
                <p:spPr>
                  <a:xfrm>
                    <a:off x="1270000" y="1270000"/>
                    <a:ext cx="1270000" cy="1270000"/>
                  </a:xfrm>
                  <a:prstGeom prst="rect"/>
                </p:spPr>
              </p:pic>
            </p:oleObj>
          </a:graphicData>
        </a:graphic>
      </p:graphicFrame>
      <p:sp>
        <p:nvSpPr>
          <p:cNvPr name="TextBox 6" id="6"/>
          <p:cNvSpPr txBox="true"/>
          <p:nvPr/>
        </p:nvSpPr>
        <p:spPr>
          <a:xfrm rot="0">
            <a:off x="1683255" y="544511"/>
            <a:ext cx="15264971" cy="174942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999"/>
              </a:lnSpc>
              <a:spcBef>
                <a:spcPct val="0"/>
              </a:spcBef>
            </a:pPr>
            <a:r>
              <a:rPr lang="en-US" sz="4999">
                <a:solidFill>
                  <a:srgbClr val="2A0947"/>
                </a:solidFill>
                <a:latin typeface="Archivo Black"/>
                <a:ea typeface="Archivo Black"/>
                <a:cs typeface="Archivo Black"/>
                <a:sym typeface="Archivo Black"/>
              </a:rPr>
              <a:t>Do’s and Don’ts When Understanding Cultural Differences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2271409" y="8670806"/>
            <a:ext cx="13311664" cy="66294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59"/>
              </a:lnSpc>
            </a:pPr>
            <a:r>
              <a:rPr lang="en-US" sz="3899" i="true">
                <a:solidFill>
                  <a:srgbClr val="FF3131"/>
                </a:solidFill>
                <a:latin typeface="Canva Sans Italics"/>
                <a:ea typeface="Canva Sans Italics"/>
                <a:cs typeface="Canva Sans Italics"/>
                <a:sym typeface="Canva Sans Italics"/>
              </a:rPr>
              <a:t>What’s something unique about your country’s culture?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0" y="-1031434"/>
            <a:ext cx="1019601" cy="12667856"/>
            <a:chOff x="0" y="0"/>
            <a:chExt cx="268537" cy="333639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268537" cy="3336390"/>
            </a:xfrm>
            <a:custGeom>
              <a:avLst/>
              <a:gdLst/>
              <a:ahLst/>
              <a:cxnLst/>
              <a:rect r="r" b="b" t="t" l="l"/>
              <a:pathLst>
                <a:path h="3336390" w="268537">
                  <a:moveTo>
                    <a:pt x="0" y="0"/>
                  </a:moveTo>
                  <a:lnTo>
                    <a:pt x="268537" y="0"/>
                  </a:lnTo>
                  <a:lnTo>
                    <a:pt x="268537" y="3336390"/>
                  </a:lnTo>
                  <a:lnTo>
                    <a:pt x="0" y="3336390"/>
                  </a:lnTo>
                  <a:close/>
                </a:path>
              </a:pathLst>
            </a:custGeom>
            <a:solidFill>
              <a:srgbClr val="EDC254"/>
            </a:solidFill>
          </p:spPr>
        </p:sp>
        <p:sp>
          <p:nvSpPr>
            <p:cNvPr name="TextBox 4" id="4"/>
            <p:cNvSpPr txBox="true"/>
            <p:nvPr/>
          </p:nvSpPr>
          <p:spPr>
            <a:xfrm>
              <a:off x="0" y="-47625"/>
              <a:ext cx="268537" cy="3384015"/>
            </a:xfrm>
            <a:prstGeom prst="rect">
              <a:avLst/>
            </a:prstGeom>
          </p:spPr>
          <p:txBody>
            <a:bodyPr anchor="ctr" rtlCol="false" tIns="50800" lIns="50800" bIns="50800" rIns="50800"/>
            <a:lstStyle/>
            <a:p>
              <a:pPr algn="ctr">
                <a:lnSpc>
                  <a:spcPts val="2659"/>
                </a:lnSpc>
              </a:pPr>
            </a:p>
          </p:txBody>
        </p:sp>
      </p:grpSp>
      <p:sp>
        <p:nvSpPr>
          <p:cNvPr name="Freeform 5" id="5"/>
          <p:cNvSpPr/>
          <p:nvPr/>
        </p:nvSpPr>
        <p:spPr>
          <a:xfrm flipH="false" flipV="false" rot="0">
            <a:off x="4942335" y="585999"/>
            <a:ext cx="10096479" cy="2440182"/>
          </a:xfrm>
          <a:custGeom>
            <a:avLst/>
            <a:gdLst/>
            <a:ahLst/>
            <a:cxnLst/>
            <a:rect r="r" b="b" t="t" l="l"/>
            <a:pathLst>
              <a:path h="2440182" w="10096479">
                <a:moveTo>
                  <a:pt x="0" y="0"/>
                </a:moveTo>
                <a:lnTo>
                  <a:pt x="10096478" y="0"/>
                </a:lnTo>
                <a:lnTo>
                  <a:pt x="10096478" y="2440182"/>
                </a:lnTo>
                <a:lnTo>
                  <a:pt x="0" y="24401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79303" r="-16336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12768964" y="4472116"/>
            <a:ext cx="5243043" cy="3759163"/>
          </a:xfrm>
          <a:custGeom>
            <a:avLst/>
            <a:gdLst/>
            <a:ahLst/>
            <a:cxnLst/>
            <a:rect r="r" b="b" t="t" l="l"/>
            <a:pathLst>
              <a:path h="3759163" w="5243043">
                <a:moveTo>
                  <a:pt x="0" y="0"/>
                </a:moveTo>
                <a:lnTo>
                  <a:pt x="5243043" y="0"/>
                </a:lnTo>
                <a:lnTo>
                  <a:pt x="5243043" y="3759163"/>
                </a:lnTo>
                <a:lnTo>
                  <a:pt x="0" y="375916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2341358" y="4511828"/>
            <a:ext cx="10114290" cy="288862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just">
              <a:lnSpc>
                <a:spcPts val="5805"/>
              </a:lnSpc>
            </a:pPr>
            <a:r>
              <a:rPr lang="en-US" sz="3104">
                <a:solidFill>
                  <a:srgbClr val="2A0947"/>
                </a:solidFill>
                <a:latin typeface="Roboto"/>
                <a:ea typeface="Roboto"/>
                <a:cs typeface="Roboto"/>
                <a:sym typeface="Roboto"/>
              </a:rPr>
              <a:t>Your foreign teacher is visiting your country. Share something special about your country (food, greeting, or festival). You can also ask questions about his/her culture.</a:t>
            </a:r>
          </a:p>
        </p:txBody>
      </p:sp>
      <p:sp>
        <p:nvSpPr>
          <p:cNvPr name="TextBox 8" id="8"/>
          <p:cNvSpPr txBox="true"/>
          <p:nvPr/>
        </p:nvSpPr>
        <p:spPr>
          <a:xfrm rot="0">
            <a:off x="1745114" y="3651430"/>
            <a:ext cx="10512673" cy="80453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6580"/>
              </a:lnSpc>
            </a:pPr>
            <a:r>
              <a:rPr lang="en-US" sz="4700" b="true">
                <a:solidFill>
                  <a:srgbClr val="2A0947"/>
                </a:solidFill>
                <a:latin typeface="Roboto Bold"/>
                <a:ea typeface="Roboto Bold"/>
                <a:cs typeface="Roboto Bold"/>
                <a:sym typeface="Roboto Bold"/>
              </a:rPr>
              <a:t>Situation: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DAG222K99ws</dc:identifier>
  <dcterms:modified xsi:type="dcterms:W3CDTF">2011-08-01T06:04:30Z</dcterms:modified>
  <cp:revision>1</cp:revision>
  <dc:title>Travel English: Cultural Differences</dc:title>
</cp:coreProperties>
</file>