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57" r:id="rId4"/>
    <p:sldId id="284" r:id="rId5"/>
    <p:sldId id="283" r:id="rId6"/>
    <p:sldId id="285" r:id="rId7"/>
    <p:sldId id="286" r:id="rId8"/>
    <p:sldId id="259" r:id="rId9"/>
    <p:sldId id="260" r:id="rId10"/>
    <p:sldId id="262" r:id="rId11"/>
    <p:sldId id="261" r:id="rId12"/>
    <p:sldId id="263" r:id="rId13"/>
    <p:sldId id="288" r:id="rId14"/>
    <p:sldId id="281" r:id="rId15"/>
    <p:sldId id="282" r:id="rId16"/>
    <p:sldId id="272" r:id="rId17"/>
    <p:sldId id="287" r:id="rId18"/>
    <p:sldId id="273" r:id="rId19"/>
    <p:sldId id="275" r:id="rId20"/>
    <p:sldId id="276" r:id="rId21"/>
    <p:sldId id="277" r:id="rId22"/>
    <p:sldId id="278" r:id="rId23"/>
  </p:sldIdLst>
  <p:sldSz cx="9144000" cy="5715000" type="screen16x10"/>
  <p:notesSz cx="6858000" cy="9144000"/>
  <p:defaultTextStyle>
    <a:defPPr>
      <a:defRPr lang="en-US"/>
    </a:defPPr>
    <a:lvl1pPr marL="0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161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323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484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0645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5805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0968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128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291" algn="l" defTabSz="81032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>
        <p:scale>
          <a:sx n="90" d="100"/>
          <a:sy n="90" d="100"/>
        </p:scale>
        <p:origin x="-846" y="15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deg"/>
        </inkml:channelProperties>
      </inkml:inkSource>
      <inkml:timestamp xml:id="ts0" timeString="2019-08-05T13:28:31.21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5444E34-0272-474E-BE5D-9F3C23C0DC67}" emma:medium="tactile" emma:mode="ink">
          <msink:context xmlns:msink="http://schemas.microsoft.com/ink/2010/main" type="writingRegion" rotatedBoundingBox="3590,7855 3605,7855 3605,7870 3590,7870"/>
        </emma:interpretation>
      </emma:emma>
    </inkml:annotationXML>
    <inkml:traceGroup>
      <inkml:annotationXML>
        <emma:emma xmlns:emma="http://www.w3.org/2003/04/emma" version="1.0">
          <emma:interpretation id="{EDEF5792-3A5C-4893-A34F-670E98FBA449}" emma:medium="tactile" emma:mode="ink">
            <msink:context xmlns:msink="http://schemas.microsoft.com/ink/2010/main" type="paragraph" rotatedBoundingBox="3590,7855 3605,7855 3605,7870 3590,787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16E8E64-1CB9-4EA9-96EF-77DDF032F415}" emma:medium="tactile" emma:mode="ink">
              <msink:context xmlns:msink="http://schemas.microsoft.com/ink/2010/main" type="line" rotatedBoundingBox="3590,7855 3605,7855 3605,7870 3590,7870"/>
            </emma:interpretation>
          </emma:emma>
        </inkml:annotationXML>
        <inkml:traceGroup>
          <inkml:annotationXML>
            <emma:emma xmlns:emma="http://www.w3.org/2003/04/emma" version="1.0">
              <emma:interpretation id="{83DCAD0D-1CDC-48BB-8A08-DAAAABAA3550}" emma:medium="tactile" emma:mode="ink">
                <msink:context xmlns:msink="http://schemas.microsoft.com/ink/2010/main" type="inkWord" rotatedBoundingBox="3590,7855 3605,7855 3605,7870 3590,7870"/>
              </emma:interpretation>
              <emma:one-of disjunction-type="recognition" id="oneOf0">
                <emma:interpretation id="interp0" emma:lang="en-US" emma:confidence="0">
                  <emma:literal>.</emma:literal>
                </emma:interpretation>
                <emma:interpretation id="interp1" emma:lang="en-US" emma:confidence="0">
                  <emma:literal>v</emma:literal>
                </emma:interpretation>
                <emma:interpretation id="interp2" emma:lang="en-US" emma:confidence="0">
                  <emma:literal>}</emma:literal>
                </emma:interpretation>
                <emma:interpretation id="interp3" emma:lang="en-US" emma:confidence="0">
                  <emma:literal>w</emma:literal>
                </emma:interpretation>
                <emma:interpretation id="interp4" emma:lang="en-US" emma:confidence="0">
                  <emma:literal>3</emma:literal>
                </emma:interpretation>
              </emma:one-of>
            </emma:emma>
          </inkml:annotationXML>
          <inkml:trace contextRef="#ctx0" brushRef="#br0">0 0 93,'0'0'7,"0"0"-5,0 0 10,0 0 4,0 0-4,0 0 1,0 0-3,0 0-3,0 0 4,0 0 4,0 0-5,0 0-3,0 0-5,0 0 0,0 0-2,0 0 0,0 0 0,0 0-2,0 0 0,0 0-10,0 0-47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49.31408" units="1/cm"/>
          <inkml:channelProperty channel="Y" name="resolution" value="49.23077" units="1/cm"/>
        </inkml:channelProperties>
      </inkml:inkSource>
      <inkml:timestamp xml:id="ts0" timeString="2019-08-05T05:06:09.8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F0CBD6D8-BFEE-4BE0-9CBA-147259BE100E}" emma:medium="tactile" emma:mode="ink">
          <msink:context xmlns:msink="http://schemas.microsoft.com/ink/2010/main" type="inkDrawing"/>
        </emma:interpretation>
      </emma:emma>
    </inkml:annotationXML>
    <inkml:trace contextRef="#ctx0" brushRef="#br0">39 0,'-39'0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CC7B1-ABD7-4A4A-930C-C7F33603593B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F28EB-6710-4C63-8973-4E62DCC1D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32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508001"/>
            <a:ext cx="7772400" cy="3556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4127501"/>
            <a:ext cx="6400800" cy="10160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05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0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5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0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441CA-22FF-4F78-83F0-BD8E715D14F9}" type="datetime1">
              <a:rPr lang="en-US" smtClean="0"/>
              <a:t>9/1/2021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406B-A0BD-4F37-858B-56BDE48B78B4}" type="datetime1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228868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8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3E1A-6998-4CC4-B1AE-AE717A80B891}" type="datetime1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31C-61D1-473C-A35C-3B6839DFF095}" type="datetime1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1143003"/>
            <a:ext cx="7772400" cy="2087563"/>
          </a:xfrm>
        </p:spPr>
        <p:txBody>
          <a:bodyPr anchor="b"/>
          <a:lstStyle>
            <a:lvl1pPr algn="ctr" defTabSz="81032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3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390639"/>
            <a:ext cx="7772400" cy="943239"/>
          </a:xfrm>
        </p:spPr>
        <p:txBody>
          <a:bodyPr anchor="t"/>
          <a:lstStyle>
            <a:lvl1pPr marL="0" indent="0" algn="ctr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4051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03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54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06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258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09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361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12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17CD-8728-48C3-916D-5B1C38289393}" type="datetime1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1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6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9" y="3270249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33502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A651-A853-4D32-96C7-210087BFA11B}" type="datetime1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1" y="1333500"/>
            <a:ext cx="4041648" cy="3771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333501"/>
            <a:ext cx="4040187" cy="50800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/>
            </a:lvl1pPr>
            <a:lvl2pPr marL="405161" indent="0">
              <a:buNone/>
              <a:defRPr sz="1700" b="1"/>
            </a:lvl2pPr>
            <a:lvl3pPr marL="810323" indent="0">
              <a:buNone/>
              <a:defRPr sz="1600" b="1"/>
            </a:lvl3pPr>
            <a:lvl4pPr marL="1215484" indent="0">
              <a:buNone/>
              <a:defRPr sz="1400" b="1"/>
            </a:lvl4pPr>
            <a:lvl5pPr marL="1620645" indent="0">
              <a:buNone/>
              <a:defRPr sz="1400" b="1"/>
            </a:lvl5pPr>
            <a:lvl6pPr marL="2025805" indent="0">
              <a:buNone/>
              <a:defRPr sz="1400" b="1"/>
            </a:lvl6pPr>
            <a:lvl7pPr marL="2430968" indent="0">
              <a:buNone/>
              <a:defRPr sz="1400" b="1"/>
            </a:lvl7pPr>
            <a:lvl8pPr marL="2836128" indent="0">
              <a:buNone/>
              <a:defRPr sz="1400" b="1"/>
            </a:lvl8pPr>
            <a:lvl9pPr marL="324129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4" y="1333501"/>
            <a:ext cx="4041775" cy="50800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/>
            </a:lvl1pPr>
            <a:lvl2pPr marL="405161" indent="0">
              <a:buNone/>
              <a:defRPr sz="1700" b="1"/>
            </a:lvl2pPr>
            <a:lvl3pPr marL="810323" indent="0">
              <a:buNone/>
              <a:defRPr sz="1600" b="1"/>
            </a:lvl3pPr>
            <a:lvl4pPr marL="1215484" indent="0">
              <a:buNone/>
              <a:defRPr sz="1400" b="1"/>
            </a:lvl4pPr>
            <a:lvl5pPr marL="1620645" indent="0">
              <a:buNone/>
              <a:defRPr sz="1400" b="1"/>
            </a:lvl5pPr>
            <a:lvl6pPr marL="2025805" indent="0">
              <a:buNone/>
              <a:defRPr sz="1400" b="1"/>
            </a:lvl6pPr>
            <a:lvl7pPr marL="2430968" indent="0">
              <a:buNone/>
              <a:defRPr sz="1400" b="1"/>
            </a:lvl7pPr>
            <a:lvl8pPr marL="2836128" indent="0">
              <a:buNone/>
              <a:defRPr sz="1400" b="1"/>
            </a:lvl8pPr>
            <a:lvl9pPr marL="324129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D8F6-8779-4165-A7C5-3BF4F92380FE}" type="datetime1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1" y="1844041"/>
            <a:ext cx="4041648" cy="3261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844043"/>
            <a:ext cx="4041648" cy="32609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6EBE-9E90-421A-8B2C-88A66927DEC0}" type="datetime1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0EFE-70C8-4E21-82EB-69661FA0E5A9}" type="datetime1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0" y="222250"/>
            <a:ext cx="3008313" cy="1746250"/>
          </a:xfrm>
        </p:spPr>
        <p:txBody>
          <a:bodyPr anchor="b"/>
          <a:lstStyle>
            <a:lvl1pPr algn="ctr">
              <a:lnSpc>
                <a:spcPct val="100000"/>
              </a:lnSpc>
              <a:defRPr sz="25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0" y="227545"/>
            <a:ext cx="4995863" cy="487759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0" y="2032003"/>
            <a:ext cx="3008313" cy="3073136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400"/>
            </a:lvl1pPr>
            <a:lvl2pPr marL="405161" indent="0">
              <a:buNone/>
              <a:defRPr sz="1100"/>
            </a:lvl2pPr>
            <a:lvl3pPr marL="810323" indent="0">
              <a:buNone/>
              <a:defRPr sz="800"/>
            </a:lvl3pPr>
            <a:lvl4pPr marL="1215484" indent="0">
              <a:buNone/>
              <a:defRPr sz="800"/>
            </a:lvl4pPr>
            <a:lvl5pPr marL="1620645" indent="0">
              <a:buNone/>
              <a:defRPr sz="800"/>
            </a:lvl5pPr>
            <a:lvl6pPr marL="2025805" indent="0">
              <a:buNone/>
              <a:defRPr sz="800"/>
            </a:lvl6pPr>
            <a:lvl7pPr marL="2430968" indent="0">
              <a:buNone/>
              <a:defRPr sz="800"/>
            </a:lvl7pPr>
            <a:lvl8pPr marL="2836128" indent="0">
              <a:buNone/>
              <a:defRPr sz="800"/>
            </a:lvl8pPr>
            <a:lvl9pPr marL="324129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D493-7CC8-4957-A994-18F9D84BDACC}" type="datetime1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190500"/>
            <a:ext cx="5711824" cy="746125"/>
          </a:xfrm>
        </p:spPr>
        <p:txBody>
          <a:bodyPr anchor="b"/>
          <a:lstStyle>
            <a:lvl1pPr algn="ctr">
              <a:lnSpc>
                <a:spcPct val="100000"/>
              </a:lnSpc>
              <a:defRPr sz="2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7" y="952501"/>
            <a:ext cx="6054724" cy="378420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800"/>
            </a:lvl1pPr>
            <a:lvl2pPr marL="405161" indent="0">
              <a:buNone/>
              <a:defRPr sz="2500"/>
            </a:lvl2pPr>
            <a:lvl3pPr marL="810323" indent="0">
              <a:buNone/>
              <a:defRPr sz="2200"/>
            </a:lvl3pPr>
            <a:lvl4pPr marL="1215484" indent="0">
              <a:buNone/>
              <a:defRPr sz="1700"/>
            </a:lvl4pPr>
            <a:lvl5pPr marL="1620645" indent="0">
              <a:buNone/>
              <a:defRPr sz="1700"/>
            </a:lvl5pPr>
            <a:lvl6pPr marL="2025805" indent="0">
              <a:buNone/>
              <a:defRPr sz="1700"/>
            </a:lvl6pPr>
            <a:lvl7pPr marL="2430968" indent="0">
              <a:buNone/>
              <a:defRPr sz="1700"/>
            </a:lvl7pPr>
            <a:lvl8pPr marL="2836128" indent="0">
              <a:buNone/>
              <a:defRPr sz="1700"/>
            </a:lvl8pPr>
            <a:lvl9pPr marL="3241291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841875"/>
            <a:ext cx="5711824" cy="444500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05161" indent="0">
              <a:buNone/>
              <a:defRPr sz="1100"/>
            </a:lvl2pPr>
            <a:lvl3pPr marL="810323" indent="0">
              <a:buNone/>
              <a:defRPr sz="800"/>
            </a:lvl3pPr>
            <a:lvl4pPr marL="1215484" indent="0">
              <a:buNone/>
              <a:defRPr sz="800"/>
            </a:lvl4pPr>
            <a:lvl5pPr marL="1620645" indent="0">
              <a:buNone/>
              <a:defRPr sz="800"/>
            </a:lvl5pPr>
            <a:lvl6pPr marL="2025805" indent="0">
              <a:buNone/>
              <a:defRPr sz="800"/>
            </a:lvl6pPr>
            <a:lvl7pPr marL="2430968" indent="0">
              <a:buNone/>
              <a:defRPr sz="800"/>
            </a:lvl7pPr>
            <a:lvl8pPr marL="2836128" indent="0">
              <a:buNone/>
              <a:defRPr sz="800"/>
            </a:lvl8pPr>
            <a:lvl9pPr marL="324129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43E1-8F35-402A-A5F3-730FF8A79B81}" type="datetime1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333500"/>
          </a:xfrm>
          <a:prstGeom prst="rect">
            <a:avLst/>
          </a:prstGeom>
        </p:spPr>
        <p:txBody>
          <a:bodyPr vert="horz" lIns="81032" tIns="40516" rIns="81032" bIns="40516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333502"/>
            <a:ext cx="8229600" cy="3771636"/>
          </a:xfrm>
          <a:prstGeom prst="rect">
            <a:avLst/>
          </a:prstGeom>
        </p:spPr>
        <p:txBody>
          <a:bodyPr vert="horz" lIns="81032" tIns="40516" rIns="81032" bIns="405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51" y="5296961"/>
            <a:ext cx="2085975" cy="304271"/>
          </a:xfrm>
          <a:prstGeom prst="rect">
            <a:avLst/>
          </a:prstGeom>
        </p:spPr>
        <p:txBody>
          <a:bodyPr vert="horz" lIns="81032" tIns="40516" rIns="40516" bIns="40516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EF89F3B-BDB6-40A4-A1F2-EF0B3FE423D3}" type="datetime1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8" y="5296961"/>
            <a:ext cx="2847975" cy="304271"/>
          </a:xfrm>
          <a:prstGeom prst="rect">
            <a:avLst/>
          </a:prstGeom>
        </p:spPr>
        <p:txBody>
          <a:bodyPr vert="horz" lIns="40516" tIns="40516" rIns="81032" bIns="40516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Happy with my class, give a  missed call at 080 - 47090940. you are unhappy give missed call at 080-47090941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81" y="5296961"/>
            <a:ext cx="561975" cy="304271"/>
          </a:xfrm>
          <a:prstGeom prst="rect">
            <a:avLst/>
          </a:prstGeom>
        </p:spPr>
        <p:txBody>
          <a:bodyPr vert="horz" lIns="24310" tIns="40516" rIns="40516" bIns="40516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2" y="5416154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marL="0" algn="ctr" defTabSz="810323" rtl="0" eaLnBrk="1" latinLnBrk="0" hangingPunct="1"/>
            <a:endParaRPr lang="en-US" sz="16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5416154"/>
            <a:ext cx="84772" cy="7064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32" tIns="40516" rIns="81032" bIns="4051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810323" rtl="0" eaLnBrk="1" latinLnBrk="0" hangingPunct="1">
        <a:lnSpc>
          <a:spcPts val="5140"/>
        </a:lnSpc>
        <a:spcBef>
          <a:spcPct val="0"/>
        </a:spcBef>
        <a:buNone/>
        <a:defRPr sz="48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03871" indent="-303871" algn="l" defTabSz="81032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658387" indent="-253226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012903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418065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1823225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228387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633548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038710" indent="-202581" algn="l" defTabSz="810323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443871" indent="-202581" algn="l" defTabSz="8103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161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323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484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645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805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0968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8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291" algn="l" defTabSz="8103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772400" cy="2578101"/>
          </a:xfrm>
        </p:spPr>
        <p:txBody>
          <a:bodyPr/>
          <a:lstStyle/>
          <a:p>
            <a:r>
              <a:rPr lang="en-US" sz="6000" dirty="0" smtClean="0"/>
              <a:t>General Aptitude</a:t>
            </a:r>
            <a:br>
              <a:rPr lang="en-US" sz="6000" dirty="0" smtClean="0"/>
            </a:br>
            <a:r>
              <a:rPr lang="en-US" sz="5400" dirty="0" smtClean="0"/>
              <a:t>Percentage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Priyanka Gurbani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/>
              <p14:cNvContentPartPr/>
              <p14:nvPr/>
            </p14:nvContentPartPr>
            <p14:xfrm>
              <a:off x="1292409" y="2828060"/>
              <a:ext cx="360" cy="36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7729" y="2823380"/>
                <a:ext cx="9720" cy="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14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333502"/>
                <a:ext cx="8229600" cy="39623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Number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pages required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b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𝑇𝑜𝑡𝑎𝑙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𝑛𝑜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𝑐h𝑎𝑟𝑎𝑐𝑡𝑒𝑟𝑠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𝑁𝑜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𝑐h𝑎𝑟𝑎𝑐𝑡𝑒𝑟𝑠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𝑜𝑛𝑒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𝑠h𝑒𝑒𝑡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𝑖𝑓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𝑟𝑒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𝑡𝑦𝑝𝑒𝑑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20 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 56 × 65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65 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 70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=  16</a:t>
                </a:r>
                <a:endPara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Hence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16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sheets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will be required if report is retyped.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Therefore,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reduction of (20 – 16) = 4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sheets.</a:t>
                </a:r>
                <a:b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decrease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𝐷𝑒𝑐𝑟𝑒𝑎𝑠𝑒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𝑂𝑟𝑖𝑔𝑖𝑛𝑎𝑙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𝑛𝑢𝑚𝑏𝑒𝑟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100</a:t>
                </a:r>
              </a:p>
              <a:p>
                <a:pPr marL="0" indent="0" algn="just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reduction is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𝑟𝑒𝑑𝑢𝑐𝑡𝑖𝑜𝑛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𝑛𝑜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𝑠h𝑒𝑒𝑡𝑠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𝑂𝑟𝑖𝑔𝑖𝑛𝑎𝑙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𝑛𝑜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𝑠h𝑒𝑒𝑡𝑠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100</a:t>
                </a:r>
              </a:p>
              <a:p>
                <a:pPr marL="0" indent="0" algn="just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x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 = 20%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333502"/>
                <a:ext cx="8229600" cy="3962398"/>
              </a:xfrm>
              <a:blipFill rotWithShape="1">
                <a:blip r:embed="rId2"/>
                <a:stretch>
                  <a:fillRect l="-1259" t="-1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493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300" dirty="0"/>
              <a:t>Practice Question </a:t>
            </a:r>
            <a:r>
              <a:rPr lang="en-US" sz="4300" dirty="0" smtClean="0"/>
              <a:t>2</a:t>
            </a:r>
            <a:endParaRPr lang="en-US" sz="4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04900"/>
                <a:ext cx="8229600" cy="41910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2/5th of the voters promise to vote for A and the rest promised to vote for B. Of these, on the last day 15% of the voters went back of their promise to vote for A and 25% of voters went back of their promise to vote for B, and A lost by 200 votes. </a:t>
                </a:r>
                <a:r>
                  <a:rPr lang="en-US" sz="2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Then, the total number of voters 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is:</a:t>
                </a:r>
                <a:endParaRPr lang="en-US" sz="2000" i="1" dirty="0">
                  <a:solidFill>
                    <a:schemeClr val="tx1"/>
                  </a:solidFill>
                  <a:latin typeface="Cambria Math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total number of voters be x.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Voters promised to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x.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Voters backed out =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15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Voters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promised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 = 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x. Voters backed out = 25%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votes for A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15%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+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25%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 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40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−6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+15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49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endParaRPr lang="en-US" sz="2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04900"/>
                <a:ext cx="8229600" cy="4191000"/>
              </a:xfrm>
              <a:blipFill rotWithShape="1">
                <a:blip r:embed="rId2"/>
                <a:stretch>
                  <a:fillRect l="-889" t="-727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Arrow 4"/>
          <p:cNvSpPr/>
          <p:nvPr/>
        </p:nvSpPr>
        <p:spPr>
          <a:xfrm>
            <a:off x="3124200" y="4838700"/>
            <a:ext cx="228600" cy="152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254255" y="4838700"/>
            <a:ext cx="228600" cy="152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333502"/>
                <a:ext cx="8229600" cy="38861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votes for B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- 25%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+ 15%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−15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+6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51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Given difference in votes is 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 votes –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votes = 200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51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49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200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2x = 20000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= 10000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 are 10000 voters. 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333502"/>
                <a:ext cx="8229600" cy="3886198"/>
              </a:xfrm>
              <a:blipFill rotWithShape="1">
                <a:blip r:embed="rId2"/>
                <a:stretch>
                  <a:fillRect l="-1259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Arrow 4"/>
          <p:cNvSpPr/>
          <p:nvPr/>
        </p:nvSpPr>
        <p:spPr>
          <a:xfrm>
            <a:off x="3168502" y="2466753"/>
            <a:ext cx="228600" cy="152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279064" y="2493332"/>
            <a:ext cx="228600" cy="152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6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Method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5900"/>
                <a:ext cx="8229600" cy="39624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total voters be 100.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Promised to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 = 40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Voters backed out of promise to give vote to A: 15% of 40 = 6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Promised to B = 100 – 40 = 60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Voters backed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out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promise to give vote to B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25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of 60 = 15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vote to A = 40 – 6 + 15 = 49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vote to B = 60 – 15 + 6 = 51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 lost by 2 votes, in actual A lost by 200 votes, 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Therefore total voters are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200 = 10000 </a:t>
                </a:r>
                <a:endParaRPr 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5900"/>
                <a:ext cx="8229600" cy="3962400"/>
              </a:xfrm>
              <a:blipFill rotWithShape="1">
                <a:blip r:embed="rId2"/>
                <a:stretch>
                  <a:fillRect l="-1037" t="-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622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28700"/>
          </a:xfrm>
        </p:spPr>
        <p:txBody>
          <a:bodyPr/>
          <a:lstStyle/>
          <a:p>
            <a:r>
              <a:rPr lang="en-US" dirty="0"/>
              <a:t>Practice Question </a:t>
            </a:r>
            <a:r>
              <a:rPr lang="en-US" dirty="0" smtClean="0"/>
              <a:t>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28700"/>
                <a:ext cx="8229600" cy="4343400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sz="29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40% </a:t>
                </a:r>
                <a:r>
                  <a:rPr lang="en-US" sz="29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the employees of a certain company are men and 75% of the men earn more than </a:t>
                </a:r>
                <a:r>
                  <a:rPr lang="en-US" sz="29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Rs.30,000 </a:t>
                </a:r>
                <a:r>
                  <a:rPr lang="en-US" sz="29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per year. If 45% of the company’s employees earn more than </a:t>
                </a:r>
                <a:r>
                  <a:rPr lang="en-US" sz="29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Rs.30,000 </a:t>
                </a:r>
                <a:r>
                  <a:rPr lang="en-US" sz="29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per year, what fraction of the women employed by the company earn </a:t>
                </a:r>
                <a:r>
                  <a:rPr lang="en-US" sz="29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Rs.30,000 </a:t>
                </a:r>
                <a:r>
                  <a:rPr lang="en-US" sz="29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or less per year?</a:t>
                </a:r>
              </a:p>
              <a:p>
                <a:pPr marL="0" indent="0">
                  <a:buNone/>
                </a:pP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total number of employees in the company be x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Then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 number of men and women be 0.4x and 0.6x respectively.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75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of men earn more than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Rs.30000 =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0.75 x 0.4 x = 0.3 x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number of employees earning more than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Rs.30000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45% of x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0.45 x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Number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women earning &gt;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Rs.30000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(Total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employees earning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&gt; Rs.30000) –(Total no.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Men earning &gt;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Rs.30000) =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0.45 x – 0.30 x = 0.15 x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Number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the women earning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Rs.30000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or less = 0.60 x – 0.15 x = 0.45 x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Fraction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the women employed by the company who earn </a:t>
                </a:r>
                <a:r>
                  <a:rPr lang="en-US" sz="2600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Rs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30000 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or less</a:t>
                </a:r>
              </a:p>
              <a:p>
                <a:pPr marL="0" indent="0">
                  <a:buNone/>
                </a:pP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en-US" sz="2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0.45x/0.60x)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45</m:t>
                        </m:r>
                      </m:num>
                      <m:den>
                        <m:r>
                          <a:rPr lang="en-US" sz="26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6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6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28700"/>
                <a:ext cx="8229600" cy="4343400"/>
              </a:xfrm>
              <a:blipFill rotWithShape="1">
                <a:blip r:embed="rId2"/>
                <a:stretch>
                  <a:fillRect l="-889" t="-2107" r="-1704" b="-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521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Method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there are 100 employees in the company.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40% are Men, 40% of 100 = 40.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75% of 40 =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30. Men earn more than Rs.30,000 are 30.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45% of 100 = 45. employees earn more than Rs.30000 are 45.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Women earn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more than Rs.30000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are 45 – 30 = 15.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No. of Women employees are = 100 – 40 = 60.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Women earn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less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than Rs.30000 are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60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–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15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45.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Fraction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the women employed by the company earn Rs.30,000 or less per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year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𝑊𝑜𝑚𝑒𝑛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𝑒𝑚𝑝𝑙𝑜𝑦𝑒𝑒𝑠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𝑒𝑎𝑟𝑛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𝑙𝑒𝑠𝑠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𝑡h𝑎𝑛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𝑅𝑠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.30,000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𝑇𝑜𝑡𝑎𝑙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𝑛𝑜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𝑜𝑓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𝑤𝑜𝑚𝑒𝑛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𝑒𝑚𝑝𝑙𝑜𝑦𝑒𝑒𝑠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60 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79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"/>
            <a:ext cx="8229600" cy="1079500"/>
          </a:xfrm>
        </p:spPr>
        <p:txBody>
          <a:bodyPr/>
          <a:lstStyle/>
          <a:p>
            <a:r>
              <a:rPr lang="en-US" sz="4300" dirty="0"/>
              <a:t>Practice Question </a:t>
            </a:r>
            <a:r>
              <a:rPr lang="en-US" sz="4300" dirty="0" smtClean="0"/>
              <a:t>4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229600" cy="4191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lady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 has a certain amount with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goes to market.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can buy 50 oranges or 40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mangoes. She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retains 10% of the amount for taxi fares and buys 20 mangoes and of the balance,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 purchases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oranges. Number of oranges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can purchase is: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Let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price of one orange be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amount the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lady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=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50x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mangoes cost 50x, So one mango costs 1.25x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the total amount is retained for taxi fare = 10% of 50x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5x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mangoes bought for 20 x 1.25x = 25x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Money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left with the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lady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50x – (Taxi fare) – (Mangoes cost)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50x – 5x – 25x = 20x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Orange was for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Therefore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 oranges can be bought with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$20x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Thus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the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lady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bought 20 oranges.</a:t>
            </a:r>
          </a:p>
        </p:txBody>
      </p:sp>
    </p:spTree>
    <p:extLst>
      <p:ext uri="{BB962C8B-B14F-4D97-AF65-F5344CB8AC3E}">
        <p14:creationId xmlns:p14="http://schemas.microsoft.com/office/powerpoint/2010/main" val="152855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Method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lady has 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$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She can 50 oranges, therefore one orange cost $2.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She can buy 40 Mangoes, therefore one mango cost $2.5.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She retains 10% for Taxi fare, 10% of 100 = 10.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Bought 20 mangoes. $2.5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20 = $50.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Now, she has 100 – 10 – 50 = 40.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From $40 she bought oranges.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Each orange cost $2.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Therefore, total oranges she bought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40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20 </a:t>
                </a: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Thus, the lady bought 20 oranges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664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300" dirty="0"/>
              <a:t>Practice Question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33502"/>
            <a:ext cx="8229600" cy="40385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candidate who gets 20% marks fails by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marks but another candidate who gets 42% marks gets 12% more than the passing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marks. Find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maximum marks.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Let the maximum marks be x.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first statement passing marks is 20% of x + 20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given second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statement pass percentage is 42%−12%=30%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x +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 = 30% of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 30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x – 20% of x = 20 (marks)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i.e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., 10% of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= 20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(10/100) x = 20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= (20)(10)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Therefore,  x =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200 marks.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Maximum marks = 200.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200" dirty="0" smtClean="0"/>
              <a:t>Multiple Choice Question 1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11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Peter got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30 %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the maximum marks in an examination and failed by 10 marks. However, Paul who took the same examination got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40 %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the total marks and got 15 marks more than the passing marks. What were the passing marks in the examination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75 (b) 250 (c) 85 (d) 100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Let the maximum marks be x.</a:t>
            </a:r>
            <a:b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first statement passing marks is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x +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given second statement pass percentage is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40% of x - 15 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40% of x - 15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30%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x +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 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x –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of x =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 + 10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(marks)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i.e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., 10% of x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25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(10/100) x =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= (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25)(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Therefore,  x =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250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marks.</a:t>
            </a:r>
            <a:b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Maximum marks =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83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300" dirty="0" smtClean="0"/>
              <a:t>Percentage</a:t>
            </a:r>
            <a:endParaRPr lang="en-US" sz="4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57300"/>
                <a:ext cx="8229600" cy="39370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Percent implies “for every hundred” and x%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 read as x per cent. In other words, a fraction with denominator 100 is called a per cent. </a:t>
                </a:r>
                <a:endParaRPr lang="en-US" sz="2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Percent % for every 100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For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example,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x%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means 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/100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(i.e. 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parts from 100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as a percent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</a:t>
                </a:r>
                <a:endPara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57300"/>
                <a:ext cx="8229600" cy="3937000"/>
              </a:xfrm>
              <a:blipFill rotWithShape="1">
                <a:blip r:embed="rId2"/>
                <a:stretch>
                  <a:fillRect l="-1185" t="-1238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990087" y="1489419"/>
              <a:ext cx="14400" cy="3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81807" y="1779022"/>
                <a:ext cx="30960" cy="1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44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200" dirty="0" smtClean="0"/>
              <a:t>Multiple Choice Question 2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81100"/>
                <a:ext cx="8229600" cy="4419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 number is mistakenly multiplied by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instead of multiplied by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Find the percentage change in the result due to the mistake.</a:t>
                </a:r>
                <a:b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(a) 24 % (b) </a:t>
                </a:r>
                <a:r>
                  <a:rPr lang="en-US" sz="2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6 % (c) 56.25% (d) 74%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number be 100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multiplied by 4/5 = 100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80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(number by mistake)</a:t>
                </a: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should be multiplied by 5/4 = 100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125 (correct number)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Change in value due to mistake = 125 – 80 = 45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percentage change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𝑐h𝑎𝑛𝑔𝑒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𝑣𝑎𝑙𝑢𝑒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𝑐𝑜𝑟𝑟𝑒𝑐𝑡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𝑛𝑢𝑚𝑏𝑒𝑟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100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change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45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125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 = 36%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change due to mistake = 36% 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81100"/>
                <a:ext cx="8229600" cy="4419600"/>
              </a:xfrm>
              <a:blipFill rotWithShape="1">
                <a:blip r:embed="rId2"/>
                <a:stretch>
                  <a:fillRect l="-2741" t="-10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61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200" dirty="0" smtClean="0"/>
              <a:t>Multiple Choice Question 3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81100"/>
                <a:ext cx="8229600" cy="4419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P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y% of z and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z% of y, then which of the following must be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true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(a)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 lesser than Q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(b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 more than Q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(c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Relation between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and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cannot be determined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b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(d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None </a:t>
                </a:r>
                <a:r>
                  <a:rPr lang="en-US" sz="1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of these </a:t>
                </a:r>
                <a:endParaRPr lang="en-US" sz="1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Sol.</a:t>
                </a:r>
                <a:b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 = y% of z</a:t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z</a:t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𝑧</m:t>
                        </m:r>
                      </m:num>
                      <m:den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= z% of y</a:t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𝑧</m:t>
                        </m:r>
                      </m:num>
                      <m:den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y</a:t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𝑧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num>
                      <m:den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𝑦𝑧</m:t>
                        </m:r>
                      </m:num>
                      <m:den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𝑧𝑦</m:t>
                        </m:r>
                      </m:num>
                      <m:den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=&gt; P = Q</a:t>
                </a:r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endParaRPr lang="en-US" sz="1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81100"/>
                <a:ext cx="8229600" cy="4419600"/>
              </a:xfrm>
              <a:blipFill rotWithShape="1">
                <a:blip r:embed="rId2"/>
                <a:stretch>
                  <a:fillRect l="-963" t="-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019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079500"/>
          </a:xfrm>
        </p:spPr>
        <p:txBody>
          <a:bodyPr/>
          <a:lstStyle/>
          <a:p>
            <a:r>
              <a:rPr lang="en-US" sz="4200" dirty="0" smtClean="0"/>
              <a:t>Multiple Choice Question 4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11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ABC College,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65%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students are less than 20 years of age. The number of students more than 20 years of age is 2/3 of number of students of 20 years of age which is 42. What is the total number of students in the ABC College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75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(b)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90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(c)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130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(d)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200 </a:t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Sol.</a:t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Let the total number of students is x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Students less than 20 years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age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65% =&gt; 65% of x = 0.65x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Students of 20 years of age = 42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Students more than 20 years of age = 2/3 of 42 =&gt; 28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= 0.65x + 42 + 28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0.35x = 70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= 200</a:t>
            </a:r>
            <a:b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number of students in ABC college is 200.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143000"/>
          </a:xfrm>
        </p:spPr>
        <p:txBody>
          <a:bodyPr/>
          <a:lstStyle/>
          <a:p>
            <a:r>
              <a:rPr lang="en-US" sz="3800" dirty="0" smtClean="0"/>
              <a:t>Commodity Price Increase/Decrease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the price of the commodity decreases by R%, then to maintain the same expenditure by increasing the consumption is: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num>
                              <m:den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100 − </m:t>
                                </m:r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den>
                            </m:f>
                          </m:e>
                        </m:d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the price of a commodity increases by R%, then the reduction in consumption so as not to increase the expenditure is: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100 + 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den>
                            </m:f>
                          </m:e>
                        </m:d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e>
                    </m:d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%</a:t>
                </a:r>
                <a:endPara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</a:t>
                </a: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Decrease in consumption</a:t>
                </a:r>
                <a:b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%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𝐼𝑛𝑐𝑟𝑒𝑎𝑠𝑒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𝑃𝑟𝑖𝑐𝑒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−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𝑒𝑥𝑡𝑟𝑎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𝑎𝑙𝑙𝑜𝑤𝑒𝑑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𝐸𝑥𝑒𝑚𝑝𝑡𝑖𝑜𝑛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%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 + %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𝑖𝑛𝑐𝑟𝑒𝑎𝑠𝑒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𝑝𝑟𝑖𝑐𝑒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76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the price of gold decreases </a:t>
                </a:r>
                <a:r>
                  <a:rPr lang="en-US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by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20% </a:t>
                </a:r>
                <a:r>
                  <a:rPr lang="en-US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by how much % will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someone increase </a:t>
                </a:r>
                <a:r>
                  <a:rPr lang="en-US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 consumption to spend the same amount of money he spent before?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num>
                              <m:den>
                                <m: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100 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 </m:t>
                                </m:r>
                                <m: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den>
                            </m:f>
                          </m:e>
                        </m:d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e>
                    </m:d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20</m:t>
                                </m:r>
                              </m:num>
                              <m:den>
                                <m: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100 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−20</m:t>
                                </m:r>
                              </m:den>
                            </m:f>
                          </m:e>
                        </m:d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e>
                    </m:d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20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80</m:t>
                                </m:r>
                              </m:den>
                            </m:f>
                          </m:e>
                        </m:d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e>
                    </m:d>
                  </m:oMath>
                </a14:m>
                <a:r>
                  <a:rPr lang="en-US" sz="2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25%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He can increase the consumption by 25%.</a:t>
                </a:r>
                <a:endParaRPr lang="en-US" sz="2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65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the price of petrol increases by 25% </a:t>
                </a:r>
                <a:r>
                  <a:rPr lang="en-US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and </a:t>
                </a:r>
                <a:r>
                  <a:rPr lang="en-US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Dev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intends to spend only an additional 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10% on </a:t>
                </a:r>
                <a:r>
                  <a:rPr lang="en-US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petrol, by how much  will he reduce the quantity of petrol purchased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br>
                  <a:rPr lang="en-US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Decrease in consumption</a:t>
                </a:r>
                <a:b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%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𝐼𝑛𝑐𝑟𝑒𝑎𝑠𝑒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𝑃𝑟𝑖𝑐𝑒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𝑒𝑥𝑡𝑟𝑎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𝑎𝑙𝑙𝑜𝑤𝑒𝑑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𝐸𝑥𝑒𝑚𝑝𝑡𝑖𝑜𝑛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%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 + %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𝑖𝑛𝑐𝑟𝑒𝑎𝑠𝑒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𝑖𝑛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𝑝𝑟𝑖𝑐𝑒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Decrease in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Petrol consumption by </a:t>
                </a:r>
                <a:r>
                  <a:rPr lang="en-US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Dev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25 −10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100 +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15 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×100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125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12</a:t>
                </a:r>
                <a:endParaRPr 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He should reduce the quantity by 12%.</a:t>
                </a:r>
                <a:endParaRPr 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91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based questions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Let the population of the town be P now and suppose it increases at the rate of R% per annum, then:</a:t>
                </a:r>
              </a:p>
              <a:p>
                <a:pPr marL="0" indent="0" algn="ctr">
                  <a:buNone/>
                </a:pPr>
                <a:r>
                  <a:rPr lang="en-US" sz="2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after n years  = P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1+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𝑅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100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2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n years ago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1+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𝑅</m:t>
                                        </m:r>
                                      </m:num>
                                      <m:den>
                                        <m: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100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971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3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The population of the town increases annually by 20%, If its population in 2017 is 1500000. Then what would it be in 2019?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after n years  = P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1+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𝑅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100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after 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 years  =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1500000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1+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100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after 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 years  = 1500000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120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120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Population after 2 years 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2160000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294" r="-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41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000" dirty="0" smtClean="0"/>
              <a:t>Percentage Increase/Decrease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333502"/>
                <a:ext cx="8229600" cy="380999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Increase = New number –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riginal number</a:t>
                </a:r>
                <a:b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Increase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𝐼𝑛𝑐𝑟𝑒𝑎𝑠𝑒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𝑂𝑟𝑖𝑔𝑖𝑛𝑎𝑙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𝑛𝑢𝑚𝑏𝑒𝑟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100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your answer is a negative number then this is a percentage decrease</a:t>
                </a: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Decrease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Original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number –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New number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%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decrease 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𝐷𝑒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𝑐𝑟𝑒𝑎𝑠𝑒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𝑂𝑟𝑖𝑔𝑖𝑛𝑎𝑙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𝑛𝑢𝑚𝑏𝑒𝑟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×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100</a:t>
                </a:r>
                <a: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If your answer is a negative number then this is a percentage </a:t>
                </a:r>
                <a:r>
                  <a:rPr lang="en-US" sz="1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increase</a:t>
                </a:r>
                <a:r>
                  <a:rPr lang="en-US" sz="1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333502"/>
                <a:ext cx="8229600" cy="3809998"/>
              </a:xfrm>
              <a:blipFill rotWithShape="1">
                <a:blip r:embed="rId2"/>
                <a:stretch>
                  <a:fillRect l="-963" t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58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"/>
            <a:ext cx="8229600" cy="1016000"/>
          </a:xfrm>
        </p:spPr>
        <p:txBody>
          <a:bodyPr/>
          <a:lstStyle/>
          <a:p>
            <a:r>
              <a:rPr lang="en-US" sz="4300" dirty="0"/>
              <a:t>Practice Question </a:t>
            </a:r>
            <a:r>
              <a:rPr lang="en-US" sz="4300" dirty="0" smtClean="0"/>
              <a:t>1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333502"/>
            <a:ext cx="8382000" cy="37716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report consists of 20 sheets each of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56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lines and each such line consists of 65 characters. This report is reduced onto sheets each of 65 lines such that each line consists of 70 characters.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Find the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percentage reduction in number of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sheets.</a:t>
            </a:r>
            <a:endParaRPr lang="en-US" sz="200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of Characters in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line = 65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of characters in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sheet =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No. of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lines × No. of characters per line =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56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× 65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number of characters = No. of sheets × No. of characters in 1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sheet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 20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×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56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×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65.</a:t>
            </a:r>
            <a:b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report is retyped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New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sheets have 65 lines, with 70 characters per line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of characters in one sheet = 65 ×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3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1485</TotalTime>
  <Words>1037</Words>
  <Application>Microsoft Office PowerPoint</Application>
  <PresentationFormat>On-screen Show (16:10)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Executive</vt:lpstr>
      <vt:lpstr>General Aptitude Percentage</vt:lpstr>
      <vt:lpstr>Percentage</vt:lpstr>
      <vt:lpstr>Commodity Price Increase/Decrease</vt:lpstr>
      <vt:lpstr>Example 1</vt:lpstr>
      <vt:lpstr>Example 2</vt:lpstr>
      <vt:lpstr>Population based questions</vt:lpstr>
      <vt:lpstr>Example 3</vt:lpstr>
      <vt:lpstr>Percentage Increase/Decrease</vt:lpstr>
      <vt:lpstr>Practice Question 1</vt:lpstr>
      <vt:lpstr>PowerPoint Presentation</vt:lpstr>
      <vt:lpstr>Practice Question 2</vt:lpstr>
      <vt:lpstr>PowerPoint Presentation</vt:lpstr>
      <vt:lpstr>Alternate Method</vt:lpstr>
      <vt:lpstr>Practice Question 3</vt:lpstr>
      <vt:lpstr>Alternate Method</vt:lpstr>
      <vt:lpstr>Practice Question 4</vt:lpstr>
      <vt:lpstr>Alternate Method</vt:lpstr>
      <vt:lpstr>Practice Question 5</vt:lpstr>
      <vt:lpstr>Multiple Choice Question 1</vt:lpstr>
      <vt:lpstr>Multiple Choice Question 2</vt:lpstr>
      <vt:lpstr>Multiple Choice Question 3</vt:lpstr>
      <vt:lpstr>Multiple Choice Question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Aptitude Work &amp; Time</dc:title>
  <dc:creator>SOM</dc:creator>
  <cp:lastModifiedBy>SOM</cp:lastModifiedBy>
  <cp:revision>140</cp:revision>
  <dcterms:created xsi:type="dcterms:W3CDTF">2006-08-16T00:00:00Z</dcterms:created>
  <dcterms:modified xsi:type="dcterms:W3CDTF">2021-09-01T04:02:08Z</dcterms:modified>
</cp:coreProperties>
</file>