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6_1990121E.xml" ContentType="application/vnd.ms-powerpoint.comments+xml"/>
  <Override PartName="/ppt/comments/modernComment_113_A5C39B3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74" r:id="rId5"/>
    <p:sldId id="258" r:id="rId6"/>
    <p:sldId id="259" r:id="rId7"/>
    <p:sldId id="260" r:id="rId8"/>
    <p:sldId id="261" r:id="rId9"/>
    <p:sldId id="262" r:id="rId10"/>
    <p:sldId id="275" r:id="rId11"/>
    <p:sldId id="264" r:id="rId12"/>
    <p:sldId id="276" r:id="rId13"/>
    <p:sldId id="268" r:id="rId14"/>
    <p:sldId id="266" r:id="rId15"/>
    <p:sldId id="277" r:id="rId16"/>
    <p:sldId id="278" r:id="rId17"/>
    <p:sldId id="265" r:id="rId18"/>
    <p:sldId id="279" r:id="rId19"/>
    <p:sldId id="263" r:id="rId20"/>
    <p:sldId id="267" r:id="rId21"/>
    <p:sldId id="271" r:id="rId22"/>
    <p:sldId id="280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C7ED45-3005-13FA-DA5C-AD5269E49515}" name="s1288151" initials="s1" userId="S::s1288151@live.hkmu.edu.hk::7c6aad95-9abc-4e23-90c2-d8e44b6f87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2AB62-1CD2-CF0B-1C90-43300B4AFA39}" v="3" dt="2026-01-27T14:12:21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06_199012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85279D-C204-4B2B-8A68-1CE5371EB056}" authorId="{FBC7ED45-3005-13FA-DA5C-AD5269E49515}" created="2025-05-13T13:38:51.0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8872222" sldId="262"/>
      <ac:spMk id="3" creationId="{5CDE0885-D4DA-37CA-F8A6-4E58690FD025}"/>
    </ac:deMkLst>
    <p188:txBody>
      <a:bodyPr/>
      <a:lstStyle/>
      <a:p>
        <a:r>
          <a:rPr lang="en-US"/>
          <a:t>need some editing</a:t>
        </a:r>
      </a:p>
    </p188:txBody>
  </p188:cm>
</p188:cmLst>
</file>

<file path=ppt/comments/modernComment_113_A5C39B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CEAD65-BE12-42DE-B70A-201CCE909AD3}" authorId="{FBC7ED45-3005-13FA-DA5C-AD5269E49515}" created="2025-05-19T04:11:10.852">
    <pc:sldMkLst xmlns:pc="http://schemas.microsoft.com/office/powerpoint/2013/main/command">
      <pc:docMk/>
      <pc:sldMk cId="2781059902" sldId="275"/>
    </pc:sldMkLst>
    <p188:txBody>
      <a:bodyPr/>
      <a:lstStyle/>
      <a:p>
        <a:r>
          <a:rPr lang="en-US"/>
          <a:t>need refinement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9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4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1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2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3_A5C39B3E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8/10/relationships/comments" Target="../comments/modernComment_106_1990121E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 descr="Dim sum food">
            <a:extLst>
              <a:ext uri="{FF2B5EF4-FFF2-40B4-BE49-F238E27FC236}">
                <a16:creationId xmlns:a16="http://schemas.microsoft.com/office/drawing/2014/main" id="{E8A53912-656A-EEA7-5082-11E4AC24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t="8646" r="-7" b="14626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600" y="1066800"/>
            <a:ext cx="4681728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9722" y="1562101"/>
            <a:ext cx="3884568" cy="2738530"/>
          </a:xfrm>
        </p:spPr>
        <p:txBody>
          <a:bodyPr anchor="t">
            <a:normAutofit/>
          </a:bodyPr>
          <a:lstStyle/>
          <a:p>
            <a:r>
              <a:rPr lang="en-US" sz="4800"/>
              <a:t>Cantonese Intensive Class (1)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9722" y="4321622"/>
            <a:ext cx="3813048" cy="9418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619035" y="3435440"/>
            <a:ext cx="0" cy="46908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5D78-9043-5D3C-CDE6-D495F1AE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Categorization of initials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2E2C-6A59-9A0A-2DF2-1FF57A404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0DC0B-8D01-10E0-583A-90AA0CD07A11}"/>
              </a:ext>
            </a:extLst>
          </p:cNvPr>
          <p:cNvSpPr/>
          <p:nvPr/>
        </p:nvSpPr>
        <p:spPr>
          <a:xfrm>
            <a:off x="5390444" y="2116666"/>
            <a:ext cx="1340555" cy="761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48813-90BA-7643-7BD2-B54B8C901867}"/>
              </a:ext>
            </a:extLst>
          </p:cNvPr>
          <p:cNvSpPr/>
          <p:nvPr/>
        </p:nvSpPr>
        <p:spPr>
          <a:xfrm>
            <a:off x="634999" y="3189110"/>
            <a:ext cx="1340555" cy="761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Bilabial initials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6747F-CFD0-7E96-D817-80930FDB07D1}"/>
              </a:ext>
            </a:extLst>
          </p:cNvPr>
          <p:cNvSpPr/>
          <p:nvPr/>
        </p:nvSpPr>
        <p:spPr>
          <a:xfrm>
            <a:off x="2878666" y="3189110"/>
            <a:ext cx="1340555" cy="761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Labiodental initials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87EEC-6708-E0C7-15DC-341D382EF49F}"/>
              </a:ext>
            </a:extLst>
          </p:cNvPr>
          <p:cNvSpPr/>
          <p:nvPr/>
        </p:nvSpPr>
        <p:spPr>
          <a:xfrm>
            <a:off x="5390443" y="3203221"/>
            <a:ext cx="1340555" cy="761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Alveolar initials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EA075-2803-E5A3-4521-D39A95E8EE73}"/>
              </a:ext>
            </a:extLst>
          </p:cNvPr>
          <p:cNvSpPr/>
          <p:nvPr/>
        </p:nvSpPr>
        <p:spPr>
          <a:xfrm>
            <a:off x="7430507" y="3234467"/>
            <a:ext cx="1340555" cy="7619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Fricative and Continuant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C6E97D-DE81-E639-8EA8-89BDA3F6F7A9}"/>
              </a:ext>
            </a:extLst>
          </p:cNvPr>
          <p:cNvSpPr/>
          <p:nvPr/>
        </p:nvSpPr>
        <p:spPr>
          <a:xfrm>
            <a:off x="10545030" y="3189110"/>
            <a:ext cx="1340555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Velar initials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C9B560-B92C-9258-5182-66A1B3B2C7BC}"/>
              </a:ext>
            </a:extLst>
          </p:cNvPr>
          <p:cNvSpPr/>
          <p:nvPr/>
        </p:nvSpPr>
        <p:spPr>
          <a:xfrm>
            <a:off x="564444" y="4275666"/>
            <a:ext cx="1707444" cy="1975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26D40-15E5-E3E2-5971-011FD703D686}"/>
              </a:ext>
            </a:extLst>
          </p:cNvPr>
          <p:cNvSpPr/>
          <p:nvPr/>
        </p:nvSpPr>
        <p:spPr>
          <a:xfrm>
            <a:off x="2878666" y="4275666"/>
            <a:ext cx="1707444" cy="1975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5F904B-EEF5-4358-D4D2-656CA239C11D}"/>
              </a:ext>
            </a:extLst>
          </p:cNvPr>
          <p:cNvSpPr/>
          <p:nvPr/>
        </p:nvSpPr>
        <p:spPr>
          <a:xfrm>
            <a:off x="5249332" y="4275666"/>
            <a:ext cx="1707444" cy="1975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EB2ED1-B08F-7AEC-2BE3-06693830B112}"/>
              </a:ext>
            </a:extLst>
          </p:cNvPr>
          <p:cNvSpPr/>
          <p:nvPr/>
        </p:nvSpPr>
        <p:spPr>
          <a:xfrm>
            <a:off x="7591777" y="4275666"/>
            <a:ext cx="1707444" cy="1975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E56268-D77D-924C-65ED-1AA39DA21E68}"/>
              </a:ext>
            </a:extLst>
          </p:cNvPr>
          <p:cNvSpPr/>
          <p:nvPr/>
        </p:nvSpPr>
        <p:spPr>
          <a:xfrm>
            <a:off x="10018888" y="4275666"/>
            <a:ext cx="1707444" cy="1975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gw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Kw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k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06154E-977F-F3AD-90CD-AE9EF4F11F12}"/>
              </a:ext>
            </a:extLst>
          </p:cNvPr>
          <p:cNvCxnSpPr/>
          <p:nvPr/>
        </p:nvCxnSpPr>
        <p:spPr>
          <a:xfrm>
            <a:off x="5954889" y="2878667"/>
            <a:ext cx="14111" cy="31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0E5317-33A9-10FE-8D6A-17E53CF573F9}"/>
              </a:ext>
            </a:extLst>
          </p:cNvPr>
          <p:cNvCxnSpPr>
            <a:cxnSpLocks/>
          </p:cNvCxnSpPr>
          <p:nvPr/>
        </p:nvCxnSpPr>
        <p:spPr>
          <a:xfrm>
            <a:off x="8438444" y="3965223"/>
            <a:ext cx="14111" cy="31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CA35B3-7EE8-C4B9-A441-7410CDC6631F}"/>
              </a:ext>
            </a:extLst>
          </p:cNvPr>
          <p:cNvCxnSpPr>
            <a:cxnSpLocks/>
          </p:cNvCxnSpPr>
          <p:nvPr/>
        </p:nvCxnSpPr>
        <p:spPr>
          <a:xfrm>
            <a:off x="10865555" y="3965222"/>
            <a:ext cx="14111" cy="31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1FF6F8-A905-FFB3-7DC7-6B843F801EAB}"/>
              </a:ext>
            </a:extLst>
          </p:cNvPr>
          <p:cNvCxnSpPr>
            <a:cxnSpLocks/>
          </p:cNvCxnSpPr>
          <p:nvPr/>
        </p:nvCxnSpPr>
        <p:spPr>
          <a:xfrm>
            <a:off x="6166555" y="3965222"/>
            <a:ext cx="14111" cy="31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5029AC-C064-72B0-5908-B732B1650D03}"/>
              </a:ext>
            </a:extLst>
          </p:cNvPr>
          <p:cNvCxnSpPr>
            <a:cxnSpLocks/>
          </p:cNvCxnSpPr>
          <p:nvPr/>
        </p:nvCxnSpPr>
        <p:spPr>
          <a:xfrm>
            <a:off x="3541889" y="3965222"/>
            <a:ext cx="14111" cy="31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DF7681-6000-5C40-4111-DFDEDDFF8F09}"/>
              </a:ext>
            </a:extLst>
          </p:cNvPr>
          <p:cNvCxnSpPr>
            <a:cxnSpLocks/>
          </p:cNvCxnSpPr>
          <p:nvPr/>
        </p:nvCxnSpPr>
        <p:spPr>
          <a:xfrm>
            <a:off x="1298222" y="3965222"/>
            <a:ext cx="14111" cy="31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04B7B9-4285-FED7-350E-2C454FBA84C9}"/>
              </a:ext>
            </a:extLst>
          </p:cNvPr>
          <p:cNvCxnSpPr>
            <a:cxnSpLocks/>
          </p:cNvCxnSpPr>
          <p:nvPr/>
        </p:nvCxnSpPr>
        <p:spPr>
          <a:xfrm>
            <a:off x="6759222" y="2541008"/>
            <a:ext cx="1184325" cy="664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D4003B-BEF5-7CDD-7726-614F959C9A91}"/>
              </a:ext>
            </a:extLst>
          </p:cNvPr>
          <p:cNvCxnSpPr>
            <a:cxnSpLocks/>
          </p:cNvCxnSpPr>
          <p:nvPr/>
        </p:nvCxnSpPr>
        <p:spPr>
          <a:xfrm>
            <a:off x="6745110" y="2286000"/>
            <a:ext cx="3795889" cy="973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F482C3-A8BC-FC6F-C338-F8EBB86D8F05}"/>
              </a:ext>
            </a:extLst>
          </p:cNvPr>
          <p:cNvCxnSpPr>
            <a:cxnSpLocks/>
          </p:cNvCxnSpPr>
          <p:nvPr/>
        </p:nvCxnSpPr>
        <p:spPr>
          <a:xfrm flipH="1">
            <a:off x="3076222" y="2356555"/>
            <a:ext cx="2342444" cy="8325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4E4063-D8EB-EFE0-7C4E-83106E0BB6ED}"/>
              </a:ext>
            </a:extLst>
          </p:cNvPr>
          <p:cNvCxnSpPr>
            <a:cxnSpLocks/>
          </p:cNvCxnSpPr>
          <p:nvPr/>
        </p:nvCxnSpPr>
        <p:spPr>
          <a:xfrm flipH="1">
            <a:off x="1298222" y="2286000"/>
            <a:ext cx="4162777" cy="903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27810F7-E8FD-7627-4B0D-5BF31D3E8000}"/>
              </a:ext>
            </a:extLst>
          </p:cNvPr>
          <p:cNvSpPr/>
          <p:nvPr/>
        </p:nvSpPr>
        <p:spPr>
          <a:xfrm>
            <a:off x="9120815" y="3189109"/>
            <a:ext cx="1340555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Glottal initials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0BC0-C540-FF5B-E63E-B9014133FFC3}"/>
              </a:ext>
            </a:extLst>
          </p:cNvPr>
          <p:cNvSpPr/>
          <p:nvPr/>
        </p:nvSpPr>
        <p:spPr>
          <a:xfrm>
            <a:off x="9118343" y="4354834"/>
            <a:ext cx="895963" cy="18370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h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599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4467-EB87-0E7E-5674-154C84D4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Bilabial initials: b, p, m, 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200D-12B9-D2FB-C266-0CEC5F7B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They are </a:t>
            </a:r>
            <a:r>
              <a:rPr lang="en-US" sz="3200" b="1" dirty="0"/>
              <a:t> b, p, m</a:t>
            </a:r>
          </a:p>
          <a:p>
            <a:r>
              <a:rPr lang="en-US" sz="3200" dirty="0"/>
              <a:t>Examples of b: </a:t>
            </a:r>
            <a:r>
              <a:rPr lang="en-US" sz="3200" b="1" u="sng" dirty="0"/>
              <a:t>b</a:t>
            </a:r>
            <a:r>
              <a:rPr lang="en-US" sz="3200" b="1" dirty="0"/>
              <a:t>all      Cantonese words: </a:t>
            </a:r>
          </a:p>
          <a:p>
            <a:r>
              <a:rPr lang="en-US" sz="3200" dirty="0"/>
              <a:t>Examples of p: </a:t>
            </a:r>
            <a:r>
              <a:rPr lang="en-US" sz="3200" b="1" u="sng" dirty="0"/>
              <a:t>P</a:t>
            </a:r>
            <a:r>
              <a:rPr lang="en-US" sz="3200" b="1" dirty="0"/>
              <a:t>aul    Cantonese words: </a:t>
            </a:r>
          </a:p>
          <a:p>
            <a:r>
              <a:rPr lang="en-US" sz="3200" dirty="0"/>
              <a:t>Examples of m: </a:t>
            </a:r>
            <a:r>
              <a:rPr lang="en-US" sz="3200" b="1" u="sng" dirty="0"/>
              <a:t>m</a:t>
            </a:r>
            <a:r>
              <a:rPr lang="en-US" sz="3200" b="1" dirty="0"/>
              <a:t>ock Cantonese words: </a:t>
            </a:r>
            <a:r>
              <a:rPr lang="ja-JP" altLang="en-US" sz="3200" b="1"/>
              <a:t>冇 </a:t>
            </a:r>
            <a:endParaRPr lang="en-US" sz="3200" b="1"/>
          </a:p>
          <a:p>
            <a:r>
              <a:rPr lang="en-US" sz="3200" dirty="0"/>
              <a:t>Examples of w: </a:t>
            </a:r>
            <a:r>
              <a:rPr lang="en-US" sz="3200" b="1" u="sng" dirty="0"/>
              <a:t>w</a:t>
            </a:r>
            <a:r>
              <a:rPr lang="en-US" sz="3200" b="1" dirty="0"/>
              <a:t>alk   Cantonese words:  </a:t>
            </a:r>
            <a:r>
              <a:rPr lang="ja-JP" altLang="en-US" sz="3200" b="1"/>
              <a:t>獲</a:t>
            </a:r>
            <a:endParaRPr lang="en-US" sz="3200" b="1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19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0831-EDC1-488F-3B1E-0E14E6D3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Labiodental initials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A954-1A1C-2562-9767-A55B46D7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Examples of f : </a:t>
            </a:r>
            <a:r>
              <a:rPr lang="en-US" sz="3200" b="1" u="sng" dirty="0"/>
              <a:t>f</a:t>
            </a:r>
            <a:r>
              <a:rPr lang="en-US" sz="3200" b="1" dirty="0"/>
              <a:t>ire</a:t>
            </a:r>
          </a:p>
          <a:p>
            <a:r>
              <a:rPr lang="ja-JP" altLang="en-US" sz="3200" b="1"/>
              <a:t>發火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707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EA07-47C8-B65A-04CC-86F9868CF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7D7E-A2DA-81D0-955F-9004CBF5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Alveolar initials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0ECA-0029-18A6-5F32-DBA0BE6B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They are </a:t>
            </a:r>
            <a:r>
              <a:rPr lang="en-US" sz="3200" b="1" dirty="0"/>
              <a:t>d, t, n, l</a:t>
            </a:r>
          </a:p>
          <a:p>
            <a:r>
              <a:rPr lang="en-US" sz="3200" dirty="0"/>
              <a:t>Examples of d:</a:t>
            </a:r>
            <a:r>
              <a:rPr lang="en-US" sz="3200" b="1" dirty="0"/>
              <a:t>  </a:t>
            </a:r>
            <a:r>
              <a:rPr lang="en-US" sz="3200" b="1" u="sng" dirty="0"/>
              <a:t>d</a:t>
            </a:r>
            <a:r>
              <a:rPr lang="en-US" sz="3200" b="1" dirty="0"/>
              <a:t>og</a:t>
            </a:r>
          </a:p>
          <a:p>
            <a:r>
              <a:rPr lang="en-US" sz="3200" dirty="0"/>
              <a:t>Examples of t: </a:t>
            </a:r>
            <a:r>
              <a:rPr lang="en-US" sz="3200" b="1" u="sng" dirty="0"/>
              <a:t>t</a:t>
            </a:r>
            <a:r>
              <a:rPr lang="en-US" sz="3200" b="1" dirty="0"/>
              <a:t>each</a:t>
            </a:r>
          </a:p>
          <a:p>
            <a:r>
              <a:rPr lang="en-US" sz="3200" dirty="0">
                <a:ea typeface="+mn-lt"/>
                <a:cs typeface="+mn-lt"/>
              </a:rPr>
              <a:t>Examples of n: </a:t>
            </a:r>
            <a:r>
              <a:rPr lang="en-US" sz="3200" b="1" u="sng" dirty="0">
                <a:ea typeface="+mn-lt"/>
                <a:cs typeface="+mn-lt"/>
              </a:rPr>
              <a:t>n</a:t>
            </a:r>
            <a:r>
              <a:rPr lang="en-US" sz="3200" b="1" dirty="0">
                <a:ea typeface="+mn-lt"/>
                <a:cs typeface="+mn-lt"/>
              </a:rPr>
              <a:t>eed</a:t>
            </a:r>
            <a:endParaRPr lang="en-US" sz="3200" b="1" dirty="0"/>
          </a:p>
          <a:p>
            <a:r>
              <a:rPr lang="en-US" sz="3200" dirty="0"/>
              <a:t>Examples of l:</a:t>
            </a:r>
            <a:r>
              <a:rPr lang="en-US" sz="3200" b="1" dirty="0"/>
              <a:t> </a:t>
            </a:r>
            <a:r>
              <a:rPr lang="en-US" sz="3200" b="1" u="sng" dirty="0"/>
              <a:t>l</a:t>
            </a:r>
            <a:r>
              <a:rPr lang="en-US" sz="3200" b="1" dirty="0"/>
              <a:t>uck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638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14E2-E19D-DD00-D4A1-B624602A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Velar initials: kw, </a:t>
            </a:r>
            <a:r>
              <a:rPr lang="en-US" dirty="0" err="1"/>
              <a:t>gw</a:t>
            </a:r>
            <a:r>
              <a:rPr lang="en-US" dirty="0"/>
              <a:t>, k,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2B89-B02A-118C-DAED-03D7073F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sz="3200" dirty="0"/>
              <a:t>Examples of kw: </a:t>
            </a:r>
            <a:r>
              <a:rPr lang="en-US" altLang="ja-JP" sz="3200" b="1" u="sng" dirty="0"/>
              <a:t>squ</a:t>
            </a:r>
            <a:r>
              <a:rPr lang="en-US" altLang="ja-JP" sz="3200" b="1" dirty="0"/>
              <a:t>ad</a:t>
            </a:r>
          </a:p>
          <a:p>
            <a:r>
              <a:rPr lang="en-US" sz="3200" dirty="0"/>
              <a:t>Examples of </a:t>
            </a:r>
            <a:r>
              <a:rPr lang="en-US" sz="3200" dirty="0" err="1"/>
              <a:t>gw</a:t>
            </a:r>
            <a:r>
              <a:rPr lang="en-US" sz="3200" dirty="0"/>
              <a:t>: ?</a:t>
            </a:r>
            <a:endParaRPr lang="en-US" sz="3200" b="1" dirty="0"/>
          </a:p>
          <a:p>
            <a:r>
              <a:rPr lang="en-US" sz="3200" dirty="0">
                <a:ea typeface="+mn-lt"/>
                <a:cs typeface="+mn-lt"/>
              </a:rPr>
              <a:t>Examples of k: </a:t>
            </a:r>
            <a:r>
              <a:rPr lang="en-US" sz="3200" b="1" u="sng" dirty="0">
                <a:ea typeface="+mn-lt"/>
                <a:cs typeface="+mn-lt"/>
              </a:rPr>
              <a:t>k</a:t>
            </a:r>
            <a:r>
              <a:rPr lang="en-US" sz="3200" b="1" dirty="0">
                <a:ea typeface="+mn-lt"/>
                <a:cs typeface="+mn-lt"/>
              </a:rPr>
              <a:t>ick</a:t>
            </a:r>
          </a:p>
          <a:p>
            <a:r>
              <a:rPr lang="en-US" sz="3200" dirty="0"/>
              <a:t>Examples of g: </a:t>
            </a:r>
            <a:r>
              <a:rPr lang="en-US" sz="3200" b="1" u="sng" dirty="0"/>
              <a:t>g</a:t>
            </a:r>
            <a:r>
              <a:rPr lang="en-US" sz="3200" b="1" dirty="0"/>
              <a:t>et</a:t>
            </a:r>
          </a:p>
          <a:p>
            <a:endParaRPr lang="en-US" dirty="0"/>
          </a:p>
          <a:p>
            <a:endParaRPr lang="en-US" sz="3200" dirty="0"/>
          </a:p>
          <a:p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794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0715-591C-5DFF-B325-DC516F47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Palatal initials : j, 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5CCA-AFF4-42AE-AC99-226160C5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Examples of j: </a:t>
            </a:r>
            <a:r>
              <a:rPr lang="en-US" sz="3200" b="1" u="sng" err="1">
                <a:ea typeface="+mn-lt"/>
                <a:cs typeface="+mn-lt"/>
              </a:rPr>
              <a:t>y</a:t>
            </a:r>
            <a:r>
              <a:rPr lang="en-US" sz="3200" b="1" err="1">
                <a:ea typeface="+mn-lt"/>
                <a:cs typeface="+mn-lt"/>
              </a:rPr>
              <a:t>ork</a:t>
            </a:r>
            <a:endParaRPr lang="en-US" sz="3200" b="1">
              <a:ea typeface="+mn-lt"/>
              <a:cs typeface="+mn-lt"/>
            </a:endParaRPr>
          </a:p>
          <a:p>
            <a:r>
              <a:rPr lang="en-US" sz="3200" b="1" dirty="0"/>
              <a:t>Chinese example: </a:t>
            </a:r>
            <a:r>
              <a:rPr lang="ja-JP" altLang="en-US" sz="3200" b="1"/>
              <a:t>一 </a:t>
            </a:r>
            <a:endParaRPr lang="en-US" sz="3200" b="1" dirty="0"/>
          </a:p>
          <a:p>
            <a:r>
              <a:rPr lang="en-US" sz="3200" dirty="0"/>
              <a:t>Examples of z:</a:t>
            </a:r>
            <a:r>
              <a:rPr lang="en-US" sz="3200" b="1" dirty="0"/>
              <a:t> </a:t>
            </a:r>
            <a:r>
              <a:rPr lang="en-US" sz="3200" b="1" u="sng" dirty="0"/>
              <a:t>j</a:t>
            </a:r>
            <a:r>
              <a:rPr lang="en-US" sz="3200" b="1" dirty="0"/>
              <a:t>oker</a:t>
            </a:r>
          </a:p>
          <a:p>
            <a:r>
              <a:rPr lang="ja-JP" altLang="en-US" sz="3200" b="1"/>
              <a:t>做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522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7256-54F5-4ADF-1EE1-D9756B6E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Glottal Initials: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1E7A-813C-0F8A-DA0E-65A93C96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Examples of h: </a:t>
            </a:r>
            <a:r>
              <a:rPr lang="en-US" sz="3200" b="1" dirty="0"/>
              <a:t>H</a:t>
            </a:r>
            <a:r>
              <a:rPr lang="en-US" sz="3200" dirty="0"/>
              <a:t>ay</a:t>
            </a:r>
          </a:p>
          <a:p>
            <a:r>
              <a:rPr lang="en-US" sz="3200"/>
              <a:t>Examples in cantonese: </a:t>
            </a:r>
            <a:endParaRPr lang="en-US" sz="3200" dirty="0"/>
          </a:p>
          <a:p>
            <a:r>
              <a:rPr lang="ja-JP" altLang="en-US" sz="3200"/>
              <a:t>係: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5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A77B-1266-B09F-38DF-EB1633B5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Initials-nasal: 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C47F-DBDC-1523-A532-68D8F1DC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200" dirty="0"/>
              <a:t>Examples of ng: </a:t>
            </a:r>
            <a:r>
              <a:rPr lang="en-US" sz="3200" b="1" dirty="0"/>
              <a:t>br</a:t>
            </a:r>
            <a:r>
              <a:rPr lang="en-US" sz="3200" b="1" u="sng" dirty="0"/>
              <a:t>ing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0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C15C-BBD4-5B8C-4027-481F7752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Sibilant initials: c, 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1865-BCD7-2D20-5219-350BF97DF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Examples of c: </a:t>
            </a:r>
            <a:r>
              <a:rPr lang="en-US" sz="3200" b="1" u="sng" dirty="0"/>
              <a:t>c</a:t>
            </a:r>
            <a:r>
              <a:rPr lang="en-US" sz="3200" b="1" dirty="0"/>
              <a:t>heese</a:t>
            </a:r>
            <a:endParaRPr lang="en-US" sz="3200" b="1" u="sng" dirty="0"/>
          </a:p>
          <a:p>
            <a:r>
              <a:rPr lang="en-US" sz="3200" dirty="0"/>
              <a:t>Examples of s: </a:t>
            </a:r>
            <a:r>
              <a:rPr lang="en-US" sz="3200" b="1" dirty="0"/>
              <a:t> </a:t>
            </a:r>
            <a:r>
              <a:rPr lang="en-US" sz="3200" b="1" u="sng" dirty="0"/>
              <a:t>s</a:t>
            </a:r>
            <a:r>
              <a:rPr lang="en-US" sz="3200" b="1" dirty="0"/>
              <a:t>ee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96626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B17DA-C167-E8D2-8F7D-BC023C5B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51 middle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3746A5D-4E27-8D6D-B269-46E40698ED77}"/>
              </a:ext>
            </a:extLst>
          </p:cNvPr>
          <p:cNvSpPr txBox="1"/>
          <p:nvPr/>
        </p:nvSpPr>
        <p:spPr>
          <a:xfrm>
            <a:off x="640080" y="2633236"/>
            <a:ext cx="5737860" cy="36669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/>
              <a:t>Source:Cantonese</a:t>
            </a:r>
            <a:r>
              <a:rPr lang="en-US" dirty="0"/>
              <a:t> Everyday</a:t>
            </a:r>
            <a:endParaRPr lang="en-US"/>
          </a:p>
        </p:txBody>
      </p:sp>
      <p:pic>
        <p:nvPicPr>
          <p:cNvPr id="5" name="Content Placeholder 4" descr="e69caae591bde5908d4">
            <a:extLst>
              <a:ext uri="{FF2B5EF4-FFF2-40B4-BE49-F238E27FC236}">
                <a16:creationId xmlns:a16="http://schemas.microsoft.com/office/drawing/2014/main" id="{0C0CC085-E0BE-8F0F-59E9-5D5FC8CA9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8185" y="416644"/>
            <a:ext cx="5432823" cy="58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780ED-A597-C6BE-CE86-F3FAC816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5" y="1416957"/>
            <a:ext cx="5037550" cy="4357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latin typeface="+mj-lt"/>
                <a:ea typeface="+mj-ea"/>
                <a:cs typeface="+mj-cs"/>
              </a:rPr>
              <a:t>Ice-breaking activities</a:t>
            </a:r>
            <a:br>
              <a:rPr lang="en-US" sz="5400" b="1" kern="1200" dirty="0"/>
            </a:br>
            <a:r>
              <a:rPr lang="en-US" sz="3200" dirty="0"/>
              <a:t>-name</a:t>
            </a:r>
            <a:br>
              <a:rPr lang="en-US" sz="3200" dirty="0"/>
            </a:br>
            <a:r>
              <a:rPr lang="en-US" sz="3200" dirty="0"/>
              <a:t>-interest</a:t>
            </a:r>
            <a:br>
              <a:rPr lang="en-US" sz="3200" dirty="0"/>
            </a:br>
            <a:r>
              <a:rPr lang="en-US" sz="3200" dirty="0"/>
              <a:t>-</a:t>
            </a:r>
            <a:r>
              <a:rPr lang="en-US" sz="3200" err="1"/>
              <a:t>favourite</a:t>
            </a:r>
            <a:r>
              <a:rPr lang="en-US" sz="3200" dirty="0"/>
              <a:t> food</a:t>
            </a:r>
            <a:br>
              <a:rPr lang="en-US" sz="3200" dirty="0"/>
            </a:br>
            <a:endParaRPr lang="en-US" sz="3200" b="1" kern="12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op view of melting ice">
            <a:extLst>
              <a:ext uri="{FF2B5EF4-FFF2-40B4-BE49-F238E27FC236}">
                <a16:creationId xmlns:a16="http://schemas.microsoft.com/office/drawing/2014/main" id="{403A76EF-268C-8653-75EF-2164E3BE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89" r="3" b="2759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B0866-7D59-046A-53E3-68CC785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10890928" cy="9715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Tone</a:t>
            </a:r>
            <a:br>
              <a:rPr lang="en-US" sz="3100"/>
            </a:br>
            <a:endParaRPr lang="en-US" sz="3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AA7464-1EB7-A869-C7D3-AA680BBA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Jyutping Pronunciation – Little Canto Learning">
            <a:extLst>
              <a:ext uri="{FF2B5EF4-FFF2-40B4-BE49-F238E27FC236}">
                <a16:creationId xmlns:a16="http://schemas.microsoft.com/office/drawing/2014/main" id="{990042E2-D707-BEA2-0780-9F6DAF8A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6" y="2546851"/>
            <a:ext cx="6453324" cy="33822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556EF-1C3C-A706-29FB-B885A8E7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063" y="2537460"/>
            <a:ext cx="4659945" cy="3760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The six tones in Cantonese</a:t>
            </a:r>
          </a:p>
          <a:p>
            <a:r>
              <a:rPr lang="en-US" sz="3600" dirty="0"/>
              <a:t>The source of the problem?!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4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7786-3812-FA23-CC57-5815E125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rules about tones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E65B-8933-8FDB-295E-D1F6C50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There are nine tones in Putonghua</a:t>
            </a:r>
          </a:p>
          <a:p>
            <a:r>
              <a:rPr lang="en-US" dirty="0"/>
              <a:t>However, Jyutping only provides six tones. </a:t>
            </a:r>
          </a:p>
          <a:p>
            <a:r>
              <a:rPr lang="en-US" dirty="0"/>
              <a:t>They can be divided into two groups: </a:t>
            </a:r>
          </a:p>
          <a:p>
            <a:r>
              <a:rPr lang="en-US" dirty="0"/>
              <a:t>Yin/Ping: The first and the forth 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42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05FA78-0A4E-18BD-A7C4-66CA7ED14B5B}"/>
              </a:ext>
            </a:extLst>
          </p:cNvPr>
          <p:cNvSpPr txBox="1"/>
          <p:nvPr/>
        </p:nvSpPr>
        <p:spPr>
          <a:xfrm>
            <a:off x="3841750" y="2317749"/>
            <a:ext cx="57785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latin typeface="Algerian"/>
              </a:rPr>
              <a:t>Final test!</a:t>
            </a:r>
          </a:p>
        </p:txBody>
      </p:sp>
    </p:spTree>
    <p:extLst>
      <p:ext uri="{BB962C8B-B14F-4D97-AF65-F5344CB8AC3E}">
        <p14:creationId xmlns:p14="http://schemas.microsoft.com/office/powerpoint/2010/main" val="183845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6FFD-A2E2-527A-D09F-62BF6D7F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E358-2F85-FD8A-2331-B82F8FF3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Cantonese For Everyone</a:t>
            </a:r>
          </a:p>
        </p:txBody>
      </p:sp>
    </p:spTree>
    <p:extLst>
      <p:ext uri="{BB962C8B-B14F-4D97-AF65-F5344CB8AC3E}">
        <p14:creationId xmlns:p14="http://schemas.microsoft.com/office/powerpoint/2010/main" val="406621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81E7-364E-1DCC-4C69-40AB6C67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6C1FB-010C-1901-9461-BE42967A8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Basic knowledge about Cantonese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3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AC28-E5AE-197C-59C5-E2F8D03E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Cantonese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F2C0-F887-0DB6-18DE-A1335DB5E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A language spoken in “</a:t>
            </a:r>
            <a:r>
              <a:rPr lang="en-US" err="1">
                <a:ea typeface="+mn-lt"/>
                <a:cs typeface="+mn-lt"/>
              </a:rPr>
              <a:t>Canton”（the</a:t>
            </a:r>
            <a:r>
              <a:rPr lang="en-US" dirty="0">
                <a:ea typeface="+mn-lt"/>
                <a:cs typeface="+mn-lt"/>
              </a:rPr>
              <a:t> former English name for Guangzhou</a:t>
            </a:r>
            <a:r>
              <a:rPr lang="en-US" altLang="ja-JP" dirty="0">
                <a:ea typeface="+mn-lt"/>
                <a:cs typeface="+mn-lt"/>
              </a:rPr>
              <a:t> </a:t>
            </a:r>
            <a:r>
              <a:rPr lang="ja-JP" altLang="en-US">
                <a:ea typeface="+mn-lt"/>
                <a:cs typeface="+mn-lt"/>
              </a:rPr>
              <a:t>廣州</a:t>
            </a:r>
            <a:r>
              <a:rPr lang="en-US" dirty="0">
                <a:ea typeface="+mn-lt"/>
                <a:cs typeface="+mn-lt"/>
              </a:rPr>
              <a:t> City), or Guangdong</a:t>
            </a:r>
            <a:r>
              <a:rPr lang="en-US" altLang="ja-JP" dirty="0">
                <a:ea typeface="+mn-lt"/>
                <a:cs typeface="+mn-lt"/>
              </a:rPr>
              <a:t> </a:t>
            </a:r>
            <a:r>
              <a:rPr lang="ja-JP" altLang="en-US">
                <a:ea typeface="+mn-lt"/>
                <a:cs typeface="+mn-lt"/>
              </a:rPr>
              <a:t>廣東</a:t>
            </a:r>
            <a:r>
              <a:rPr lang="en-US" dirty="0">
                <a:ea typeface="+mn-lt"/>
                <a:cs typeface="+mn-lt"/>
              </a:rPr>
              <a:t> Province1. </a:t>
            </a:r>
          </a:p>
          <a:p>
            <a:r>
              <a:rPr lang="en-US" dirty="0"/>
              <a:t>One of many dialects in China</a:t>
            </a:r>
          </a:p>
          <a:p>
            <a:r>
              <a:rPr lang="en-US" dirty="0"/>
              <a:t>Shares a similar writing system as the Chinese Language</a:t>
            </a:r>
          </a:p>
          <a:p>
            <a:r>
              <a:rPr lang="en-US" dirty="0"/>
              <a:t>A tonal language</a:t>
            </a:r>
          </a:p>
          <a:p>
            <a:r>
              <a:rPr lang="en-US" dirty="0"/>
              <a:t>There are various form of Cantonese, like the subtle differences between Cantonese in Guangzhou and Hong Kong</a:t>
            </a:r>
          </a:p>
          <a:p>
            <a:r>
              <a:rPr lang="en-US" dirty="0"/>
              <a:t>Full of slang and non-standard language</a:t>
            </a:r>
          </a:p>
          <a:p>
            <a:pPr marL="0" indent="0">
              <a:buNone/>
            </a:pPr>
            <a:r>
              <a:rPr lang="en-US" dirty="0"/>
              <a:t>(Chow, 2005)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4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CDB2-CB88-4C63-DEC7-4DF5E14B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 of Cantonese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FA60C-CECF-9B14-2E55-5191DE94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It was called as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2400" b="1" dirty="0"/>
              <a:t>Guangdong Speech</a:t>
            </a:r>
            <a:r>
              <a:rPr lang="en-US" altLang="ja-JP" sz="2400" b="1" dirty="0">
                <a:ea typeface="+mn-lt"/>
                <a:cs typeface="+mn-lt"/>
              </a:rPr>
              <a:t>(</a:t>
            </a:r>
            <a:r>
              <a:rPr lang="ja-JP" altLang="en-US" sz="2400" b="1">
                <a:ea typeface="+mn-lt"/>
                <a:cs typeface="+mn-lt"/>
              </a:rPr>
              <a:t>廣東話)</a:t>
            </a:r>
            <a:endParaRPr lang="en-US" sz="2400" b="1">
              <a:ea typeface="+mn-lt"/>
              <a:cs typeface="+mn-lt"/>
            </a:endParaRP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ja-JP" altLang="en-US" sz="2400" b="1"/>
              <a:t>Guangzhou Speech</a:t>
            </a:r>
            <a:r>
              <a:rPr lang="en-US" altLang="en-US" sz="2400" b="1" dirty="0">
                <a:ea typeface="+mn-lt"/>
                <a:cs typeface="+mn-lt"/>
              </a:rPr>
              <a:t>(</a:t>
            </a:r>
            <a:r>
              <a:rPr lang="ja-JP" sz="2400" b="1">
                <a:ea typeface="+mn-lt"/>
                <a:cs typeface="+mn-lt"/>
              </a:rPr>
              <a:t>廣州話</a:t>
            </a:r>
            <a:r>
              <a:rPr lang="en-US" altLang="ja-JP" sz="2400" b="1" dirty="0">
                <a:ea typeface="+mn-lt"/>
                <a:cs typeface="+mn-lt"/>
              </a:rPr>
              <a:t>)</a:t>
            </a:r>
            <a:endParaRPr lang="ja-JP" altLang="en-US" sz="2400" b="1" dirty="0"/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2400" b="1" dirty="0"/>
              <a:t>Yue Language</a:t>
            </a:r>
            <a:r>
              <a:rPr lang="en-US" sz="2400" b="1" dirty="0">
                <a:ea typeface="+mn-lt"/>
                <a:cs typeface="+mn-lt"/>
              </a:rPr>
              <a:t>(</a:t>
            </a:r>
            <a:r>
              <a:rPr lang="ja-JP" altLang="en-US" sz="2400" b="1">
                <a:ea typeface="+mn-lt"/>
                <a:cs typeface="+mn-lt"/>
              </a:rPr>
              <a:t>粤語)</a:t>
            </a:r>
            <a:endParaRPr lang="en-US" sz="2400" b="1">
              <a:ea typeface="+mn-lt"/>
              <a:cs typeface="+mn-lt"/>
            </a:endParaRP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2400" b="1" dirty="0"/>
              <a:t>Tang Speech</a:t>
            </a:r>
            <a:r>
              <a:rPr lang="en-US" altLang="ja-JP" sz="2400" b="1" dirty="0">
                <a:ea typeface="+mn-lt"/>
                <a:cs typeface="+mn-lt"/>
              </a:rPr>
              <a:t>(</a:t>
            </a:r>
            <a:r>
              <a:rPr lang="ja-JP" altLang="en-US" sz="2400" b="1">
                <a:ea typeface="+mn-lt"/>
                <a:cs typeface="+mn-lt"/>
              </a:rPr>
              <a:t>唐話)</a:t>
            </a:r>
            <a:endParaRPr lang="ja-JP" sz="2400" b="1">
              <a:ea typeface="+mn-lt"/>
              <a:cs typeface="+mn-lt"/>
            </a:endParaRP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2400" b="1" dirty="0">
                <a:ea typeface="+mn-lt"/>
                <a:cs typeface="+mn-lt"/>
              </a:rPr>
              <a:t>Plain</a:t>
            </a:r>
            <a:r>
              <a:rPr lang="en-US" sz="2400" b="1" dirty="0"/>
              <a:t> Speech</a:t>
            </a:r>
            <a:r>
              <a:rPr lang="en-US" altLang="ja-JP" sz="2400" b="1" dirty="0"/>
              <a:t>(</a:t>
            </a:r>
            <a:r>
              <a:rPr lang="ja-JP" altLang="en-US" sz="2400" b="1"/>
              <a:t>白話)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2400" b="1" dirty="0"/>
              <a:t>Hong Kong Speech(</a:t>
            </a:r>
            <a:r>
              <a:rPr lang="ja-JP" altLang="en-US" sz="2400" b="1"/>
              <a:t>香港話)</a:t>
            </a:r>
          </a:p>
          <a:p>
            <a:pPr marL="264795" lvl="1" indent="0">
              <a:buNone/>
            </a:pPr>
            <a:r>
              <a:rPr lang="ja-JP" altLang="en-US" sz="2400" b="1"/>
              <a:t>(Chow, 2005)</a:t>
            </a:r>
            <a:endParaRPr lang="ja-JP" altLang="en-US" sz="2400" b="1" dirty="0"/>
          </a:p>
          <a:p>
            <a:pPr marL="264795" lvl="1" indent="0">
              <a:buNone/>
            </a:pPr>
            <a:endParaRPr lang="ja-JP" altLang="en-US" sz="2400" b="1" dirty="0"/>
          </a:p>
          <a:p>
            <a:pPr marL="493395" lvl="1">
              <a:buFont typeface="Courier New" panose="020B0604020202020204" pitchFamily="34" charset="0"/>
              <a:buChar char="o"/>
            </a:pPr>
            <a:endParaRPr lang="ja-JP" altLang="en-US" dirty="0"/>
          </a:p>
        </p:txBody>
      </p:sp>
      <p:pic>
        <p:nvPicPr>
          <p:cNvPr id="3" name="Picture 2" descr="Traveling Back to The Great Tang Dynasty | Shen Yun Collections">
            <a:extLst>
              <a:ext uri="{FF2B5EF4-FFF2-40B4-BE49-F238E27FC236}">
                <a16:creationId xmlns:a16="http://schemas.microsoft.com/office/drawing/2014/main" id="{18D6587E-8D1C-BE5A-2A5A-FCC221110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99" y="2304636"/>
            <a:ext cx="5419467" cy="263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A7B92-48CE-0A6A-C6B6-30442D58AD13}"/>
              </a:ext>
            </a:extLst>
          </p:cNvPr>
          <p:cNvSpPr txBox="1"/>
          <p:nvPr/>
        </p:nvSpPr>
        <p:spPr>
          <a:xfrm>
            <a:off x="6557210" y="5073316"/>
            <a:ext cx="33487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Shuen Sun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7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5C94-4DE9-41DA-013C-2D3330F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systems for learning Cantonese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929C-98DA-22A2-37D3-5BC68A379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Jyutping(</a:t>
            </a:r>
            <a:r>
              <a:rPr lang="ja-JP" altLang="en-US" sz="2800"/>
              <a:t>粵拼</a:t>
            </a:r>
            <a:r>
              <a:rPr lang="en-US" sz="2800" dirty="0"/>
              <a:t>)</a:t>
            </a:r>
          </a:p>
          <a:p>
            <a:r>
              <a:rPr lang="en-US" sz="2800" dirty="0"/>
              <a:t>Cantonese pinyin( </a:t>
            </a:r>
            <a:r>
              <a:rPr lang="ja-JP" altLang="en-US" sz="2800"/>
              <a:t>廣東話拼音)</a:t>
            </a:r>
            <a:endParaRPr lang="en-US" sz="2800"/>
          </a:p>
          <a:p>
            <a:r>
              <a:rPr lang="en-US" sz="2800" dirty="0"/>
              <a:t>Yale </a:t>
            </a:r>
            <a:r>
              <a:rPr lang="en-US" sz="2800" dirty="0" err="1"/>
              <a:t>Romantization</a:t>
            </a:r>
            <a:r>
              <a:rPr lang="en-US" sz="2800" dirty="0"/>
              <a:t>(</a:t>
            </a:r>
            <a:r>
              <a:rPr lang="ja-JP" altLang="en-US" sz="2800"/>
              <a:t>耶魯拼音)</a:t>
            </a:r>
          </a:p>
          <a:p>
            <a:r>
              <a:rPr lang="ja-JP" altLang="en-US" sz="2800"/>
              <a:t>In this lesson, we will learn </a:t>
            </a:r>
            <a:r>
              <a:rPr lang="ja-JP" altLang="en-US" sz="2800" b="1"/>
              <a:t>Jyutping</a:t>
            </a:r>
            <a:r>
              <a:rPr lang="ja-JP" altLang="en-US" sz="2800"/>
              <a:t>!</a:t>
            </a:r>
          </a:p>
          <a:p>
            <a:r>
              <a:rPr lang="ja-JP" altLang="en-US" sz="2800"/>
              <a:t>Reasons? Convenient, easy to learn</a:t>
            </a:r>
            <a:endParaRPr lang="ja-JP" altLang="en-US" sz="2800" dirty="0"/>
          </a:p>
        </p:txBody>
      </p:sp>
      <p:pic>
        <p:nvPicPr>
          <p:cNvPr id="4" name="Picture 3" descr="Jyutping — Wikipédia">
            <a:extLst>
              <a:ext uri="{FF2B5EF4-FFF2-40B4-BE49-F238E27FC236}">
                <a16:creationId xmlns:a16="http://schemas.microsoft.com/office/drawing/2014/main" id="{4D9D80C4-44E8-8877-EB05-FB24DC01C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344" y="2628337"/>
            <a:ext cx="2381250" cy="1590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E1597-AFCF-F558-EECD-8A4A17A3E057}"/>
              </a:ext>
            </a:extLst>
          </p:cNvPr>
          <p:cNvSpPr txBox="1"/>
          <p:nvPr/>
        </p:nvSpPr>
        <p:spPr>
          <a:xfrm>
            <a:off x="465666" y="5841999"/>
            <a:ext cx="78881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55338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2481-AEA5-E816-4053-8352CE0E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structure of Jyutping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D586-7063-555A-DC99-CBAFEBC0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basic structure of a word</a:t>
            </a:r>
          </a:p>
          <a:p>
            <a:r>
              <a:rPr lang="en-US" dirty="0"/>
              <a:t>It can be made up of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3600" b="1" dirty="0"/>
              <a:t>Initial(</a:t>
            </a:r>
            <a:r>
              <a:rPr lang="ja-JP" altLang="en-US" sz="3600" b="1"/>
              <a:t>聲母)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3600" b="1" dirty="0">
                <a:solidFill>
                  <a:srgbClr val="FF0000"/>
                </a:solidFill>
              </a:rPr>
              <a:t>Rime</a:t>
            </a:r>
            <a:r>
              <a:rPr lang="en-US" sz="3600" b="1" dirty="0"/>
              <a:t>(</a:t>
            </a:r>
            <a:r>
              <a:rPr lang="ja-JP" altLang="en-US" sz="3600" b="1"/>
              <a:t>韻母)</a:t>
            </a:r>
            <a:endParaRPr lang="en-US" sz="3600" b="1" dirty="0"/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3600" b="1" dirty="0"/>
              <a:t>Tone(</a:t>
            </a:r>
            <a:r>
              <a:rPr lang="ja-JP" altLang="en-US" sz="3600" b="1"/>
              <a:t>聲調)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endParaRPr lang="ja-JP" altLang="en-US" dirty="0"/>
          </a:p>
        </p:txBody>
      </p:sp>
      <p:pic>
        <p:nvPicPr>
          <p:cNvPr id="4" name="Picture 3" descr="Jyutping Pronunciation – Little Canto Learning">
            <a:extLst>
              <a:ext uri="{FF2B5EF4-FFF2-40B4-BE49-F238E27FC236}">
                <a16:creationId xmlns:a16="http://schemas.microsoft.com/office/drawing/2014/main" id="{500A720F-A479-0BB4-E460-3E569BAC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51401"/>
            <a:ext cx="6625086" cy="3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7AEE-2784-A82E-0912-83D3A4AB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on Jyutping</a:t>
            </a:r>
            <a:br>
              <a:rPr lang="en-US" dirty="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DC66-C978-5389-AB24-D7901D26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There are </a:t>
            </a:r>
            <a:r>
              <a:rPr lang="en-US" sz="3600" b="1" dirty="0"/>
              <a:t>19 initials</a:t>
            </a:r>
            <a:r>
              <a:rPr lang="en-US" sz="3600" dirty="0"/>
              <a:t> and around </a:t>
            </a:r>
            <a:r>
              <a:rPr lang="en-US" sz="3600" b="1" dirty="0"/>
              <a:t>51 rimes</a:t>
            </a:r>
            <a:r>
              <a:rPr lang="en-US" sz="3600" dirty="0"/>
              <a:t> and </a:t>
            </a:r>
            <a:r>
              <a:rPr lang="en-US" sz="3600" b="1" dirty="0"/>
              <a:t>6 tones</a:t>
            </a:r>
          </a:p>
          <a:p>
            <a:r>
              <a:rPr lang="en-US" sz="3600" b="1" dirty="0"/>
              <a:t>Initials + Rimes are not a must</a:t>
            </a:r>
          </a:p>
          <a:p>
            <a:endParaRPr lang="en-US" sz="3600" b="1" dirty="0"/>
          </a:p>
        </p:txBody>
      </p:sp>
      <p:pic>
        <p:nvPicPr>
          <p:cNvPr id="4" name="Picture 3" descr="File:Jyutping example.jpg - Wikipedia">
            <a:extLst>
              <a:ext uri="{FF2B5EF4-FFF2-40B4-BE49-F238E27FC236}">
                <a16:creationId xmlns:a16="http://schemas.microsoft.com/office/drawing/2014/main" id="{6DAF4CC5-F084-6BD7-1679-4B1DFF82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703" y="4038172"/>
            <a:ext cx="2743198" cy="7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6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41511-E9C3-E7CA-FBF5-727EA492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en-US" sz="3200" dirty="0"/>
              <a:t>Initials</a:t>
            </a:r>
          </a:p>
        </p:txBody>
      </p:sp>
      <p:pic>
        <p:nvPicPr>
          <p:cNvPr id="4" name="Picture 3" descr="Jyutping (Initials and Finals) | Cantonese Every Day">
            <a:extLst>
              <a:ext uri="{FF2B5EF4-FFF2-40B4-BE49-F238E27FC236}">
                <a16:creationId xmlns:a16="http://schemas.microsoft.com/office/drawing/2014/main" id="{B81DF19F-EAEB-C035-88F8-2DC096B4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2256287"/>
            <a:ext cx="5064591" cy="3760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0885-D4DA-37CA-F8A6-4E58690F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nineteens initials in Cantonese</a:t>
            </a:r>
          </a:p>
          <a:p>
            <a:r>
              <a:rPr lang="en-US" dirty="0"/>
              <a:t>They can be divided into four groups: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dirty="0"/>
              <a:t>The aspirated initials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dirty="0"/>
              <a:t>The non-aspirated initials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dirty="0"/>
              <a:t>The three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endParaRPr lang="en-US" dirty="0"/>
          </a:p>
          <a:p>
            <a:pPr marL="493395"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9BA7A3-E7ED-43C5-A9AE-4457F5C81A06}"/>
              </a:ext>
            </a:extLst>
          </p:cNvPr>
          <p:cNvSpPr txBox="1"/>
          <p:nvPr/>
        </p:nvSpPr>
        <p:spPr>
          <a:xfrm>
            <a:off x="812800" y="6248399"/>
            <a:ext cx="63330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CantoneseEveryday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22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DashVTI</vt:lpstr>
      <vt:lpstr>Cantonese Intensive Class (1)</vt:lpstr>
      <vt:lpstr>Ice-breaking activities -name -interest -favourite food </vt:lpstr>
      <vt:lpstr>Learning goals</vt:lpstr>
      <vt:lpstr>What is Cantonese</vt:lpstr>
      <vt:lpstr>The origin of Cantonese</vt:lpstr>
      <vt:lpstr>The systems for learning Cantonese</vt:lpstr>
      <vt:lpstr>The basic structure of Jyutping</vt:lpstr>
      <vt:lpstr>Overview on Jyutping </vt:lpstr>
      <vt:lpstr>Initials</vt:lpstr>
      <vt:lpstr>Categorization of initials</vt:lpstr>
      <vt:lpstr>Bilabial initials: b, p, m, w</vt:lpstr>
      <vt:lpstr>Labiodental initials </vt:lpstr>
      <vt:lpstr>Alveolar initials </vt:lpstr>
      <vt:lpstr>Velar initials: kw, gw, k, g</vt:lpstr>
      <vt:lpstr>Palatal initials : j, z </vt:lpstr>
      <vt:lpstr>Glottal Initials: h</vt:lpstr>
      <vt:lpstr>Initials-nasal: ng </vt:lpstr>
      <vt:lpstr>Sibilant initials: c, s</vt:lpstr>
      <vt:lpstr>The 51 middle</vt:lpstr>
      <vt:lpstr>Tone </vt:lpstr>
      <vt:lpstr>Basic rules about tones 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620</cp:revision>
  <dcterms:created xsi:type="dcterms:W3CDTF">2025-05-07T13:24:31Z</dcterms:created>
  <dcterms:modified xsi:type="dcterms:W3CDTF">2026-01-27T14:12:33Z</dcterms:modified>
</cp:coreProperties>
</file>